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0"/>
  </p:notesMasterIdLst>
  <p:sldIdLst>
    <p:sldId id="256" r:id="rId2"/>
    <p:sldId id="257" r:id="rId3"/>
    <p:sldId id="303" r:id="rId4"/>
    <p:sldId id="304" r:id="rId5"/>
    <p:sldId id="305" r:id="rId6"/>
    <p:sldId id="306"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 id="322" r:id="rId23"/>
    <p:sldId id="323" r:id="rId24"/>
    <p:sldId id="324" r:id="rId25"/>
    <p:sldId id="273" r:id="rId26"/>
    <p:sldId id="325" r:id="rId27"/>
    <p:sldId id="326" r:id="rId28"/>
    <p:sldId id="328" r:id="rId29"/>
    <p:sldId id="327" r:id="rId30"/>
    <p:sldId id="329" r:id="rId31"/>
    <p:sldId id="330" r:id="rId32"/>
    <p:sldId id="331" r:id="rId33"/>
    <p:sldId id="332" r:id="rId34"/>
    <p:sldId id="333" r:id="rId35"/>
    <p:sldId id="334" r:id="rId36"/>
    <p:sldId id="335" r:id="rId37"/>
    <p:sldId id="301" r:id="rId38"/>
    <p:sldId id="336" r:id="rId39"/>
    <p:sldId id="337" r:id="rId40"/>
    <p:sldId id="338" r:id="rId41"/>
    <p:sldId id="339" r:id="rId42"/>
    <p:sldId id="346" r:id="rId43"/>
    <p:sldId id="340" r:id="rId44"/>
    <p:sldId id="341" r:id="rId45"/>
    <p:sldId id="342" r:id="rId46"/>
    <p:sldId id="343" r:id="rId47"/>
    <p:sldId id="344" r:id="rId48"/>
    <p:sldId id="345" r:id="rId49"/>
  </p:sldIdLst>
  <p:sldSz cx="12192000" cy="6858000"/>
  <p:notesSz cx="6858000" cy="9144000"/>
  <p:embeddedFontLst>
    <p:embeddedFont>
      <p:font typeface="Calibri" panose="020F0502020204030204" pitchFamily="34" charset="0"/>
      <p:regular r:id="rId51"/>
      <p:bold r:id="rId52"/>
      <p:italic r:id="rId53"/>
      <p:boldItalic r:id="rId54"/>
    </p:embeddedFont>
    <p:embeddedFont>
      <p:font typeface="Cambria Math" panose="02040503050406030204" pitchFamily="18" charset="0"/>
      <p:regular r:id="rId55"/>
    </p:embeddedFont>
    <p:embeddedFont>
      <p:font typeface="Lub Dub Bold" panose="020B0803030403020204" pitchFamily="34" charset="0"/>
      <p:bold r:id="rId56"/>
      <p:boldItalic r:id="rId57"/>
    </p:embeddedFont>
    <p:embeddedFont>
      <p:font typeface="Lub Dub Condensed" panose="020B0506030403020204" pitchFamily="34" charset="0"/>
      <p:regular r:id="rId58"/>
      <p:bold r:id="rId59"/>
      <p:italic r:id="rId60"/>
      <p:boldItalic r:id="rId61"/>
    </p:embeddedFont>
    <p:embeddedFont>
      <p:font typeface="Lub Dub Heavy" panose="020B0903030403020204" pitchFamily="34" charset="0"/>
      <p:bold r:id="rId62"/>
      <p:boldItalic r:id="rId63"/>
    </p:embeddedFont>
    <p:embeddedFont>
      <p:font typeface="Lub Dub Light" panose="020B0303030403020204" pitchFamily="34" charset="0"/>
      <p:regular r:id="rId64"/>
      <p:italic r:id="rId65"/>
    </p:embeddedFont>
    <p:embeddedFont>
      <p:font typeface="Lub Dub Medium" panose="020B0603030403020204" pitchFamily="34" charset="0"/>
      <p:regular r:id="rId66"/>
      <p:italic r:id="rId6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dy Bezanson" initials="JB" lastIdx="1" clrIdx="0">
    <p:extLst>
      <p:ext uri="{19B8F6BF-5375-455C-9EA6-DF929625EA0E}">
        <p15:presenceInfo xmlns:p15="http://schemas.microsoft.com/office/powerpoint/2012/main" userId="S::Judy.Bezanson@heart.org::a9a0b41a-9471-4322-8d94-ab5dd5ccad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E552"/>
    <a:srgbClr val="DCDDDE"/>
    <a:srgbClr val="FF00FF"/>
    <a:srgbClr val="A01E7E"/>
    <a:srgbClr val="CF2429"/>
    <a:srgbClr val="F99B1D"/>
    <a:srgbClr val="F0DB0E"/>
    <a:srgbClr val="000000"/>
    <a:srgbClr val="46A547"/>
    <a:srgbClr val="F47320"/>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1088" autoAdjust="0"/>
  </p:normalViewPr>
  <p:slideViewPr>
    <p:cSldViewPr snapToGrid="0" snapToObjects="1">
      <p:cViewPr varScale="1">
        <p:scale>
          <a:sx n="70" d="100"/>
          <a:sy n="70" d="100"/>
        </p:scale>
        <p:origin x="660" y="60"/>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font" Target="fonts/font13.fntdata"/><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61"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font" Target="fonts/font14.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fntdata"/><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 Id="rId67"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font" Target="fonts/font12.fntdata"/><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5D0E39-29C9-4BD9-A778-8226B44596CC}" type="datetimeFigureOut">
              <a:rPr lang="en-US" smtClean="0"/>
              <a:t>10/28/2021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3FAFC5-3A27-43A2-9905-E94D9A42FA23}" type="slidenum">
              <a:rPr lang="en-US" smtClean="0"/>
              <a:t>‹#›</a:t>
            </a:fld>
            <a:endParaRPr lang="en-US" dirty="0"/>
          </a:p>
        </p:txBody>
      </p:sp>
    </p:spTree>
    <p:extLst>
      <p:ext uri="{BB962C8B-B14F-4D97-AF65-F5344CB8AC3E}">
        <p14:creationId xmlns:p14="http://schemas.microsoft.com/office/powerpoint/2010/main" val="3611423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3FAFC5-3A27-43A2-9905-E94D9A42FA23}" type="slidenum">
              <a:rPr lang="en-US" smtClean="0"/>
              <a:t>2</a:t>
            </a:fld>
            <a:endParaRPr lang="en-US" dirty="0"/>
          </a:p>
        </p:txBody>
      </p:sp>
    </p:spTree>
    <p:extLst>
      <p:ext uri="{BB962C8B-B14F-4D97-AF65-F5344CB8AC3E}">
        <p14:creationId xmlns:p14="http://schemas.microsoft.com/office/powerpoint/2010/main" val="3594354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3FAFC5-3A27-43A2-9905-E94D9A42FA23}" type="slidenum">
              <a:rPr lang="en-US" smtClean="0"/>
              <a:t>31</a:t>
            </a:fld>
            <a:endParaRPr lang="en-US" dirty="0"/>
          </a:p>
        </p:txBody>
      </p:sp>
    </p:spTree>
    <p:extLst>
      <p:ext uri="{BB962C8B-B14F-4D97-AF65-F5344CB8AC3E}">
        <p14:creationId xmlns:p14="http://schemas.microsoft.com/office/powerpoint/2010/main" val="2913742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3FAFC5-3A27-43A2-9905-E94D9A42FA23}" type="slidenum">
              <a:rPr lang="en-US" smtClean="0"/>
              <a:t>33</a:t>
            </a:fld>
            <a:endParaRPr lang="en-US" dirty="0"/>
          </a:p>
        </p:txBody>
      </p:sp>
    </p:spTree>
    <p:extLst>
      <p:ext uri="{BB962C8B-B14F-4D97-AF65-F5344CB8AC3E}">
        <p14:creationId xmlns:p14="http://schemas.microsoft.com/office/powerpoint/2010/main" val="1251079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3FAFC5-3A27-43A2-9905-E94D9A42FA23}" type="slidenum">
              <a:rPr lang="en-US" smtClean="0"/>
              <a:t>16</a:t>
            </a:fld>
            <a:endParaRPr lang="en-US" dirty="0"/>
          </a:p>
        </p:txBody>
      </p:sp>
    </p:spTree>
    <p:extLst>
      <p:ext uri="{BB962C8B-B14F-4D97-AF65-F5344CB8AC3E}">
        <p14:creationId xmlns:p14="http://schemas.microsoft.com/office/powerpoint/2010/main" val="4091208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3FAFC5-3A27-43A2-9905-E94D9A42FA23}" type="slidenum">
              <a:rPr lang="en-US" smtClean="0"/>
              <a:t>17</a:t>
            </a:fld>
            <a:endParaRPr lang="en-US" dirty="0"/>
          </a:p>
        </p:txBody>
      </p:sp>
    </p:spTree>
    <p:extLst>
      <p:ext uri="{BB962C8B-B14F-4D97-AF65-F5344CB8AC3E}">
        <p14:creationId xmlns:p14="http://schemas.microsoft.com/office/powerpoint/2010/main" val="373007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3FAFC5-3A27-43A2-9905-E94D9A42FA23}" type="slidenum">
              <a:rPr lang="en-US" smtClean="0"/>
              <a:t>18</a:t>
            </a:fld>
            <a:endParaRPr lang="en-US" dirty="0"/>
          </a:p>
        </p:txBody>
      </p:sp>
    </p:spTree>
    <p:extLst>
      <p:ext uri="{BB962C8B-B14F-4D97-AF65-F5344CB8AC3E}">
        <p14:creationId xmlns:p14="http://schemas.microsoft.com/office/powerpoint/2010/main" val="4197496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3FAFC5-3A27-43A2-9905-E94D9A42FA23}" type="slidenum">
              <a:rPr lang="en-US" smtClean="0"/>
              <a:t>21</a:t>
            </a:fld>
            <a:endParaRPr lang="en-US" dirty="0"/>
          </a:p>
        </p:txBody>
      </p:sp>
    </p:spTree>
    <p:extLst>
      <p:ext uri="{BB962C8B-B14F-4D97-AF65-F5344CB8AC3E}">
        <p14:creationId xmlns:p14="http://schemas.microsoft.com/office/powerpoint/2010/main" val="3382411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3FAFC5-3A27-43A2-9905-E94D9A42FA23}" type="slidenum">
              <a:rPr lang="en-US" smtClean="0"/>
              <a:t>22</a:t>
            </a:fld>
            <a:endParaRPr lang="en-US" dirty="0"/>
          </a:p>
        </p:txBody>
      </p:sp>
    </p:spTree>
    <p:extLst>
      <p:ext uri="{BB962C8B-B14F-4D97-AF65-F5344CB8AC3E}">
        <p14:creationId xmlns:p14="http://schemas.microsoft.com/office/powerpoint/2010/main" val="2485294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3FAFC5-3A27-43A2-9905-E94D9A42FA23}" type="slidenum">
              <a:rPr lang="en-US" smtClean="0"/>
              <a:t>23</a:t>
            </a:fld>
            <a:endParaRPr lang="en-US" dirty="0"/>
          </a:p>
        </p:txBody>
      </p:sp>
    </p:spTree>
    <p:extLst>
      <p:ext uri="{BB962C8B-B14F-4D97-AF65-F5344CB8AC3E}">
        <p14:creationId xmlns:p14="http://schemas.microsoft.com/office/powerpoint/2010/main" val="2255870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3FAFC5-3A27-43A2-9905-E94D9A42FA23}" type="slidenum">
              <a:rPr lang="en-US" smtClean="0"/>
              <a:t>24</a:t>
            </a:fld>
            <a:endParaRPr lang="en-US" dirty="0"/>
          </a:p>
        </p:txBody>
      </p:sp>
    </p:spTree>
    <p:extLst>
      <p:ext uri="{BB962C8B-B14F-4D97-AF65-F5344CB8AC3E}">
        <p14:creationId xmlns:p14="http://schemas.microsoft.com/office/powerpoint/2010/main" val="743157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3FAFC5-3A27-43A2-9905-E94D9A42FA23}" type="slidenum">
              <a:rPr lang="en-US" smtClean="0"/>
              <a:t>30</a:t>
            </a:fld>
            <a:endParaRPr lang="en-US" dirty="0"/>
          </a:p>
        </p:txBody>
      </p:sp>
    </p:spTree>
    <p:extLst>
      <p:ext uri="{BB962C8B-B14F-4D97-AF65-F5344CB8AC3E}">
        <p14:creationId xmlns:p14="http://schemas.microsoft.com/office/powerpoint/2010/main" val="42201913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FE54C2-D791-9B45-AD53-484F26DBFD7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3FD23563-8619-944E-B06D-E9C75F669EE1}"/>
              </a:ext>
            </a:extLst>
          </p:cNvPr>
          <p:cNvSpPr>
            <a:spLocks noGrp="1"/>
          </p:cNvSpPr>
          <p:nvPr>
            <p:ph type="ctrTitle" hasCustomPrompt="1"/>
          </p:nvPr>
        </p:nvSpPr>
        <p:spPr>
          <a:xfrm>
            <a:off x="2209800" y="1967947"/>
            <a:ext cx="9144000" cy="1909763"/>
          </a:xfrm>
        </p:spPr>
        <p:txBody>
          <a:bodyPr anchor="b"/>
          <a:lstStyle>
            <a:lvl1pPr algn="ctr">
              <a:defRPr sz="5400">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72455242-CE50-B746-8A9D-3F32FAEFCC59}"/>
              </a:ext>
            </a:extLst>
          </p:cNvPr>
          <p:cNvSpPr>
            <a:spLocks noGrp="1"/>
          </p:cNvSpPr>
          <p:nvPr>
            <p:ph type="subTitle" idx="1"/>
          </p:nvPr>
        </p:nvSpPr>
        <p:spPr>
          <a:xfrm>
            <a:off x="2209800" y="4168569"/>
            <a:ext cx="9144000" cy="60221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988477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275BD-28D7-584E-9D32-BBEB26479B44}"/>
              </a:ext>
            </a:extLst>
          </p:cNvPr>
          <p:cNvSpPr>
            <a:spLocks noGrp="1"/>
          </p:cNvSpPr>
          <p:nvPr>
            <p:ph type="title"/>
          </p:nvPr>
        </p:nvSpPr>
        <p:spPr>
          <a:xfrm>
            <a:off x="839788" y="457200"/>
            <a:ext cx="3932237" cy="1600200"/>
          </a:xfrm>
        </p:spPr>
        <p:txBody>
          <a:bodyPr anchor="b"/>
          <a:lstStyle>
            <a:lvl1pPr>
              <a:defRPr sz="3600"/>
            </a:lvl1pPr>
          </a:lstStyle>
          <a:p>
            <a:r>
              <a:rPr lang="en-US" dirty="0"/>
              <a:t>Click to edit Master title style</a:t>
            </a:r>
          </a:p>
        </p:txBody>
      </p:sp>
      <p:sp>
        <p:nvSpPr>
          <p:cNvPr id="3" name="Picture Placeholder 2">
            <a:extLst>
              <a:ext uri="{FF2B5EF4-FFF2-40B4-BE49-F238E27FC236}">
                <a16:creationId xmlns:a16="http://schemas.microsoft.com/office/drawing/2014/main" id="{ADE7AC39-56C6-2841-BDE1-58F13B39A94A}"/>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BAA9D7E-6F07-E648-9466-5A63606E724E}"/>
              </a:ext>
            </a:extLst>
          </p:cNvPr>
          <p:cNvSpPr>
            <a:spLocks noGrp="1"/>
          </p:cNvSpPr>
          <p:nvPr>
            <p:ph type="body" sz="half" idx="2"/>
          </p:nvPr>
        </p:nvSpPr>
        <p:spPr>
          <a:xfrm>
            <a:off x="839788" y="2246242"/>
            <a:ext cx="3932237" cy="3622745"/>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6">
            <a:extLst>
              <a:ext uri="{FF2B5EF4-FFF2-40B4-BE49-F238E27FC236}">
                <a16:creationId xmlns:a16="http://schemas.microsoft.com/office/drawing/2014/main" id="{964AEC2B-EC6B-414D-94A5-E55F6DE83252}"/>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1246655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5045CC81-1DE4-0F47-A93D-052FFBD4468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3BB21BA3-F0CB-C743-B39E-21D6B87FD7DA}"/>
              </a:ext>
            </a:extLst>
          </p:cNvPr>
          <p:cNvSpPr>
            <a:spLocks noGrp="1"/>
          </p:cNvSpPr>
          <p:nvPr>
            <p:ph type="title" hasCustomPrompt="1"/>
          </p:nvPr>
        </p:nvSpPr>
        <p:spPr>
          <a:xfrm>
            <a:off x="831850" y="956352"/>
            <a:ext cx="10515600" cy="2852737"/>
          </a:xfrm>
        </p:spPr>
        <p:txBody>
          <a:bodyPr anchor="b"/>
          <a:lstStyle>
            <a:lvl1pPr>
              <a:defRPr sz="6000"/>
            </a:lvl1pPr>
          </a:lstStyle>
          <a:p>
            <a:r>
              <a:rPr lang="en-US" dirty="0"/>
              <a:t>Click to edit </a:t>
            </a:r>
            <a:br>
              <a:rPr lang="en-US" dirty="0"/>
            </a:br>
            <a:r>
              <a:rPr lang="en-US" dirty="0"/>
              <a:t>Master title style</a:t>
            </a:r>
          </a:p>
        </p:txBody>
      </p:sp>
      <p:sp>
        <p:nvSpPr>
          <p:cNvPr id="3" name="Text Placeholder 2">
            <a:extLst>
              <a:ext uri="{FF2B5EF4-FFF2-40B4-BE49-F238E27FC236}">
                <a16:creationId xmlns:a16="http://schemas.microsoft.com/office/drawing/2014/main" id="{8060A5B7-93E4-B646-9244-471E9DAB9BC2}"/>
              </a:ext>
            </a:extLst>
          </p:cNvPr>
          <p:cNvSpPr>
            <a:spLocks noGrp="1"/>
          </p:cNvSpPr>
          <p:nvPr>
            <p:ph type="body" idx="1"/>
          </p:nvPr>
        </p:nvSpPr>
        <p:spPr>
          <a:xfrm>
            <a:off x="831850" y="4142202"/>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806856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descr="Background pattern&#10;&#10;Description automatically generated with low confidence">
            <a:extLst>
              <a:ext uri="{FF2B5EF4-FFF2-40B4-BE49-F238E27FC236}">
                <a16:creationId xmlns:a16="http://schemas.microsoft.com/office/drawing/2014/main" id="{AE6F6A19-9DF2-9A4A-8D20-804B137EB2C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773823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
        <p:nvSpPr>
          <p:cNvPr id="7" name="TextBox 6">
            <a:extLst>
              <a:ext uri="{FF2B5EF4-FFF2-40B4-BE49-F238E27FC236}">
                <a16:creationId xmlns:a16="http://schemas.microsoft.com/office/drawing/2014/main" id="{431B96AD-FFA9-48D3-98E2-E57076BFE2E2}"/>
              </a:ext>
            </a:extLst>
          </p:cNvPr>
          <p:cNvSpPr txBox="1"/>
          <p:nvPr userDrawn="1"/>
        </p:nvSpPr>
        <p:spPr>
          <a:xfrm>
            <a:off x="2902650" y="6355866"/>
            <a:ext cx="6386699"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chemeClr val="tx1">
                    <a:lumMod val="50000"/>
                    <a:lumOff val="50000"/>
                  </a:schemeClr>
                </a:solidFill>
                <a:effectLst/>
                <a:uLnTx/>
                <a:uFillTx/>
                <a:latin typeface="Lub Dub Condensed" panose="020B0506030403020204" pitchFamily="34" charset="0"/>
                <a:ea typeface="+mn-ea"/>
                <a:cs typeface="Arial"/>
                <a:sym typeface="Arial"/>
              </a:rPr>
              <a:t>Gulati, M. et al. 2021 AHA/ACC/ASE/CHEST/SAEM/SCCT/SCMR Guideline for the Evaluation and Diagnosis of Chest Pain. </a:t>
            </a:r>
            <a:r>
              <a:rPr kumimoji="0" lang="en-US" sz="900" b="0" i="1" u="none" strike="noStrike" kern="0" cap="none" spc="0" normalizeH="0" baseline="0" noProof="0" dirty="0">
                <a:ln>
                  <a:noFill/>
                </a:ln>
                <a:solidFill>
                  <a:schemeClr val="tx1">
                    <a:lumMod val="50000"/>
                    <a:lumOff val="50000"/>
                  </a:schemeClr>
                </a:solidFill>
                <a:effectLst/>
                <a:uLnTx/>
                <a:uFillTx/>
                <a:latin typeface="Lub Dub Condensed" panose="020B0506030403020204" pitchFamily="34" charset="0"/>
                <a:ea typeface="+mn-ea"/>
                <a:cs typeface="Arial"/>
                <a:sym typeface="Arial"/>
              </a:rPr>
              <a:t>Circulation. </a:t>
            </a:r>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838200" y="5525611"/>
            <a:ext cx="10515600" cy="271939"/>
          </a:xfrm>
        </p:spPr>
        <p:txBody>
          <a:bodyPr lIns="0">
            <a:noAutofit/>
          </a:bodyPr>
          <a:lstStyle>
            <a:lvl1pPr>
              <a:buNone/>
              <a:defRPr sz="1200">
                <a:latin typeface="Lub Dub Condensed" panose="020B0506030403020204" pitchFamily="34" charset="0"/>
              </a:defRPr>
            </a:lvl1pPr>
          </a:lstStyle>
          <a:p>
            <a:pPr lvl="0"/>
            <a:r>
              <a:rPr lang="en-US" dirty="0"/>
              <a:t>Click to edit Master text styles</a:t>
            </a:r>
          </a:p>
        </p:txBody>
      </p:sp>
    </p:spTree>
    <p:extLst>
      <p:ext uri="{BB962C8B-B14F-4D97-AF65-F5344CB8AC3E}">
        <p14:creationId xmlns:p14="http://schemas.microsoft.com/office/powerpoint/2010/main" val="4159203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4" descr="Shape&#10;&#10;Description automatically generated with low confidence">
            <a:extLst>
              <a:ext uri="{FF2B5EF4-FFF2-40B4-BE49-F238E27FC236}">
                <a16:creationId xmlns:a16="http://schemas.microsoft.com/office/drawing/2014/main" id="{C5A4D9AA-90F7-1948-B105-A52051FD734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927A7855-45E3-2049-B78C-05CF1039A1BD}"/>
              </a:ext>
            </a:extLst>
          </p:cNvPr>
          <p:cNvSpPr>
            <a:spLocks noGrp="1"/>
          </p:cNvSpPr>
          <p:nvPr>
            <p:ph type="title"/>
          </p:nvPr>
        </p:nvSpPr>
        <p:spPr>
          <a:xfrm>
            <a:off x="2067560" y="365125"/>
            <a:ext cx="9740127" cy="638727"/>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CBFE51F-D376-B149-9AF4-1C08DB652DF9}"/>
              </a:ext>
            </a:extLst>
          </p:cNvPr>
          <p:cNvSpPr>
            <a:spLocks noGrp="1"/>
          </p:cNvSpPr>
          <p:nvPr>
            <p:ph sz="half" idx="1"/>
          </p:nvPr>
        </p:nvSpPr>
        <p:spPr>
          <a:xfrm>
            <a:off x="2067559" y="1421296"/>
            <a:ext cx="9740128" cy="4651513"/>
          </a:xfrm>
        </p:spPr>
        <p:txBody>
          <a:bodyPr/>
          <a:lstStyle>
            <a:lvl1pPr>
              <a:defRPr>
                <a:latin typeface="Lub Dub Medium" panose="020B0603030403020204" pitchFamily="34" charset="0"/>
              </a:defRPr>
            </a:lvl1pPr>
            <a:lvl2pPr>
              <a:defRPr>
                <a:latin typeface="Lub Dub Medium" panose="020B0603030403020204" pitchFamily="34" charset="0"/>
              </a:defRPr>
            </a:lvl2pPr>
            <a:lvl3pPr>
              <a:defRPr>
                <a:latin typeface="Lub Dub Medium" panose="020B0603030403020204" pitchFamily="34" charset="0"/>
              </a:defRPr>
            </a:lvl3pPr>
            <a:lvl4pPr>
              <a:defRPr>
                <a:latin typeface="Lub Dub Medium" panose="020B0603030403020204" pitchFamily="34" charset="0"/>
              </a:defRPr>
            </a:lvl4pPr>
            <a:lvl5pPr>
              <a:defRPr>
                <a:latin typeface="Lub Dub Medium" panose="020B06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6">
            <a:extLst>
              <a:ext uri="{FF2B5EF4-FFF2-40B4-BE49-F238E27FC236}">
                <a16:creationId xmlns:a16="http://schemas.microsoft.com/office/drawing/2014/main" id="{17664271-DD56-4ECD-8DE9-B33140B14972}"/>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1786433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C34AB-00BC-5740-A0BE-1441E32E91B9}"/>
              </a:ext>
            </a:extLst>
          </p:cNvPr>
          <p:cNvSpPr>
            <a:spLocks noGrp="1"/>
          </p:cNvSpPr>
          <p:nvPr>
            <p:ph type="title"/>
          </p:nvPr>
        </p:nvSpPr>
        <p:spPr>
          <a:xfrm>
            <a:off x="839788" y="365125"/>
            <a:ext cx="10515600" cy="63872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ABBFDE5A-8517-1449-9669-761A5C965863}"/>
              </a:ext>
            </a:extLst>
          </p:cNvPr>
          <p:cNvSpPr>
            <a:spLocks noGrp="1"/>
          </p:cNvSpPr>
          <p:nvPr>
            <p:ph type="body" idx="1"/>
          </p:nvPr>
        </p:nvSpPr>
        <p:spPr>
          <a:xfrm>
            <a:off x="839788" y="1438379"/>
            <a:ext cx="5157787" cy="485567"/>
          </a:xfrm>
        </p:spPr>
        <p:txBody>
          <a:bodyPr anchor="b">
            <a:normAutofit/>
          </a:bodyPr>
          <a:lstStyle>
            <a:lvl1pPr marL="0" indent="0">
              <a:buNone/>
              <a:defRPr sz="2400" b="1">
                <a:solidFill>
                  <a:srgbClr val="C00000"/>
                </a:solidFill>
                <a:latin typeface="Lub Dub Bold" panose="020B08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5543FB7-2D02-594A-AA33-FF29B90CF538}"/>
              </a:ext>
            </a:extLst>
          </p:cNvPr>
          <p:cNvSpPr>
            <a:spLocks noGrp="1"/>
          </p:cNvSpPr>
          <p:nvPr>
            <p:ph sz="half" idx="2"/>
          </p:nvPr>
        </p:nvSpPr>
        <p:spPr>
          <a:xfrm>
            <a:off x="839788" y="2067339"/>
            <a:ext cx="5157787" cy="4122324"/>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36D348C-AF64-A648-B694-3F637C5AEB75}"/>
              </a:ext>
            </a:extLst>
          </p:cNvPr>
          <p:cNvSpPr>
            <a:spLocks noGrp="1"/>
          </p:cNvSpPr>
          <p:nvPr>
            <p:ph type="body" sz="quarter" idx="3"/>
          </p:nvPr>
        </p:nvSpPr>
        <p:spPr>
          <a:xfrm>
            <a:off x="6172200" y="1438379"/>
            <a:ext cx="5183188" cy="485567"/>
          </a:xfrm>
        </p:spPr>
        <p:txBody>
          <a:bodyPr anchor="b">
            <a:normAutofit/>
          </a:bodyPr>
          <a:lstStyle>
            <a:lvl1pPr marL="0" indent="0">
              <a:buNone/>
              <a:defRPr sz="2400" b="1">
                <a:solidFill>
                  <a:srgbClr val="C00000"/>
                </a:solidFill>
                <a:latin typeface="Lub Dub Bold" panose="020B08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3745C23-6E38-B348-88F9-EE09A58D7EF9}"/>
              </a:ext>
            </a:extLst>
          </p:cNvPr>
          <p:cNvSpPr>
            <a:spLocks noGrp="1"/>
          </p:cNvSpPr>
          <p:nvPr>
            <p:ph sz="quarter" idx="4"/>
          </p:nvPr>
        </p:nvSpPr>
        <p:spPr>
          <a:xfrm>
            <a:off x="6172200" y="2067339"/>
            <a:ext cx="5183188" cy="4122324"/>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6">
            <a:extLst>
              <a:ext uri="{FF2B5EF4-FFF2-40B4-BE49-F238E27FC236}">
                <a16:creationId xmlns:a16="http://schemas.microsoft.com/office/drawing/2014/main" id="{8771E90E-222E-4A04-80EE-1C7267850842}"/>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2376540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descr="Background pattern&#10;&#10;Description automatically generated with low confidence">
            <a:extLst>
              <a:ext uri="{FF2B5EF4-FFF2-40B4-BE49-F238E27FC236}">
                <a16:creationId xmlns:a16="http://schemas.microsoft.com/office/drawing/2014/main" id="{48D69310-949D-5547-B5BA-65DABD42346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
        <p:nvSpPr>
          <p:cNvPr id="7" name="Picture Placeholder 2">
            <a:extLst>
              <a:ext uri="{FF2B5EF4-FFF2-40B4-BE49-F238E27FC236}">
                <a16:creationId xmlns:a16="http://schemas.microsoft.com/office/drawing/2014/main" id="{C5F72422-0C2E-FE40-AE74-1124EF69637B}"/>
              </a:ext>
            </a:extLst>
          </p:cNvPr>
          <p:cNvSpPr>
            <a:spLocks noGrp="1"/>
          </p:cNvSpPr>
          <p:nvPr>
            <p:ph type="pic" idx="1"/>
          </p:nvPr>
        </p:nvSpPr>
        <p:spPr>
          <a:xfrm>
            <a:off x="4316154" y="762000"/>
            <a:ext cx="3364805" cy="39319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Picture Placeholder 2">
            <a:extLst>
              <a:ext uri="{FF2B5EF4-FFF2-40B4-BE49-F238E27FC236}">
                <a16:creationId xmlns:a16="http://schemas.microsoft.com/office/drawing/2014/main" id="{AABFAF45-5B00-DD49-A485-B6D22B1DAA50}"/>
              </a:ext>
            </a:extLst>
          </p:cNvPr>
          <p:cNvSpPr>
            <a:spLocks noGrp="1"/>
          </p:cNvSpPr>
          <p:nvPr>
            <p:ph type="pic" idx="13"/>
          </p:nvPr>
        </p:nvSpPr>
        <p:spPr>
          <a:xfrm>
            <a:off x="252154" y="762000"/>
            <a:ext cx="3364805" cy="39319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Picture Placeholder 2">
            <a:extLst>
              <a:ext uri="{FF2B5EF4-FFF2-40B4-BE49-F238E27FC236}">
                <a16:creationId xmlns:a16="http://schemas.microsoft.com/office/drawing/2014/main" id="{68479D10-9560-4540-A53F-66DBB15FF922}"/>
              </a:ext>
            </a:extLst>
          </p:cNvPr>
          <p:cNvSpPr>
            <a:spLocks noGrp="1"/>
          </p:cNvSpPr>
          <p:nvPr>
            <p:ph type="pic" idx="14"/>
          </p:nvPr>
        </p:nvSpPr>
        <p:spPr>
          <a:xfrm>
            <a:off x="8380154" y="762000"/>
            <a:ext cx="3364805" cy="39319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4020275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40541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rgbClr val="CF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bg1"/>
                </a:solidFill>
                <a:latin typeface="Lub Dub Medium" panose="020B0603030403020204" pitchFamily="34" charset="0"/>
              </a:defRPr>
            </a:lvl1pPr>
          </a:lstStyle>
          <a:p>
            <a:fld id="{FDAF4333-7328-E84F-9F6D-15A5075E3AB3}" type="slidenum">
              <a:rPr lang="en-US" smtClean="0"/>
              <a:pPr/>
              <a:t>‹#›</a:t>
            </a:fld>
            <a:endParaRPr lang="en-US" dirty="0"/>
          </a:p>
        </p:txBody>
      </p:sp>
    </p:spTree>
    <p:extLst>
      <p:ext uri="{BB962C8B-B14F-4D97-AF65-F5344CB8AC3E}">
        <p14:creationId xmlns:p14="http://schemas.microsoft.com/office/powerpoint/2010/main" val="2857167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 pattern&#10;&#10;Description automatically generated with low confidence">
            <a:extLst>
              <a:ext uri="{FF2B5EF4-FFF2-40B4-BE49-F238E27FC236}">
                <a16:creationId xmlns:a16="http://schemas.microsoft.com/office/drawing/2014/main" id="{35D4A77D-62E2-7543-9429-601A081E230B}"/>
              </a:ext>
            </a:extLst>
          </p:cNvPr>
          <p:cNvPicPr>
            <a:picLocks noChangeAspect="1"/>
          </p:cNvPicPr>
          <p:nvPr userDrawn="1"/>
        </p:nvPicPr>
        <p:blipFill>
          <a:blip r:embed="rId12" cstate="screen">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
        <p:nvSpPr>
          <p:cNvPr id="2" name="Title Placeholder 1">
            <a:extLst>
              <a:ext uri="{FF2B5EF4-FFF2-40B4-BE49-F238E27FC236}">
                <a16:creationId xmlns:a16="http://schemas.microsoft.com/office/drawing/2014/main" id="{6BC06D0D-9CF8-BF47-84F1-14601FF4F794}"/>
              </a:ext>
            </a:extLst>
          </p:cNvPr>
          <p:cNvSpPr>
            <a:spLocks noGrp="1"/>
          </p:cNvSpPr>
          <p:nvPr>
            <p:ph type="title"/>
          </p:nvPr>
        </p:nvSpPr>
        <p:spPr>
          <a:xfrm>
            <a:off x="838200" y="365125"/>
            <a:ext cx="10515600" cy="660111"/>
          </a:xfrm>
          <a:prstGeom prst="rect">
            <a:avLst/>
          </a:prstGeom>
        </p:spPr>
        <p:txBody>
          <a:bodyPr vert="horz" lIns="0" tIns="0" rIns="0" bIns="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A096185F-E230-DF47-BD73-C48F14F35785}"/>
              </a:ext>
            </a:extLst>
          </p:cNvPr>
          <p:cNvSpPr>
            <a:spLocks noGrp="1"/>
          </p:cNvSpPr>
          <p:nvPr>
            <p:ph type="body" idx="1"/>
          </p:nvPr>
        </p:nvSpPr>
        <p:spPr>
          <a:xfrm>
            <a:off x="838200" y="1357745"/>
            <a:ext cx="10515600" cy="43356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0347483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8" r:id="rId4"/>
    <p:sldLayoutId id="2147483652" r:id="rId5"/>
    <p:sldLayoutId id="2147483653" r:id="rId6"/>
    <p:sldLayoutId id="2147483655" r:id="rId7"/>
    <p:sldLayoutId id="2147483659" r:id="rId8"/>
    <p:sldLayoutId id="2147483660" r:id="rId9"/>
    <p:sldLayoutId id="2147483657" r:id="rId10"/>
  </p:sldLayoutIdLst>
  <p:hf hdr="0" ftr="0" dt="0"/>
  <p:txStyles>
    <p:titleStyle>
      <a:lvl1pPr algn="l" defTabSz="914400" rtl="0" eaLnBrk="1" latinLnBrk="0" hangingPunct="1">
        <a:lnSpc>
          <a:spcPct val="90000"/>
        </a:lnSpc>
        <a:spcBef>
          <a:spcPct val="0"/>
        </a:spcBef>
        <a:buNone/>
        <a:defRPr sz="3600" kern="1200">
          <a:solidFill>
            <a:schemeClr val="tx1"/>
          </a:solidFill>
          <a:latin typeface="Lub Dub Bold" panose="020B08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slide" Target="slide3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slide" Target="slide4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slide" Target="slide4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slide" Target="slide41.xml"/></Relationships>
</file>

<file path=ppt/slides/_rels/slide18.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21.xml"/><Relationship Id="rId1" Type="http://schemas.openxmlformats.org/officeDocument/2006/relationships/slideLayout" Target="../slideLayouts/slideLayout4.xml"/><Relationship Id="rId6" Type="http://schemas.openxmlformats.org/officeDocument/2006/relationships/slide" Target="slide31.xml"/><Relationship Id="rId5" Type="http://schemas.openxmlformats.org/officeDocument/2006/relationships/slide" Target="slide30.xml"/><Relationship Id="rId4" Type="http://schemas.openxmlformats.org/officeDocument/2006/relationships/slide" Target="slide23.xml"/></Relationships>
</file>

<file path=ppt/slides/_rels/slide21.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slide" Target="slide20.xml"/></Relationships>
</file>

<file path=ppt/slides/_rels/slide22.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slide" Target="slide20.xml"/></Relationships>
</file>

<file path=ppt/slides/_rels/slide23.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slide" Target="slide20.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slide" Target="slide20.xml"/></Relationships>
</file>

<file path=ppt/slides/_rels/slide31.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slide" Target="slide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110.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E7538-99E0-814A-996C-0848A5205CE0}"/>
              </a:ext>
            </a:extLst>
          </p:cNvPr>
          <p:cNvSpPr>
            <a:spLocks noGrp="1"/>
          </p:cNvSpPr>
          <p:nvPr>
            <p:ph type="ctrTitle"/>
          </p:nvPr>
        </p:nvSpPr>
        <p:spPr>
          <a:xfrm>
            <a:off x="2209800" y="1967947"/>
            <a:ext cx="9144000" cy="1135471"/>
          </a:xfrm>
        </p:spPr>
        <p:txBody>
          <a:bodyPr/>
          <a:lstStyle/>
          <a:p>
            <a:r>
              <a:rPr lang="en-US" sz="7200" dirty="0"/>
              <a:t>Clinical Update</a:t>
            </a:r>
          </a:p>
        </p:txBody>
      </p:sp>
      <p:sp>
        <p:nvSpPr>
          <p:cNvPr id="3" name="Subtitle 2">
            <a:extLst>
              <a:ext uri="{FF2B5EF4-FFF2-40B4-BE49-F238E27FC236}">
                <a16:creationId xmlns:a16="http://schemas.microsoft.com/office/drawing/2014/main" id="{CDEA19E2-C884-5343-8547-E4ACA2FCDE39}"/>
              </a:ext>
            </a:extLst>
          </p:cNvPr>
          <p:cNvSpPr>
            <a:spLocks noGrp="1"/>
          </p:cNvSpPr>
          <p:nvPr>
            <p:ph type="subTitle" idx="1"/>
          </p:nvPr>
        </p:nvSpPr>
        <p:spPr>
          <a:xfrm>
            <a:off x="3779404" y="3357419"/>
            <a:ext cx="6004792" cy="2713182"/>
          </a:xfrm>
        </p:spPr>
        <p:txBody>
          <a:bodyPr>
            <a:normAutofit/>
          </a:bodyPr>
          <a:lstStyle/>
          <a:p>
            <a:r>
              <a:rPr lang="en-US" sz="2800" dirty="0">
                <a:latin typeface="Lub Dub Light" panose="020B0303030403020204" pitchFamily="34" charset="0"/>
              </a:rPr>
              <a:t>ADAPTED FROM:</a:t>
            </a:r>
            <a:br>
              <a:rPr lang="en-US" sz="2800" dirty="0">
                <a:latin typeface="Lub Dub Light" panose="020B0303030403020204" pitchFamily="34" charset="0"/>
              </a:rPr>
            </a:br>
            <a:r>
              <a:rPr lang="en-US" sz="1050" dirty="0">
                <a:latin typeface="Lub Dub Light" panose="020B0303030403020204" pitchFamily="34" charset="0"/>
              </a:rPr>
              <a:t> </a:t>
            </a:r>
            <a:br>
              <a:rPr lang="en-US" sz="1600" dirty="0"/>
            </a:br>
            <a:r>
              <a:rPr lang="en-US" sz="3200" dirty="0"/>
              <a:t>ACC/AHA/ASE/CHEST/SAEM/SCCT/SCMR Guideline for the Evaluation and Diagnosis of Chest Pain</a:t>
            </a:r>
          </a:p>
          <a:p>
            <a:endParaRPr lang="en-US" sz="3200" dirty="0"/>
          </a:p>
        </p:txBody>
      </p:sp>
      <p:sp>
        <p:nvSpPr>
          <p:cNvPr id="4" name="Rectangle 3" descr="American Heart Association">
            <a:extLst>
              <a:ext uri="{FF2B5EF4-FFF2-40B4-BE49-F238E27FC236}">
                <a16:creationId xmlns:a16="http://schemas.microsoft.com/office/drawing/2014/main" id="{96162FBB-ECD7-4996-B4F0-6244AFA17C13}"/>
              </a:ext>
            </a:extLst>
          </p:cNvPr>
          <p:cNvSpPr/>
          <p:nvPr/>
        </p:nvSpPr>
        <p:spPr>
          <a:xfrm>
            <a:off x="160256" y="5825765"/>
            <a:ext cx="1470581" cy="895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008D0BCA-1AA4-46A6-B559-B1DD83F73598}"/>
              </a:ext>
            </a:extLst>
          </p:cNvPr>
          <p:cNvSpPr txBox="1"/>
          <p:nvPr/>
        </p:nvSpPr>
        <p:spPr>
          <a:xfrm>
            <a:off x="2900855" y="6179347"/>
            <a:ext cx="7378262" cy="400110"/>
          </a:xfrm>
          <a:prstGeom prst="rect">
            <a:avLst/>
          </a:prstGeom>
          <a:noFill/>
        </p:spPr>
        <p:txBody>
          <a:bodyPr wrap="square">
            <a:spAutoFit/>
          </a:bodyPr>
          <a:lstStyle/>
          <a:p>
            <a:r>
              <a:rPr lang="en-US" sz="2000" b="1" u="sng" dirty="0">
                <a:solidFill>
                  <a:schemeClr val="bg1"/>
                </a:solidFill>
                <a:effectLst/>
                <a:latin typeface="Lub Dub Medium" panose="020B0603030403020204" pitchFamily="34" charset="0"/>
                <a:ea typeface="Calibri" panose="020F0502020204030204" pitchFamily="34" charset="0"/>
              </a:rPr>
              <a:t>Links provided: Hover on underlined text </a:t>
            </a:r>
            <a:r>
              <a:rPr lang="en-US" sz="2000" b="1" u="sng" dirty="0">
                <a:solidFill>
                  <a:schemeClr val="bg1"/>
                </a:solidFill>
                <a:latin typeface="Lub Dub Medium" panose="020B0603030403020204" pitchFamily="34" charset="0"/>
                <a:ea typeface="Calibri" panose="020F0502020204030204" pitchFamily="34" charset="0"/>
              </a:rPr>
              <a:t>to</a:t>
            </a:r>
            <a:r>
              <a:rPr lang="en-US" sz="2000" b="1" u="sng" dirty="0">
                <a:solidFill>
                  <a:schemeClr val="bg1"/>
                </a:solidFill>
                <a:effectLst/>
                <a:latin typeface="Lub Dub Medium" panose="020B0603030403020204" pitchFamily="34" charset="0"/>
                <a:ea typeface="Calibri" panose="020F0502020204030204" pitchFamily="34" charset="0"/>
              </a:rPr>
              <a:t> link to content.</a:t>
            </a:r>
            <a:endParaRPr lang="en-US" sz="2000" u="sng" dirty="0">
              <a:solidFill>
                <a:schemeClr val="bg1"/>
              </a:solidFill>
              <a:latin typeface="Lub Dub Medium" panose="020B0603030403020204" pitchFamily="34" charset="0"/>
            </a:endParaRPr>
          </a:p>
        </p:txBody>
      </p:sp>
    </p:spTree>
    <p:extLst>
      <p:ext uri="{BB962C8B-B14F-4D97-AF65-F5344CB8AC3E}">
        <p14:creationId xmlns:p14="http://schemas.microsoft.com/office/powerpoint/2010/main" val="1171176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Arrow Connector 52">
            <a:extLst>
              <a:ext uri="{FF2B5EF4-FFF2-40B4-BE49-F238E27FC236}">
                <a16:creationId xmlns:a16="http://schemas.microsoft.com/office/drawing/2014/main" id="{6F573914-10AD-4D2B-8508-095D26C0EB8B}"/>
              </a:ext>
              <a:ext uri="{C183D7F6-B498-43B3-948B-1728B52AA6E4}">
                <adec:decorative xmlns:adec="http://schemas.microsoft.com/office/drawing/2017/decorative" val="1"/>
              </a:ext>
            </a:extLst>
          </p:cNvPr>
          <p:cNvCxnSpPr>
            <a:cxnSpLocks/>
          </p:cNvCxnSpPr>
          <p:nvPr/>
        </p:nvCxnSpPr>
        <p:spPr>
          <a:xfrm>
            <a:off x="5323704" y="4040729"/>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D2BFDE2D-7702-4E75-9331-549ED313516B}"/>
              </a:ext>
              <a:ext uri="{C183D7F6-B498-43B3-948B-1728B52AA6E4}">
                <adec:decorative xmlns:adec="http://schemas.microsoft.com/office/drawing/2017/decorative" val="1"/>
              </a:ext>
            </a:extLst>
          </p:cNvPr>
          <p:cNvCxnSpPr>
            <a:cxnSpLocks/>
          </p:cNvCxnSpPr>
          <p:nvPr/>
        </p:nvCxnSpPr>
        <p:spPr>
          <a:xfrm>
            <a:off x="3407647" y="4040729"/>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9B222155-E879-4CE6-BD58-DDD6BF90C6F0}"/>
              </a:ext>
              <a:ext uri="{C183D7F6-B498-43B3-948B-1728B52AA6E4}">
                <adec:decorative xmlns:adec="http://schemas.microsoft.com/office/drawing/2017/decorative" val="1"/>
              </a:ext>
            </a:extLst>
          </p:cNvPr>
          <p:cNvCxnSpPr>
            <a:cxnSpLocks/>
          </p:cNvCxnSpPr>
          <p:nvPr/>
        </p:nvCxnSpPr>
        <p:spPr>
          <a:xfrm>
            <a:off x="1516293" y="4040729"/>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Title 1" descr="Title of slide which highlights the content focus.">
            <a:extLst>
              <a:ext uri="{FF2B5EF4-FFF2-40B4-BE49-F238E27FC236}">
                <a16:creationId xmlns:a16="http://schemas.microsoft.com/office/drawing/2014/main" id="{2CD391D3-7B07-4034-81A5-ED81071648AC}"/>
              </a:ext>
            </a:extLst>
          </p:cNvPr>
          <p:cNvSpPr>
            <a:spLocks noGrp="1"/>
          </p:cNvSpPr>
          <p:nvPr>
            <p:ph type="title"/>
          </p:nvPr>
        </p:nvSpPr>
        <p:spPr>
          <a:xfrm>
            <a:off x="838200" y="365125"/>
            <a:ext cx="10515600" cy="818906"/>
          </a:xfrm>
        </p:spPr>
        <p:txBody>
          <a:bodyPr/>
          <a:lstStyle/>
          <a:p>
            <a:r>
              <a:rPr lang="en-US" sz="3200" b="1" dirty="0"/>
              <a:t>Electrocardiographic-Directed Management </a:t>
            </a:r>
            <a:br>
              <a:rPr lang="en-US" sz="3200" b="1" dirty="0"/>
            </a:br>
            <a:r>
              <a:rPr lang="en-US" sz="3200" b="1" dirty="0"/>
              <a:t>of Chest Pain</a:t>
            </a:r>
            <a:endParaRPr lang="en-US" dirty="0"/>
          </a:p>
        </p:txBody>
      </p:sp>
      <p:sp>
        <p:nvSpPr>
          <p:cNvPr id="52" name="Rectangle 51" descr="This flowchart provides an overview of the management decision steps after obtaining an electrocardiogram in patients presenting with chest pain.  First the patient is identified to have chest pain, the next step is conducting a history and physical exam and then it is a Class 1 recommendation to obtain an electrocardiogram.  Based on the electrocardiogram, 1). if STEMI is identified it is a Class 1 recommendation to follow the most recent STEMI guidelines: 2). if diffuse ST-elevation consistent with pericarditis is identified then the course of action would be to manage pericarditis; 3).  If ST-depression with new T-wave inversions, it is a Class 1 recommendation to follow the non-STEMI-ACS guidelines: 4). If nondiagnostic or normal electrocardiogram, then there are two identified management approaches.  A). It is a Class 1 recommendation to repeat the electrocardiogram if symptoms persist or changes or if troponins are positive.  B).  Leads V7-V9 are reasonable if posterior myocardial infarction suspected.  This is a Class 2a recommendation; and 5). if a new arrhythmia is detected then follow arrhythmia-specific guidelines.">
            <a:extLst>
              <a:ext uri="{FF2B5EF4-FFF2-40B4-BE49-F238E27FC236}">
                <a16:creationId xmlns:a16="http://schemas.microsoft.com/office/drawing/2014/main" id="{69092025-344A-4FEB-B42A-4753011195F9}"/>
              </a:ext>
            </a:extLst>
          </p:cNvPr>
          <p:cNvSpPr/>
          <p:nvPr/>
        </p:nvSpPr>
        <p:spPr>
          <a:xfrm>
            <a:off x="368344" y="705679"/>
            <a:ext cx="11111829" cy="5200336"/>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8537ADC0-6A24-4F5A-BDEC-8F0B317B5162}"/>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10</a:t>
            </a:fld>
            <a:endParaRPr lang="en-US" sz="900" dirty="0"/>
          </a:p>
        </p:txBody>
      </p:sp>
      <p:sp>
        <p:nvSpPr>
          <p:cNvPr id="5" name="Text Placeholder 4" descr="Abbreviations listed of terms used in the slide.">
            <a:extLst>
              <a:ext uri="{FF2B5EF4-FFF2-40B4-BE49-F238E27FC236}">
                <a16:creationId xmlns:a16="http://schemas.microsoft.com/office/drawing/2014/main" id="{7BA1F1D8-0B82-40AC-A8DE-AF9954740C12}"/>
              </a:ext>
            </a:extLst>
          </p:cNvPr>
          <p:cNvSpPr>
            <a:spLocks noGrp="1"/>
          </p:cNvSpPr>
          <p:nvPr>
            <p:ph type="body" sz="quarter" idx="13"/>
          </p:nvPr>
        </p:nvSpPr>
        <p:spPr>
          <a:xfrm>
            <a:off x="838200" y="5794140"/>
            <a:ext cx="10515600" cy="271939"/>
          </a:xfrm>
        </p:spPr>
        <p:txBody>
          <a:bodyPr/>
          <a:lstStyle/>
          <a:p>
            <a:pPr algn="ctr"/>
            <a:r>
              <a:rPr lang="en-US" b="1" dirty="0"/>
              <a:t>Abbreviations:  </a:t>
            </a:r>
            <a:r>
              <a:rPr lang="en-US" dirty="0"/>
              <a:t>ECG indicates electrocardiogram; NSTE-ACS, non–ST-segment–elevation acute coronary syndrome; </a:t>
            </a:r>
            <a:br>
              <a:rPr lang="en-US" dirty="0"/>
            </a:br>
            <a:r>
              <a:rPr lang="en-US" dirty="0"/>
              <a:t>MI, myocardial infarction; and STEMI, ST-segment elevation myocardial infarction.</a:t>
            </a:r>
          </a:p>
        </p:txBody>
      </p:sp>
      <p:sp>
        <p:nvSpPr>
          <p:cNvPr id="30" name="Rectangle Container">
            <a:extLst>
              <a:ext uri="{FF2B5EF4-FFF2-40B4-BE49-F238E27FC236}">
                <a16:creationId xmlns:a16="http://schemas.microsoft.com/office/drawing/2014/main" id="{BFF34966-4223-4940-B8A7-BEA509001983}"/>
              </a:ext>
              <a:ext uri="{C183D7F6-B498-43B3-948B-1728B52AA6E4}">
                <adec:decorative xmlns:adec="http://schemas.microsoft.com/office/drawing/2017/decorative" val="1"/>
              </a:ext>
            </a:extLst>
          </p:cNvPr>
          <p:cNvSpPr/>
          <p:nvPr/>
        </p:nvSpPr>
        <p:spPr>
          <a:xfrm>
            <a:off x="4796949" y="1047800"/>
            <a:ext cx="2598102" cy="423870"/>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600" b="1" dirty="0">
                <a:solidFill>
                  <a:schemeClr val="bg1"/>
                </a:solidFill>
                <a:latin typeface="Lub Dub Bold" panose="020B0803030403020204" pitchFamily="34" charset="0"/>
                <a:cs typeface="Lato"/>
              </a:rPr>
              <a:t>Chest Pain</a:t>
            </a:r>
          </a:p>
        </p:txBody>
      </p:sp>
      <p:sp>
        <p:nvSpPr>
          <p:cNvPr id="31" name="Rectangle Container">
            <a:extLst>
              <a:ext uri="{FF2B5EF4-FFF2-40B4-BE49-F238E27FC236}">
                <a16:creationId xmlns:a16="http://schemas.microsoft.com/office/drawing/2014/main" id="{EEEDF3CC-3A08-4F87-876E-C622AFF7E7BC}"/>
              </a:ext>
              <a:ext uri="{C183D7F6-B498-43B3-948B-1728B52AA6E4}">
                <adec:decorative xmlns:adec="http://schemas.microsoft.com/office/drawing/2017/decorative" val="1"/>
              </a:ext>
            </a:extLst>
          </p:cNvPr>
          <p:cNvSpPr/>
          <p:nvPr/>
        </p:nvSpPr>
        <p:spPr>
          <a:xfrm>
            <a:off x="4815744" y="1739582"/>
            <a:ext cx="2598102" cy="513791"/>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350" dirty="0">
                <a:solidFill>
                  <a:srgbClr val="292929"/>
                </a:solidFill>
                <a:latin typeface="Lub Dub Bold" panose="020B0803030403020204" pitchFamily="34" charset="0"/>
                <a:cs typeface="Lato"/>
              </a:rPr>
              <a:t>History +</a:t>
            </a:r>
          </a:p>
          <a:p>
            <a:pPr algn="ctr" hangingPunct="0">
              <a:lnSpc>
                <a:spcPct val="90000"/>
              </a:lnSpc>
            </a:pPr>
            <a:r>
              <a:rPr lang="en-US" sz="1350" dirty="0">
                <a:solidFill>
                  <a:srgbClr val="292929"/>
                </a:solidFill>
                <a:latin typeface="Lub Dub Bold" panose="020B0803030403020204" pitchFamily="34" charset="0"/>
                <a:cs typeface="Lato"/>
              </a:rPr>
              <a:t>Physical Examination</a:t>
            </a:r>
          </a:p>
        </p:txBody>
      </p:sp>
      <p:sp>
        <p:nvSpPr>
          <p:cNvPr id="34" name="Rectangle Container">
            <a:extLst>
              <a:ext uri="{FF2B5EF4-FFF2-40B4-BE49-F238E27FC236}">
                <a16:creationId xmlns:a16="http://schemas.microsoft.com/office/drawing/2014/main" id="{A75E0C10-A27B-4B03-8B4A-144E7A26A9FC}"/>
              </a:ext>
              <a:ext uri="{C183D7F6-B498-43B3-948B-1728B52AA6E4}">
                <adec:decorative xmlns:adec="http://schemas.microsoft.com/office/drawing/2017/decorative" val="1"/>
              </a:ext>
            </a:extLst>
          </p:cNvPr>
          <p:cNvSpPr/>
          <p:nvPr/>
        </p:nvSpPr>
        <p:spPr>
          <a:xfrm>
            <a:off x="5101303" y="2518336"/>
            <a:ext cx="1986680" cy="385390"/>
          </a:xfrm>
          <a:prstGeom prst="rect">
            <a:avLst/>
          </a:prstGeom>
          <a:solidFill>
            <a:srgbClr val="46A547"/>
          </a:solidFill>
          <a:ln w="25400">
            <a:noFill/>
          </a:ln>
        </p:spPr>
        <p:txBody>
          <a:bodyPr spcFirstLastPara="0" lIns="0" tIns="0" rIns="0" bIns="0" anchor="ctr"/>
          <a:lstStyle/>
          <a:p>
            <a:pPr algn="ctr" hangingPunct="0">
              <a:lnSpc>
                <a:spcPct val="90000"/>
              </a:lnSpc>
            </a:pPr>
            <a:r>
              <a:rPr lang="en-US" sz="1350" dirty="0">
                <a:latin typeface="Lub Dub Bold" panose="020B0803030403020204" pitchFamily="34" charset="0"/>
                <a:cs typeface="Lato"/>
              </a:rPr>
              <a:t>ECG </a:t>
            </a:r>
          </a:p>
          <a:p>
            <a:pPr algn="ctr" hangingPunct="0">
              <a:lnSpc>
                <a:spcPct val="90000"/>
              </a:lnSpc>
            </a:pPr>
            <a:r>
              <a:rPr lang="en-US" sz="1350" dirty="0">
                <a:latin typeface="Lub Dub Bold" panose="020B0803030403020204" pitchFamily="34" charset="0"/>
                <a:cs typeface="Lato"/>
              </a:rPr>
              <a:t>(Class 1)</a:t>
            </a:r>
          </a:p>
        </p:txBody>
      </p:sp>
      <p:sp>
        <p:nvSpPr>
          <p:cNvPr id="37" name="TextBox 36">
            <a:extLst>
              <a:ext uri="{FF2B5EF4-FFF2-40B4-BE49-F238E27FC236}">
                <a16:creationId xmlns:a16="http://schemas.microsoft.com/office/drawing/2014/main" id="{BF439A19-197E-46FC-835B-BD3549193289}"/>
              </a:ext>
              <a:ext uri="{C183D7F6-B498-43B3-948B-1728B52AA6E4}">
                <adec:decorative xmlns:adec="http://schemas.microsoft.com/office/drawing/2017/decorative" val="1"/>
              </a:ext>
            </a:extLst>
          </p:cNvPr>
          <p:cNvSpPr txBox="1"/>
          <p:nvPr/>
        </p:nvSpPr>
        <p:spPr>
          <a:xfrm>
            <a:off x="853899" y="3431209"/>
            <a:ext cx="1324789" cy="648463"/>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dirty="0"/>
              <a:t>STEMI</a:t>
            </a:r>
          </a:p>
        </p:txBody>
      </p:sp>
      <p:sp>
        <p:nvSpPr>
          <p:cNvPr id="38" name="TextBox 37">
            <a:extLst>
              <a:ext uri="{FF2B5EF4-FFF2-40B4-BE49-F238E27FC236}">
                <a16:creationId xmlns:a16="http://schemas.microsoft.com/office/drawing/2014/main" id="{BF1F3C44-FD33-4E55-86F4-6590C59C5E36}"/>
              </a:ext>
              <a:ext uri="{C183D7F6-B498-43B3-948B-1728B52AA6E4}">
                <adec:decorative xmlns:adec="http://schemas.microsoft.com/office/drawing/2017/decorative" val="1"/>
              </a:ext>
            </a:extLst>
          </p:cNvPr>
          <p:cNvSpPr txBox="1"/>
          <p:nvPr/>
        </p:nvSpPr>
        <p:spPr>
          <a:xfrm>
            <a:off x="2440359" y="3431209"/>
            <a:ext cx="1934576" cy="648463"/>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dirty="0"/>
              <a:t>Diffuse ST-elevation consistent with pericarditis</a:t>
            </a:r>
          </a:p>
        </p:txBody>
      </p:sp>
      <p:sp>
        <p:nvSpPr>
          <p:cNvPr id="39" name="TextBox 38">
            <a:extLst>
              <a:ext uri="{FF2B5EF4-FFF2-40B4-BE49-F238E27FC236}">
                <a16:creationId xmlns:a16="http://schemas.microsoft.com/office/drawing/2014/main" id="{BF99D6E2-15AB-42FC-8B23-7493D811D6DE}"/>
              </a:ext>
              <a:ext uri="{C183D7F6-B498-43B3-948B-1728B52AA6E4}">
                <adec:decorative xmlns:adec="http://schemas.microsoft.com/office/drawing/2017/decorative" val="1"/>
              </a:ext>
            </a:extLst>
          </p:cNvPr>
          <p:cNvSpPr txBox="1"/>
          <p:nvPr/>
        </p:nvSpPr>
        <p:spPr>
          <a:xfrm>
            <a:off x="4644932" y="3431209"/>
            <a:ext cx="1357545" cy="625225"/>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dirty="0"/>
              <a:t>ST-depression</a:t>
            </a:r>
          </a:p>
          <a:p>
            <a:r>
              <a:rPr lang="en-US" dirty="0"/>
              <a:t>New T-wave inversions</a:t>
            </a:r>
          </a:p>
        </p:txBody>
      </p:sp>
      <p:sp>
        <p:nvSpPr>
          <p:cNvPr id="40" name="TextBox 39">
            <a:extLst>
              <a:ext uri="{FF2B5EF4-FFF2-40B4-BE49-F238E27FC236}">
                <a16:creationId xmlns:a16="http://schemas.microsoft.com/office/drawing/2014/main" id="{5DE82E6E-0DA0-4902-B5F8-AD7332858A7C}"/>
              </a:ext>
              <a:ext uri="{C183D7F6-B498-43B3-948B-1728B52AA6E4}">
                <adec:decorative xmlns:adec="http://schemas.microsoft.com/office/drawing/2017/decorative" val="1"/>
              </a:ext>
            </a:extLst>
          </p:cNvPr>
          <p:cNvSpPr txBox="1"/>
          <p:nvPr/>
        </p:nvSpPr>
        <p:spPr>
          <a:xfrm>
            <a:off x="6287222" y="3431209"/>
            <a:ext cx="3283288" cy="385390"/>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dirty="0"/>
              <a:t>Nondiagnostic or normal ECG</a:t>
            </a:r>
          </a:p>
        </p:txBody>
      </p:sp>
      <p:sp>
        <p:nvSpPr>
          <p:cNvPr id="41" name="TextBox 40">
            <a:extLst>
              <a:ext uri="{FF2B5EF4-FFF2-40B4-BE49-F238E27FC236}">
                <a16:creationId xmlns:a16="http://schemas.microsoft.com/office/drawing/2014/main" id="{813E04BD-0441-404E-88B8-2BE453C3733A}"/>
              </a:ext>
              <a:ext uri="{C183D7F6-B498-43B3-948B-1728B52AA6E4}">
                <adec:decorative xmlns:adec="http://schemas.microsoft.com/office/drawing/2017/decorative" val="1"/>
              </a:ext>
            </a:extLst>
          </p:cNvPr>
          <p:cNvSpPr txBox="1"/>
          <p:nvPr/>
        </p:nvSpPr>
        <p:spPr>
          <a:xfrm>
            <a:off x="9847882" y="3431209"/>
            <a:ext cx="1551912" cy="614175"/>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dirty="0"/>
              <a:t>New arrhythmia</a:t>
            </a:r>
          </a:p>
        </p:txBody>
      </p:sp>
      <p:sp>
        <p:nvSpPr>
          <p:cNvPr id="42" name="TextBox 41">
            <a:extLst>
              <a:ext uri="{FF2B5EF4-FFF2-40B4-BE49-F238E27FC236}">
                <a16:creationId xmlns:a16="http://schemas.microsoft.com/office/drawing/2014/main" id="{4D8BB1F9-CFD2-4420-8116-4C66914D5641}"/>
              </a:ext>
              <a:ext uri="{C183D7F6-B498-43B3-948B-1728B52AA6E4}">
                <adec:decorative xmlns:adec="http://schemas.microsoft.com/office/drawing/2017/decorative" val="1"/>
              </a:ext>
            </a:extLst>
          </p:cNvPr>
          <p:cNvSpPr txBox="1"/>
          <p:nvPr/>
        </p:nvSpPr>
        <p:spPr>
          <a:xfrm>
            <a:off x="838199" y="4321406"/>
            <a:ext cx="1356188" cy="840230"/>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dirty="0"/>
              <a:t>Follow STEMI guidelines </a:t>
            </a:r>
          </a:p>
          <a:p>
            <a:r>
              <a:rPr lang="en-US" dirty="0"/>
              <a:t>(Class 1)</a:t>
            </a:r>
          </a:p>
        </p:txBody>
      </p:sp>
      <p:sp>
        <p:nvSpPr>
          <p:cNvPr id="43" name="TextBox 42">
            <a:extLst>
              <a:ext uri="{FF2B5EF4-FFF2-40B4-BE49-F238E27FC236}">
                <a16:creationId xmlns:a16="http://schemas.microsoft.com/office/drawing/2014/main" id="{F3861F2E-EC0E-42EB-9AEF-4CE9B62A68E5}"/>
              </a:ext>
              <a:ext uri="{C183D7F6-B498-43B3-948B-1728B52AA6E4}">
                <adec:decorative xmlns:adec="http://schemas.microsoft.com/office/drawing/2017/decorative" val="1"/>
              </a:ext>
            </a:extLst>
          </p:cNvPr>
          <p:cNvSpPr txBox="1"/>
          <p:nvPr/>
        </p:nvSpPr>
        <p:spPr>
          <a:xfrm>
            <a:off x="2440359" y="4342985"/>
            <a:ext cx="1934576" cy="466281"/>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dirty="0"/>
              <a:t>Manage pericarditis</a:t>
            </a:r>
          </a:p>
        </p:txBody>
      </p:sp>
      <p:sp>
        <p:nvSpPr>
          <p:cNvPr id="44" name="TextBox 43">
            <a:extLst>
              <a:ext uri="{FF2B5EF4-FFF2-40B4-BE49-F238E27FC236}">
                <a16:creationId xmlns:a16="http://schemas.microsoft.com/office/drawing/2014/main" id="{307D857B-357D-4E7E-B8A7-DFE238C7D0FD}"/>
              </a:ext>
              <a:ext uri="{C183D7F6-B498-43B3-948B-1728B52AA6E4}">
                <adec:decorative xmlns:adec="http://schemas.microsoft.com/office/drawing/2017/decorative" val="1"/>
              </a:ext>
            </a:extLst>
          </p:cNvPr>
          <p:cNvSpPr txBox="1"/>
          <p:nvPr/>
        </p:nvSpPr>
        <p:spPr>
          <a:xfrm>
            <a:off x="9811807" y="4321406"/>
            <a:ext cx="1551911" cy="840230"/>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dirty="0"/>
              <a:t>Follow arrhythmia-specific guidelines</a:t>
            </a:r>
          </a:p>
        </p:txBody>
      </p:sp>
      <p:sp>
        <p:nvSpPr>
          <p:cNvPr id="45" name="TextBox 44">
            <a:extLst>
              <a:ext uri="{FF2B5EF4-FFF2-40B4-BE49-F238E27FC236}">
                <a16:creationId xmlns:a16="http://schemas.microsoft.com/office/drawing/2014/main" id="{B45A36F5-8C74-4D75-B00D-C48C086D300C}"/>
              </a:ext>
              <a:ext uri="{C183D7F6-B498-43B3-948B-1728B52AA6E4}">
                <adec:decorative xmlns:adec="http://schemas.microsoft.com/office/drawing/2017/decorative" val="1"/>
              </a:ext>
            </a:extLst>
          </p:cNvPr>
          <p:cNvSpPr txBox="1"/>
          <p:nvPr/>
        </p:nvSpPr>
        <p:spPr>
          <a:xfrm>
            <a:off x="4637558" y="4321406"/>
            <a:ext cx="1372293" cy="840230"/>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dirty="0"/>
              <a:t>Follow NSTE-ACS guidelines </a:t>
            </a:r>
          </a:p>
          <a:p>
            <a:r>
              <a:rPr lang="en-US" dirty="0"/>
              <a:t>(Class 1)</a:t>
            </a:r>
          </a:p>
        </p:txBody>
      </p:sp>
      <p:sp>
        <p:nvSpPr>
          <p:cNvPr id="46" name="TextBox 45">
            <a:extLst>
              <a:ext uri="{FF2B5EF4-FFF2-40B4-BE49-F238E27FC236}">
                <a16:creationId xmlns:a16="http://schemas.microsoft.com/office/drawing/2014/main" id="{A53FCB4C-957B-4445-94D4-0B6F91A37783}"/>
              </a:ext>
              <a:ext uri="{C183D7F6-B498-43B3-948B-1728B52AA6E4}">
                <adec:decorative xmlns:adec="http://schemas.microsoft.com/office/drawing/2017/decorative" val="1"/>
              </a:ext>
            </a:extLst>
          </p:cNvPr>
          <p:cNvSpPr txBox="1"/>
          <p:nvPr/>
        </p:nvSpPr>
        <p:spPr>
          <a:xfrm>
            <a:off x="6272430" y="4321406"/>
            <a:ext cx="1603300" cy="1102230"/>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dirty="0"/>
              <a:t>Repeat ECG if symptoms persist or change or if troponins positive</a:t>
            </a:r>
          </a:p>
          <a:p>
            <a:r>
              <a:rPr lang="en-US" dirty="0"/>
              <a:t>(Class 1)</a:t>
            </a:r>
          </a:p>
        </p:txBody>
      </p:sp>
      <p:sp>
        <p:nvSpPr>
          <p:cNvPr id="47" name="TextBox 46">
            <a:extLst>
              <a:ext uri="{FF2B5EF4-FFF2-40B4-BE49-F238E27FC236}">
                <a16:creationId xmlns:a16="http://schemas.microsoft.com/office/drawing/2014/main" id="{B1524B30-67B4-4A43-BBC7-D9CC9CC34B0B}"/>
              </a:ext>
              <a:ext uri="{C183D7F6-B498-43B3-948B-1728B52AA6E4}">
                <adec:decorative xmlns:adec="http://schemas.microsoft.com/office/drawing/2017/decorative" val="1"/>
              </a:ext>
            </a:extLst>
          </p:cNvPr>
          <p:cNvSpPr txBox="1"/>
          <p:nvPr/>
        </p:nvSpPr>
        <p:spPr>
          <a:xfrm>
            <a:off x="8070711" y="4321406"/>
            <a:ext cx="1514591" cy="1027571"/>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dirty="0"/>
              <a:t>Leads V7-V9 are reasonable if posterior MI suspected </a:t>
            </a:r>
            <a:br>
              <a:rPr lang="en-US" dirty="0"/>
            </a:br>
            <a:r>
              <a:rPr lang="en-US" dirty="0"/>
              <a:t>(Class 2a)</a:t>
            </a:r>
          </a:p>
        </p:txBody>
      </p:sp>
      <p:grpSp>
        <p:nvGrpSpPr>
          <p:cNvPr id="6" name="Group 5">
            <a:extLst>
              <a:ext uri="{FF2B5EF4-FFF2-40B4-BE49-F238E27FC236}">
                <a16:creationId xmlns:a16="http://schemas.microsoft.com/office/drawing/2014/main" id="{5342F8E2-C129-4465-8D35-BF5E9E5BD7DE}"/>
              </a:ext>
              <a:ext uri="{C183D7F6-B498-43B3-948B-1728B52AA6E4}">
                <adec:decorative xmlns:adec="http://schemas.microsoft.com/office/drawing/2017/decorative" val="1"/>
              </a:ext>
            </a:extLst>
          </p:cNvPr>
          <p:cNvGrpSpPr/>
          <p:nvPr/>
        </p:nvGrpSpPr>
        <p:grpSpPr>
          <a:xfrm>
            <a:off x="7087982" y="3820853"/>
            <a:ext cx="902349" cy="500553"/>
            <a:chOff x="7087982" y="3820853"/>
            <a:chExt cx="902349" cy="500553"/>
          </a:xfrm>
        </p:grpSpPr>
        <p:cxnSp>
          <p:nvCxnSpPr>
            <p:cNvPr id="48" name="Straight Arrow Connector 47">
              <a:extLst>
                <a:ext uri="{FF2B5EF4-FFF2-40B4-BE49-F238E27FC236}">
                  <a16:creationId xmlns:a16="http://schemas.microsoft.com/office/drawing/2014/main" id="{D81F3F27-62A2-4982-9E34-14CE4F2C2E7E}"/>
                </a:ext>
                <a:ext uri="{C183D7F6-B498-43B3-948B-1728B52AA6E4}">
                  <adec:decorative xmlns:adec="http://schemas.microsoft.com/office/drawing/2017/decorative" val="1"/>
                </a:ext>
              </a:extLst>
            </p:cNvPr>
            <p:cNvCxnSpPr>
              <a:cxnSpLocks/>
            </p:cNvCxnSpPr>
            <p:nvPr/>
          </p:nvCxnSpPr>
          <p:spPr>
            <a:xfrm>
              <a:off x="7976250" y="3820853"/>
              <a:ext cx="0" cy="199024"/>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Rectangle 2">
              <a:extLst>
                <a:ext uri="{FF2B5EF4-FFF2-40B4-BE49-F238E27FC236}">
                  <a16:creationId xmlns:a16="http://schemas.microsoft.com/office/drawing/2014/main" id="{02FB3C51-E502-49B8-9CAC-8D041F4F692A}"/>
                </a:ext>
                <a:ext uri="{C183D7F6-B498-43B3-948B-1728B52AA6E4}">
                  <adec:decorative xmlns:adec="http://schemas.microsoft.com/office/drawing/2017/decorative" val="1"/>
                </a:ext>
              </a:extLst>
            </p:cNvPr>
            <p:cNvSpPr/>
            <p:nvPr/>
          </p:nvSpPr>
          <p:spPr>
            <a:xfrm>
              <a:off x="7087982" y="4000106"/>
              <a:ext cx="902349" cy="321300"/>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cxnSp>
        <p:nvCxnSpPr>
          <p:cNvPr id="50" name="Straight Arrow Connector 49">
            <a:extLst>
              <a:ext uri="{FF2B5EF4-FFF2-40B4-BE49-F238E27FC236}">
                <a16:creationId xmlns:a16="http://schemas.microsoft.com/office/drawing/2014/main" id="{402B0483-0692-48A1-82B5-2D0004131F5F}"/>
              </a:ext>
              <a:ext uri="{C183D7F6-B498-43B3-948B-1728B52AA6E4}">
                <adec:decorative xmlns:adec="http://schemas.microsoft.com/office/drawing/2017/decorative" val="1"/>
              </a:ext>
            </a:extLst>
          </p:cNvPr>
          <p:cNvCxnSpPr>
            <a:cxnSpLocks/>
          </p:cNvCxnSpPr>
          <p:nvPr/>
        </p:nvCxnSpPr>
        <p:spPr>
          <a:xfrm>
            <a:off x="10575766" y="4040729"/>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Rectangle 2">
            <a:extLst>
              <a:ext uri="{FF2B5EF4-FFF2-40B4-BE49-F238E27FC236}">
                <a16:creationId xmlns:a16="http://schemas.microsoft.com/office/drawing/2014/main" id="{8BF52B55-18E3-4B61-BA1E-B6090F5B581C}"/>
              </a:ext>
              <a:ext uri="{C183D7F6-B498-43B3-948B-1728B52AA6E4}">
                <adec:decorative xmlns:adec="http://schemas.microsoft.com/office/drawing/2017/decorative" val="1"/>
              </a:ext>
            </a:extLst>
          </p:cNvPr>
          <p:cNvSpPr/>
          <p:nvPr/>
        </p:nvSpPr>
        <p:spPr>
          <a:xfrm flipH="1">
            <a:off x="7976247" y="4000106"/>
            <a:ext cx="825671" cy="32129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56" name="Straight Arrow Connector 55">
            <a:extLst>
              <a:ext uri="{FF2B5EF4-FFF2-40B4-BE49-F238E27FC236}">
                <a16:creationId xmlns:a16="http://schemas.microsoft.com/office/drawing/2014/main" id="{346489D3-53DF-4B7B-901F-CBBBD43DBD2E}"/>
              </a:ext>
              <a:ext uri="{C183D7F6-B498-43B3-948B-1728B52AA6E4}">
                <adec:decorative xmlns:adec="http://schemas.microsoft.com/office/drawing/2017/decorative" val="1"/>
              </a:ext>
            </a:extLst>
          </p:cNvPr>
          <p:cNvCxnSpPr>
            <a:cxnSpLocks/>
          </p:cNvCxnSpPr>
          <p:nvPr/>
        </p:nvCxnSpPr>
        <p:spPr>
          <a:xfrm>
            <a:off x="6114795" y="1448224"/>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3DC316BA-588F-45FD-B764-E11930875213}"/>
              </a:ext>
              <a:ext uri="{C183D7F6-B498-43B3-948B-1728B52AA6E4}">
                <adec:decorative xmlns:adec="http://schemas.microsoft.com/office/drawing/2017/decorative" val="1"/>
              </a:ext>
            </a:extLst>
          </p:cNvPr>
          <p:cNvCxnSpPr>
            <a:cxnSpLocks/>
          </p:cNvCxnSpPr>
          <p:nvPr/>
        </p:nvCxnSpPr>
        <p:spPr>
          <a:xfrm>
            <a:off x="6114795" y="2253373"/>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5DCF4B0D-33CB-4007-A563-21795994CCDD}"/>
              </a:ext>
              <a:ext uri="{C183D7F6-B498-43B3-948B-1728B52AA6E4}">
                <adec:decorative xmlns:adec="http://schemas.microsoft.com/office/drawing/2017/decorative" val="1"/>
              </a:ext>
            </a:extLst>
          </p:cNvPr>
          <p:cNvGrpSpPr/>
          <p:nvPr/>
        </p:nvGrpSpPr>
        <p:grpSpPr>
          <a:xfrm>
            <a:off x="1516294" y="2896068"/>
            <a:ext cx="4598504" cy="500553"/>
            <a:chOff x="1516294" y="2896068"/>
            <a:chExt cx="4598504" cy="500553"/>
          </a:xfrm>
        </p:grpSpPr>
        <p:cxnSp>
          <p:nvCxnSpPr>
            <p:cNvPr id="58" name="Straight Arrow Connector 57">
              <a:extLst>
                <a:ext uri="{FF2B5EF4-FFF2-40B4-BE49-F238E27FC236}">
                  <a16:creationId xmlns:a16="http://schemas.microsoft.com/office/drawing/2014/main" id="{A06210B0-ED1F-459D-BAB6-22A6570C92C4}"/>
                </a:ext>
                <a:ext uri="{C183D7F6-B498-43B3-948B-1728B52AA6E4}">
                  <adec:decorative xmlns:adec="http://schemas.microsoft.com/office/drawing/2017/decorative" val="1"/>
                </a:ext>
              </a:extLst>
            </p:cNvPr>
            <p:cNvCxnSpPr>
              <a:cxnSpLocks/>
            </p:cNvCxnSpPr>
            <p:nvPr/>
          </p:nvCxnSpPr>
          <p:spPr>
            <a:xfrm>
              <a:off x="6114798" y="2896068"/>
              <a:ext cx="0" cy="199024"/>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9" name="Rectangle 2">
              <a:extLst>
                <a:ext uri="{FF2B5EF4-FFF2-40B4-BE49-F238E27FC236}">
                  <a16:creationId xmlns:a16="http://schemas.microsoft.com/office/drawing/2014/main" id="{2DFF8904-6346-406A-856A-7198267D39AC}"/>
                </a:ext>
                <a:ext uri="{C183D7F6-B498-43B3-948B-1728B52AA6E4}">
                  <adec:decorative xmlns:adec="http://schemas.microsoft.com/office/drawing/2017/decorative" val="1"/>
                </a:ext>
              </a:extLst>
            </p:cNvPr>
            <p:cNvSpPr/>
            <p:nvPr/>
          </p:nvSpPr>
          <p:spPr>
            <a:xfrm>
              <a:off x="1516294" y="3075321"/>
              <a:ext cx="4598504" cy="321300"/>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60" name="Rectangle 2">
            <a:extLst>
              <a:ext uri="{FF2B5EF4-FFF2-40B4-BE49-F238E27FC236}">
                <a16:creationId xmlns:a16="http://schemas.microsoft.com/office/drawing/2014/main" id="{E3653C3E-1D0A-4C93-9E2F-C3D602AEEC41}"/>
              </a:ext>
              <a:ext uri="{C183D7F6-B498-43B3-948B-1728B52AA6E4}">
                <adec:decorative xmlns:adec="http://schemas.microsoft.com/office/drawing/2017/decorative" val="1"/>
              </a:ext>
            </a:extLst>
          </p:cNvPr>
          <p:cNvSpPr/>
          <p:nvPr/>
        </p:nvSpPr>
        <p:spPr>
          <a:xfrm flipH="1">
            <a:off x="6114793" y="3075321"/>
            <a:ext cx="1861457" cy="32129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61" name="Straight Arrow Connector 60">
            <a:extLst>
              <a:ext uri="{FF2B5EF4-FFF2-40B4-BE49-F238E27FC236}">
                <a16:creationId xmlns:a16="http://schemas.microsoft.com/office/drawing/2014/main" id="{7E7A4727-5C43-4991-A2DD-A6D23B9C9749}"/>
              </a:ext>
              <a:ext uri="{C183D7F6-B498-43B3-948B-1728B52AA6E4}">
                <adec:decorative xmlns:adec="http://schemas.microsoft.com/office/drawing/2017/decorative" val="1"/>
              </a:ext>
            </a:extLst>
          </p:cNvPr>
          <p:cNvCxnSpPr>
            <a:cxnSpLocks/>
          </p:cNvCxnSpPr>
          <p:nvPr/>
        </p:nvCxnSpPr>
        <p:spPr>
          <a:xfrm>
            <a:off x="5323704" y="3076581"/>
            <a:ext cx="0" cy="32004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7A858701-D66D-4A9D-A9F1-D2C67D0F06AC}"/>
              </a:ext>
              <a:ext uri="{C183D7F6-B498-43B3-948B-1728B52AA6E4}">
                <adec:decorative xmlns:adec="http://schemas.microsoft.com/office/drawing/2017/decorative" val="1"/>
              </a:ext>
            </a:extLst>
          </p:cNvPr>
          <p:cNvCxnSpPr>
            <a:cxnSpLocks/>
          </p:cNvCxnSpPr>
          <p:nvPr/>
        </p:nvCxnSpPr>
        <p:spPr>
          <a:xfrm>
            <a:off x="3407647" y="3076581"/>
            <a:ext cx="0" cy="32004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Rectangle 2">
            <a:extLst>
              <a:ext uri="{FF2B5EF4-FFF2-40B4-BE49-F238E27FC236}">
                <a16:creationId xmlns:a16="http://schemas.microsoft.com/office/drawing/2014/main" id="{C46590F0-F471-44F9-B119-69B00A77AF78}"/>
              </a:ext>
              <a:ext uri="{C183D7F6-B498-43B3-948B-1728B52AA6E4}">
                <adec:decorative xmlns:adec="http://schemas.microsoft.com/office/drawing/2017/decorative" val="1"/>
              </a:ext>
            </a:extLst>
          </p:cNvPr>
          <p:cNvSpPr/>
          <p:nvPr/>
        </p:nvSpPr>
        <p:spPr>
          <a:xfrm flipH="1">
            <a:off x="7963593" y="3067071"/>
            <a:ext cx="2612172" cy="32129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72351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500"/>
                                        <p:tgtEl>
                                          <p:spTgt spid="5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wipe(up)">
                                      <p:cBhvr>
                                        <p:cTn id="19" dur="500"/>
                                        <p:tgtEl>
                                          <p:spTgt spid="5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right)">
                                      <p:cBhvr>
                                        <p:cTn id="27" dur="500"/>
                                        <p:tgtEl>
                                          <p:spTgt spid="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wipe(up)">
                                      <p:cBhvr>
                                        <p:cTn id="35" dur="500"/>
                                        <p:tgtEl>
                                          <p:spTgt spid="5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wipe(up)">
                                      <p:cBhvr>
                                        <p:cTn id="44" dur="500"/>
                                        <p:tgtEl>
                                          <p:spTgt spid="62"/>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500"/>
                                        <p:tgtEl>
                                          <p:spTgt spid="38"/>
                                        </p:tgtEl>
                                      </p:cBhvr>
                                    </p:animEffect>
                                  </p:childTnLst>
                                </p:cTn>
                              </p:par>
                            </p:childTnLst>
                          </p:cTn>
                        </p:par>
                        <p:par>
                          <p:cTn id="49" fill="hold">
                            <p:stCondLst>
                              <p:cond delay="1000"/>
                            </p:stCondLst>
                            <p:childTnLst>
                              <p:par>
                                <p:cTn id="50" presetID="22" presetClass="entr" presetSubtype="1"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wipe(up)">
                                      <p:cBhvr>
                                        <p:cTn id="52" dur="500"/>
                                        <p:tgtEl>
                                          <p:spTgt spid="54"/>
                                        </p:tgtEl>
                                      </p:cBhvr>
                                    </p:animEffect>
                                  </p:childTnLst>
                                </p:cTn>
                              </p:par>
                            </p:childTnLst>
                          </p:cTn>
                        </p:par>
                        <p:par>
                          <p:cTn id="53" fill="hold">
                            <p:stCondLst>
                              <p:cond delay="1500"/>
                            </p:stCondLst>
                            <p:childTnLst>
                              <p:par>
                                <p:cTn id="54" presetID="10" presetClass="entr" presetSubtype="0"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fade">
                                      <p:cBhvr>
                                        <p:cTn id="56" dur="500"/>
                                        <p:tgtEl>
                                          <p:spTgt spid="4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wipe(up)">
                                      <p:cBhvr>
                                        <p:cTn id="61" dur="500"/>
                                        <p:tgtEl>
                                          <p:spTgt spid="61"/>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500"/>
                                        <p:tgtEl>
                                          <p:spTgt spid="39"/>
                                        </p:tgtEl>
                                      </p:cBhvr>
                                    </p:animEffect>
                                  </p:childTnLst>
                                </p:cTn>
                              </p:par>
                            </p:childTnLst>
                          </p:cTn>
                        </p:par>
                        <p:par>
                          <p:cTn id="66" fill="hold">
                            <p:stCondLst>
                              <p:cond delay="1000"/>
                            </p:stCondLst>
                            <p:childTnLst>
                              <p:par>
                                <p:cTn id="67" presetID="22" presetClass="entr" presetSubtype="1" fill="hold"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500"/>
                                        <p:tgtEl>
                                          <p:spTgt spid="53"/>
                                        </p:tgtEl>
                                      </p:cBhvr>
                                    </p:animEffect>
                                  </p:childTnLst>
                                </p:cTn>
                              </p:par>
                            </p:childTnLst>
                          </p:cTn>
                        </p:par>
                        <p:par>
                          <p:cTn id="70" fill="hold">
                            <p:stCondLst>
                              <p:cond delay="1500"/>
                            </p:stCondLst>
                            <p:childTnLst>
                              <p:par>
                                <p:cTn id="71" presetID="10" presetClass="entr" presetSubtype="0" fill="hold" grpId="0" nodeType="after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500"/>
                                        <p:tgtEl>
                                          <p:spTgt spid="45"/>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60"/>
                                        </p:tgtEl>
                                        <p:attrNameLst>
                                          <p:attrName>style.visibility</p:attrName>
                                        </p:attrNameLst>
                                      </p:cBhvr>
                                      <p:to>
                                        <p:strVal val="visible"/>
                                      </p:to>
                                    </p:set>
                                    <p:animEffect transition="in" filter="wipe(left)">
                                      <p:cBhvr>
                                        <p:cTn id="78" dur="500"/>
                                        <p:tgtEl>
                                          <p:spTgt spid="60"/>
                                        </p:tgtEl>
                                      </p:cBhvr>
                                    </p:animEffect>
                                  </p:childTnLst>
                                </p:cTn>
                              </p:par>
                            </p:childTnLst>
                          </p:cTn>
                        </p:par>
                        <p:par>
                          <p:cTn id="79" fill="hold">
                            <p:stCondLst>
                              <p:cond delay="500"/>
                            </p:stCondLst>
                            <p:childTnLst>
                              <p:par>
                                <p:cTn id="80" presetID="10" presetClass="entr" presetSubtype="0" fill="hold" grpId="0"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fade">
                                      <p:cBhvr>
                                        <p:cTn id="82" dur="500"/>
                                        <p:tgtEl>
                                          <p:spTgt spid="40"/>
                                        </p:tgtEl>
                                      </p:cBhvr>
                                    </p:animEffect>
                                  </p:childTnLst>
                                </p:cTn>
                              </p:par>
                            </p:childTnLst>
                          </p:cTn>
                        </p:par>
                        <p:par>
                          <p:cTn id="83" fill="hold">
                            <p:stCondLst>
                              <p:cond delay="1000"/>
                            </p:stCondLst>
                            <p:childTnLst>
                              <p:par>
                                <p:cTn id="84" presetID="22" presetClass="entr" presetSubtype="2" fill="hold" nodeType="afterEffect">
                                  <p:stCondLst>
                                    <p:cond delay="0"/>
                                  </p:stCondLst>
                                  <p:childTnLst>
                                    <p:set>
                                      <p:cBhvr>
                                        <p:cTn id="85" dur="1" fill="hold">
                                          <p:stCondLst>
                                            <p:cond delay="0"/>
                                          </p:stCondLst>
                                        </p:cTn>
                                        <p:tgtEl>
                                          <p:spTgt spid="6"/>
                                        </p:tgtEl>
                                        <p:attrNameLst>
                                          <p:attrName>style.visibility</p:attrName>
                                        </p:attrNameLst>
                                      </p:cBhvr>
                                      <p:to>
                                        <p:strVal val="visible"/>
                                      </p:to>
                                    </p:set>
                                    <p:animEffect transition="in" filter="wipe(right)">
                                      <p:cBhvr>
                                        <p:cTn id="86" dur="500"/>
                                        <p:tgtEl>
                                          <p:spTgt spid="6"/>
                                        </p:tgtEl>
                                      </p:cBhvr>
                                    </p:animEffect>
                                  </p:childTnLst>
                                </p:cTn>
                              </p:par>
                            </p:childTnLst>
                          </p:cTn>
                        </p:par>
                        <p:par>
                          <p:cTn id="87" fill="hold">
                            <p:stCondLst>
                              <p:cond delay="1500"/>
                            </p:stCondLst>
                            <p:childTnLst>
                              <p:par>
                                <p:cTn id="88" presetID="10" presetClass="entr" presetSubtype="0" fill="hold" grpId="0" nodeType="after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fade">
                                      <p:cBhvr>
                                        <p:cTn id="90" dur="500"/>
                                        <p:tgtEl>
                                          <p:spTgt spid="46"/>
                                        </p:tgtEl>
                                      </p:cBhvr>
                                    </p:animEffect>
                                  </p:childTnLst>
                                </p:cTn>
                              </p:par>
                            </p:childTnLst>
                          </p:cTn>
                        </p:par>
                        <p:par>
                          <p:cTn id="91" fill="hold">
                            <p:stCondLst>
                              <p:cond delay="2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par>
                          <p:cTn id="95" fill="hold">
                            <p:stCondLst>
                              <p:cond delay="2500"/>
                            </p:stCondLst>
                            <p:childTnLst>
                              <p:par>
                                <p:cTn id="96" presetID="10"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500"/>
                                        <p:tgtEl>
                                          <p:spTgt spid="47"/>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500"/>
                            </p:stCondLst>
                            <p:childTnLst>
                              <p:par>
                                <p:cTn id="105" presetID="10" presetClass="entr" presetSubtype="0"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Effect transition="in" filter="fade">
                                      <p:cBhvr>
                                        <p:cTn id="107" dur="500"/>
                                        <p:tgtEl>
                                          <p:spTgt spid="41"/>
                                        </p:tgtEl>
                                      </p:cBhvr>
                                    </p:animEffect>
                                  </p:childTnLst>
                                </p:cTn>
                              </p:par>
                            </p:childTnLst>
                          </p:cTn>
                        </p:par>
                        <p:par>
                          <p:cTn id="108" fill="hold">
                            <p:stCondLst>
                              <p:cond delay="1000"/>
                            </p:stCondLst>
                            <p:childTnLst>
                              <p:par>
                                <p:cTn id="109" presetID="22" presetClass="entr" presetSubtype="1" fill="hold" nodeType="after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wipe(up)">
                                      <p:cBhvr>
                                        <p:cTn id="111" dur="500"/>
                                        <p:tgtEl>
                                          <p:spTgt spid="50"/>
                                        </p:tgtEl>
                                      </p:cBhvr>
                                    </p:animEffect>
                                  </p:childTnLst>
                                </p:cTn>
                              </p:par>
                            </p:childTnLst>
                          </p:cTn>
                        </p:par>
                        <p:par>
                          <p:cTn id="112" fill="hold">
                            <p:stCondLst>
                              <p:cond delay="1500"/>
                            </p:stCondLst>
                            <p:childTnLst>
                              <p:par>
                                <p:cTn id="113" presetID="10" presetClass="entr" presetSubtype="0"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Effect transition="in" filter="fade">
                                      <p:cBhvr>
                                        <p:cTn id="11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4"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51" grpId="0" animBg="1"/>
      <p:bldP spid="60" grpId="0" animBg="1"/>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4B9120B0-D036-456A-A9D5-8E9DE0CEFD64}"/>
              </a:ext>
              <a:ext uri="{C183D7F6-B498-43B3-948B-1728B52AA6E4}">
                <adec:decorative xmlns:adec="http://schemas.microsoft.com/office/drawing/2017/decorative" val="1"/>
              </a:ext>
            </a:extLst>
          </p:cNvPr>
          <p:cNvSpPr/>
          <p:nvPr/>
        </p:nvSpPr>
        <p:spPr>
          <a:xfrm>
            <a:off x="1673462" y="2072887"/>
            <a:ext cx="253382" cy="3636001"/>
          </a:xfrm>
          <a:custGeom>
            <a:avLst/>
            <a:gdLst>
              <a:gd name="connsiteX0" fmla="*/ 0 w 1520261"/>
              <a:gd name="connsiteY0" fmla="*/ 253382 h 3636001"/>
              <a:gd name="connsiteX1" fmla="*/ 253382 w 1520261"/>
              <a:gd name="connsiteY1" fmla="*/ 0 h 3636001"/>
              <a:gd name="connsiteX2" fmla="*/ 1266879 w 1520261"/>
              <a:gd name="connsiteY2" fmla="*/ 0 h 3636001"/>
              <a:gd name="connsiteX3" fmla="*/ 1520261 w 1520261"/>
              <a:gd name="connsiteY3" fmla="*/ 253382 h 3636001"/>
              <a:gd name="connsiteX4" fmla="*/ 1520261 w 1520261"/>
              <a:gd name="connsiteY4" fmla="*/ 3382619 h 3636001"/>
              <a:gd name="connsiteX5" fmla="*/ 1266879 w 1520261"/>
              <a:gd name="connsiteY5" fmla="*/ 3636001 h 3636001"/>
              <a:gd name="connsiteX6" fmla="*/ 253382 w 1520261"/>
              <a:gd name="connsiteY6" fmla="*/ 3636001 h 3636001"/>
              <a:gd name="connsiteX7" fmla="*/ 0 w 1520261"/>
              <a:gd name="connsiteY7" fmla="*/ 3382619 h 3636001"/>
              <a:gd name="connsiteX8" fmla="*/ 0 w 1520261"/>
              <a:gd name="connsiteY8" fmla="*/ 253382 h 3636001"/>
              <a:gd name="connsiteX0" fmla="*/ 1520261 w 1611701"/>
              <a:gd name="connsiteY0" fmla="*/ 253382 h 3636001"/>
              <a:gd name="connsiteX1" fmla="*/ 1520261 w 1611701"/>
              <a:gd name="connsiteY1" fmla="*/ 3382619 h 3636001"/>
              <a:gd name="connsiteX2" fmla="*/ 1266879 w 1611701"/>
              <a:gd name="connsiteY2" fmla="*/ 3636001 h 3636001"/>
              <a:gd name="connsiteX3" fmla="*/ 253382 w 1611701"/>
              <a:gd name="connsiteY3" fmla="*/ 3636001 h 3636001"/>
              <a:gd name="connsiteX4" fmla="*/ 0 w 1611701"/>
              <a:gd name="connsiteY4" fmla="*/ 3382619 h 3636001"/>
              <a:gd name="connsiteX5" fmla="*/ 0 w 1611701"/>
              <a:gd name="connsiteY5" fmla="*/ 253382 h 3636001"/>
              <a:gd name="connsiteX6" fmla="*/ 253382 w 1611701"/>
              <a:gd name="connsiteY6" fmla="*/ 0 h 3636001"/>
              <a:gd name="connsiteX7" fmla="*/ 1266879 w 1611701"/>
              <a:gd name="connsiteY7" fmla="*/ 0 h 3636001"/>
              <a:gd name="connsiteX8" fmla="*/ 1611701 w 1611701"/>
              <a:gd name="connsiteY8" fmla="*/ 344822 h 3636001"/>
              <a:gd name="connsiteX0" fmla="*/ 1520261 w 1520261"/>
              <a:gd name="connsiteY0" fmla="*/ 253382 h 3636001"/>
              <a:gd name="connsiteX1" fmla="*/ 1520261 w 1520261"/>
              <a:gd name="connsiteY1" fmla="*/ 3382619 h 3636001"/>
              <a:gd name="connsiteX2" fmla="*/ 1266879 w 1520261"/>
              <a:gd name="connsiteY2" fmla="*/ 3636001 h 3636001"/>
              <a:gd name="connsiteX3" fmla="*/ 253382 w 1520261"/>
              <a:gd name="connsiteY3" fmla="*/ 3636001 h 3636001"/>
              <a:gd name="connsiteX4" fmla="*/ 0 w 1520261"/>
              <a:gd name="connsiteY4" fmla="*/ 3382619 h 3636001"/>
              <a:gd name="connsiteX5" fmla="*/ 0 w 1520261"/>
              <a:gd name="connsiteY5" fmla="*/ 253382 h 3636001"/>
              <a:gd name="connsiteX6" fmla="*/ 253382 w 1520261"/>
              <a:gd name="connsiteY6" fmla="*/ 0 h 3636001"/>
              <a:gd name="connsiteX7" fmla="*/ 1266879 w 1520261"/>
              <a:gd name="connsiteY7" fmla="*/ 0 h 3636001"/>
              <a:gd name="connsiteX0" fmla="*/ 1520261 w 1520261"/>
              <a:gd name="connsiteY0" fmla="*/ 3382619 h 3636001"/>
              <a:gd name="connsiteX1" fmla="*/ 1266879 w 1520261"/>
              <a:gd name="connsiteY1" fmla="*/ 3636001 h 3636001"/>
              <a:gd name="connsiteX2" fmla="*/ 253382 w 1520261"/>
              <a:gd name="connsiteY2" fmla="*/ 3636001 h 3636001"/>
              <a:gd name="connsiteX3" fmla="*/ 0 w 1520261"/>
              <a:gd name="connsiteY3" fmla="*/ 3382619 h 3636001"/>
              <a:gd name="connsiteX4" fmla="*/ 0 w 1520261"/>
              <a:gd name="connsiteY4" fmla="*/ 253382 h 3636001"/>
              <a:gd name="connsiteX5" fmla="*/ 253382 w 1520261"/>
              <a:gd name="connsiteY5" fmla="*/ 0 h 3636001"/>
              <a:gd name="connsiteX6" fmla="*/ 1266879 w 1520261"/>
              <a:gd name="connsiteY6" fmla="*/ 0 h 3636001"/>
              <a:gd name="connsiteX0" fmla="*/ 1266879 w 1266879"/>
              <a:gd name="connsiteY0" fmla="*/ 3636001 h 3636001"/>
              <a:gd name="connsiteX1" fmla="*/ 253382 w 1266879"/>
              <a:gd name="connsiteY1" fmla="*/ 3636001 h 3636001"/>
              <a:gd name="connsiteX2" fmla="*/ 0 w 1266879"/>
              <a:gd name="connsiteY2" fmla="*/ 3382619 h 3636001"/>
              <a:gd name="connsiteX3" fmla="*/ 0 w 1266879"/>
              <a:gd name="connsiteY3" fmla="*/ 253382 h 3636001"/>
              <a:gd name="connsiteX4" fmla="*/ 253382 w 1266879"/>
              <a:gd name="connsiteY4" fmla="*/ 0 h 3636001"/>
              <a:gd name="connsiteX5" fmla="*/ 1266879 w 1266879"/>
              <a:gd name="connsiteY5" fmla="*/ 0 h 3636001"/>
              <a:gd name="connsiteX0" fmla="*/ 253382 w 1266879"/>
              <a:gd name="connsiteY0" fmla="*/ 3636001 h 3636001"/>
              <a:gd name="connsiteX1" fmla="*/ 0 w 1266879"/>
              <a:gd name="connsiteY1" fmla="*/ 3382619 h 3636001"/>
              <a:gd name="connsiteX2" fmla="*/ 0 w 1266879"/>
              <a:gd name="connsiteY2" fmla="*/ 253382 h 3636001"/>
              <a:gd name="connsiteX3" fmla="*/ 253382 w 1266879"/>
              <a:gd name="connsiteY3" fmla="*/ 0 h 3636001"/>
              <a:gd name="connsiteX4" fmla="*/ 1266879 w 1266879"/>
              <a:gd name="connsiteY4" fmla="*/ 0 h 3636001"/>
              <a:gd name="connsiteX0" fmla="*/ 253382 w 253382"/>
              <a:gd name="connsiteY0" fmla="*/ 3636001 h 3636001"/>
              <a:gd name="connsiteX1" fmla="*/ 0 w 253382"/>
              <a:gd name="connsiteY1" fmla="*/ 3382619 h 3636001"/>
              <a:gd name="connsiteX2" fmla="*/ 0 w 253382"/>
              <a:gd name="connsiteY2" fmla="*/ 253382 h 3636001"/>
              <a:gd name="connsiteX3" fmla="*/ 253382 w 253382"/>
              <a:gd name="connsiteY3" fmla="*/ 0 h 3636001"/>
            </a:gdLst>
            <a:ahLst/>
            <a:cxnLst>
              <a:cxn ang="0">
                <a:pos x="connsiteX0" y="connsiteY0"/>
              </a:cxn>
              <a:cxn ang="0">
                <a:pos x="connsiteX1" y="connsiteY1"/>
              </a:cxn>
              <a:cxn ang="0">
                <a:pos x="connsiteX2" y="connsiteY2"/>
              </a:cxn>
              <a:cxn ang="0">
                <a:pos x="connsiteX3" y="connsiteY3"/>
              </a:cxn>
            </a:cxnLst>
            <a:rect l="l" t="t" r="r" b="b"/>
            <a:pathLst>
              <a:path w="253382" h="3636001">
                <a:moveTo>
                  <a:pt x="253382" y="3636001"/>
                </a:moveTo>
                <a:cubicBezTo>
                  <a:pt x="113443" y="3636001"/>
                  <a:pt x="0" y="3522558"/>
                  <a:pt x="0" y="3382619"/>
                </a:cubicBezTo>
                <a:lnTo>
                  <a:pt x="0" y="253382"/>
                </a:lnTo>
                <a:cubicBezTo>
                  <a:pt x="0" y="113443"/>
                  <a:pt x="113443" y="0"/>
                  <a:pt x="253382" y="0"/>
                </a:cubicBezTo>
              </a:path>
            </a:pathLst>
          </a:custGeom>
          <a:noFill/>
          <a:ln w="76200">
            <a:solidFill>
              <a:srgbClr val="DCDD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5">
            <a:extLst>
              <a:ext uri="{FF2B5EF4-FFF2-40B4-BE49-F238E27FC236}">
                <a16:creationId xmlns:a16="http://schemas.microsoft.com/office/drawing/2014/main" id="{51478194-6EC3-4D49-982E-93B4F7BCB2F2}"/>
              </a:ext>
              <a:ext uri="{C183D7F6-B498-43B3-948B-1728B52AA6E4}">
                <adec:decorative xmlns:adec="http://schemas.microsoft.com/office/drawing/2017/decorative" val="1"/>
              </a:ext>
            </a:extLst>
          </p:cNvPr>
          <p:cNvSpPr txBox="1">
            <a:spLocks/>
          </p:cNvSpPr>
          <p:nvPr/>
        </p:nvSpPr>
        <p:spPr>
          <a:xfrm>
            <a:off x="1957386" y="1130160"/>
            <a:ext cx="9220201" cy="712452"/>
          </a:xfrm>
          <a:prstGeom prst="rect">
            <a:avLst/>
          </a:prstGeom>
          <a:solidFill>
            <a:srgbClr val="46A547"/>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0">
              <a:buFont typeface="Arial" panose="020B0604020202020204" pitchFamily="34" charset="0"/>
              <a:buNone/>
            </a:pPr>
            <a:endParaRPr lang="en-US" sz="1600" dirty="0"/>
          </a:p>
        </p:txBody>
      </p:sp>
      <p:sp>
        <p:nvSpPr>
          <p:cNvPr id="2" name="Title 1">
            <a:extLst>
              <a:ext uri="{FF2B5EF4-FFF2-40B4-BE49-F238E27FC236}">
                <a16:creationId xmlns:a16="http://schemas.microsoft.com/office/drawing/2014/main" id="{259BC301-E20E-40BD-8B68-47938A8DBF50}"/>
              </a:ext>
            </a:extLst>
          </p:cNvPr>
          <p:cNvSpPr>
            <a:spLocks noGrp="1"/>
          </p:cNvSpPr>
          <p:nvPr>
            <p:ph type="title"/>
          </p:nvPr>
        </p:nvSpPr>
        <p:spPr/>
        <p:txBody>
          <a:bodyPr/>
          <a:lstStyle/>
          <a:p>
            <a:r>
              <a:rPr lang="en-US" sz="2800" b="1" dirty="0">
                <a:cs typeface="Calibri"/>
              </a:rPr>
              <a:t>Additional Diagnostic Evaluation of Chest Pain</a:t>
            </a:r>
          </a:p>
        </p:txBody>
      </p:sp>
      <p:sp>
        <p:nvSpPr>
          <p:cNvPr id="6" name="Content Placeholder 5">
            <a:extLst>
              <a:ext uri="{FF2B5EF4-FFF2-40B4-BE49-F238E27FC236}">
                <a16:creationId xmlns:a16="http://schemas.microsoft.com/office/drawing/2014/main" id="{D734A057-CB19-4CE8-8778-F6894A5A5193}"/>
              </a:ext>
              <a:ext uri="{C183D7F6-B498-43B3-948B-1728B52AA6E4}">
                <adec:decorative xmlns:adec="http://schemas.microsoft.com/office/drawing/2017/decorative" val="0"/>
              </a:ext>
            </a:extLst>
          </p:cNvPr>
          <p:cNvSpPr>
            <a:spLocks noGrp="1"/>
          </p:cNvSpPr>
          <p:nvPr>
            <p:ph idx="1"/>
          </p:nvPr>
        </p:nvSpPr>
        <p:spPr>
          <a:xfrm>
            <a:off x="1805353" y="1149112"/>
            <a:ext cx="9220201" cy="712452"/>
          </a:xfrm>
          <a:noFill/>
          <a:ln>
            <a:noFill/>
          </a:ln>
        </p:spPr>
        <p:txBody>
          <a:bodyPr vert="horz" lIns="91440" tIns="45720" rIns="91440" bIns="45720" rtlCol="0" anchor="ctr" anchorCtr="0">
            <a:noAutofit/>
          </a:bodyPr>
          <a:lstStyle/>
          <a:p>
            <a:pPr marL="457200" indent="0">
              <a:buNone/>
            </a:pPr>
            <a:r>
              <a:rPr lang="en-US" sz="1600" dirty="0"/>
              <a:t>In patients presenting with acute chest pain, a chest radiograph is useful to evaluate for other potential cardiac, pulmonary, and thoracic causes of symptoms (Class 1).</a:t>
            </a:r>
          </a:p>
        </p:txBody>
      </p:sp>
      <p:sp>
        <p:nvSpPr>
          <p:cNvPr id="7" name="Slide Number Placeholder 6">
            <a:extLst>
              <a:ext uri="{FF2B5EF4-FFF2-40B4-BE49-F238E27FC236}">
                <a16:creationId xmlns:a16="http://schemas.microsoft.com/office/drawing/2014/main" id="{24377A45-677E-4ADC-B9CD-2D68CE29D95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11</a:t>
            </a:fld>
            <a:endParaRPr lang="en-US" sz="900" dirty="0"/>
          </a:p>
        </p:txBody>
      </p:sp>
      <p:sp>
        <p:nvSpPr>
          <p:cNvPr id="17" name="Content Placeholder 5">
            <a:extLst>
              <a:ext uri="{FF2B5EF4-FFF2-40B4-BE49-F238E27FC236}">
                <a16:creationId xmlns:a16="http://schemas.microsoft.com/office/drawing/2014/main" id="{07CA7841-46B0-4DE9-9CE2-37EAA8E071BA}"/>
              </a:ext>
              <a:ext uri="{C183D7F6-B498-43B3-948B-1728B52AA6E4}">
                <adec:decorative xmlns:adec="http://schemas.microsoft.com/office/drawing/2017/decorative" val="1"/>
              </a:ext>
            </a:extLst>
          </p:cNvPr>
          <p:cNvSpPr txBox="1">
            <a:spLocks/>
          </p:cNvSpPr>
          <p:nvPr/>
        </p:nvSpPr>
        <p:spPr>
          <a:xfrm>
            <a:off x="1957387" y="2159066"/>
            <a:ext cx="9220199" cy="787188"/>
          </a:xfrm>
          <a:prstGeom prst="rect">
            <a:avLst/>
          </a:prstGeom>
          <a:solidFill>
            <a:srgbClr val="46A547"/>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0">
              <a:buFont typeface="Arial" panose="020B0604020202020204" pitchFamily="34" charset="0"/>
              <a:buNone/>
            </a:pPr>
            <a:endParaRPr lang="en-US" sz="1600" dirty="0"/>
          </a:p>
        </p:txBody>
      </p:sp>
      <p:sp>
        <p:nvSpPr>
          <p:cNvPr id="19" name="Content Placeholder 5">
            <a:extLst>
              <a:ext uri="{FF2B5EF4-FFF2-40B4-BE49-F238E27FC236}">
                <a16:creationId xmlns:a16="http://schemas.microsoft.com/office/drawing/2014/main" id="{AB32139B-1543-4D9D-9AA1-33FB6B3B3727}"/>
              </a:ext>
              <a:ext uri="{C183D7F6-B498-43B3-948B-1728B52AA6E4}">
                <adec:decorative xmlns:adec="http://schemas.microsoft.com/office/drawing/2017/decorative" val="1"/>
              </a:ext>
            </a:extLst>
          </p:cNvPr>
          <p:cNvSpPr txBox="1">
            <a:spLocks/>
          </p:cNvSpPr>
          <p:nvPr/>
        </p:nvSpPr>
        <p:spPr>
          <a:xfrm>
            <a:off x="1957387" y="4928678"/>
            <a:ext cx="9220200" cy="628464"/>
          </a:xfrm>
          <a:prstGeom prst="rect">
            <a:avLst/>
          </a:prstGeom>
          <a:solidFill>
            <a:srgbClr val="F47320"/>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0">
              <a:buFont typeface="Arial" panose="020B0604020202020204" pitchFamily="34" charset="0"/>
              <a:buNone/>
            </a:pPr>
            <a:endParaRPr lang="en-US" sz="1600" dirty="0"/>
          </a:p>
        </p:txBody>
      </p:sp>
      <p:sp>
        <p:nvSpPr>
          <p:cNvPr id="20" name="Content Placeholder 5">
            <a:extLst>
              <a:ext uri="{FF2B5EF4-FFF2-40B4-BE49-F238E27FC236}">
                <a16:creationId xmlns:a16="http://schemas.microsoft.com/office/drawing/2014/main" id="{AF611AFB-926E-48C6-BE93-174FFCDE95B9}"/>
              </a:ext>
              <a:ext uri="{C183D7F6-B498-43B3-948B-1728B52AA6E4}">
                <adec:decorative xmlns:adec="http://schemas.microsoft.com/office/drawing/2017/decorative" val="1"/>
              </a:ext>
            </a:extLst>
          </p:cNvPr>
          <p:cNvSpPr txBox="1">
            <a:spLocks/>
          </p:cNvSpPr>
          <p:nvPr/>
        </p:nvSpPr>
        <p:spPr>
          <a:xfrm>
            <a:off x="1957387" y="3101588"/>
            <a:ext cx="9220200" cy="787188"/>
          </a:xfrm>
          <a:prstGeom prst="rect">
            <a:avLst/>
          </a:prstGeom>
          <a:solidFill>
            <a:srgbClr val="46A547"/>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0">
              <a:buFont typeface="Arial" panose="020B0604020202020204" pitchFamily="34" charset="0"/>
              <a:buNone/>
            </a:pPr>
            <a:endParaRPr lang="en-US" sz="1600" dirty="0"/>
          </a:p>
        </p:txBody>
      </p:sp>
      <p:sp>
        <p:nvSpPr>
          <p:cNvPr id="21" name="Content Placeholder 5">
            <a:extLst>
              <a:ext uri="{FF2B5EF4-FFF2-40B4-BE49-F238E27FC236}">
                <a16:creationId xmlns:a16="http://schemas.microsoft.com/office/drawing/2014/main" id="{B8F9A7E0-DF72-4EDB-8D8C-79776D09FB21}"/>
              </a:ext>
              <a:ext uri="{C183D7F6-B498-43B3-948B-1728B52AA6E4}">
                <adec:decorative xmlns:adec="http://schemas.microsoft.com/office/drawing/2017/decorative" val="1"/>
              </a:ext>
            </a:extLst>
          </p:cNvPr>
          <p:cNvSpPr txBox="1">
            <a:spLocks/>
          </p:cNvSpPr>
          <p:nvPr/>
        </p:nvSpPr>
        <p:spPr>
          <a:xfrm>
            <a:off x="1957386" y="4044110"/>
            <a:ext cx="9220200" cy="729235"/>
          </a:xfrm>
          <a:prstGeom prst="rect">
            <a:avLst/>
          </a:prstGeom>
          <a:solidFill>
            <a:srgbClr val="46A547"/>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0">
              <a:buFont typeface="Arial" panose="020B0604020202020204" pitchFamily="34" charset="0"/>
              <a:buNone/>
            </a:pPr>
            <a:endParaRPr lang="en-US" sz="1600" dirty="0"/>
          </a:p>
        </p:txBody>
      </p:sp>
      <p:sp>
        <p:nvSpPr>
          <p:cNvPr id="11" name="Content Placeholder 5">
            <a:extLst>
              <a:ext uri="{FF2B5EF4-FFF2-40B4-BE49-F238E27FC236}">
                <a16:creationId xmlns:a16="http://schemas.microsoft.com/office/drawing/2014/main" id="{28372423-9F0C-4926-96C9-FE383F93B402}"/>
              </a:ext>
            </a:extLst>
          </p:cNvPr>
          <p:cNvSpPr txBox="1">
            <a:spLocks/>
          </p:cNvSpPr>
          <p:nvPr/>
        </p:nvSpPr>
        <p:spPr>
          <a:xfrm>
            <a:off x="1805354" y="2178018"/>
            <a:ext cx="9220199" cy="787188"/>
          </a:xfrm>
          <a:prstGeom prst="rect">
            <a:avLst/>
          </a:prstGeom>
          <a:noFill/>
          <a:ln>
            <a:no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0">
              <a:buFont typeface="Arial" panose="020B0604020202020204" pitchFamily="34" charset="0"/>
              <a:buNone/>
            </a:pPr>
            <a:r>
              <a:rPr lang="en-US" sz="1600" dirty="0"/>
              <a:t>In patients presenting with acute chest pain, serial cTn I or T levels are useful to identify abnormal values and a rising or falling pattern indicative of acute myocardial injury (Class 1).</a:t>
            </a:r>
          </a:p>
        </p:txBody>
      </p:sp>
      <p:sp>
        <p:nvSpPr>
          <p:cNvPr id="15" name="Content Placeholder 5">
            <a:extLst>
              <a:ext uri="{FF2B5EF4-FFF2-40B4-BE49-F238E27FC236}">
                <a16:creationId xmlns:a16="http://schemas.microsoft.com/office/drawing/2014/main" id="{C76FEFD8-BADE-4814-A961-F186209F44A5}"/>
              </a:ext>
            </a:extLst>
          </p:cNvPr>
          <p:cNvSpPr txBox="1">
            <a:spLocks/>
          </p:cNvSpPr>
          <p:nvPr/>
        </p:nvSpPr>
        <p:spPr>
          <a:xfrm>
            <a:off x="1805354" y="3120540"/>
            <a:ext cx="9220200" cy="787188"/>
          </a:xfrm>
          <a:prstGeom prst="rect">
            <a:avLst/>
          </a:prstGeom>
          <a:noFill/>
          <a:ln>
            <a:no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0">
              <a:buFont typeface="Arial" panose="020B0604020202020204" pitchFamily="34" charset="0"/>
              <a:buNone/>
            </a:pPr>
            <a:r>
              <a:rPr lang="en-US" sz="1600" dirty="0"/>
              <a:t>In patients presenting with acute chest pain, </a:t>
            </a:r>
            <a:r>
              <a:rPr lang="en-US" sz="1600" u="sng" dirty="0"/>
              <a:t>high-sensitivity</a:t>
            </a:r>
            <a:r>
              <a:rPr lang="en-US" sz="1600" dirty="0"/>
              <a:t> cTn is the preferred biomarker because it enables more rapid detection or exclusion of myocardial injury and increases diagnostic accuracy (Class 1).</a:t>
            </a:r>
          </a:p>
        </p:txBody>
      </p:sp>
      <p:sp>
        <p:nvSpPr>
          <p:cNvPr id="16" name="Content Placeholder 5">
            <a:extLst>
              <a:ext uri="{FF2B5EF4-FFF2-40B4-BE49-F238E27FC236}">
                <a16:creationId xmlns:a16="http://schemas.microsoft.com/office/drawing/2014/main" id="{C6948FA0-25A6-4424-9FC7-C2CB15F664A9}"/>
              </a:ext>
            </a:extLst>
          </p:cNvPr>
          <p:cNvSpPr txBox="1">
            <a:spLocks/>
          </p:cNvSpPr>
          <p:nvPr/>
        </p:nvSpPr>
        <p:spPr>
          <a:xfrm>
            <a:off x="1805353" y="4063062"/>
            <a:ext cx="9220200" cy="729235"/>
          </a:xfrm>
          <a:prstGeom prst="rect">
            <a:avLst/>
          </a:prstGeom>
          <a:noFill/>
          <a:ln>
            <a:no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0">
              <a:buFont typeface="Arial" panose="020B0604020202020204" pitchFamily="34" charset="0"/>
              <a:buNone/>
            </a:pPr>
            <a:r>
              <a:rPr lang="en-US" sz="1600" dirty="0"/>
              <a:t>Clinicians should be familiar with the analytical performance and the 99th percentile upper reference limit that defines myocardial injury for the cTn assay used at their institution (Class 1).</a:t>
            </a:r>
          </a:p>
        </p:txBody>
      </p:sp>
      <p:sp>
        <p:nvSpPr>
          <p:cNvPr id="13" name="Content Placeholder 5">
            <a:extLst>
              <a:ext uri="{FF2B5EF4-FFF2-40B4-BE49-F238E27FC236}">
                <a16:creationId xmlns:a16="http://schemas.microsoft.com/office/drawing/2014/main" id="{89DEB6E6-8F2A-4512-951A-8B10A39E055F}"/>
              </a:ext>
            </a:extLst>
          </p:cNvPr>
          <p:cNvSpPr txBox="1">
            <a:spLocks/>
          </p:cNvSpPr>
          <p:nvPr/>
        </p:nvSpPr>
        <p:spPr>
          <a:xfrm>
            <a:off x="1805354" y="4947630"/>
            <a:ext cx="9220200" cy="628464"/>
          </a:xfrm>
          <a:prstGeom prst="rect">
            <a:avLst/>
          </a:prstGeom>
          <a:noFill/>
          <a:ln>
            <a:no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0">
              <a:buFont typeface="Arial" panose="020B0604020202020204" pitchFamily="34" charset="0"/>
              <a:buNone/>
            </a:pPr>
            <a:r>
              <a:rPr lang="en-US" sz="1600" dirty="0"/>
              <a:t>With availability of cTn, creatine kinase myocardial (CK-MB) isoenzyme and myoglobin are not useful for diagnosis of acute myocardial injury (Class 3:No Benefit).</a:t>
            </a:r>
          </a:p>
        </p:txBody>
      </p:sp>
      <p:sp>
        <p:nvSpPr>
          <p:cNvPr id="18" name="Text Placeholder 4" descr="Abbreviations listed of terms used in the slide.">
            <a:extLst>
              <a:ext uri="{FF2B5EF4-FFF2-40B4-BE49-F238E27FC236}">
                <a16:creationId xmlns:a16="http://schemas.microsoft.com/office/drawing/2014/main" id="{1F1DD60C-50E2-4239-8034-A7450E280CEB}"/>
              </a:ext>
            </a:extLst>
          </p:cNvPr>
          <p:cNvSpPr>
            <a:spLocks noGrp="1"/>
          </p:cNvSpPr>
          <p:nvPr>
            <p:ph type="body" sz="quarter" idx="13"/>
          </p:nvPr>
        </p:nvSpPr>
        <p:spPr>
          <a:xfrm>
            <a:off x="838200" y="5858563"/>
            <a:ext cx="10515600" cy="271939"/>
          </a:xfrm>
        </p:spPr>
        <p:txBody>
          <a:bodyPr/>
          <a:lstStyle/>
          <a:p>
            <a:pPr algn="ctr"/>
            <a:r>
              <a:rPr lang="en-US" sz="1200" b="1" dirty="0">
                <a:ea typeface="Times New Roman" panose="02020603050405020304" pitchFamily="18" charset="0"/>
              </a:rPr>
              <a:t>Abbreviations: </a:t>
            </a:r>
            <a:r>
              <a:rPr lang="en-US" sz="1200" dirty="0">
                <a:ea typeface="Times New Roman" panose="02020603050405020304" pitchFamily="18" charset="0"/>
              </a:rPr>
              <a:t>ACS indicates acute coronary syndrome; cTn, cardiac troponin; ECG, electrocardiogram; </a:t>
            </a:r>
            <a:br>
              <a:rPr lang="en-US" sz="1200" dirty="0">
                <a:ea typeface="Times New Roman" panose="02020603050405020304" pitchFamily="18" charset="0"/>
              </a:rPr>
            </a:br>
            <a:r>
              <a:rPr lang="en-US" sz="1200" dirty="0">
                <a:ea typeface="Times New Roman" panose="02020603050405020304" pitchFamily="18" charset="0"/>
              </a:rPr>
              <a:t>ED, emergency department; HCP, healthcare provider; and STEMI, ST-segment elevation myocardial infarction.</a:t>
            </a:r>
          </a:p>
          <a:p>
            <a:pPr algn="ctr"/>
            <a:endParaRPr lang="en-US" sz="1200" dirty="0"/>
          </a:p>
        </p:txBody>
      </p:sp>
      <p:pic>
        <p:nvPicPr>
          <p:cNvPr id="22" name="Picture 21">
            <a:extLst>
              <a:ext uri="{FF2B5EF4-FFF2-40B4-BE49-F238E27FC236}">
                <a16:creationId xmlns:a16="http://schemas.microsoft.com/office/drawing/2014/main" id="{3BA3F59C-5A95-46B1-82FA-BAF2AB5A7C55}"/>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1149176" y="910632"/>
            <a:ext cx="1160321" cy="1162255"/>
          </a:xfrm>
          <a:prstGeom prst="rect">
            <a:avLst/>
          </a:prstGeom>
        </p:spPr>
      </p:pic>
      <p:pic>
        <p:nvPicPr>
          <p:cNvPr id="23" name="Picture 22">
            <a:extLst>
              <a:ext uri="{FF2B5EF4-FFF2-40B4-BE49-F238E27FC236}">
                <a16:creationId xmlns:a16="http://schemas.microsoft.com/office/drawing/2014/main" id="{D32A1BC3-0A28-4DDF-A248-459C3E29440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1149176" y="3280433"/>
            <a:ext cx="1160322" cy="1160322"/>
          </a:xfrm>
          <a:prstGeom prst="rect">
            <a:avLst/>
          </a:prstGeom>
        </p:spPr>
      </p:pic>
    </p:spTree>
    <p:extLst>
      <p:ext uri="{BB962C8B-B14F-4D97-AF65-F5344CB8AC3E}">
        <p14:creationId xmlns:p14="http://schemas.microsoft.com/office/powerpoint/2010/main" val="3320150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01B34-D921-425D-AE94-CA7DF056E4C1}"/>
              </a:ext>
            </a:extLst>
          </p:cNvPr>
          <p:cNvSpPr>
            <a:spLocks noGrp="1"/>
          </p:cNvSpPr>
          <p:nvPr>
            <p:ph type="title"/>
          </p:nvPr>
        </p:nvSpPr>
        <p:spPr/>
        <p:txBody>
          <a:bodyPr/>
          <a:lstStyle/>
          <a:p>
            <a:r>
              <a:rPr lang="en-US" dirty="0"/>
              <a:t>Overview of Diagnostic Cardiac Testing</a:t>
            </a:r>
          </a:p>
        </p:txBody>
      </p:sp>
      <p:sp>
        <p:nvSpPr>
          <p:cNvPr id="4" name="Slide Number Placeholder 3">
            <a:extLst>
              <a:ext uri="{FF2B5EF4-FFF2-40B4-BE49-F238E27FC236}">
                <a16:creationId xmlns:a16="http://schemas.microsoft.com/office/drawing/2014/main" id="{F802916D-80FF-4014-9609-E27889334593}"/>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12</a:t>
            </a:fld>
            <a:endParaRPr lang="en-US" sz="900" dirty="0"/>
          </a:p>
        </p:txBody>
      </p:sp>
      <p:graphicFrame>
        <p:nvGraphicFramePr>
          <p:cNvPr id="7" name="Table 3">
            <a:extLst>
              <a:ext uri="{FF2B5EF4-FFF2-40B4-BE49-F238E27FC236}">
                <a16:creationId xmlns:a16="http://schemas.microsoft.com/office/drawing/2014/main" id="{5AC409B8-D315-4EAE-988D-CB3B62D99836}"/>
              </a:ext>
            </a:extLst>
          </p:cNvPr>
          <p:cNvGraphicFramePr>
            <a:graphicFrameLocks noGrp="1"/>
          </p:cNvGraphicFramePr>
          <p:nvPr>
            <p:extLst>
              <p:ext uri="{D42A27DB-BD31-4B8C-83A1-F6EECF244321}">
                <p14:modId xmlns:p14="http://schemas.microsoft.com/office/powerpoint/2010/main" val="2432112713"/>
              </p:ext>
            </p:extLst>
          </p:nvPr>
        </p:nvGraphicFramePr>
        <p:xfrm>
          <a:off x="1524001" y="1263182"/>
          <a:ext cx="9143998" cy="4411361"/>
        </p:xfrm>
        <a:graphic>
          <a:graphicData uri="http://schemas.openxmlformats.org/drawingml/2006/table">
            <a:tbl>
              <a:tblPr firstRow="1" bandRow="1">
                <a:tableStyleId>{1FECB4D8-DB02-4DC6-A0A2-4F2EBAE1DC90}</a:tableStyleId>
              </a:tblPr>
              <a:tblGrid>
                <a:gridCol w="1817075">
                  <a:extLst>
                    <a:ext uri="{9D8B030D-6E8A-4147-A177-3AD203B41FA5}">
                      <a16:colId xmlns:a16="http://schemas.microsoft.com/office/drawing/2014/main" val="1700308442"/>
                    </a:ext>
                  </a:extLst>
                </a:gridCol>
                <a:gridCol w="3341077">
                  <a:extLst>
                    <a:ext uri="{9D8B030D-6E8A-4147-A177-3AD203B41FA5}">
                      <a16:colId xmlns:a16="http://schemas.microsoft.com/office/drawing/2014/main" val="3828061449"/>
                    </a:ext>
                  </a:extLst>
                </a:gridCol>
                <a:gridCol w="3985846">
                  <a:extLst>
                    <a:ext uri="{9D8B030D-6E8A-4147-A177-3AD203B41FA5}">
                      <a16:colId xmlns:a16="http://schemas.microsoft.com/office/drawing/2014/main" val="2434414794"/>
                    </a:ext>
                  </a:extLst>
                </a:gridCol>
              </a:tblGrid>
              <a:tr h="479596">
                <a:tc>
                  <a:txBody>
                    <a:bodyPr/>
                    <a:lstStyle>
                      <a:lvl1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9pPr>
                    </a:lstStyle>
                    <a:p>
                      <a:pPr algn="ctr"/>
                      <a:endParaRPr lang="en-US" sz="1800" b="1" u="none" strike="noStrike" cap="none" dirty="0">
                        <a:solidFill>
                          <a:schemeClr val="bg1"/>
                        </a:solidFill>
                        <a:effectLst/>
                        <a:latin typeface="Lub Dub Condensed" panose="020B0506030403020204" pitchFamily="34" charset="0"/>
                        <a:sym typeface="Aria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9pPr>
                    </a:lstStyle>
                    <a:p>
                      <a:pPr algn="ctr"/>
                      <a:r>
                        <a:rPr lang="en-US" sz="1800" b="1" u="none" strike="noStrike" cap="none" dirty="0">
                          <a:solidFill>
                            <a:schemeClr val="bg1"/>
                          </a:solidFill>
                          <a:effectLst/>
                          <a:latin typeface="Lub Dub Condensed" panose="020B0506030403020204" pitchFamily="34" charset="0"/>
                          <a:sym typeface="Arial"/>
                        </a:rPr>
                        <a:t>Favors use of </a:t>
                      </a:r>
                      <a:r>
                        <a:rPr lang="en-US" sz="1800" b="1" u="sng" strike="noStrike" cap="none" dirty="0">
                          <a:solidFill>
                            <a:schemeClr val="bg1"/>
                          </a:solidFill>
                          <a:effectLst/>
                          <a:latin typeface="Lub Dub Condensed" panose="020B0506030403020204" pitchFamily="34" charset="0"/>
                          <a:sym typeface="Arial"/>
                          <a:hlinkClick r:id="rId2" action="ppaction://hlinksldjump">
                            <a:extLst>
                              <a:ext uri="{A12FA001-AC4F-418D-AE19-62706E023703}">
                                <ahyp:hlinkClr xmlns:ahyp="http://schemas.microsoft.com/office/drawing/2018/hyperlinkcolor" val="tx"/>
                              </a:ext>
                            </a:extLst>
                          </a:hlinkClick>
                        </a:rPr>
                        <a:t>CCTA</a:t>
                      </a:r>
                      <a:endParaRPr lang="en-US" sz="1800" b="1" u="sng" strike="noStrike" cap="none" dirty="0">
                        <a:solidFill>
                          <a:schemeClr val="bg1"/>
                        </a:solidFill>
                        <a:effectLst/>
                        <a:latin typeface="Lub Dub Condensed" panose="020B0506030403020204" pitchFamily="34" charset="0"/>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5597"/>
                    </a:solidFill>
                  </a:tcPr>
                </a:tc>
                <a:tc>
                  <a:txBody>
                    <a:bodyPr/>
                    <a:lstStyle/>
                    <a:p>
                      <a:pPr algn="ctr"/>
                      <a:r>
                        <a:rPr lang="en-US" sz="1800" b="1" i="0" u="none" strike="noStrike" cap="none" dirty="0">
                          <a:solidFill>
                            <a:schemeClr val="bg1"/>
                          </a:solidFill>
                          <a:effectLst/>
                          <a:latin typeface="Lub Dub Condensed" panose="020B0506030403020204" pitchFamily="34" charset="0"/>
                          <a:ea typeface="+mn-ea"/>
                          <a:cs typeface="+mn-cs"/>
                          <a:sym typeface="Arial"/>
                        </a:rPr>
                        <a:t>Favors use of stress imaging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5597"/>
                    </a:solidFill>
                  </a:tcPr>
                </a:tc>
                <a:extLst>
                  <a:ext uri="{0D108BD9-81ED-4DB2-BD59-A6C34878D82A}">
                    <a16:rowId xmlns:a16="http://schemas.microsoft.com/office/drawing/2014/main" val="1910571041"/>
                  </a:ext>
                </a:extLst>
              </a:tr>
              <a:tr h="601394">
                <a:tc>
                  <a:txBody>
                    <a:bodyPr/>
                    <a:lstStyle/>
                    <a:p>
                      <a:pPr marL="0" marR="0" indent="0" algn="l" defTabSz="914400" rtl="0" eaLnBrk="1" latinLnBrk="0" hangingPunct="1">
                        <a:lnSpc>
                          <a:spcPct val="100000"/>
                        </a:lnSpc>
                        <a:spcBef>
                          <a:spcPts val="0"/>
                        </a:spcBef>
                        <a:spcAft>
                          <a:spcPts val="0"/>
                        </a:spcAft>
                        <a:buClr>
                          <a:srgbClr val="000000"/>
                        </a:buClr>
                        <a:buFont typeface="Arial"/>
                        <a:buNone/>
                      </a:pPr>
                      <a:r>
                        <a:rPr lang="en-US" sz="1600" b="1" i="0" u="none" strike="noStrike" kern="1200" cap="none" dirty="0">
                          <a:solidFill>
                            <a:schemeClr val="bg1"/>
                          </a:solidFill>
                          <a:effectLst/>
                          <a:latin typeface="Lub Dub Condensed" panose="020B0506030403020204" pitchFamily="34" charset="0"/>
                          <a:ea typeface="+mn-ea"/>
                          <a:cs typeface="+mn-cs"/>
                        </a:rPr>
                        <a:t>Goal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398463" marR="0" indent="-285750" algn="l" defTabSz="914400" rtl="0" eaLnBrk="1" latinLnBrk="0" hangingPunct="1">
                        <a:lnSpc>
                          <a:spcPct val="100000"/>
                        </a:lnSpc>
                        <a:spcBef>
                          <a:spcPts val="0"/>
                        </a:spcBef>
                        <a:spcAft>
                          <a:spcPts val="600"/>
                        </a:spcAft>
                        <a:buFont typeface="Arial" panose="020B0604020202020204" pitchFamily="34" charset="0"/>
                        <a:buChar char="•"/>
                        <a:tabLst/>
                      </a:pPr>
                      <a:r>
                        <a:rPr lang="en-US" sz="1600" b="0" kern="1200" dirty="0">
                          <a:solidFill>
                            <a:schemeClr val="dk1"/>
                          </a:solidFill>
                          <a:effectLst/>
                          <a:latin typeface="Lub Dub Condensed" panose="020B0506030403020204" pitchFamily="34" charset="0"/>
                          <a:ea typeface="+mn-ea"/>
                          <a:cs typeface="+mn-cs"/>
                        </a:rPr>
                        <a:t>Rule out obstructive CAD</a:t>
                      </a:r>
                    </a:p>
                    <a:p>
                      <a:pPr marL="398463" marR="0" indent="-285750" algn="l" defTabSz="914400" rtl="0" eaLnBrk="1" latinLnBrk="0" hangingPunct="1">
                        <a:lnSpc>
                          <a:spcPct val="100000"/>
                        </a:lnSpc>
                        <a:spcBef>
                          <a:spcPts val="0"/>
                        </a:spcBef>
                        <a:spcAft>
                          <a:spcPts val="600"/>
                        </a:spcAft>
                        <a:buFont typeface="Arial" panose="020B0604020202020204" pitchFamily="34" charset="0"/>
                        <a:buChar char="•"/>
                        <a:tabLst/>
                      </a:pPr>
                      <a:r>
                        <a:rPr lang="en-US" sz="1600" b="0" kern="1200" dirty="0">
                          <a:solidFill>
                            <a:schemeClr val="dk1"/>
                          </a:solidFill>
                          <a:effectLst/>
                          <a:latin typeface="Lub Dub Condensed" panose="020B0506030403020204" pitchFamily="34" charset="0"/>
                          <a:ea typeface="+mn-ea"/>
                          <a:cs typeface="+mn-cs"/>
                        </a:rPr>
                        <a:t>Detect nonobstructive CAD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98463" marR="0" indent="-285750" algn="l" defTabSz="914400" rtl="0" eaLnBrk="1" latinLnBrk="0" hangingPunct="1">
                        <a:lnSpc>
                          <a:spcPct val="100000"/>
                        </a:lnSpc>
                        <a:spcBef>
                          <a:spcPts val="0"/>
                        </a:spcBef>
                        <a:spcAft>
                          <a:spcPts val="600"/>
                        </a:spcAft>
                        <a:buFont typeface="Arial" panose="020B0604020202020204" pitchFamily="34" charset="0"/>
                        <a:buChar char="•"/>
                        <a:tabLst/>
                      </a:pPr>
                      <a:r>
                        <a:rPr lang="en-US" sz="1600" b="0" kern="1200" dirty="0">
                          <a:solidFill>
                            <a:schemeClr val="dk1"/>
                          </a:solidFill>
                          <a:effectLst/>
                          <a:latin typeface="Lub Dub Condensed" panose="020B0506030403020204" pitchFamily="34" charset="0"/>
                          <a:ea typeface="+mn-ea"/>
                          <a:cs typeface="+mn-cs"/>
                        </a:rPr>
                        <a:t>Ischemia guided management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5945950"/>
                  </a:ext>
                </a:extLst>
              </a:tr>
              <a:tr h="718879">
                <a:tc>
                  <a:txBody>
                    <a:bodyPr/>
                    <a:lstStyle/>
                    <a:p>
                      <a:pPr marL="0" marR="0" indent="0" algn="l" defTabSz="914400" rtl="0" eaLnBrk="1" latinLnBrk="0" hangingPunct="1">
                        <a:lnSpc>
                          <a:spcPct val="100000"/>
                        </a:lnSpc>
                        <a:spcBef>
                          <a:spcPts val="0"/>
                        </a:spcBef>
                        <a:spcAft>
                          <a:spcPts val="0"/>
                        </a:spcAft>
                        <a:buClr>
                          <a:srgbClr val="000000"/>
                        </a:buClr>
                        <a:buFont typeface="Arial"/>
                        <a:buNone/>
                      </a:pPr>
                      <a:r>
                        <a:rPr lang="en-US" sz="1600" b="1" i="0" u="none" strike="noStrike" kern="1200" cap="none" dirty="0">
                          <a:solidFill>
                            <a:schemeClr val="bg1"/>
                          </a:solidFill>
                          <a:effectLst/>
                          <a:latin typeface="Lub Dub Condensed" panose="020B0506030403020204" pitchFamily="34" charset="0"/>
                          <a:ea typeface="+mn-ea"/>
                          <a:cs typeface="+mn-cs"/>
                        </a:rPr>
                        <a:t>Availability and expertise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112713" marR="0" indent="0" algn="l" defTabSz="914400" rtl="0" eaLnBrk="1" latinLnBrk="0" hangingPunct="1">
                        <a:lnSpc>
                          <a:spcPct val="100000"/>
                        </a:lnSpc>
                        <a:spcBef>
                          <a:spcPts val="0"/>
                        </a:spcBef>
                        <a:spcAft>
                          <a:spcPts val="600"/>
                        </a:spcAft>
                        <a:buFont typeface="Arial" panose="020B0604020202020204" pitchFamily="34" charset="0"/>
                        <a:buNone/>
                        <a:tabLst/>
                      </a:pPr>
                      <a:r>
                        <a:rPr lang="en-US" sz="1600" b="0" kern="1200" dirty="0">
                          <a:solidFill>
                            <a:schemeClr val="dk1"/>
                          </a:solidFill>
                          <a:effectLst/>
                          <a:latin typeface="Lub Dub Condensed" panose="020B0506030403020204" pitchFamily="34" charset="0"/>
                          <a:ea typeface="+mn-ea"/>
                          <a:cs typeface="+mn-cs"/>
                        </a:rPr>
                        <a:t>High quality imaging and expert interpretation routinely available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2713" marR="0" indent="0" algn="l" defTabSz="914400" rtl="0" eaLnBrk="1" latinLnBrk="0" hangingPunct="1">
                        <a:lnSpc>
                          <a:spcPct val="100000"/>
                        </a:lnSpc>
                        <a:spcBef>
                          <a:spcPts val="0"/>
                        </a:spcBef>
                        <a:spcAft>
                          <a:spcPts val="600"/>
                        </a:spcAft>
                        <a:buFont typeface="Arial" panose="020B0604020202020204" pitchFamily="34" charset="0"/>
                        <a:buNone/>
                        <a:tabLst/>
                      </a:pPr>
                      <a:r>
                        <a:rPr lang="en-US" sz="1600" b="0" kern="1200" dirty="0">
                          <a:solidFill>
                            <a:schemeClr val="dk1"/>
                          </a:solidFill>
                          <a:effectLst/>
                          <a:latin typeface="Lub Dub Condensed" panose="020B0506030403020204" pitchFamily="34" charset="0"/>
                          <a:ea typeface="+mn-ea"/>
                          <a:cs typeface="+mn-cs"/>
                        </a:rPr>
                        <a:t>High quality imaging and expert interpretation routinely available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0355012"/>
                  </a:ext>
                </a:extLst>
              </a:tr>
              <a:tr h="718879">
                <a:tc>
                  <a:txBody>
                    <a:bodyPr/>
                    <a:lstStyle/>
                    <a:p>
                      <a:pPr marL="0" marR="0" indent="0" algn="l" defTabSz="914400" rtl="0" eaLnBrk="1" latinLnBrk="0" hangingPunct="1">
                        <a:lnSpc>
                          <a:spcPct val="100000"/>
                        </a:lnSpc>
                        <a:spcBef>
                          <a:spcPts val="0"/>
                        </a:spcBef>
                        <a:spcAft>
                          <a:spcPts val="0"/>
                        </a:spcAft>
                        <a:buClr>
                          <a:srgbClr val="000000"/>
                        </a:buClr>
                        <a:buFont typeface="Arial"/>
                        <a:buNone/>
                      </a:pPr>
                      <a:r>
                        <a:rPr lang="en-US" sz="1600" b="1" i="0" u="none" strike="noStrike" kern="1200" cap="none" dirty="0">
                          <a:solidFill>
                            <a:schemeClr val="bg1"/>
                          </a:solidFill>
                          <a:effectLst/>
                          <a:latin typeface="Lub Dub Condensed" panose="020B0506030403020204" pitchFamily="34" charset="0"/>
                          <a:ea typeface="+mn-ea"/>
                          <a:cs typeface="+mn-cs"/>
                        </a:rPr>
                        <a:t>Likelihood of obstructive CAD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112713" marR="0" indent="0" algn="l" defTabSz="914400" rtl="0" eaLnBrk="1" latinLnBrk="0" hangingPunct="1">
                        <a:lnSpc>
                          <a:spcPct val="100000"/>
                        </a:lnSpc>
                        <a:spcBef>
                          <a:spcPts val="0"/>
                        </a:spcBef>
                        <a:spcAft>
                          <a:spcPts val="600"/>
                        </a:spcAft>
                        <a:buFont typeface="Arial" panose="020B0604020202020204" pitchFamily="34" charset="0"/>
                        <a:buNone/>
                        <a:tabLst/>
                      </a:pPr>
                      <a:r>
                        <a:rPr lang="en-US" sz="1600" b="0" kern="1200" dirty="0">
                          <a:solidFill>
                            <a:schemeClr val="dk1"/>
                          </a:solidFill>
                          <a:effectLst/>
                          <a:latin typeface="Lub Dub Condensed" panose="020B0506030403020204" pitchFamily="34" charset="0"/>
                          <a:ea typeface="+mn-ea"/>
                          <a:cs typeface="+mn-cs"/>
                        </a:rPr>
                        <a:t>Age less than 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2713" marR="0" indent="0" algn="l" defTabSz="914400" rtl="0" eaLnBrk="1" latinLnBrk="0" hangingPunct="1">
                        <a:lnSpc>
                          <a:spcPct val="100000"/>
                        </a:lnSpc>
                        <a:spcBef>
                          <a:spcPts val="0"/>
                        </a:spcBef>
                        <a:spcAft>
                          <a:spcPts val="600"/>
                        </a:spcAft>
                        <a:buFont typeface="Arial" panose="020B0604020202020204" pitchFamily="34" charset="0"/>
                        <a:buNone/>
                        <a:tabLst/>
                      </a:pPr>
                      <a:r>
                        <a:rPr lang="en-US" sz="1600" b="0" kern="1200" dirty="0">
                          <a:solidFill>
                            <a:schemeClr val="dk1"/>
                          </a:solidFill>
                          <a:effectLst/>
                          <a:latin typeface="Lub Dub Condensed" panose="020B0506030403020204" pitchFamily="34" charset="0"/>
                          <a:ea typeface="+mn-ea"/>
                          <a:cs typeface="+mn-cs"/>
                        </a:rPr>
                        <a:t>Age greater or equal to 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3561533"/>
                  </a:ext>
                </a:extLst>
              </a:tr>
              <a:tr h="665779">
                <a:tc>
                  <a:txBody>
                    <a:bodyPr/>
                    <a:lstStyle/>
                    <a:p>
                      <a:pPr marL="0" marR="0" indent="0" algn="l" defTabSz="914400" rtl="0" eaLnBrk="1" latinLnBrk="0" hangingPunct="1">
                        <a:lnSpc>
                          <a:spcPct val="100000"/>
                        </a:lnSpc>
                        <a:spcBef>
                          <a:spcPts val="0"/>
                        </a:spcBef>
                        <a:spcAft>
                          <a:spcPts val="0"/>
                        </a:spcAft>
                        <a:buClr>
                          <a:srgbClr val="000000"/>
                        </a:buClr>
                        <a:buFont typeface="Arial"/>
                        <a:buNone/>
                      </a:pPr>
                      <a:r>
                        <a:rPr lang="en-US" sz="1600" b="1" i="0" u="none" strike="noStrike" kern="1200" cap="none" dirty="0">
                          <a:solidFill>
                            <a:schemeClr val="bg1"/>
                          </a:solidFill>
                          <a:effectLst/>
                          <a:latin typeface="Lub Dub Condensed" panose="020B0506030403020204" pitchFamily="34" charset="0"/>
                          <a:ea typeface="+mn-ea"/>
                          <a:cs typeface="+mn-cs"/>
                        </a:rPr>
                        <a:t>Prior test results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112713" marR="0" indent="0" algn="l" defTabSz="914400" rtl="0" eaLnBrk="1" latinLnBrk="0" hangingPunct="1">
                        <a:lnSpc>
                          <a:spcPct val="100000"/>
                        </a:lnSpc>
                        <a:spcBef>
                          <a:spcPts val="0"/>
                        </a:spcBef>
                        <a:spcAft>
                          <a:spcPts val="600"/>
                        </a:spcAft>
                        <a:buFont typeface="Arial" panose="020B0604020202020204" pitchFamily="34" charset="0"/>
                        <a:buNone/>
                        <a:tabLst/>
                      </a:pPr>
                      <a:r>
                        <a:rPr lang="en-US" sz="1600" b="0" kern="1200" dirty="0">
                          <a:solidFill>
                            <a:schemeClr val="dk1"/>
                          </a:solidFill>
                          <a:effectLst/>
                          <a:latin typeface="Lub Dub Condensed" panose="020B0506030403020204" pitchFamily="34" charset="0"/>
                          <a:ea typeface="+mn-ea"/>
                          <a:cs typeface="+mn-cs"/>
                        </a:rPr>
                        <a:t>Prior functional study inconclusive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2713" marR="0" indent="0" algn="l" defTabSz="914400" rtl="0" eaLnBrk="1" latinLnBrk="0" hangingPunct="1">
                        <a:lnSpc>
                          <a:spcPct val="100000"/>
                        </a:lnSpc>
                        <a:spcBef>
                          <a:spcPts val="0"/>
                        </a:spcBef>
                        <a:spcAft>
                          <a:spcPts val="600"/>
                        </a:spcAft>
                        <a:buFont typeface="Arial" panose="020B0604020202020204" pitchFamily="34" charset="0"/>
                        <a:buNone/>
                        <a:tabLst/>
                      </a:pPr>
                      <a:r>
                        <a:rPr lang="en-US" sz="1600" b="0" kern="1200" dirty="0">
                          <a:solidFill>
                            <a:schemeClr val="dk1"/>
                          </a:solidFill>
                          <a:effectLst/>
                          <a:latin typeface="Lub Dub Condensed" panose="020B0506030403020204" pitchFamily="34" charset="0"/>
                          <a:ea typeface="+mn-ea"/>
                          <a:cs typeface="+mn-cs"/>
                        </a:rPr>
                        <a:t>Prior CCTA inconclusive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9089718"/>
                  </a:ext>
                </a:extLst>
              </a:tr>
              <a:tr h="1172908">
                <a:tc>
                  <a:txBody>
                    <a:bodyPr/>
                    <a:lstStyle/>
                    <a:p>
                      <a:pPr marL="0" marR="0" indent="0" algn="l" defTabSz="914400" rtl="0" eaLnBrk="1" latinLnBrk="0" hangingPunct="1">
                        <a:lnSpc>
                          <a:spcPct val="100000"/>
                        </a:lnSpc>
                        <a:spcBef>
                          <a:spcPts val="0"/>
                        </a:spcBef>
                        <a:spcAft>
                          <a:spcPts val="0"/>
                        </a:spcAft>
                        <a:buClr>
                          <a:srgbClr val="000000"/>
                        </a:buClr>
                        <a:buFont typeface="Arial"/>
                        <a:buNone/>
                      </a:pPr>
                      <a:r>
                        <a:rPr lang="en-US" sz="1600" b="1" i="0" u="none" strike="noStrike" kern="1200" cap="none" dirty="0">
                          <a:solidFill>
                            <a:schemeClr val="bg1"/>
                          </a:solidFill>
                          <a:effectLst/>
                          <a:latin typeface="Lub Dub Condensed" panose="020B0506030403020204" pitchFamily="34" charset="0"/>
                          <a:ea typeface="+mn-ea"/>
                          <a:cs typeface="+mn-cs"/>
                        </a:rPr>
                        <a:t>Other compelling indications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398463" marR="0" indent="-285750" algn="l" defTabSz="914400" rtl="0" eaLnBrk="1" latinLnBrk="0" hangingPunct="1">
                        <a:lnSpc>
                          <a:spcPct val="100000"/>
                        </a:lnSpc>
                        <a:spcBef>
                          <a:spcPts val="0"/>
                        </a:spcBef>
                        <a:spcAft>
                          <a:spcPts val="600"/>
                        </a:spcAft>
                        <a:buFont typeface="Arial" panose="020B0604020202020204" pitchFamily="34" charset="0"/>
                        <a:buChar char="•"/>
                        <a:tabLst/>
                      </a:pPr>
                      <a:r>
                        <a:rPr lang="en-US" sz="1600" b="0" kern="1200" dirty="0">
                          <a:solidFill>
                            <a:schemeClr val="dk1"/>
                          </a:solidFill>
                          <a:effectLst/>
                          <a:latin typeface="Lub Dub Condensed" panose="020B0506030403020204" pitchFamily="34" charset="0"/>
                          <a:ea typeface="+mn-ea"/>
                          <a:cs typeface="+mn-cs"/>
                        </a:rPr>
                        <a:t>Anomalous coronary arteries</a:t>
                      </a:r>
                    </a:p>
                    <a:p>
                      <a:pPr marL="398463" marR="0" indent="-285750" algn="l" defTabSz="914400" rtl="0" eaLnBrk="1" latinLnBrk="0" hangingPunct="1">
                        <a:lnSpc>
                          <a:spcPct val="100000"/>
                        </a:lnSpc>
                        <a:spcBef>
                          <a:spcPts val="0"/>
                        </a:spcBef>
                        <a:spcAft>
                          <a:spcPts val="600"/>
                        </a:spcAft>
                        <a:buFont typeface="Arial" panose="020B0604020202020204" pitchFamily="34" charset="0"/>
                        <a:buChar char="•"/>
                        <a:tabLst/>
                      </a:pPr>
                      <a:r>
                        <a:rPr lang="en-US" sz="1600" b="0" kern="1200" dirty="0">
                          <a:solidFill>
                            <a:schemeClr val="dk1"/>
                          </a:solidFill>
                          <a:effectLst/>
                          <a:latin typeface="Lub Dub Condensed" panose="020B0506030403020204" pitchFamily="34" charset="0"/>
                          <a:ea typeface="+mn-ea"/>
                          <a:cs typeface="+mn-cs"/>
                        </a:rPr>
                        <a:t>Require evaluation of aorta or pulmonary arteries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98463" marR="0" indent="-285750" algn="l" defTabSz="914400" rtl="0" eaLnBrk="1" latinLnBrk="0" hangingPunct="1">
                        <a:lnSpc>
                          <a:spcPct val="100000"/>
                        </a:lnSpc>
                        <a:spcBef>
                          <a:spcPts val="0"/>
                        </a:spcBef>
                        <a:spcAft>
                          <a:spcPts val="600"/>
                        </a:spcAft>
                        <a:buFont typeface="Arial" panose="020B0604020202020204" pitchFamily="34" charset="0"/>
                        <a:buChar char="•"/>
                        <a:tabLst/>
                      </a:pPr>
                      <a:r>
                        <a:rPr lang="en-US" sz="1600" b="0" kern="1200" dirty="0">
                          <a:solidFill>
                            <a:schemeClr val="dk1"/>
                          </a:solidFill>
                          <a:effectLst/>
                          <a:latin typeface="Lub Dub Condensed" panose="020B0506030403020204" pitchFamily="34" charset="0"/>
                          <a:ea typeface="+mn-ea"/>
                          <a:cs typeface="+mn-cs"/>
                        </a:rPr>
                        <a:t>Suspect scar </a:t>
                      </a:r>
                      <a:br>
                        <a:rPr lang="en-US" sz="1600" b="0" kern="1200" dirty="0">
                          <a:solidFill>
                            <a:schemeClr val="dk1"/>
                          </a:solidFill>
                          <a:effectLst/>
                          <a:latin typeface="Lub Dub Condensed" panose="020B0506030403020204" pitchFamily="34" charset="0"/>
                          <a:ea typeface="+mn-ea"/>
                          <a:cs typeface="+mn-cs"/>
                        </a:rPr>
                      </a:br>
                      <a:r>
                        <a:rPr lang="en-US" sz="1600" b="0" kern="1200" dirty="0">
                          <a:solidFill>
                            <a:schemeClr val="dk1"/>
                          </a:solidFill>
                          <a:effectLst/>
                          <a:latin typeface="Lub Dub Condensed" panose="020B0506030403020204" pitchFamily="34" charset="0"/>
                          <a:ea typeface="+mn-ea"/>
                          <a:cs typeface="+mn-cs"/>
                        </a:rPr>
                        <a:t>(especially if </a:t>
                      </a:r>
                      <a:r>
                        <a:rPr lang="en-US" sz="1600" b="1" kern="1200" dirty="0">
                          <a:solidFill>
                            <a:schemeClr val="dk1"/>
                          </a:solidFill>
                          <a:effectLst/>
                          <a:latin typeface="Lub Dub Condensed" panose="020B0506030403020204" pitchFamily="34" charset="0"/>
                          <a:ea typeface="+mn-ea"/>
                          <a:cs typeface="+mn-cs"/>
                          <a:hlinkClick r:id="rId2" action="ppaction://hlinksldjump"/>
                        </a:rPr>
                        <a:t>PET</a:t>
                      </a:r>
                      <a:r>
                        <a:rPr lang="en-US" sz="1600" b="0" kern="1200" dirty="0">
                          <a:solidFill>
                            <a:schemeClr val="dk1"/>
                          </a:solidFill>
                          <a:effectLst/>
                          <a:latin typeface="Lub Dub Condensed" panose="020B0506030403020204" pitchFamily="34" charset="0"/>
                          <a:ea typeface="+mn-ea"/>
                          <a:cs typeface="+mn-cs"/>
                        </a:rPr>
                        <a:t> or stress </a:t>
                      </a:r>
                      <a:r>
                        <a:rPr lang="en-US" sz="1600" b="1" kern="1200" dirty="0">
                          <a:solidFill>
                            <a:schemeClr val="dk1"/>
                          </a:solidFill>
                          <a:effectLst/>
                          <a:latin typeface="Lub Dub Condensed" panose="020B0506030403020204" pitchFamily="34" charset="0"/>
                          <a:ea typeface="+mn-ea"/>
                          <a:cs typeface="+mn-cs"/>
                          <a:hlinkClick r:id="rId2" action="ppaction://hlinksldjump"/>
                        </a:rPr>
                        <a:t>CMR</a:t>
                      </a:r>
                      <a:r>
                        <a:rPr lang="en-US" sz="1600" b="0" kern="1200" dirty="0">
                          <a:solidFill>
                            <a:schemeClr val="dk1"/>
                          </a:solidFill>
                          <a:effectLst/>
                          <a:latin typeface="Lub Dub Condensed" panose="020B0506030403020204" pitchFamily="34" charset="0"/>
                          <a:ea typeface="+mn-ea"/>
                          <a:cs typeface="+mn-cs"/>
                        </a:rPr>
                        <a:t> available)</a:t>
                      </a:r>
                    </a:p>
                    <a:p>
                      <a:pPr marL="398463" marR="0" indent="-285750" algn="l" defTabSz="914400" rtl="0" eaLnBrk="1" latinLnBrk="0" hangingPunct="1">
                        <a:lnSpc>
                          <a:spcPct val="100000"/>
                        </a:lnSpc>
                        <a:spcBef>
                          <a:spcPts val="0"/>
                        </a:spcBef>
                        <a:spcAft>
                          <a:spcPts val="600"/>
                        </a:spcAft>
                        <a:buFont typeface="Arial" panose="020B0604020202020204" pitchFamily="34" charset="0"/>
                        <a:buChar char="•"/>
                        <a:tabLst/>
                      </a:pPr>
                      <a:r>
                        <a:rPr lang="en-US" sz="1600" b="0" kern="1200" dirty="0">
                          <a:solidFill>
                            <a:schemeClr val="dk1"/>
                          </a:solidFill>
                          <a:effectLst/>
                          <a:latin typeface="Lub Dub Condensed" panose="020B0506030403020204" pitchFamily="34" charset="0"/>
                          <a:ea typeface="+mn-ea"/>
                          <a:cs typeface="+mn-cs"/>
                        </a:rPr>
                        <a:t>Suspect coronary microvascular dysfunction (when PET or CMR available)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9999109"/>
                  </a:ext>
                </a:extLst>
              </a:tr>
            </a:tbl>
          </a:graphicData>
        </a:graphic>
      </p:graphicFrame>
      <p:sp>
        <p:nvSpPr>
          <p:cNvPr id="6" name="Text Placeholder 4" descr="Abbreviations listed of terms used in the slide.">
            <a:extLst>
              <a:ext uri="{FF2B5EF4-FFF2-40B4-BE49-F238E27FC236}">
                <a16:creationId xmlns:a16="http://schemas.microsoft.com/office/drawing/2014/main" id="{50A494A2-CB90-47A4-97AE-340B0199CC23}"/>
              </a:ext>
            </a:extLst>
          </p:cNvPr>
          <p:cNvSpPr>
            <a:spLocks noGrp="1"/>
          </p:cNvSpPr>
          <p:nvPr>
            <p:ph type="body" sz="quarter" idx="13"/>
          </p:nvPr>
        </p:nvSpPr>
        <p:spPr>
          <a:xfrm>
            <a:off x="838200" y="5858563"/>
            <a:ext cx="10515600" cy="271939"/>
          </a:xfrm>
        </p:spPr>
        <p:txBody>
          <a:bodyPr/>
          <a:lstStyle/>
          <a:p>
            <a:pPr algn="ctr"/>
            <a:r>
              <a:rPr lang="en-US" sz="1200" b="1" dirty="0">
                <a:ea typeface="Times New Roman" panose="02020603050405020304" pitchFamily="18" charset="0"/>
              </a:rPr>
              <a:t>Abbreviations: </a:t>
            </a:r>
            <a:r>
              <a:rPr lang="en-US" sz="1200" dirty="0">
                <a:ea typeface="Times New Roman" panose="02020603050405020304" pitchFamily="18" charset="0"/>
              </a:rPr>
              <a:t>CAD indicates coronary artery disease; CCTA , coronary computed tomographic angiography; </a:t>
            </a:r>
            <a:br>
              <a:rPr lang="en-US" sz="1200" dirty="0">
                <a:ea typeface="Times New Roman" panose="02020603050405020304" pitchFamily="18" charset="0"/>
              </a:rPr>
            </a:br>
            <a:r>
              <a:rPr lang="en-US" sz="1200" dirty="0">
                <a:ea typeface="Times New Roman" panose="02020603050405020304" pitchFamily="18" charset="0"/>
              </a:rPr>
              <a:t>CMR, cardiovascular magnetic resonance; and PET, positron emission tomography. </a:t>
            </a:r>
            <a:endParaRPr lang="en-US" sz="1200" dirty="0"/>
          </a:p>
        </p:txBody>
      </p:sp>
    </p:spTree>
    <p:extLst>
      <p:ext uri="{BB962C8B-B14F-4D97-AF65-F5344CB8AC3E}">
        <p14:creationId xmlns:p14="http://schemas.microsoft.com/office/powerpoint/2010/main" val="2663354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89ED0-9D4A-4473-9619-C4D733809A51}"/>
              </a:ext>
            </a:extLst>
          </p:cNvPr>
          <p:cNvSpPr>
            <a:spLocks noGrp="1"/>
          </p:cNvSpPr>
          <p:nvPr>
            <p:ph type="title"/>
          </p:nvPr>
        </p:nvSpPr>
        <p:spPr>
          <a:xfrm>
            <a:off x="838200" y="365125"/>
            <a:ext cx="10515600" cy="980722"/>
          </a:xfrm>
        </p:spPr>
        <p:txBody>
          <a:bodyPr/>
          <a:lstStyle/>
          <a:p>
            <a:r>
              <a:rPr lang="en-US" sz="3200" b="1" dirty="0"/>
              <a:t>Diagnostic Testing: </a:t>
            </a:r>
            <a:br>
              <a:rPr lang="en-US" sz="3200" b="1" dirty="0"/>
            </a:br>
            <a:r>
              <a:rPr lang="en-US" sz="3200" dirty="0">
                <a:latin typeface="Lub Dub Medium" panose="020B0603030403020204" pitchFamily="34" charset="0"/>
              </a:rPr>
              <a:t>Coronary Computed Tomography Angiography </a:t>
            </a:r>
          </a:p>
        </p:txBody>
      </p:sp>
      <p:sp>
        <p:nvSpPr>
          <p:cNvPr id="8" name="TextBox 7">
            <a:extLst>
              <a:ext uri="{FF2B5EF4-FFF2-40B4-BE49-F238E27FC236}">
                <a16:creationId xmlns:a16="http://schemas.microsoft.com/office/drawing/2014/main" id="{0EE0E345-DCF0-42C0-8956-A1F4F6DA3A40}"/>
              </a:ext>
            </a:extLst>
          </p:cNvPr>
          <p:cNvSpPr txBox="1"/>
          <p:nvPr/>
        </p:nvSpPr>
        <p:spPr>
          <a:xfrm>
            <a:off x="766984" y="1542678"/>
            <a:ext cx="4156880" cy="4181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Lub Dub Bold" panose="020B0803030403020204" pitchFamily="34" charset="0"/>
                <a:ea typeface="+mn-ea"/>
                <a:cs typeface="+mn-cs"/>
              </a:rPr>
              <a:t>Indications</a:t>
            </a:r>
            <a:r>
              <a:rPr kumimoji="0" lang="en-US" sz="2000" b="0" i="0" u="none" strike="noStrike" kern="1200" cap="none" spc="0" normalizeH="0" baseline="0" noProof="0" dirty="0">
                <a:ln>
                  <a:noFill/>
                </a:ln>
                <a:solidFill>
                  <a:srgbClr val="FF0000"/>
                </a:solidFill>
                <a:effectLst/>
                <a:uLnTx/>
                <a:uFillTx/>
                <a:latin typeface="Lub Dub Bold" panose="020B0803030403020204" pitchFamily="34" charset="0"/>
                <a:ea typeface="+mn-ea"/>
                <a:cs typeface="+mn-cs"/>
              </a:rPr>
              <a:t> </a:t>
            </a:r>
            <a:r>
              <a:rPr kumimoji="0" lang="en-US" sz="2000" b="0" i="0" u="none" strike="noStrike" kern="1200" cap="none" spc="0" normalizeH="0" baseline="0" noProof="0" dirty="0">
                <a:ln>
                  <a:noFill/>
                </a:ln>
                <a:solidFill>
                  <a:srgbClr val="C00000"/>
                </a:solidFill>
                <a:effectLst/>
                <a:uLnTx/>
                <a:uFillTx/>
                <a:latin typeface="Lub Dub Bold" panose="020B0803030403020204" pitchFamily="34" charset="0"/>
                <a:ea typeface="+mn-ea"/>
                <a:cs typeface="+mn-cs"/>
              </a:rPr>
              <a:t>for </a:t>
            </a:r>
            <a:r>
              <a:rPr kumimoji="0" lang="en-US" sz="2000" b="0" i="0" u="none" strike="noStrike" kern="1200" cap="none" spc="0" normalizeH="0" baseline="0" noProof="0" dirty="0">
                <a:ln>
                  <a:noFill/>
                </a:ln>
                <a:solidFill>
                  <a:srgbClr val="C00000"/>
                </a:solidFill>
                <a:effectLst/>
                <a:uLnTx/>
                <a:uFillTx/>
                <a:latin typeface="Lub Dub Bold" panose="020B0803030403020204" pitchFamily="34" charset="0"/>
                <a:ea typeface="+mn-ea"/>
                <a:cs typeface="+mn-cs"/>
                <a:hlinkClick r:id="rId2" action="ppaction://hlinksldjump"/>
              </a:rPr>
              <a:t>CCTA</a:t>
            </a:r>
            <a:endParaRPr lang="en-US" dirty="0">
              <a:latin typeface="Lub Dub Medium" panose="020B0603030403020204" pitchFamily="34" charset="0"/>
            </a:endParaRPr>
          </a:p>
          <a:p>
            <a:pPr marL="342900" indent="-342900">
              <a:lnSpc>
                <a:spcPct val="90000"/>
              </a:lnSpc>
              <a:spcBef>
                <a:spcPts val="1000"/>
              </a:spcBef>
              <a:buFont typeface="Arial" panose="020B0604020202020204" pitchFamily="34" charset="0"/>
              <a:buAutoNum type="arabicPeriod"/>
            </a:pPr>
            <a:r>
              <a:rPr lang="en-US" dirty="0">
                <a:latin typeface="Lub Dub Medium" panose="020B0603030403020204" pitchFamily="34" charset="0"/>
              </a:rPr>
              <a:t>To visualize and help to diagnose the extent and severity of nonobstructive and obstructive CAD.</a:t>
            </a:r>
          </a:p>
          <a:p>
            <a:pPr marL="342900" indent="-342900">
              <a:lnSpc>
                <a:spcPct val="90000"/>
              </a:lnSpc>
              <a:spcBef>
                <a:spcPts val="1000"/>
              </a:spcBef>
              <a:buFont typeface="Arial" panose="020B0604020202020204" pitchFamily="34" charset="0"/>
              <a:buAutoNum type="arabicPeriod"/>
            </a:pPr>
            <a:endParaRPr lang="en-US" dirty="0">
              <a:latin typeface="Lub Dub Medium" panose="020B0603030403020204" pitchFamily="34" charset="0"/>
            </a:endParaRPr>
          </a:p>
          <a:p>
            <a:pPr marL="342900" indent="-342900">
              <a:lnSpc>
                <a:spcPct val="90000"/>
              </a:lnSpc>
              <a:spcBef>
                <a:spcPts val="1000"/>
              </a:spcBef>
              <a:buFont typeface="Arial" panose="020B0604020202020204" pitchFamily="34" charset="0"/>
              <a:buAutoNum type="arabicPeriod"/>
            </a:pPr>
            <a:r>
              <a:rPr lang="en-US" dirty="0">
                <a:latin typeface="Lub Dub Medium" panose="020B0603030403020204" pitchFamily="34" charset="0"/>
              </a:rPr>
              <a:t>Allows for evaluation of atherosclerotic plaque composition and high-risk features (e.g., positive remodeling, low attenuation plaque). </a:t>
            </a:r>
          </a:p>
          <a:p>
            <a:pPr marL="342900" indent="-342900">
              <a:lnSpc>
                <a:spcPct val="90000"/>
              </a:lnSpc>
              <a:spcBef>
                <a:spcPts val="1000"/>
              </a:spcBef>
              <a:buFont typeface="Arial" panose="020B0604020202020204" pitchFamily="34" charset="0"/>
              <a:buAutoNum type="arabicPeriod"/>
            </a:pPr>
            <a:endParaRPr lang="en-US" dirty="0">
              <a:latin typeface="Lub Dub Medium" panose="020B0603030403020204" pitchFamily="34" charset="0"/>
            </a:endParaRPr>
          </a:p>
          <a:p>
            <a:endParaRPr lang="en-US" dirty="0">
              <a:latin typeface="Lub Dub Medium" panose="020B0603030403020204" pitchFamily="34" charset="0"/>
            </a:endParaRPr>
          </a:p>
        </p:txBody>
      </p:sp>
      <p:cxnSp>
        <p:nvCxnSpPr>
          <p:cNvPr id="7" name="Straight Connector 6">
            <a:extLst>
              <a:ext uri="{FF2B5EF4-FFF2-40B4-BE49-F238E27FC236}">
                <a16:creationId xmlns:a16="http://schemas.microsoft.com/office/drawing/2014/main" id="{A1F1269E-FB2D-48D5-BE4F-324AA8B6ACDB}"/>
              </a:ext>
              <a:ext uri="{C183D7F6-B498-43B3-948B-1728B52AA6E4}">
                <adec:decorative xmlns:adec="http://schemas.microsoft.com/office/drawing/2017/decorative" val="1"/>
              </a:ext>
            </a:extLst>
          </p:cNvPr>
          <p:cNvCxnSpPr>
            <a:cxnSpLocks/>
          </p:cNvCxnSpPr>
          <p:nvPr/>
        </p:nvCxnSpPr>
        <p:spPr>
          <a:xfrm>
            <a:off x="5092153" y="1542678"/>
            <a:ext cx="0" cy="418165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F2FE8528-BDB0-44F2-90E1-DC367AC2C817}"/>
              </a:ext>
            </a:extLst>
          </p:cNvPr>
          <p:cNvSpPr txBox="1">
            <a:spLocks/>
          </p:cNvSpPr>
          <p:nvPr/>
        </p:nvSpPr>
        <p:spPr>
          <a:xfrm>
            <a:off x="5518298" y="1506038"/>
            <a:ext cx="5986130" cy="38824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solidFill>
                  <a:srgbClr val="CF2429"/>
                </a:solidFill>
                <a:latin typeface="Lub Dub Bold" panose="020B0803030403020204" pitchFamily="34" charset="0"/>
              </a:rPr>
              <a:t>Contraindications to CCTA</a:t>
            </a:r>
          </a:p>
          <a:p>
            <a:pPr marL="342900" indent="-342900">
              <a:buAutoNum type="arabicPeriod"/>
            </a:pPr>
            <a:r>
              <a:rPr lang="en-US" sz="1800" dirty="0"/>
              <a:t>Allergy to iodinated contrast</a:t>
            </a:r>
          </a:p>
          <a:p>
            <a:pPr marL="342900" indent="-342900">
              <a:buAutoNum type="arabicPeriod"/>
            </a:pPr>
            <a:r>
              <a:rPr lang="en-US" sz="1800" dirty="0"/>
              <a:t>Inability to cooperate with scan acquisition and or breath-holding instructions</a:t>
            </a:r>
          </a:p>
          <a:p>
            <a:pPr marL="342900" indent="-342900">
              <a:buAutoNum type="arabicPeriod"/>
            </a:pPr>
            <a:r>
              <a:rPr lang="en-US" sz="1800" dirty="0"/>
              <a:t>Clinical instability (decompensated HF, severe hypotension)</a:t>
            </a:r>
          </a:p>
          <a:p>
            <a:pPr marL="342900" indent="-342900">
              <a:buAutoNum type="arabicPeriod"/>
            </a:pPr>
            <a:r>
              <a:rPr lang="en-US" sz="1800" dirty="0"/>
              <a:t>Renal impairments as defined by local protocols. </a:t>
            </a:r>
          </a:p>
          <a:p>
            <a:pPr marL="342900" indent="-342900">
              <a:buAutoNum type="arabicPeriod"/>
            </a:pPr>
            <a:r>
              <a:rPr lang="en-US" sz="1800" dirty="0"/>
              <a:t>Contraindication to beta blockade in the presence of an elevated HR and no alternative medications available for achieving target heart rate</a:t>
            </a:r>
          </a:p>
          <a:p>
            <a:pPr marL="342900" indent="-342900">
              <a:buAutoNum type="arabicPeriod"/>
            </a:pPr>
            <a:r>
              <a:rPr lang="en-US" sz="1800" dirty="0"/>
              <a:t>Heart rate variability and arrhythmia</a:t>
            </a:r>
          </a:p>
          <a:p>
            <a:pPr marL="342900" indent="-342900">
              <a:buAutoNum type="arabicPeriod"/>
            </a:pPr>
            <a:r>
              <a:rPr lang="en-US" sz="1800" dirty="0"/>
              <a:t>Contraindication to nitroglycerin</a:t>
            </a:r>
          </a:p>
        </p:txBody>
      </p:sp>
      <p:sp>
        <p:nvSpPr>
          <p:cNvPr id="5" name="Text Placeholder 4" descr="Abbreviations listed of terms used in the slide.">
            <a:extLst>
              <a:ext uri="{FF2B5EF4-FFF2-40B4-BE49-F238E27FC236}">
                <a16:creationId xmlns:a16="http://schemas.microsoft.com/office/drawing/2014/main" id="{F120A294-C8E9-4AC2-B885-FAE91D8DF84B}"/>
              </a:ext>
            </a:extLst>
          </p:cNvPr>
          <p:cNvSpPr>
            <a:spLocks noGrp="1"/>
          </p:cNvSpPr>
          <p:nvPr>
            <p:ph type="body" sz="quarter" idx="13"/>
          </p:nvPr>
        </p:nvSpPr>
        <p:spPr>
          <a:xfrm>
            <a:off x="838200" y="6060164"/>
            <a:ext cx="10515600" cy="271939"/>
          </a:xfrm>
        </p:spPr>
        <p:txBody>
          <a:bodyPr/>
          <a:lstStyle/>
          <a:p>
            <a:pPr algn="ctr"/>
            <a:r>
              <a:rPr lang="en-US" sz="1200" b="1" dirty="0"/>
              <a:t>Abbreviation</a:t>
            </a:r>
            <a:r>
              <a:rPr lang="en-US" sz="1200" dirty="0"/>
              <a:t>:  CAD indicates coronary artery disease</a:t>
            </a:r>
            <a:r>
              <a:rPr lang="en-US" sz="1200" b="1" dirty="0"/>
              <a:t>; </a:t>
            </a:r>
            <a:r>
              <a:rPr lang="en-US" sz="1200" dirty="0"/>
              <a:t>CCTA,  coronary computed tomography angiography ; HF, heart failure; and HR, heart rate. </a:t>
            </a:r>
          </a:p>
        </p:txBody>
      </p:sp>
      <p:sp>
        <p:nvSpPr>
          <p:cNvPr id="4" name="Slide Number Placeholder 3">
            <a:extLst>
              <a:ext uri="{FF2B5EF4-FFF2-40B4-BE49-F238E27FC236}">
                <a16:creationId xmlns:a16="http://schemas.microsoft.com/office/drawing/2014/main" id="{266C0F6A-1E08-46BE-B93A-9E31F0709EAD}"/>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13</a:t>
            </a:fld>
            <a:endParaRPr lang="en-US" sz="900" dirty="0"/>
          </a:p>
        </p:txBody>
      </p:sp>
    </p:spTree>
    <p:extLst>
      <p:ext uri="{BB962C8B-B14F-4D97-AF65-F5344CB8AC3E}">
        <p14:creationId xmlns:p14="http://schemas.microsoft.com/office/powerpoint/2010/main" val="1057750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01B34-D921-425D-AE94-CA7DF056E4C1}"/>
              </a:ext>
            </a:extLst>
          </p:cNvPr>
          <p:cNvSpPr>
            <a:spLocks noGrp="1"/>
          </p:cNvSpPr>
          <p:nvPr>
            <p:ph type="title"/>
          </p:nvPr>
        </p:nvSpPr>
        <p:spPr/>
        <p:txBody>
          <a:bodyPr/>
          <a:lstStyle/>
          <a:p>
            <a:r>
              <a:rPr lang="en-US" b="1" dirty="0"/>
              <a:t>Overview of Diagnostic Cardiac Stress Testing</a:t>
            </a:r>
          </a:p>
        </p:txBody>
      </p:sp>
      <p:sp>
        <p:nvSpPr>
          <p:cNvPr id="9" name="Content Placeholder 2">
            <a:extLst>
              <a:ext uri="{FF2B5EF4-FFF2-40B4-BE49-F238E27FC236}">
                <a16:creationId xmlns:a16="http://schemas.microsoft.com/office/drawing/2014/main" id="{FA6B9B22-8D0E-4815-B360-9CDDF38FDB58}"/>
              </a:ext>
            </a:extLst>
          </p:cNvPr>
          <p:cNvSpPr>
            <a:spLocks noGrp="1"/>
          </p:cNvSpPr>
          <p:nvPr>
            <p:ph idx="1"/>
          </p:nvPr>
        </p:nvSpPr>
        <p:spPr>
          <a:xfrm>
            <a:off x="838200" y="1331449"/>
            <a:ext cx="4706815" cy="435553"/>
          </a:xfrm>
        </p:spPr>
        <p:txBody>
          <a:bodyPr>
            <a:noAutofit/>
          </a:bodyPr>
          <a:lstStyle/>
          <a:p>
            <a:pPr marL="0" indent="0">
              <a:buNone/>
            </a:pPr>
            <a:r>
              <a:rPr lang="en-US" sz="2000" dirty="0">
                <a:solidFill>
                  <a:srgbClr val="CF2429"/>
                </a:solidFill>
                <a:latin typeface="Lub Dub Bold" panose="020B0803030403020204" pitchFamily="34" charset="0"/>
              </a:rPr>
              <a:t>STRESS TESTING INFORMATION</a:t>
            </a:r>
          </a:p>
        </p:txBody>
      </p:sp>
      <p:sp>
        <p:nvSpPr>
          <p:cNvPr id="4" name="Slide Number Placeholder 3">
            <a:extLst>
              <a:ext uri="{FF2B5EF4-FFF2-40B4-BE49-F238E27FC236}">
                <a16:creationId xmlns:a16="http://schemas.microsoft.com/office/drawing/2014/main" id="{F802916D-80FF-4014-9609-E27889334593}"/>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14</a:t>
            </a:fld>
            <a:endParaRPr lang="en-US" sz="900" dirty="0"/>
          </a:p>
        </p:txBody>
      </p:sp>
      <p:graphicFrame>
        <p:nvGraphicFramePr>
          <p:cNvPr id="7" name="Table 3">
            <a:extLst>
              <a:ext uri="{FF2B5EF4-FFF2-40B4-BE49-F238E27FC236}">
                <a16:creationId xmlns:a16="http://schemas.microsoft.com/office/drawing/2014/main" id="{5AC409B8-D315-4EAE-988D-CB3B62D99836}"/>
              </a:ext>
            </a:extLst>
          </p:cNvPr>
          <p:cNvGraphicFramePr>
            <a:graphicFrameLocks noGrp="1"/>
          </p:cNvGraphicFramePr>
          <p:nvPr>
            <p:extLst>
              <p:ext uri="{D42A27DB-BD31-4B8C-83A1-F6EECF244321}">
                <p14:modId xmlns:p14="http://schemas.microsoft.com/office/powerpoint/2010/main" val="686769133"/>
              </p:ext>
            </p:extLst>
          </p:nvPr>
        </p:nvGraphicFramePr>
        <p:xfrm>
          <a:off x="838201" y="1886858"/>
          <a:ext cx="10146321" cy="3345011"/>
        </p:xfrm>
        <a:graphic>
          <a:graphicData uri="http://schemas.openxmlformats.org/drawingml/2006/table">
            <a:tbl>
              <a:tblPr firstRow="1" bandRow="1">
                <a:tableStyleId>{1FECB4D8-DB02-4DC6-A0A2-4F2EBAE1DC90}</a:tableStyleId>
              </a:tblPr>
              <a:tblGrid>
                <a:gridCol w="1726916">
                  <a:extLst>
                    <a:ext uri="{9D8B030D-6E8A-4147-A177-3AD203B41FA5}">
                      <a16:colId xmlns:a16="http://schemas.microsoft.com/office/drawing/2014/main" val="1700308442"/>
                    </a:ext>
                  </a:extLst>
                </a:gridCol>
                <a:gridCol w="1683881">
                  <a:extLst>
                    <a:ext uri="{9D8B030D-6E8A-4147-A177-3AD203B41FA5}">
                      <a16:colId xmlns:a16="http://schemas.microsoft.com/office/drawing/2014/main" val="3828061449"/>
                    </a:ext>
                  </a:extLst>
                </a:gridCol>
                <a:gridCol w="2022848">
                  <a:extLst>
                    <a:ext uri="{9D8B030D-6E8A-4147-A177-3AD203B41FA5}">
                      <a16:colId xmlns:a16="http://schemas.microsoft.com/office/drawing/2014/main" val="2434414794"/>
                    </a:ext>
                  </a:extLst>
                </a:gridCol>
                <a:gridCol w="1344914">
                  <a:extLst>
                    <a:ext uri="{9D8B030D-6E8A-4147-A177-3AD203B41FA5}">
                      <a16:colId xmlns:a16="http://schemas.microsoft.com/office/drawing/2014/main" val="1693089442"/>
                    </a:ext>
                  </a:extLst>
                </a:gridCol>
                <a:gridCol w="1683881">
                  <a:extLst>
                    <a:ext uri="{9D8B030D-6E8A-4147-A177-3AD203B41FA5}">
                      <a16:colId xmlns:a16="http://schemas.microsoft.com/office/drawing/2014/main" val="4259992924"/>
                    </a:ext>
                  </a:extLst>
                </a:gridCol>
                <a:gridCol w="1683881">
                  <a:extLst>
                    <a:ext uri="{9D8B030D-6E8A-4147-A177-3AD203B41FA5}">
                      <a16:colId xmlns:a16="http://schemas.microsoft.com/office/drawing/2014/main" val="492267371"/>
                    </a:ext>
                  </a:extLst>
                </a:gridCol>
              </a:tblGrid>
              <a:tr h="479596">
                <a:tc>
                  <a:txBody>
                    <a:bodyPr/>
                    <a:lstStyle>
                      <a:lvl1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9pPr>
                    </a:lstStyle>
                    <a:p>
                      <a:pPr algn="ctr"/>
                      <a:endParaRPr lang="en-US" sz="1800" b="1" u="none" strike="noStrike" cap="none" dirty="0">
                        <a:solidFill>
                          <a:schemeClr val="bg1"/>
                        </a:solidFill>
                        <a:effectLst/>
                        <a:latin typeface="Lub Dub Condensed" panose="020B0506030403020204" pitchFamily="34" charset="0"/>
                        <a:sym typeface="Aria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9pPr>
                    </a:lstStyle>
                    <a:p>
                      <a:pPr algn="ctr"/>
                      <a:r>
                        <a:rPr lang="en-US" sz="1800" b="1" u="none" strike="noStrike" cap="none" dirty="0">
                          <a:solidFill>
                            <a:schemeClr val="bg1"/>
                          </a:solidFill>
                          <a:effectLst/>
                          <a:latin typeface="Lub Dub Condensed" panose="020B0506030403020204" pitchFamily="34" charset="0"/>
                          <a:sym typeface="Arial"/>
                          <a:hlinkClick r:id="rId2" action="ppaction://hlinksldjump">
                            <a:extLst>
                              <a:ext uri="{A12FA001-AC4F-418D-AE19-62706E023703}">
                                <ahyp:hlinkClr xmlns:ahyp="http://schemas.microsoft.com/office/drawing/2018/hyperlinkcolor" val="tx"/>
                              </a:ext>
                            </a:extLst>
                          </a:hlinkClick>
                        </a:rPr>
                        <a:t>Exercise ECG</a:t>
                      </a:r>
                      <a:endParaRPr lang="en-US" sz="1800" b="1" u="none" strike="noStrike" cap="none" dirty="0">
                        <a:solidFill>
                          <a:schemeClr val="bg1"/>
                        </a:solidFill>
                        <a:effectLst/>
                        <a:latin typeface="Lub Dub Condensed" panose="020B0506030403020204" pitchFamily="34" charset="0"/>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5597"/>
                    </a:solidFill>
                  </a:tcPr>
                </a:tc>
                <a:tc>
                  <a:txBody>
                    <a:bodyPr/>
                    <a:lstStyle/>
                    <a:p>
                      <a:pPr algn="ctr"/>
                      <a:r>
                        <a:rPr lang="en-US" sz="1800" b="1" i="0" u="none" strike="noStrike" cap="none" dirty="0">
                          <a:solidFill>
                            <a:schemeClr val="bg1"/>
                          </a:solidFill>
                          <a:effectLst/>
                          <a:latin typeface="Lub Dub Condensed" panose="020B0506030403020204" pitchFamily="34" charset="0"/>
                          <a:ea typeface="+mn-ea"/>
                          <a:cs typeface="+mn-cs"/>
                          <a:sym typeface="Arial"/>
                          <a:hlinkClick r:id="rId2" action="ppaction://hlinksldjump">
                            <a:extLst>
                              <a:ext uri="{A12FA001-AC4F-418D-AE19-62706E023703}">
                                <ahyp:hlinkClr xmlns:ahyp="http://schemas.microsoft.com/office/drawing/2018/hyperlinkcolor" val="tx"/>
                              </a:ext>
                            </a:extLst>
                          </a:hlinkClick>
                        </a:rPr>
                        <a:t>Stress echocardiography</a:t>
                      </a:r>
                      <a:endParaRPr lang="en-US" sz="1800" b="1" i="0" u="none" strike="noStrike" cap="none" dirty="0">
                        <a:solidFill>
                          <a:schemeClr val="bg1"/>
                        </a:solidFill>
                        <a:effectLst/>
                        <a:latin typeface="Lub Dub Condensed" panose="020B0506030403020204" pitchFamily="34" charset="0"/>
                        <a:ea typeface="+mn-ea"/>
                        <a:cs typeface="+mn-cs"/>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5597"/>
                    </a:solidFill>
                  </a:tcPr>
                </a:tc>
                <a:tc>
                  <a:txBody>
                    <a:bodyPr/>
                    <a:lstStyle/>
                    <a:p>
                      <a:pPr algn="ctr"/>
                      <a:r>
                        <a:rPr lang="en-US" sz="1800" b="1" i="0" u="none" strike="noStrike" cap="none" dirty="0">
                          <a:solidFill>
                            <a:schemeClr val="bg1"/>
                          </a:solidFill>
                          <a:effectLst/>
                          <a:latin typeface="Lub Dub Condensed" panose="020B0506030403020204" pitchFamily="34" charset="0"/>
                          <a:ea typeface="+mn-ea"/>
                          <a:cs typeface="+mn-cs"/>
                          <a:sym typeface="Arial"/>
                          <a:hlinkClick r:id="rId2" action="ppaction://hlinksldjump">
                            <a:extLst>
                              <a:ext uri="{A12FA001-AC4F-418D-AE19-62706E023703}">
                                <ahyp:hlinkClr xmlns:ahyp="http://schemas.microsoft.com/office/drawing/2018/hyperlinkcolor" val="tx"/>
                              </a:ext>
                            </a:extLst>
                          </a:hlinkClick>
                        </a:rPr>
                        <a:t>SPECT MPI</a:t>
                      </a:r>
                      <a:endParaRPr lang="en-US" sz="1800" b="1" i="0" u="none" strike="noStrike" cap="none" dirty="0">
                        <a:solidFill>
                          <a:schemeClr val="bg1"/>
                        </a:solidFill>
                        <a:effectLst/>
                        <a:latin typeface="Lub Dub Condensed" panose="020B0506030403020204" pitchFamily="34" charset="0"/>
                        <a:ea typeface="+mn-ea"/>
                        <a:cs typeface="+mn-cs"/>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5597"/>
                    </a:solidFill>
                  </a:tcPr>
                </a:tc>
                <a:tc>
                  <a:txBody>
                    <a:bodyPr/>
                    <a:lstStyle/>
                    <a:p>
                      <a:pPr algn="ctr"/>
                      <a:r>
                        <a:rPr lang="en-US" sz="1800" b="1" i="0" u="none" strike="noStrike" cap="none" dirty="0">
                          <a:solidFill>
                            <a:schemeClr val="bg1"/>
                          </a:solidFill>
                          <a:effectLst/>
                          <a:latin typeface="Lub Dub Condensed" panose="020B0506030403020204" pitchFamily="34" charset="0"/>
                          <a:ea typeface="+mn-ea"/>
                          <a:cs typeface="+mn-cs"/>
                          <a:sym typeface="Arial"/>
                          <a:hlinkClick r:id="rId3" action="ppaction://hlinksldjump">
                            <a:extLst>
                              <a:ext uri="{A12FA001-AC4F-418D-AE19-62706E023703}">
                                <ahyp:hlinkClr xmlns:ahyp="http://schemas.microsoft.com/office/drawing/2018/hyperlinkcolor" val="tx"/>
                              </a:ext>
                            </a:extLst>
                          </a:hlinkClick>
                        </a:rPr>
                        <a:t>PET MRI</a:t>
                      </a:r>
                      <a:endParaRPr lang="en-US" sz="1800" b="1" i="0" u="none" strike="noStrike" cap="none" dirty="0">
                        <a:solidFill>
                          <a:schemeClr val="bg1"/>
                        </a:solidFill>
                        <a:effectLst/>
                        <a:latin typeface="Lub Dub Condensed" panose="020B0506030403020204" pitchFamily="34" charset="0"/>
                        <a:ea typeface="+mn-ea"/>
                        <a:cs typeface="+mn-cs"/>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5597"/>
                    </a:solidFill>
                  </a:tcPr>
                </a:tc>
                <a:tc>
                  <a:txBody>
                    <a:bodyPr/>
                    <a:lstStyle/>
                    <a:p>
                      <a:pPr algn="ctr"/>
                      <a:r>
                        <a:rPr lang="en-US" sz="1800" b="1" i="0" u="none" strike="noStrike" cap="none" dirty="0">
                          <a:solidFill>
                            <a:schemeClr val="bg1"/>
                          </a:solidFill>
                          <a:effectLst/>
                          <a:latin typeface="Lub Dub Condensed" panose="020B0506030403020204" pitchFamily="34" charset="0"/>
                          <a:ea typeface="+mn-ea"/>
                          <a:cs typeface="+mn-cs"/>
                          <a:sym typeface="Arial"/>
                          <a:hlinkClick r:id="rId3" action="ppaction://hlinksldjump">
                            <a:extLst>
                              <a:ext uri="{A12FA001-AC4F-418D-AE19-62706E023703}">
                                <ahyp:hlinkClr xmlns:ahyp="http://schemas.microsoft.com/office/drawing/2018/hyperlinkcolor" val="tx"/>
                              </a:ext>
                            </a:extLst>
                          </a:hlinkClick>
                        </a:rPr>
                        <a:t>Stress CMR MPI</a:t>
                      </a:r>
                      <a:endParaRPr lang="en-US" sz="1800" b="1" i="0" u="none" strike="noStrike" cap="none" dirty="0">
                        <a:solidFill>
                          <a:schemeClr val="bg1"/>
                        </a:solidFill>
                        <a:effectLst/>
                        <a:latin typeface="Lub Dub Condensed" panose="020B0506030403020204" pitchFamily="34" charset="0"/>
                        <a:ea typeface="+mn-ea"/>
                        <a:cs typeface="+mn-cs"/>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5597"/>
                    </a:solidFill>
                  </a:tcPr>
                </a:tc>
                <a:extLst>
                  <a:ext uri="{0D108BD9-81ED-4DB2-BD59-A6C34878D82A}">
                    <a16:rowId xmlns:a16="http://schemas.microsoft.com/office/drawing/2014/main" val="1910571041"/>
                  </a:ext>
                </a:extLst>
              </a:tr>
              <a:tr h="601394">
                <a:tc>
                  <a:txBody>
                    <a:bodyPr/>
                    <a:lstStyle/>
                    <a:p>
                      <a:pPr marL="0" marR="0" indent="0" algn="l" defTabSz="914400" rtl="0" eaLnBrk="1" latinLnBrk="0" hangingPunct="1">
                        <a:lnSpc>
                          <a:spcPct val="100000"/>
                        </a:lnSpc>
                        <a:spcBef>
                          <a:spcPts val="0"/>
                        </a:spcBef>
                        <a:spcAft>
                          <a:spcPts val="0"/>
                        </a:spcAft>
                        <a:buClr>
                          <a:srgbClr val="000000"/>
                        </a:buClr>
                        <a:buFont typeface="Arial"/>
                        <a:buNone/>
                      </a:pPr>
                      <a:r>
                        <a:rPr lang="en-US" sz="1600" b="1" i="0" u="none" strike="noStrike" kern="1200" cap="none" dirty="0">
                          <a:solidFill>
                            <a:schemeClr val="bg1"/>
                          </a:solidFill>
                          <a:effectLst/>
                          <a:latin typeface="Lub Dub Condensed" panose="020B0506030403020204" pitchFamily="34" charset="0"/>
                          <a:ea typeface="+mn-ea"/>
                          <a:cs typeface="+mn-cs"/>
                        </a:rPr>
                        <a:t>Patient capable of exercise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112713" marR="0" indent="0" algn="ctr" defTabSz="914400" rtl="0" eaLnBrk="1" latinLnBrk="0" hangingPunct="1">
                        <a:lnSpc>
                          <a:spcPct val="100000"/>
                        </a:lnSpc>
                        <a:spcBef>
                          <a:spcPts val="0"/>
                        </a:spcBef>
                        <a:spcAft>
                          <a:spcPts val="600"/>
                        </a:spcAft>
                        <a:buFont typeface="Arial" panose="020B0604020202020204" pitchFamily="34" charset="0"/>
                        <a:buNone/>
                        <a:tabLst/>
                      </a:pPr>
                      <a:r>
                        <a:rPr lang="en-US" sz="3200" b="1" kern="1200" dirty="0">
                          <a:solidFill>
                            <a:schemeClr val="dk1"/>
                          </a:solidFill>
                          <a:effectLst/>
                          <a:latin typeface="Lub Dub Heavy" panose="020B0903030403020204" pitchFamily="34" charset="0"/>
                          <a:ea typeface="+mn-ea"/>
                          <a:cs typeface="+mn-cs"/>
                          <a:sym typeface="Wingdings 2" panose="05020102010507070707" pitchFamily="18" charset="2"/>
                        </a:rPr>
                        <a:t></a:t>
                      </a:r>
                      <a:endParaRPr lang="en-US" sz="3200" b="1" kern="1200" dirty="0">
                        <a:solidFill>
                          <a:schemeClr val="dk1"/>
                        </a:solidFill>
                        <a:effectLst/>
                        <a:latin typeface="Lub Dub Heavy" panose="020B0903030403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2713"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Lub Dub Heavy" panose="020B0903030403020204" pitchFamily="34" charset="0"/>
                          <a:ea typeface="+mn-ea"/>
                          <a:cs typeface="+mn-cs"/>
                          <a:sym typeface="Wingdings 2" panose="05020102010507070707" pitchFamily="18" charset="2"/>
                        </a:rPr>
                        <a:t></a:t>
                      </a:r>
                      <a:endParaRPr kumimoji="0" lang="en-US" sz="3200" b="1" i="0" u="none" strike="noStrike" kern="1200" cap="none" spc="0" normalizeH="0" baseline="0" noProof="0" dirty="0">
                        <a:ln>
                          <a:noFill/>
                        </a:ln>
                        <a:solidFill>
                          <a:prstClr val="black"/>
                        </a:solidFill>
                        <a:effectLst/>
                        <a:uLnTx/>
                        <a:uFillTx/>
                        <a:latin typeface="Lub Dub Heavy" panose="020B0903030403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2713"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Lub Dub Heavy" panose="020B0903030403020204" pitchFamily="34" charset="0"/>
                          <a:ea typeface="+mn-ea"/>
                          <a:cs typeface="+mn-cs"/>
                          <a:sym typeface="Wingdings 2" panose="05020102010507070707" pitchFamily="18" charset="2"/>
                        </a:rPr>
                        <a:t></a:t>
                      </a:r>
                      <a:endParaRPr kumimoji="0" lang="en-US" sz="3200" b="1" i="0" u="none" strike="noStrike" kern="1200" cap="none" spc="0" normalizeH="0" baseline="0" noProof="0" dirty="0">
                        <a:ln>
                          <a:noFill/>
                        </a:ln>
                        <a:solidFill>
                          <a:prstClr val="black"/>
                        </a:solidFill>
                        <a:effectLst/>
                        <a:uLnTx/>
                        <a:uFillTx/>
                        <a:latin typeface="Lub Dub Heavy" panose="020B0903030403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98463" marR="0" indent="-285750" algn="ctr" defTabSz="914400" rtl="0" eaLnBrk="1" latinLnBrk="0" hangingPunct="1">
                        <a:lnSpc>
                          <a:spcPct val="100000"/>
                        </a:lnSpc>
                        <a:spcBef>
                          <a:spcPts val="0"/>
                        </a:spcBef>
                        <a:spcAft>
                          <a:spcPts val="600"/>
                        </a:spcAft>
                        <a:buFont typeface="Arial" panose="020B0604020202020204" pitchFamily="34" charset="0"/>
                        <a:buChar char="•"/>
                        <a:tabLst/>
                      </a:pPr>
                      <a:endParaRPr lang="en-US" sz="1400" b="0" kern="1200" dirty="0">
                        <a:solidFill>
                          <a:schemeClr val="dk1"/>
                        </a:solidFill>
                        <a:effectLst/>
                        <a:latin typeface="Lub Dub Heavy" panose="020B0903030403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98463" marR="0" indent="-285750" algn="ctr" defTabSz="914400" rtl="0" eaLnBrk="1" latinLnBrk="0" hangingPunct="1">
                        <a:lnSpc>
                          <a:spcPct val="100000"/>
                        </a:lnSpc>
                        <a:spcBef>
                          <a:spcPts val="0"/>
                        </a:spcBef>
                        <a:spcAft>
                          <a:spcPts val="600"/>
                        </a:spcAft>
                        <a:buFont typeface="Arial" panose="020B0604020202020204" pitchFamily="34" charset="0"/>
                        <a:buChar char="•"/>
                        <a:tabLst/>
                      </a:pPr>
                      <a:endParaRPr lang="en-US" sz="1400" b="0" kern="1200" dirty="0">
                        <a:solidFill>
                          <a:schemeClr val="dk1"/>
                        </a:solidFill>
                        <a:effectLst/>
                        <a:latin typeface="Lub Dub Heavy" panose="020B0903030403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5945950"/>
                  </a:ext>
                </a:extLst>
              </a:tr>
              <a:tr h="718879">
                <a:tc>
                  <a:txBody>
                    <a:bodyPr/>
                    <a:lstStyle/>
                    <a:p>
                      <a:pPr marL="0" marR="0" indent="0" algn="l" defTabSz="914400" rtl="0" eaLnBrk="1" latinLnBrk="0" hangingPunct="1">
                        <a:lnSpc>
                          <a:spcPct val="100000"/>
                        </a:lnSpc>
                        <a:spcBef>
                          <a:spcPts val="0"/>
                        </a:spcBef>
                        <a:spcAft>
                          <a:spcPts val="0"/>
                        </a:spcAft>
                        <a:buClr>
                          <a:srgbClr val="000000"/>
                        </a:buClr>
                        <a:buFont typeface="Arial"/>
                        <a:buNone/>
                      </a:pPr>
                      <a:r>
                        <a:rPr lang="en-US" sz="1600" b="1" i="0" u="none" strike="noStrike" kern="1200" cap="none" dirty="0">
                          <a:solidFill>
                            <a:schemeClr val="bg1"/>
                          </a:solidFill>
                          <a:effectLst/>
                          <a:latin typeface="Lub Dub Condensed" panose="020B0506030403020204" pitchFamily="34" charset="0"/>
                          <a:ea typeface="+mn-ea"/>
                          <a:cs typeface="+mn-cs"/>
                        </a:rPr>
                        <a:t>Pharmacologic stress indicated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112713" marR="0" indent="0" algn="ctr" defTabSz="914400" rtl="0" eaLnBrk="1" latinLnBrk="0" hangingPunct="1">
                        <a:lnSpc>
                          <a:spcPct val="100000"/>
                        </a:lnSpc>
                        <a:spcBef>
                          <a:spcPts val="0"/>
                        </a:spcBef>
                        <a:spcAft>
                          <a:spcPts val="600"/>
                        </a:spcAft>
                        <a:buFont typeface="Arial" panose="020B0604020202020204" pitchFamily="34" charset="0"/>
                        <a:buNone/>
                        <a:tabLst/>
                      </a:pPr>
                      <a:endParaRPr lang="en-US" sz="1400" b="0" kern="1200" dirty="0">
                        <a:solidFill>
                          <a:schemeClr val="dk1"/>
                        </a:solidFill>
                        <a:effectLst/>
                        <a:latin typeface="Lub Dub Heavy" panose="020B0903030403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2713"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Lub Dub Heavy" panose="020B0903030403020204" pitchFamily="34" charset="0"/>
                          <a:ea typeface="+mn-ea"/>
                          <a:cs typeface="+mn-cs"/>
                          <a:sym typeface="Wingdings 2" panose="05020102010507070707" pitchFamily="18" charset="2"/>
                        </a:rPr>
                        <a:t></a:t>
                      </a:r>
                      <a:endParaRPr kumimoji="0" lang="en-US" sz="3200" b="1" i="0" u="none" strike="noStrike" kern="1200" cap="none" spc="0" normalizeH="0" baseline="0" noProof="0" dirty="0">
                        <a:ln>
                          <a:noFill/>
                        </a:ln>
                        <a:solidFill>
                          <a:prstClr val="black"/>
                        </a:solidFill>
                        <a:effectLst/>
                        <a:uLnTx/>
                        <a:uFillTx/>
                        <a:latin typeface="Lub Dub Heavy" panose="020B0903030403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2713"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Lub Dub Heavy" panose="020B0903030403020204" pitchFamily="34" charset="0"/>
                          <a:ea typeface="+mn-ea"/>
                          <a:cs typeface="+mn-cs"/>
                          <a:sym typeface="Wingdings 2" panose="05020102010507070707" pitchFamily="18" charset="2"/>
                        </a:rPr>
                        <a:t></a:t>
                      </a:r>
                      <a:endParaRPr kumimoji="0" lang="en-US" sz="3200" b="1" i="0" u="none" strike="noStrike" kern="1200" cap="none" spc="0" normalizeH="0" baseline="0" noProof="0" dirty="0">
                        <a:ln>
                          <a:noFill/>
                        </a:ln>
                        <a:solidFill>
                          <a:prstClr val="black"/>
                        </a:solidFill>
                        <a:effectLst/>
                        <a:uLnTx/>
                        <a:uFillTx/>
                        <a:latin typeface="Lub Dub Heavy" panose="020B0903030403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2713"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Lub Dub Heavy" panose="020B0903030403020204" pitchFamily="34" charset="0"/>
                          <a:ea typeface="+mn-ea"/>
                          <a:cs typeface="+mn-cs"/>
                          <a:sym typeface="Wingdings 2" panose="05020102010507070707" pitchFamily="18" charset="2"/>
                        </a:rPr>
                        <a:t></a:t>
                      </a:r>
                      <a:endParaRPr kumimoji="0" lang="en-US" sz="3200" b="1" i="0" u="none" strike="noStrike" kern="1200" cap="none" spc="0" normalizeH="0" baseline="0" noProof="0" dirty="0">
                        <a:ln>
                          <a:noFill/>
                        </a:ln>
                        <a:solidFill>
                          <a:prstClr val="black"/>
                        </a:solidFill>
                        <a:effectLst/>
                        <a:uLnTx/>
                        <a:uFillTx/>
                        <a:latin typeface="Lub Dub Heavy" panose="020B0903030403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2713"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Lub Dub Heavy" panose="020B0903030403020204" pitchFamily="34" charset="0"/>
                          <a:ea typeface="+mn-ea"/>
                          <a:cs typeface="+mn-cs"/>
                          <a:sym typeface="Wingdings 2" panose="05020102010507070707" pitchFamily="18" charset="2"/>
                        </a:rPr>
                        <a:t></a:t>
                      </a:r>
                      <a:endParaRPr kumimoji="0" lang="en-US" sz="3200" b="1" i="0" u="none" strike="noStrike" kern="1200" cap="none" spc="0" normalizeH="0" baseline="0" noProof="0" dirty="0">
                        <a:ln>
                          <a:noFill/>
                        </a:ln>
                        <a:solidFill>
                          <a:prstClr val="black"/>
                        </a:solidFill>
                        <a:effectLst/>
                        <a:uLnTx/>
                        <a:uFillTx/>
                        <a:latin typeface="Lub Dub Heavy" panose="020B0903030403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0355012"/>
                  </a:ext>
                </a:extLst>
              </a:tr>
              <a:tr h="718879">
                <a:tc>
                  <a:txBody>
                    <a:bodyPr/>
                    <a:lstStyle/>
                    <a:p>
                      <a:pPr marL="0" marR="0" indent="0" algn="l" defTabSz="914400" rtl="0" eaLnBrk="1" latinLnBrk="0" hangingPunct="1">
                        <a:lnSpc>
                          <a:spcPct val="100000"/>
                        </a:lnSpc>
                        <a:spcBef>
                          <a:spcPts val="0"/>
                        </a:spcBef>
                        <a:spcAft>
                          <a:spcPts val="0"/>
                        </a:spcAft>
                        <a:buClr>
                          <a:srgbClr val="000000"/>
                        </a:buClr>
                        <a:buFont typeface="Arial"/>
                        <a:buNone/>
                      </a:pPr>
                      <a:r>
                        <a:rPr lang="en-US" sz="1600" b="1" i="0" u="none" strike="noStrike" kern="1200" cap="none" dirty="0">
                          <a:solidFill>
                            <a:schemeClr val="bg1"/>
                          </a:solidFill>
                          <a:effectLst/>
                          <a:latin typeface="Lub Dub Condensed" panose="020B0506030403020204" pitchFamily="34" charset="0"/>
                          <a:ea typeface="+mn-ea"/>
                          <a:cs typeface="+mn-cs"/>
                        </a:rPr>
                        <a:t>Quantitative flow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112713" marR="0" indent="0" algn="ctr" defTabSz="914400" rtl="0" eaLnBrk="1" latinLnBrk="0" hangingPunct="1">
                        <a:lnSpc>
                          <a:spcPct val="100000"/>
                        </a:lnSpc>
                        <a:spcBef>
                          <a:spcPts val="0"/>
                        </a:spcBef>
                        <a:spcAft>
                          <a:spcPts val="600"/>
                        </a:spcAft>
                        <a:buFont typeface="Arial" panose="020B0604020202020204" pitchFamily="34" charset="0"/>
                        <a:buNone/>
                        <a:tabLst/>
                      </a:pPr>
                      <a:endParaRPr lang="en-US" sz="1400" b="0" kern="1200" dirty="0">
                        <a:solidFill>
                          <a:schemeClr val="dk1"/>
                        </a:solidFill>
                        <a:effectLst/>
                        <a:latin typeface="Lub Dub Heavy" panose="020B0903030403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2713" marR="0" indent="0" algn="ctr" defTabSz="914400" rtl="0" eaLnBrk="1" latinLnBrk="0" hangingPunct="1">
                        <a:lnSpc>
                          <a:spcPct val="100000"/>
                        </a:lnSpc>
                        <a:spcBef>
                          <a:spcPts val="0"/>
                        </a:spcBef>
                        <a:spcAft>
                          <a:spcPts val="600"/>
                        </a:spcAft>
                        <a:buFont typeface="Arial" panose="020B0604020202020204" pitchFamily="34" charset="0"/>
                        <a:buNone/>
                        <a:tabLst/>
                      </a:pPr>
                      <a:endParaRPr lang="en-US" sz="1400" b="0" kern="1200" dirty="0">
                        <a:solidFill>
                          <a:schemeClr val="dk1"/>
                        </a:solidFill>
                        <a:effectLst/>
                        <a:latin typeface="Lub Dub Heavy" panose="020B0903030403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2713" marR="0" indent="0" algn="ctr" defTabSz="914400" rtl="0" eaLnBrk="1" latinLnBrk="0" hangingPunct="1">
                        <a:lnSpc>
                          <a:spcPct val="100000"/>
                        </a:lnSpc>
                        <a:spcBef>
                          <a:spcPts val="0"/>
                        </a:spcBef>
                        <a:spcAft>
                          <a:spcPts val="600"/>
                        </a:spcAft>
                        <a:buFont typeface="Arial" panose="020B0604020202020204" pitchFamily="34" charset="0"/>
                        <a:buNone/>
                        <a:tabLst/>
                      </a:pPr>
                      <a:endParaRPr lang="en-US" sz="1400" b="0" kern="1200" dirty="0">
                        <a:solidFill>
                          <a:schemeClr val="dk1"/>
                        </a:solidFill>
                        <a:effectLst/>
                        <a:latin typeface="Lub Dub Heavy" panose="020B0903030403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2713"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Lub Dub Heavy" panose="020B0903030403020204" pitchFamily="34" charset="0"/>
                          <a:ea typeface="+mn-ea"/>
                          <a:cs typeface="+mn-cs"/>
                          <a:sym typeface="Wingdings 2" panose="05020102010507070707" pitchFamily="18" charset="2"/>
                        </a:rPr>
                        <a:t></a:t>
                      </a:r>
                      <a:endParaRPr kumimoji="0" lang="en-US" sz="3200" b="1" i="0" u="none" strike="noStrike" kern="1200" cap="none" spc="0" normalizeH="0" baseline="0" noProof="0" dirty="0">
                        <a:ln>
                          <a:noFill/>
                        </a:ln>
                        <a:solidFill>
                          <a:prstClr val="black"/>
                        </a:solidFill>
                        <a:effectLst/>
                        <a:uLnTx/>
                        <a:uFillTx/>
                        <a:latin typeface="Lub Dub Heavy" panose="020B0903030403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2713"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Lub Dub Heavy" panose="020B0903030403020204" pitchFamily="34" charset="0"/>
                          <a:ea typeface="+mn-ea"/>
                          <a:cs typeface="+mn-cs"/>
                          <a:sym typeface="Wingdings 2" panose="05020102010507070707" pitchFamily="18" charset="2"/>
                        </a:rPr>
                        <a:t></a:t>
                      </a:r>
                      <a:endParaRPr kumimoji="0" lang="en-US" sz="3200" b="1" i="0" u="none" strike="noStrike" kern="1200" cap="none" spc="0" normalizeH="0" baseline="0" noProof="0" dirty="0">
                        <a:ln>
                          <a:noFill/>
                        </a:ln>
                        <a:solidFill>
                          <a:prstClr val="black"/>
                        </a:solidFill>
                        <a:effectLst/>
                        <a:uLnTx/>
                        <a:uFillTx/>
                        <a:latin typeface="Lub Dub Heavy" panose="020B0903030403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3561533"/>
                  </a:ext>
                </a:extLst>
              </a:tr>
              <a:tr h="665779">
                <a:tc>
                  <a:txBody>
                    <a:bodyPr/>
                    <a:lstStyle/>
                    <a:p>
                      <a:pPr marL="0" marR="0" indent="0" algn="l" defTabSz="914400" rtl="0" eaLnBrk="1" latinLnBrk="0" hangingPunct="1">
                        <a:lnSpc>
                          <a:spcPct val="100000"/>
                        </a:lnSpc>
                        <a:spcBef>
                          <a:spcPts val="0"/>
                        </a:spcBef>
                        <a:spcAft>
                          <a:spcPts val="0"/>
                        </a:spcAft>
                        <a:buClr>
                          <a:srgbClr val="000000"/>
                        </a:buClr>
                        <a:buFont typeface="Arial"/>
                        <a:buNone/>
                      </a:pPr>
                      <a:r>
                        <a:rPr lang="en-US" sz="1600" b="1" i="0" u="none" strike="noStrike" kern="1200" cap="none" dirty="0">
                          <a:solidFill>
                            <a:schemeClr val="bg1"/>
                          </a:solidFill>
                          <a:effectLst/>
                          <a:latin typeface="Lub Dub Condensed" panose="020B0506030403020204" pitchFamily="34" charset="0"/>
                          <a:ea typeface="+mn-ea"/>
                          <a:cs typeface="+mn-cs"/>
                        </a:rPr>
                        <a:t>LV dysfunction/scar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112713" marR="0" indent="0" algn="ctr" defTabSz="914400" rtl="0" eaLnBrk="1" latinLnBrk="0" hangingPunct="1">
                        <a:lnSpc>
                          <a:spcPct val="100000"/>
                        </a:lnSpc>
                        <a:spcBef>
                          <a:spcPts val="0"/>
                        </a:spcBef>
                        <a:spcAft>
                          <a:spcPts val="600"/>
                        </a:spcAft>
                        <a:buFont typeface="Arial" panose="020B0604020202020204" pitchFamily="34" charset="0"/>
                        <a:buNone/>
                        <a:tabLst/>
                      </a:pPr>
                      <a:endParaRPr lang="en-US" sz="1400" b="0" kern="1200" dirty="0">
                        <a:solidFill>
                          <a:schemeClr val="dk1"/>
                        </a:solidFill>
                        <a:effectLst/>
                        <a:latin typeface="Lub Dub Heavy" panose="020B0903030403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2713"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Lub Dub Heavy" panose="020B0903030403020204" pitchFamily="34" charset="0"/>
                          <a:ea typeface="+mn-ea"/>
                          <a:cs typeface="+mn-cs"/>
                          <a:sym typeface="Wingdings 2" panose="05020102010507070707" pitchFamily="18" charset="2"/>
                        </a:rPr>
                        <a:t></a:t>
                      </a:r>
                      <a:endParaRPr kumimoji="0" lang="en-US" sz="3200" b="1" i="0" u="none" strike="noStrike" kern="1200" cap="none" spc="0" normalizeH="0" baseline="0" noProof="0" dirty="0">
                        <a:ln>
                          <a:noFill/>
                        </a:ln>
                        <a:solidFill>
                          <a:prstClr val="black"/>
                        </a:solidFill>
                        <a:effectLst/>
                        <a:uLnTx/>
                        <a:uFillTx/>
                        <a:latin typeface="Lub Dub Heavy" panose="020B0903030403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2713"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Lub Dub Heavy" panose="020B0903030403020204" pitchFamily="34" charset="0"/>
                          <a:ea typeface="+mn-ea"/>
                          <a:cs typeface="+mn-cs"/>
                          <a:sym typeface="Wingdings 2" panose="05020102010507070707" pitchFamily="18" charset="2"/>
                        </a:rPr>
                        <a:t></a:t>
                      </a:r>
                      <a:endParaRPr kumimoji="0" lang="en-US" sz="3200" b="1" i="0" u="none" strike="noStrike" kern="1200" cap="none" spc="0" normalizeH="0" baseline="0" noProof="0" dirty="0">
                        <a:ln>
                          <a:noFill/>
                        </a:ln>
                        <a:solidFill>
                          <a:prstClr val="black"/>
                        </a:solidFill>
                        <a:effectLst/>
                        <a:uLnTx/>
                        <a:uFillTx/>
                        <a:latin typeface="Lub Dub Heavy" panose="020B0903030403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2713"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Lub Dub Heavy" panose="020B0903030403020204" pitchFamily="34" charset="0"/>
                          <a:ea typeface="+mn-ea"/>
                          <a:cs typeface="+mn-cs"/>
                          <a:sym typeface="Wingdings 2" panose="05020102010507070707" pitchFamily="18" charset="2"/>
                        </a:rPr>
                        <a:t></a:t>
                      </a:r>
                      <a:endParaRPr kumimoji="0" lang="en-US" sz="3200" b="1" i="0" u="none" strike="noStrike" kern="1200" cap="none" spc="0" normalizeH="0" baseline="0" noProof="0" dirty="0">
                        <a:ln>
                          <a:noFill/>
                        </a:ln>
                        <a:solidFill>
                          <a:prstClr val="black"/>
                        </a:solidFill>
                        <a:effectLst/>
                        <a:uLnTx/>
                        <a:uFillTx/>
                        <a:latin typeface="Lub Dub Heavy" panose="020B0903030403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2713"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Lub Dub Heavy" panose="020B0903030403020204" pitchFamily="34" charset="0"/>
                          <a:ea typeface="+mn-ea"/>
                          <a:cs typeface="+mn-cs"/>
                          <a:sym typeface="Wingdings 2" panose="05020102010507070707" pitchFamily="18" charset="2"/>
                        </a:rPr>
                        <a:t></a:t>
                      </a:r>
                      <a:endParaRPr kumimoji="0" lang="en-US" sz="3200" b="1" i="0" u="none" strike="noStrike" kern="1200" cap="none" spc="0" normalizeH="0" baseline="0" noProof="0" dirty="0">
                        <a:ln>
                          <a:noFill/>
                        </a:ln>
                        <a:solidFill>
                          <a:prstClr val="black"/>
                        </a:solidFill>
                        <a:effectLst/>
                        <a:uLnTx/>
                        <a:uFillTx/>
                        <a:latin typeface="Lub Dub Heavy" panose="020B0903030403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9089718"/>
                  </a:ext>
                </a:extLst>
              </a:tr>
            </a:tbl>
          </a:graphicData>
        </a:graphic>
      </p:graphicFrame>
      <p:sp>
        <p:nvSpPr>
          <p:cNvPr id="6" name="Text Placeholder 4" descr="Abbreviations listed of terms used in the slide.">
            <a:extLst>
              <a:ext uri="{FF2B5EF4-FFF2-40B4-BE49-F238E27FC236}">
                <a16:creationId xmlns:a16="http://schemas.microsoft.com/office/drawing/2014/main" id="{50A494A2-CB90-47A4-97AE-340B0199CC23}"/>
              </a:ext>
            </a:extLst>
          </p:cNvPr>
          <p:cNvSpPr>
            <a:spLocks noGrp="1"/>
          </p:cNvSpPr>
          <p:nvPr>
            <p:ph type="body" sz="quarter" idx="13"/>
          </p:nvPr>
        </p:nvSpPr>
        <p:spPr>
          <a:xfrm>
            <a:off x="838200" y="5858563"/>
            <a:ext cx="10515600" cy="271939"/>
          </a:xfrm>
        </p:spPr>
        <p:txBody>
          <a:bodyPr/>
          <a:lstStyle/>
          <a:p>
            <a:pPr algn="ctr"/>
            <a:r>
              <a:rPr lang="en-US" sz="1200" b="1" dirty="0">
                <a:ea typeface="Times New Roman" panose="02020603050405020304" pitchFamily="18" charset="0"/>
              </a:rPr>
              <a:t>Abbreviations: </a:t>
            </a:r>
            <a:r>
              <a:rPr lang="en-US" sz="1200" dirty="0">
                <a:ea typeface="Times New Roman" panose="02020603050405020304" pitchFamily="18" charset="0"/>
              </a:rPr>
              <a:t>CMR, cardiovascular magnetic resonance; ECG, electrocardiogram; LV, left ventricle; MPI; myocardial perfusion imaging MRI; </a:t>
            </a:r>
            <a:br>
              <a:rPr lang="en-US" sz="1200" dirty="0">
                <a:ea typeface="Times New Roman" panose="02020603050405020304" pitchFamily="18" charset="0"/>
              </a:rPr>
            </a:br>
            <a:r>
              <a:rPr lang="en-US" sz="1200" dirty="0">
                <a:ea typeface="Times New Roman" panose="02020603050405020304" pitchFamily="18" charset="0"/>
              </a:rPr>
              <a:t>magnetic resonance imaging; and PET, positron emission tomography; and SPECT, single-photon emission computed tomography. </a:t>
            </a:r>
            <a:endParaRPr lang="en-US" sz="1200" dirty="0"/>
          </a:p>
        </p:txBody>
      </p:sp>
    </p:spTree>
    <p:extLst>
      <p:ext uri="{BB962C8B-B14F-4D97-AF65-F5344CB8AC3E}">
        <p14:creationId xmlns:p14="http://schemas.microsoft.com/office/powerpoint/2010/main" val="4279413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89ED0-9D4A-4473-9619-C4D733809A51}"/>
              </a:ext>
            </a:extLst>
          </p:cNvPr>
          <p:cNvSpPr>
            <a:spLocks noGrp="1"/>
          </p:cNvSpPr>
          <p:nvPr>
            <p:ph type="title"/>
          </p:nvPr>
        </p:nvSpPr>
        <p:spPr>
          <a:xfrm>
            <a:off x="838200" y="365125"/>
            <a:ext cx="10515600" cy="584444"/>
          </a:xfrm>
        </p:spPr>
        <p:txBody>
          <a:bodyPr/>
          <a:lstStyle/>
          <a:p>
            <a:r>
              <a:rPr lang="en-US" sz="3200" b="1" dirty="0"/>
              <a:t>Diagnostic Testing: </a:t>
            </a:r>
            <a:r>
              <a:rPr lang="en-US" sz="3200" dirty="0">
                <a:latin typeface="Lub Dub Medium" panose="020B0603030403020204" pitchFamily="34" charset="0"/>
                <a:hlinkClick r:id="rId2" action="ppaction://hlinksldjump"/>
              </a:rPr>
              <a:t>Exercise Electrocardiogram</a:t>
            </a:r>
            <a:endParaRPr lang="en-US" sz="3200" dirty="0">
              <a:latin typeface="Lub Dub Medium" panose="020B0603030403020204" pitchFamily="34" charset="0"/>
            </a:endParaRPr>
          </a:p>
        </p:txBody>
      </p:sp>
      <p:sp>
        <p:nvSpPr>
          <p:cNvPr id="4" name="Slide Number Placeholder 3">
            <a:extLst>
              <a:ext uri="{FF2B5EF4-FFF2-40B4-BE49-F238E27FC236}">
                <a16:creationId xmlns:a16="http://schemas.microsoft.com/office/drawing/2014/main" id="{266C0F6A-1E08-46BE-B93A-9E31F0709EAD}"/>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15</a:t>
            </a:fld>
            <a:endParaRPr lang="en-US" sz="900" dirty="0"/>
          </a:p>
        </p:txBody>
      </p:sp>
      <p:sp>
        <p:nvSpPr>
          <p:cNvPr id="7" name="Content Placeholder 2">
            <a:extLst>
              <a:ext uri="{FF2B5EF4-FFF2-40B4-BE49-F238E27FC236}">
                <a16:creationId xmlns:a16="http://schemas.microsoft.com/office/drawing/2014/main" id="{2BA9920C-159C-4F35-B187-207DEC72035B}"/>
              </a:ext>
            </a:extLst>
          </p:cNvPr>
          <p:cNvSpPr txBox="1">
            <a:spLocks/>
          </p:cNvSpPr>
          <p:nvPr/>
        </p:nvSpPr>
        <p:spPr>
          <a:xfrm>
            <a:off x="715109" y="1322512"/>
            <a:ext cx="3648806" cy="42129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solidFill>
                  <a:srgbClr val="CF2429"/>
                </a:solidFill>
                <a:latin typeface="Lub Dub Bold" panose="020B0803030403020204" pitchFamily="34" charset="0"/>
              </a:rPr>
              <a:t>Indications for Exercise ECG</a:t>
            </a:r>
          </a:p>
          <a:p>
            <a:pPr marL="342900" indent="-342900">
              <a:buAutoNum type="arabicPeriod"/>
            </a:pPr>
            <a:r>
              <a:rPr lang="en-US" sz="1600" dirty="0"/>
              <a:t>Candidates include those without disabling comorbidities (frailty, marked obesity (BMI&gt;40kg/m2 ), PAD, COPD, or orthopedic limitations</a:t>
            </a:r>
          </a:p>
          <a:p>
            <a:pPr marL="342900" indent="-342900">
              <a:buAutoNum type="arabicPeriod"/>
            </a:pPr>
            <a:r>
              <a:rPr lang="en-US" sz="1600" dirty="0"/>
              <a:t>Capable of performing activities of daily living or able to achieve METS ≥ 5 </a:t>
            </a:r>
          </a:p>
        </p:txBody>
      </p:sp>
      <p:sp>
        <p:nvSpPr>
          <p:cNvPr id="6" name="Content Placeholder 2">
            <a:extLst>
              <a:ext uri="{FF2B5EF4-FFF2-40B4-BE49-F238E27FC236}">
                <a16:creationId xmlns:a16="http://schemas.microsoft.com/office/drawing/2014/main" id="{F2FE8528-BDB0-44F2-90E1-DC367AC2C817}"/>
              </a:ext>
            </a:extLst>
          </p:cNvPr>
          <p:cNvSpPr txBox="1">
            <a:spLocks/>
          </p:cNvSpPr>
          <p:nvPr/>
        </p:nvSpPr>
        <p:spPr>
          <a:xfrm>
            <a:off x="5017479" y="1322512"/>
            <a:ext cx="6201506" cy="42129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solidFill>
                  <a:srgbClr val="CF2429"/>
                </a:solidFill>
                <a:latin typeface="Lub Dub Bold" panose="020B0803030403020204" pitchFamily="34" charset="0"/>
              </a:rPr>
              <a:t>Contraindications to Exercise ECG</a:t>
            </a:r>
          </a:p>
          <a:p>
            <a:pPr marL="342900" indent="-342900">
              <a:buAutoNum type="arabicPeriod"/>
            </a:pPr>
            <a:r>
              <a:rPr lang="en-US" sz="1600" dirty="0"/>
              <a:t>Abnormal ST changes on resting ECG (&gt;0.5mm ST depression), LVH, digoxin, LBBB, WPW pattern, ventricular paced rhythm</a:t>
            </a:r>
          </a:p>
          <a:p>
            <a:pPr marL="342900" indent="-342900">
              <a:buAutoNum type="arabicPeriod"/>
            </a:pPr>
            <a:r>
              <a:rPr lang="en-US" sz="1600" dirty="0"/>
              <a:t>Unable to achieve METS ≥ 5 or unsafe to exercise</a:t>
            </a:r>
          </a:p>
          <a:p>
            <a:pPr marL="342900" indent="-342900">
              <a:buAutoNum type="arabicPeriod"/>
            </a:pPr>
            <a:r>
              <a:rPr lang="en-US" sz="1600" dirty="0"/>
              <a:t>High-risk unstable angina or ACS</a:t>
            </a:r>
          </a:p>
          <a:p>
            <a:pPr marL="342900" indent="-342900">
              <a:buAutoNum type="arabicPeriod"/>
            </a:pPr>
            <a:r>
              <a:rPr lang="en-US" sz="1600" dirty="0"/>
              <a:t>Uncontrolled HF</a:t>
            </a:r>
          </a:p>
          <a:p>
            <a:pPr marL="342900" indent="-342900">
              <a:buAutoNum type="arabicPeriod"/>
            </a:pPr>
            <a:r>
              <a:rPr lang="en-US" sz="1600" dirty="0"/>
              <a:t>Significant cardiac arrhythmias (VT, complete AV block) or high risk for arrhythmias caused by QT prolongation</a:t>
            </a:r>
          </a:p>
          <a:p>
            <a:pPr marL="342900" indent="-342900">
              <a:buAutoNum type="arabicPeriod"/>
            </a:pPr>
            <a:r>
              <a:rPr lang="en-US" sz="1600" dirty="0"/>
              <a:t>Severe symptomatic AS</a:t>
            </a:r>
          </a:p>
          <a:p>
            <a:pPr marL="342900" indent="-342900">
              <a:buAutoNum type="arabicPeriod"/>
            </a:pPr>
            <a:r>
              <a:rPr lang="en-US" sz="1600" dirty="0"/>
              <a:t>Severe systemic arterial hypertension (≥ 200/110 mm Hg)</a:t>
            </a:r>
          </a:p>
          <a:p>
            <a:pPr marL="342900" indent="-342900">
              <a:buAutoNum type="arabicPeriod"/>
            </a:pPr>
            <a:r>
              <a:rPr lang="en-US" sz="1600" dirty="0"/>
              <a:t>Acute illness (acute PE, myocarditis, pericarditis, aortic dissection)</a:t>
            </a:r>
          </a:p>
        </p:txBody>
      </p:sp>
      <p:sp>
        <p:nvSpPr>
          <p:cNvPr id="5" name="Text Placeholder 4" descr="Abbreviations listed of terms used in the slide.">
            <a:extLst>
              <a:ext uri="{FF2B5EF4-FFF2-40B4-BE49-F238E27FC236}">
                <a16:creationId xmlns:a16="http://schemas.microsoft.com/office/drawing/2014/main" id="{F120A294-C8E9-4AC2-B885-FAE91D8DF84B}"/>
              </a:ext>
            </a:extLst>
          </p:cNvPr>
          <p:cNvSpPr>
            <a:spLocks noGrp="1"/>
          </p:cNvSpPr>
          <p:nvPr>
            <p:ph type="body" sz="quarter" idx="13"/>
          </p:nvPr>
        </p:nvSpPr>
        <p:spPr>
          <a:xfrm>
            <a:off x="715108" y="5708359"/>
            <a:ext cx="10638691" cy="647507"/>
          </a:xfrm>
        </p:spPr>
        <p:txBody>
          <a:bodyPr/>
          <a:lstStyle/>
          <a:p>
            <a:pPr algn="ctr"/>
            <a:r>
              <a:rPr lang="en-US" sz="1200" b="1" dirty="0"/>
              <a:t>Abbreviation:  </a:t>
            </a:r>
            <a:r>
              <a:rPr lang="en-US" sz="1200" dirty="0"/>
              <a:t>ACS indicates  acute coronary syndrome, AS, aortic stenosis; AV, atrioventricular; BMI, body mass index;  CCTA, coronary computed tomography angiography; COPD, chronic obstructive pulmonary disease; ECG, electrocardiogram; HF, heart failure; LBBB, left bundle branch block; LVH, left ventricle hypertrophy;  METS, metabolic equivalent; PAD, peripheral artery disease; PE, pulmonary embolism; VT, ventricular tachycardia; and WPW, Wolff-Parkinson-White.</a:t>
            </a:r>
          </a:p>
        </p:txBody>
      </p:sp>
      <p:cxnSp>
        <p:nvCxnSpPr>
          <p:cNvPr id="8" name="Straight Connector 7">
            <a:extLst>
              <a:ext uri="{FF2B5EF4-FFF2-40B4-BE49-F238E27FC236}">
                <a16:creationId xmlns:a16="http://schemas.microsoft.com/office/drawing/2014/main" id="{A4C37E42-4F96-4D36-B1F8-E3105E98F1EC}"/>
              </a:ext>
              <a:ext uri="{C183D7F6-B498-43B3-948B-1728B52AA6E4}">
                <adec:decorative xmlns:adec="http://schemas.microsoft.com/office/drawing/2017/decorative" val="1"/>
              </a:ext>
            </a:extLst>
          </p:cNvPr>
          <p:cNvCxnSpPr>
            <a:cxnSpLocks/>
          </p:cNvCxnSpPr>
          <p:nvPr/>
        </p:nvCxnSpPr>
        <p:spPr>
          <a:xfrm>
            <a:off x="4690697" y="1259108"/>
            <a:ext cx="0" cy="433978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5806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89ED0-9D4A-4473-9619-C4D733809A51}"/>
              </a:ext>
            </a:extLst>
          </p:cNvPr>
          <p:cNvSpPr>
            <a:spLocks noGrp="1"/>
          </p:cNvSpPr>
          <p:nvPr>
            <p:ph type="title"/>
          </p:nvPr>
        </p:nvSpPr>
        <p:spPr>
          <a:xfrm>
            <a:off x="838200" y="365125"/>
            <a:ext cx="10515600" cy="584444"/>
          </a:xfrm>
        </p:spPr>
        <p:txBody>
          <a:bodyPr/>
          <a:lstStyle/>
          <a:p>
            <a:r>
              <a:rPr lang="en-US" sz="3200" b="1" dirty="0"/>
              <a:t>Diagnostic Testing: </a:t>
            </a:r>
            <a:r>
              <a:rPr lang="en-US" sz="3200" dirty="0">
                <a:latin typeface="Lub Dub Medium" panose="020B0603030403020204" pitchFamily="34" charset="0"/>
                <a:hlinkClick r:id="rId3" action="ppaction://hlinksldjump"/>
              </a:rPr>
              <a:t>Stress Echocardiography</a:t>
            </a:r>
            <a:endParaRPr lang="en-US" sz="3200" dirty="0">
              <a:latin typeface="Lub Dub Medium" panose="020B0603030403020204" pitchFamily="34" charset="0"/>
            </a:endParaRPr>
          </a:p>
        </p:txBody>
      </p:sp>
      <p:sp>
        <p:nvSpPr>
          <p:cNvPr id="11" name="TextBox 10">
            <a:extLst>
              <a:ext uri="{FF2B5EF4-FFF2-40B4-BE49-F238E27FC236}">
                <a16:creationId xmlns:a16="http://schemas.microsoft.com/office/drawing/2014/main" id="{8E0EA9DC-EC18-403F-83E1-F5E68AE71870}"/>
              </a:ext>
            </a:extLst>
          </p:cNvPr>
          <p:cNvSpPr txBox="1"/>
          <p:nvPr/>
        </p:nvSpPr>
        <p:spPr>
          <a:xfrm>
            <a:off x="300250" y="1158382"/>
            <a:ext cx="2879678" cy="707886"/>
          </a:xfrm>
          <a:prstGeom prst="rect">
            <a:avLst/>
          </a:prstGeom>
          <a:noFill/>
        </p:spPr>
        <p:txBody>
          <a:bodyPr wrap="square" rtlCol="0">
            <a:spAutoFit/>
          </a:bodyPr>
          <a:lstStyle/>
          <a:p>
            <a:r>
              <a:rPr lang="en-US" sz="2000" dirty="0">
                <a:solidFill>
                  <a:srgbClr val="CF2429"/>
                </a:solidFill>
                <a:latin typeface="Lub Dub Bold" panose="020B0803030403020204" pitchFamily="34" charset="0"/>
              </a:rPr>
              <a:t>Indications for </a:t>
            </a:r>
            <a:r>
              <a:rPr lang="en-US" sz="2000" dirty="0">
                <a:solidFill>
                  <a:srgbClr val="C00000"/>
                </a:solidFill>
                <a:latin typeface="Lub Dub Bold" panose="020B0803030403020204" pitchFamily="34" charset="0"/>
              </a:rPr>
              <a:t>Stress Echocardiography</a:t>
            </a:r>
            <a:endParaRPr lang="en-US" dirty="0">
              <a:solidFill>
                <a:srgbClr val="C00000"/>
              </a:solidFill>
            </a:endParaRPr>
          </a:p>
        </p:txBody>
      </p:sp>
      <p:sp>
        <p:nvSpPr>
          <p:cNvPr id="12" name="TextBox 11">
            <a:extLst>
              <a:ext uri="{FF2B5EF4-FFF2-40B4-BE49-F238E27FC236}">
                <a16:creationId xmlns:a16="http://schemas.microsoft.com/office/drawing/2014/main" id="{C776343D-4179-4E4D-997A-7D5C4649D8AF}"/>
              </a:ext>
            </a:extLst>
          </p:cNvPr>
          <p:cNvSpPr txBox="1"/>
          <p:nvPr/>
        </p:nvSpPr>
        <p:spPr>
          <a:xfrm>
            <a:off x="300250" y="1918996"/>
            <a:ext cx="3044406" cy="3385542"/>
          </a:xfrm>
          <a:prstGeom prst="rect">
            <a:avLst/>
          </a:prstGeom>
          <a:noFill/>
        </p:spPr>
        <p:txBody>
          <a:bodyPr wrap="square" rtlCol="0">
            <a:spAutoFit/>
          </a:bodyPr>
          <a:lstStyle/>
          <a:p>
            <a:pPr marL="342900" indent="-342900">
              <a:lnSpc>
                <a:spcPct val="90000"/>
              </a:lnSpc>
              <a:spcBef>
                <a:spcPts val="1000"/>
              </a:spcBef>
              <a:buFont typeface="Arial" panose="020B0604020202020204" pitchFamily="34" charset="0"/>
              <a:buAutoNum type="arabicPeriod"/>
            </a:pPr>
            <a:r>
              <a:rPr lang="en-US" sz="1400" dirty="0">
                <a:latin typeface="Lub Dub Medium" panose="020B0603030403020204" pitchFamily="34" charset="0"/>
              </a:rPr>
              <a:t>To define ischemia severity   and risk stratification after   ACS has been ruled out.</a:t>
            </a:r>
          </a:p>
          <a:p>
            <a:pPr marL="342900" indent="-342900">
              <a:lnSpc>
                <a:spcPct val="90000"/>
              </a:lnSpc>
              <a:spcBef>
                <a:spcPts val="1000"/>
              </a:spcBef>
              <a:buFont typeface="Arial" panose="020B0604020202020204" pitchFamily="34" charset="0"/>
              <a:buAutoNum type="arabicPeriod"/>
            </a:pPr>
            <a:r>
              <a:rPr lang="en-US" sz="1400" dirty="0">
                <a:latin typeface="Lub Dub Medium" panose="020B0603030403020204" pitchFamily="34" charset="0"/>
              </a:rPr>
              <a:t>Helpful with ultrasound-enhancing agents in providing for left ventricular opacification when ≥2 contiguous segments or a coronary territory is poorly visualized.</a:t>
            </a:r>
          </a:p>
          <a:p>
            <a:pPr marL="342900" indent="-342900">
              <a:lnSpc>
                <a:spcPct val="90000"/>
              </a:lnSpc>
              <a:spcBef>
                <a:spcPts val="1000"/>
              </a:spcBef>
              <a:buFont typeface="Arial" panose="020B0604020202020204" pitchFamily="34" charset="0"/>
              <a:buAutoNum type="arabicPeriod"/>
            </a:pPr>
            <a:r>
              <a:rPr lang="en-US" sz="1400" dirty="0">
                <a:latin typeface="Lub Dub Medium" panose="020B0603030403020204" pitchFamily="34" charset="0"/>
              </a:rPr>
              <a:t>Assess coronary flow velocity reserve in mid-distal left anterior descending coronary artery to improve risk stratification.</a:t>
            </a:r>
          </a:p>
        </p:txBody>
      </p:sp>
      <p:sp>
        <p:nvSpPr>
          <p:cNvPr id="7" name="Content Placeholder 2">
            <a:extLst>
              <a:ext uri="{FF2B5EF4-FFF2-40B4-BE49-F238E27FC236}">
                <a16:creationId xmlns:a16="http://schemas.microsoft.com/office/drawing/2014/main" id="{2BA9920C-159C-4F35-B187-207DEC72035B}"/>
              </a:ext>
            </a:extLst>
          </p:cNvPr>
          <p:cNvSpPr txBox="1">
            <a:spLocks/>
          </p:cNvSpPr>
          <p:nvPr/>
        </p:nvSpPr>
        <p:spPr>
          <a:xfrm>
            <a:off x="3823033" y="1158382"/>
            <a:ext cx="3592530" cy="42129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solidFill>
                  <a:srgbClr val="CF2429"/>
                </a:solidFill>
                <a:latin typeface="Lub Dub Bold" panose="020B0803030403020204" pitchFamily="34" charset="0"/>
              </a:rPr>
              <a:t>Contraindications to </a:t>
            </a:r>
            <a:br>
              <a:rPr lang="en-US" sz="2000" dirty="0">
                <a:solidFill>
                  <a:srgbClr val="CF2429"/>
                </a:solidFill>
                <a:latin typeface="Lub Dub Bold" panose="020B0803030403020204" pitchFamily="34" charset="0"/>
              </a:rPr>
            </a:br>
            <a:r>
              <a:rPr lang="en-US" sz="2000" dirty="0">
                <a:solidFill>
                  <a:srgbClr val="CF2429"/>
                </a:solidFill>
                <a:latin typeface="Lub Dub Bold" panose="020B0803030403020204" pitchFamily="34" charset="0"/>
              </a:rPr>
              <a:t>Stress Echocardiography</a:t>
            </a:r>
          </a:p>
          <a:p>
            <a:pPr marL="342900" indent="-342900">
              <a:buAutoNum type="arabicPeriod"/>
            </a:pPr>
            <a:r>
              <a:rPr lang="en-US" sz="1400" dirty="0"/>
              <a:t>Limited acoustic windows</a:t>
            </a:r>
          </a:p>
          <a:p>
            <a:pPr marL="342900" indent="-342900">
              <a:buAutoNum type="arabicPeriod"/>
            </a:pPr>
            <a:r>
              <a:rPr lang="en-US" sz="1400" dirty="0"/>
              <a:t>Inability to reach target HR</a:t>
            </a:r>
          </a:p>
          <a:p>
            <a:pPr marL="342900" indent="-342900">
              <a:buAutoNum type="arabicPeriod"/>
            </a:pPr>
            <a:r>
              <a:rPr lang="en-US" sz="1400" dirty="0"/>
              <a:t>Uncontrolled HF</a:t>
            </a:r>
          </a:p>
          <a:p>
            <a:pPr marL="342900" indent="-342900">
              <a:buAutoNum type="arabicPeriod"/>
            </a:pPr>
            <a:r>
              <a:rPr lang="en-US" sz="1400" dirty="0"/>
              <a:t>High-risk unstable angina, ACS</a:t>
            </a:r>
          </a:p>
          <a:p>
            <a:pPr marL="342900" indent="-342900">
              <a:buAutoNum type="arabicPeriod"/>
            </a:pPr>
            <a:r>
              <a:rPr lang="en-US" sz="1400" dirty="0"/>
              <a:t>Serious ventricular arrhythmia or high risk for arrhythmias attributable to QT prolongation</a:t>
            </a:r>
          </a:p>
          <a:p>
            <a:pPr marL="342900" indent="-342900">
              <a:buAutoNum type="arabicPeriod"/>
            </a:pPr>
            <a:r>
              <a:rPr lang="en-US" sz="1400" dirty="0"/>
              <a:t>Respiratory failure</a:t>
            </a:r>
          </a:p>
          <a:p>
            <a:pPr marL="342900" indent="-342900">
              <a:buAutoNum type="arabicPeriod"/>
            </a:pPr>
            <a:r>
              <a:rPr lang="en-US" sz="1400" dirty="0"/>
              <a:t>Severe COPD, acute PE, severe pulmonary HTN</a:t>
            </a:r>
          </a:p>
          <a:p>
            <a:pPr marL="342900" indent="-342900">
              <a:buAutoNum type="arabicPeriod"/>
            </a:pPr>
            <a:r>
              <a:rPr lang="en-US" sz="1400" dirty="0"/>
              <a:t>Severe systemic arterial HTN (≥ 200/110 mm Hg) </a:t>
            </a:r>
          </a:p>
        </p:txBody>
      </p:sp>
      <p:sp>
        <p:nvSpPr>
          <p:cNvPr id="6" name="Content Placeholder 2">
            <a:extLst>
              <a:ext uri="{FF2B5EF4-FFF2-40B4-BE49-F238E27FC236}">
                <a16:creationId xmlns:a16="http://schemas.microsoft.com/office/drawing/2014/main" id="{F2FE8528-BDB0-44F2-90E1-DC367AC2C817}"/>
              </a:ext>
            </a:extLst>
          </p:cNvPr>
          <p:cNvSpPr txBox="1">
            <a:spLocks/>
          </p:cNvSpPr>
          <p:nvPr/>
        </p:nvSpPr>
        <p:spPr>
          <a:xfrm>
            <a:off x="7601548" y="1158382"/>
            <a:ext cx="3742679" cy="42129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solidFill>
                  <a:srgbClr val="CF2429"/>
                </a:solidFill>
                <a:latin typeface="Lub Dub Bold" panose="020B0803030403020204" pitchFamily="34" charset="0"/>
              </a:rPr>
              <a:t>Contraindications to Dobutamine </a:t>
            </a:r>
            <a:br>
              <a:rPr lang="en-US" sz="2000" dirty="0">
                <a:solidFill>
                  <a:srgbClr val="CF2429"/>
                </a:solidFill>
                <a:latin typeface="Lub Dub Bold" panose="020B0803030403020204" pitchFamily="34" charset="0"/>
              </a:rPr>
            </a:br>
            <a:r>
              <a:rPr lang="en-US" sz="1400" dirty="0">
                <a:solidFill>
                  <a:srgbClr val="CF2429"/>
                </a:solidFill>
              </a:rPr>
              <a:t>(If Pharmacologic Stress test needed)</a:t>
            </a:r>
            <a:endParaRPr lang="en-US" sz="1600" dirty="0">
              <a:solidFill>
                <a:srgbClr val="CF2429"/>
              </a:solidFill>
            </a:endParaRPr>
          </a:p>
          <a:p>
            <a:pPr marL="342900" indent="-342900">
              <a:buAutoNum type="arabicPeriod"/>
            </a:pPr>
            <a:r>
              <a:rPr lang="en-US" sz="1400" dirty="0"/>
              <a:t>AV block, uncontrolled AF</a:t>
            </a:r>
          </a:p>
          <a:p>
            <a:pPr marL="342900" indent="-342900">
              <a:buAutoNum type="arabicPeriod"/>
            </a:pPr>
            <a:r>
              <a:rPr lang="en-US" sz="1400" dirty="0"/>
              <a:t>Critical AS</a:t>
            </a:r>
          </a:p>
          <a:p>
            <a:pPr marL="342900" indent="-342900">
              <a:buAutoNum type="arabicPeriod"/>
            </a:pPr>
            <a:r>
              <a:rPr lang="en-US" sz="1400" dirty="0"/>
              <a:t>Acute illness (acute PE, myocarditis, pericarditis, aortic dissection)</a:t>
            </a:r>
          </a:p>
          <a:p>
            <a:pPr marL="342900" indent="-342900">
              <a:buAutoNum type="arabicPeriod"/>
            </a:pPr>
            <a:r>
              <a:rPr lang="en-US" sz="1400" dirty="0"/>
              <a:t>Hemodynamically significant LV outflow tract obstruction</a:t>
            </a:r>
          </a:p>
          <a:p>
            <a:pPr marL="342900" indent="-342900">
              <a:buAutoNum type="arabicPeriod"/>
            </a:pPr>
            <a:r>
              <a:rPr lang="en-US" sz="1400" dirty="0"/>
              <a:t>Contraindication to atropine use: narrow angle glaucoma, myasthenia gravis, obstructive uropathy, obstructive GI disorders</a:t>
            </a:r>
          </a:p>
          <a:p>
            <a:pPr marL="342900" indent="-342900">
              <a:buAutoNum type="arabicPeriod"/>
            </a:pPr>
            <a:r>
              <a:rPr lang="en-US" sz="1400" dirty="0"/>
              <a:t>Contraindication to contrast: hypersensitivity to perflutren, blood, blood products or albumin (for Optison only)</a:t>
            </a:r>
          </a:p>
        </p:txBody>
      </p:sp>
      <p:sp>
        <p:nvSpPr>
          <p:cNvPr id="4" name="Slide Number Placeholder 3">
            <a:extLst>
              <a:ext uri="{FF2B5EF4-FFF2-40B4-BE49-F238E27FC236}">
                <a16:creationId xmlns:a16="http://schemas.microsoft.com/office/drawing/2014/main" id="{266C0F6A-1E08-46BE-B93A-9E31F0709EAD}"/>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16</a:t>
            </a:fld>
            <a:endParaRPr lang="en-US" sz="900" dirty="0"/>
          </a:p>
        </p:txBody>
      </p:sp>
      <p:sp>
        <p:nvSpPr>
          <p:cNvPr id="5" name="Text Placeholder 4" descr="Abbreviations listed of terms used in the slide.">
            <a:extLst>
              <a:ext uri="{FF2B5EF4-FFF2-40B4-BE49-F238E27FC236}">
                <a16:creationId xmlns:a16="http://schemas.microsoft.com/office/drawing/2014/main" id="{F120A294-C8E9-4AC2-B885-FAE91D8DF84B}"/>
              </a:ext>
            </a:extLst>
          </p:cNvPr>
          <p:cNvSpPr>
            <a:spLocks noGrp="1"/>
          </p:cNvSpPr>
          <p:nvPr>
            <p:ph type="body" sz="quarter" idx="13"/>
          </p:nvPr>
        </p:nvSpPr>
        <p:spPr>
          <a:xfrm>
            <a:off x="828627" y="5761933"/>
            <a:ext cx="10515600" cy="593933"/>
          </a:xfrm>
        </p:spPr>
        <p:txBody>
          <a:bodyPr/>
          <a:lstStyle/>
          <a:p>
            <a:pPr algn="ctr"/>
            <a:r>
              <a:rPr lang="en-US" sz="1200" b="1" dirty="0"/>
              <a:t>Abbreviation: </a:t>
            </a:r>
            <a:r>
              <a:rPr lang="en-US" sz="1200" dirty="0"/>
              <a:t>ACS indicates acute coronary syndrome; AF, atrial fibrillation; AS, aortic stenosis; AV, </a:t>
            </a:r>
            <a:r>
              <a:rPr lang="en-US" dirty="0"/>
              <a:t>a</a:t>
            </a:r>
            <a:r>
              <a:rPr lang="en-US" sz="1200" dirty="0"/>
              <a:t>trioventricular; COPD, chronic obstructive pulmonary disease; GI, gastrointestinal; </a:t>
            </a:r>
            <a:r>
              <a:rPr lang="en-US" sz="1200" b="1" dirty="0"/>
              <a:t> </a:t>
            </a:r>
            <a:r>
              <a:rPr lang="en-US" sz="1200" dirty="0"/>
              <a:t>HF, heart failure; HR, heart rate; HTN, hypertension; LV, left ventricle; mm Hg indicates millimeters of mercury; PE, pulmonary embolism; and QT, QT interval.</a:t>
            </a:r>
          </a:p>
        </p:txBody>
      </p:sp>
      <p:cxnSp>
        <p:nvCxnSpPr>
          <p:cNvPr id="8" name="Straight Connector 7">
            <a:extLst>
              <a:ext uri="{FF2B5EF4-FFF2-40B4-BE49-F238E27FC236}">
                <a16:creationId xmlns:a16="http://schemas.microsoft.com/office/drawing/2014/main" id="{A4C37E42-4F96-4D36-B1F8-E3105E98F1EC}"/>
              </a:ext>
              <a:ext uri="{C183D7F6-B498-43B3-948B-1728B52AA6E4}">
                <adec:decorative xmlns:adec="http://schemas.microsoft.com/office/drawing/2017/decorative" val="1"/>
              </a:ext>
            </a:extLst>
          </p:cNvPr>
          <p:cNvCxnSpPr>
            <a:cxnSpLocks/>
          </p:cNvCxnSpPr>
          <p:nvPr/>
        </p:nvCxnSpPr>
        <p:spPr>
          <a:xfrm>
            <a:off x="7444726" y="949569"/>
            <a:ext cx="0" cy="478215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80C0542-F804-4F02-90CC-2A4D8A313B7B}"/>
              </a:ext>
              <a:ext uri="{C183D7F6-B498-43B3-948B-1728B52AA6E4}">
                <adec:decorative xmlns:adec="http://schemas.microsoft.com/office/drawing/2017/decorative" val="1"/>
              </a:ext>
            </a:extLst>
          </p:cNvPr>
          <p:cNvCxnSpPr>
            <a:cxnSpLocks/>
          </p:cNvCxnSpPr>
          <p:nvPr/>
        </p:nvCxnSpPr>
        <p:spPr>
          <a:xfrm>
            <a:off x="3501480" y="949569"/>
            <a:ext cx="0" cy="487183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6430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89ED0-9D4A-4473-9619-C4D733809A51}"/>
              </a:ext>
            </a:extLst>
          </p:cNvPr>
          <p:cNvSpPr>
            <a:spLocks noGrp="1"/>
          </p:cNvSpPr>
          <p:nvPr>
            <p:ph type="title"/>
          </p:nvPr>
        </p:nvSpPr>
        <p:spPr>
          <a:xfrm>
            <a:off x="838200" y="365124"/>
            <a:ext cx="10515600" cy="804987"/>
          </a:xfrm>
        </p:spPr>
        <p:txBody>
          <a:bodyPr/>
          <a:lstStyle/>
          <a:p>
            <a:r>
              <a:rPr lang="en-US" sz="3200" b="1" dirty="0"/>
              <a:t>Diagnostic Testing: </a:t>
            </a:r>
            <a:br>
              <a:rPr lang="en-US" sz="3200" b="1" dirty="0"/>
            </a:br>
            <a:r>
              <a:rPr lang="en-US" sz="3200" dirty="0">
                <a:latin typeface="Lub Dub Medium" panose="020B0603030403020204" pitchFamily="34" charset="0"/>
              </a:rPr>
              <a:t>Stress Nuclear Myocardial Perfusion Imaging</a:t>
            </a:r>
          </a:p>
        </p:txBody>
      </p:sp>
      <p:sp>
        <p:nvSpPr>
          <p:cNvPr id="7" name="Content Placeholder 2">
            <a:extLst>
              <a:ext uri="{FF2B5EF4-FFF2-40B4-BE49-F238E27FC236}">
                <a16:creationId xmlns:a16="http://schemas.microsoft.com/office/drawing/2014/main" id="{2BA9920C-159C-4F35-B187-207DEC72035B}"/>
              </a:ext>
            </a:extLst>
          </p:cNvPr>
          <p:cNvSpPr txBox="1">
            <a:spLocks/>
          </p:cNvSpPr>
          <p:nvPr/>
        </p:nvSpPr>
        <p:spPr>
          <a:xfrm>
            <a:off x="715109" y="1374977"/>
            <a:ext cx="2391502" cy="42129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solidFill>
                  <a:srgbClr val="CF2429"/>
                </a:solidFill>
                <a:latin typeface="Lub Dub Bold" panose="020B0803030403020204" pitchFamily="34" charset="0"/>
              </a:rPr>
              <a:t>Indications for </a:t>
            </a:r>
            <a:r>
              <a:rPr lang="en-US" sz="2000" dirty="0">
                <a:solidFill>
                  <a:srgbClr val="CF2429"/>
                </a:solidFill>
                <a:latin typeface="Lub Dub Bold" panose="020B0803030403020204" pitchFamily="34" charset="0"/>
                <a:hlinkClick r:id="rId3" action="ppaction://hlinksldjump"/>
              </a:rPr>
              <a:t>PET</a:t>
            </a:r>
            <a:r>
              <a:rPr lang="en-US" sz="2000" dirty="0">
                <a:solidFill>
                  <a:srgbClr val="CF2429"/>
                </a:solidFill>
                <a:latin typeface="Lub Dub Bold" panose="020B0803030403020204" pitchFamily="34" charset="0"/>
              </a:rPr>
              <a:t> or </a:t>
            </a:r>
            <a:r>
              <a:rPr lang="en-US" sz="2000" dirty="0">
                <a:solidFill>
                  <a:srgbClr val="CF2429"/>
                </a:solidFill>
                <a:latin typeface="Lub Dub Bold" panose="020B0803030403020204" pitchFamily="34" charset="0"/>
                <a:hlinkClick r:id="rId4" action="ppaction://hlinksldjump"/>
              </a:rPr>
              <a:t>SPECT MPI</a:t>
            </a:r>
            <a:endParaRPr lang="en-US" sz="2000" dirty="0">
              <a:solidFill>
                <a:srgbClr val="CF2429"/>
              </a:solidFill>
              <a:latin typeface="Lub Dub Bold" panose="020B0803030403020204" pitchFamily="34" charset="0"/>
            </a:endParaRPr>
          </a:p>
          <a:p>
            <a:pPr marL="342900" indent="-342900">
              <a:buAutoNum type="arabicPeriod"/>
            </a:pPr>
            <a:r>
              <a:rPr lang="en-US" sz="1600" dirty="0"/>
              <a:t>Detection of perfusion abnormalities</a:t>
            </a:r>
          </a:p>
          <a:p>
            <a:pPr marL="342900" indent="-342900">
              <a:buAutoNum type="arabicPeriod"/>
            </a:pPr>
            <a:r>
              <a:rPr lang="en-US" sz="1600" dirty="0"/>
              <a:t>Measurement of LV function</a:t>
            </a:r>
          </a:p>
          <a:p>
            <a:pPr marL="342900" indent="-342900">
              <a:buAutoNum type="arabicPeriod"/>
            </a:pPr>
            <a:r>
              <a:rPr lang="en-US" sz="1600" dirty="0"/>
              <a:t>Detection of </a:t>
            </a:r>
            <a:br>
              <a:rPr lang="en-US" sz="1600" dirty="0"/>
            </a:br>
            <a:r>
              <a:rPr lang="en-US" sz="1600" dirty="0"/>
              <a:t>high-risk findings (transient ischemic dilation)</a:t>
            </a:r>
          </a:p>
          <a:p>
            <a:pPr marL="342900" indent="-342900">
              <a:buAutoNum type="arabicPeriod"/>
            </a:pPr>
            <a:r>
              <a:rPr lang="en-US" sz="1600" dirty="0"/>
              <a:t>PET allows calculation of myocardial blood flow reserve</a:t>
            </a:r>
          </a:p>
        </p:txBody>
      </p:sp>
      <p:sp>
        <p:nvSpPr>
          <p:cNvPr id="6" name="Content Placeholder 2">
            <a:extLst>
              <a:ext uri="{FF2B5EF4-FFF2-40B4-BE49-F238E27FC236}">
                <a16:creationId xmlns:a16="http://schemas.microsoft.com/office/drawing/2014/main" id="{F2FE8528-BDB0-44F2-90E1-DC367AC2C817}"/>
              </a:ext>
            </a:extLst>
          </p:cNvPr>
          <p:cNvSpPr txBox="1">
            <a:spLocks/>
          </p:cNvSpPr>
          <p:nvPr/>
        </p:nvSpPr>
        <p:spPr>
          <a:xfrm>
            <a:off x="3524887" y="1374977"/>
            <a:ext cx="2790094" cy="42129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solidFill>
                  <a:srgbClr val="CF2429"/>
                </a:solidFill>
                <a:latin typeface="Lub Dub Bold" panose="020B0803030403020204" pitchFamily="34" charset="0"/>
              </a:rPr>
              <a:t>Contraindications to Stress Nuclear MPI</a:t>
            </a:r>
          </a:p>
          <a:p>
            <a:pPr marL="342900" indent="-342900">
              <a:buFont typeface="Arial" panose="020B0604020202020204" pitchFamily="34" charset="0"/>
              <a:buAutoNum type="arabicPeriod"/>
            </a:pPr>
            <a:r>
              <a:rPr lang="en-US" sz="1600" dirty="0"/>
              <a:t>High-risk unstable angina, complicated ACS or AMI (less than two days)</a:t>
            </a:r>
          </a:p>
          <a:p>
            <a:pPr marL="342900" marR="0" lvl="0" indent="-342900" fontAlgn="auto">
              <a:spcAft>
                <a:spcPts val="0"/>
              </a:spcAft>
              <a:buClrTx/>
              <a:buSzTx/>
              <a:buFont typeface="Arial" panose="020B0604020202020204" pitchFamily="34" charset="0"/>
              <a:buAutoNum type="arabicPeriod"/>
              <a:tabLst/>
              <a:defRPr/>
            </a:pPr>
            <a:r>
              <a:rPr lang="en-US" sz="1600" dirty="0"/>
              <a:t>Severe systemic arterial HTN (≥ 200/110 mm Hg) </a:t>
            </a:r>
          </a:p>
        </p:txBody>
      </p:sp>
      <p:sp>
        <p:nvSpPr>
          <p:cNvPr id="9" name="Content Placeholder 2">
            <a:extLst>
              <a:ext uri="{FF2B5EF4-FFF2-40B4-BE49-F238E27FC236}">
                <a16:creationId xmlns:a16="http://schemas.microsoft.com/office/drawing/2014/main" id="{2F8B63F6-C175-44DF-B8F1-240BBCE42981}"/>
              </a:ext>
            </a:extLst>
          </p:cNvPr>
          <p:cNvSpPr txBox="1">
            <a:spLocks/>
          </p:cNvSpPr>
          <p:nvPr/>
        </p:nvSpPr>
        <p:spPr>
          <a:xfrm>
            <a:off x="6733256" y="1374977"/>
            <a:ext cx="4608822" cy="42129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solidFill>
                  <a:srgbClr val="CF2429"/>
                </a:solidFill>
                <a:latin typeface="Lub Dub Bold" panose="020B0803030403020204" pitchFamily="34" charset="0"/>
              </a:rPr>
              <a:t>Contraindications to </a:t>
            </a:r>
            <a:br>
              <a:rPr lang="en-US" sz="2000" dirty="0">
                <a:solidFill>
                  <a:srgbClr val="CF2429"/>
                </a:solidFill>
                <a:latin typeface="Lub Dub Bold" panose="020B0803030403020204" pitchFamily="34" charset="0"/>
              </a:rPr>
            </a:br>
            <a:r>
              <a:rPr lang="en-US" sz="2000" dirty="0">
                <a:solidFill>
                  <a:srgbClr val="CF2429"/>
                </a:solidFill>
                <a:latin typeface="Lub Dub Bold" panose="020B0803030403020204" pitchFamily="34" charset="0"/>
              </a:rPr>
              <a:t>Vasodilator Administration</a:t>
            </a:r>
          </a:p>
          <a:p>
            <a:pPr marL="342900" indent="-342900">
              <a:buFont typeface="Arial" panose="020B0604020202020204" pitchFamily="34" charset="0"/>
              <a:buAutoNum type="arabicPeriod"/>
            </a:pPr>
            <a:r>
              <a:rPr lang="en-US" sz="1600" dirty="0"/>
              <a:t>Significant arrhythmias (VT, second- or third-degree AV block) or sinus bradycardia &lt;45 beats per minute</a:t>
            </a:r>
          </a:p>
          <a:p>
            <a:pPr marL="342900" indent="-342900">
              <a:buFont typeface="Arial" panose="020B0604020202020204" pitchFamily="34" charset="0"/>
              <a:buAutoNum type="arabicPeriod"/>
            </a:pPr>
            <a:r>
              <a:rPr lang="en-US" sz="1600" dirty="0"/>
              <a:t>Significant hypotension </a:t>
            </a:r>
            <a:br>
              <a:rPr lang="en-US" sz="1600" dirty="0"/>
            </a:br>
            <a:r>
              <a:rPr lang="en-US" sz="1600" dirty="0"/>
              <a:t>(systolic BP&lt;90mm Hg)</a:t>
            </a:r>
          </a:p>
          <a:p>
            <a:pPr marL="342900" indent="-342900">
              <a:buFont typeface="Arial" panose="020B0604020202020204" pitchFamily="34" charset="0"/>
              <a:buAutoNum type="arabicPeriod"/>
            </a:pPr>
            <a:r>
              <a:rPr lang="en-US" sz="1600" dirty="0"/>
              <a:t>Known or suspected bronchoconstrictive or bronchospastic disease</a:t>
            </a:r>
          </a:p>
          <a:p>
            <a:pPr marL="342900" indent="-342900">
              <a:buFont typeface="Arial" panose="020B0604020202020204" pitchFamily="34" charset="0"/>
              <a:buAutoNum type="arabicPeriod"/>
            </a:pPr>
            <a:r>
              <a:rPr lang="en-US" sz="1600" dirty="0"/>
              <a:t>Recent use of dipyridamole or dipyridamole containing medications</a:t>
            </a:r>
          </a:p>
          <a:p>
            <a:pPr marL="342900" indent="-342900">
              <a:buFont typeface="Arial" panose="020B0604020202020204" pitchFamily="34" charset="0"/>
              <a:buAutoNum type="arabicPeriod"/>
            </a:pPr>
            <a:r>
              <a:rPr lang="en-US" sz="1600" dirty="0"/>
              <a:t>Use of methylxanthines (aminophylline, caffeine) within 12 hours</a:t>
            </a:r>
          </a:p>
          <a:p>
            <a:pPr marL="342900" indent="-342900">
              <a:buFont typeface="Arial" panose="020B0604020202020204" pitchFamily="34" charset="0"/>
              <a:buAutoNum type="arabicPeriod"/>
            </a:pPr>
            <a:r>
              <a:rPr lang="en-US" sz="1600" dirty="0"/>
              <a:t>Known hypersensitivity to adenosine or regadenoson</a:t>
            </a:r>
          </a:p>
        </p:txBody>
      </p:sp>
      <p:sp>
        <p:nvSpPr>
          <p:cNvPr id="4" name="Slide Number Placeholder 3">
            <a:extLst>
              <a:ext uri="{FF2B5EF4-FFF2-40B4-BE49-F238E27FC236}">
                <a16:creationId xmlns:a16="http://schemas.microsoft.com/office/drawing/2014/main" id="{266C0F6A-1E08-46BE-B93A-9E31F0709EAD}"/>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17</a:t>
            </a:fld>
            <a:endParaRPr lang="en-US" sz="900" dirty="0"/>
          </a:p>
        </p:txBody>
      </p:sp>
      <p:sp>
        <p:nvSpPr>
          <p:cNvPr id="5" name="Text Placeholder 4" descr="Abbreviations listed of terms used in the slide.">
            <a:extLst>
              <a:ext uri="{FF2B5EF4-FFF2-40B4-BE49-F238E27FC236}">
                <a16:creationId xmlns:a16="http://schemas.microsoft.com/office/drawing/2014/main" id="{F120A294-C8E9-4AC2-B885-FAE91D8DF84B}"/>
              </a:ext>
            </a:extLst>
          </p:cNvPr>
          <p:cNvSpPr>
            <a:spLocks noGrp="1"/>
          </p:cNvSpPr>
          <p:nvPr>
            <p:ph type="body" sz="quarter" idx="13"/>
          </p:nvPr>
        </p:nvSpPr>
        <p:spPr>
          <a:xfrm>
            <a:off x="838200" y="5672526"/>
            <a:ext cx="10515600" cy="683340"/>
          </a:xfrm>
        </p:spPr>
        <p:txBody>
          <a:bodyPr/>
          <a:lstStyle/>
          <a:p>
            <a:pPr algn="ctr"/>
            <a:r>
              <a:rPr lang="en-US" sz="1200" b="1" dirty="0"/>
              <a:t>Abbreviation: </a:t>
            </a:r>
            <a:r>
              <a:rPr lang="en-US" dirty="0"/>
              <a:t>ACS indicates acute coronary syndrome; AMI, acute myocardial infarction; </a:t>
            </a:r>
            <a:r>
              <a:rPr lang="en-US" sz="1200" dirty="0"/>
              <a:t>AV, atrioventricular; BP, blood pressure; HTN, hypertension;                                           LV, left ventricle; mm Hg, millimeters of mercury; MPI, myocardial perfusion imaging; </a:t>
            </a:r>
            <a:br>
              <a:rPr lang="en-US" sz="1200" dirty="0"/>
            </a:br>
            <a:r>
              <a:rPr lang="en-US" sz="1200" dirty="0"/>
              <a:t>PET, positron emission tomography; SPECT, single-photon emission computed tomography; and VT, ventricular tachycardia. </a:t>
            </a:r>
          </a:p>
        </p:txBody>
      </p:sp>
      <p:cxnSp>
        <p:nvCxnSpPr>
          <p:cNvPr id="8" name="Straight Connector 7">
            <a:extLst>
              <a:ext uri="{FF2B5EF4-FFF2-40B4-BE49-F238E27FC236}">
                <a16:creationId xmlns:a16="http://schemas.microsoft.com/office/drawing/2014/main" id="{A4C37E42-4F96-4D36-B1F8-E3105E98F1EC}"/>
              </a:ext>
              <a:ext uri="{C183D7F6-B498-43B3-948B-1728B52AA6E4}">
                <adec:decorative xmlns:adec="http://schemas.microsoft.com/office/drawing/2017/decorative" val="1"/>
              </a:ext>
            </a:extLst>
          </p:cNvPr>
          <p:cNvCxnSpPr>
            <a:cxnSpLocks/>
          </p:cNvCxnSpPr>
          <p:nvPr/>
        </p:nvCxnSpPr>
        <p:spPr>
          <a:xfrm>
            <a:off x="3315749" y="1311573"/>
            <a:ext cx="0" cy="449692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30BBED7-69A8-4234-9040-6516B58165C8}"/>
              </a:ext>
              <a:ext uri="{C183D7F6-B498-43B3-948B-1728B52AA6E4}">
                <adec:decorative xmlns:adec="http://schemas.microsoft.com/office/drawing/2017/decorative" val="1"/>
              </a:ext>
            </a:extLst>
          </p:cNvPr>
          <p:cNvCxnSpPr>
            <a:cxnSpLocks/>
          </p:cNvCxnSpPr>
          <p:nvPr/>
        </p:nvCxnSpPr>
        <p:spPr>
          <a:xfrm>
            <a:off x="6524119" y="1311573"/>
            <a:ext cx="0" cy="449692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3312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89ED0-9D4A-4473-9619-C4D733809A51}"/>
              </a:ext>
            </a:extLst>
          </p:cNvPr>
          <p:cNvSpPr>
            <a:spLocks noGrp="1"/>
          </p:cNvSpPr>
          <p:nvPr>
            <p:ph type="title"/>
          </p:nvPr>
        </p:nvSpPr>
        <p:spPr>
          <a:xfrm>
            <a:off x="838200" y="365125"/>
            <a:ext cx="10515600" cy="889244"/>
          </a:xfrm>
        </p:spPr>
        <p:txBody>
          <a:bodyPr/>
          <a:lstStyle/>
          <a:p>
            <a:r>
              <a:rPr lang="en-US" sz="3200" b="1" dirty="0"/>
              <a:t>Diagnostic Testing: </a:t>
            </a:r>
            <a:br>
              <a:rPr lang="en-US" sz="3200" b="1" dirty="0"/>
            </a:br>
            <a:r>
              <a:rPr lang="en-US" dirty="0">
                <a:latin typeface="Lub Dub Medium" panose="020B0603030403020204" pitchFamily="34" charset="0"/>
                <a:hlinkClick r:id="rId3" action="ppaction://hlinksldjump"/>
              </a:rPr>
              <a:t>Cardiovascular Magnetic Resonance Imaging</a:t>
            </a:r>
            <a:endParaRPr lang="en-US" dirty="0">
              <a:latin typeface="Lub Dub Medium" panose="020B0603030403020204" pitchFamily="34" charset="0"/>
            </a:endParaRPr>
          </a:p>
        </p:txBody>
      </p:sp>
      <p:sp>
        <p:nvSpPr>
          <p:cNvPr id="7" name="Content Placeholder 2">
            <a:extLst>
              <a:ext uri="{FF2B5EF4-FFF2-40B4-BE49-F238E27FC236}">
                <a16:creationId xmlns:a16="http://schemas.microsoft.com/office/drawing/2014/main" id="{2BA9920C-159C-4F35-B187-207DEC72035B}"/>
              </a:ext>
            </a:extLst>
          </p:cNvPr>
          <p:cNvSpPr txBox="1">
            <a:spLocks/>
          </p:cNvSpPr>
          <p:nvPr/>
        </p:nvSpPr>
        <p:spPr>
          <a:xfrm>
            <a:off x="715108" y="2034554"/>
            <a:ext cx="4196859" cy="29500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solidFill>
                  <a:srgbClr val="CF2429"/>
                </a:solidFill>
                <a:latin typeface="Lub Dub Bold" panose="020B0803030403020204" pitchFamily="34" charset="0"/>
              </a:rPr>
              <a:t>Indications for Stress CMR MPI</a:t>
            </a:r>
          </a:p>
          <a:p>
            <a:pPr marL="342900" indent="-342900">
              <a:buAutoNum type="arabicPeriod"/>
            </a:pPr>
            <a:r>
              <a:rPr lang="en-US" sz="1600" dirty="0"/>
              <a:t>Accurately assess global and regional LV/ RV function</a:t>
            </a:r>
          </a:p>
          <a:p>
            <a:pPr marL="342900" indent="-342900">
              <a:buAutoNum type="arabicPeriod"/>
            </a:pPr>
            <a:r>
              <a:rPr lang="en-US" sz="1600" dirty="0"/>
              <a:t>Detect and localize myocardial ischemia and infarction</a:t>
            </a:r>
          </a:p>
          <a:p>
            <a:pPr marL="342900" indent="-342900">
              <a:buAutoNum type="arabicPeriod"/>
            </a:pPr>
            <a:r>
              <a:rPr lang="en-US" sz="1600" dirty="0"/>
              <a:t>Determine myocardial viability</a:t>
            </a:r>
          </a:p>
          <a:p>
            <a:pPr marL="342900" indent="-342900">
              <a:buAutoNum type="arabicPeriod"/>
            </a:pPr>
            <a:r>
              <a:rPr lang="en-US" sz="1600" dirty="0"/>
              <a:t>Detect myocardial edema and microvascular obstruction</a:t>
            </a:r>
          </a:p>
          <a:p>
            <a:pPr marL="342900" indent="-342900">
              <a:buAutoNum type="arabicPeriod"/>
            </a:pPr>
            <a:r>
              <a:rPr lang="en-US" sz="1600" dirty="0"/>
              <a:t>Other causes of chest pain- myocarditis</a:t>
            </a:r>
          </a:p>
        </p:txBody>
      </p:sp>
      <p:sp>
        <p:nvSpPr>
          <p:cNvPr id="9" name="Content Placeholder 2">
            <a:extLst>
              <a:ext uri="{FF2B5EF4-FFF2-40B4-BE49-F238E27FC236}">
                <a16:creationId xmlns:a16="http://schemas.microsoft.com/office/drawing/2014/main" id="{2F8B63F6-C175-44DF-B8F1-240BBCE42981}"/>
              </a:ext>
            </a:extLst>
          </p:cNvPr>
          <p:cNvSpPr txBox="1">
            <a:spLocks/>
          </p:cNvSpPr>
          <p:nvPr/>
        </p:nvSpPr>
        <p:spPr>
          <a:xfrm>
            <a:off x="5627534" y="2034554"/>
            <a:ext cx="4894382" cy="29500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solidFill>
                  <a:srgbClr val="CF2429"/>
                </a:solidFill>
                <a:latin typeface="Lub Dub Bold" panose="020B0803030403020204" pitchFamily="34" charset="0"/>
              </a:rPr>
              <a:t>Contraindications to Stress CMR MPI</a:t>
            </a:r>
          </a:p>
          <a:p>
            <a:pPr marL="342900" indent="-342900">
              <a:buFont typeface="Arial" panose="020B0604020202020204" pitchFamily="34" charset="0"/>
              <a:buAutoNum type="arabicPeriod"/>
            </a:pPr>
            <a:r>
              <a:rPr lang="en-US" sz="1600" dirty="0"/>
              <a:t>Reduced GFR (&lt;30 mL/min/1.73 m</a:t>
            </a:r>
            <a:r>
              <a:rPr lang="en-US" sz="1600" baseline="30000" dirty="0"/>
              <a:t>2</a:t>
            </a:r>
            <a:r>
              <a:rPr lang="en-US" sz="1600" dirty="0"/>
              <a:t>)</a:t>
            </a:r>
          </a:p>
          <a:p>
            <a:pPr marL="342900" indent="-342900">
              <a:buFont typeface="Arial" panose="020B0604020202020204" pitchFamily="34" charset="0"/>
              <a:buAutoNum type="arabicPeriod"/>
            </a:pPr>
            <a:r>
              <a:rPr lang="en-US" sz="1600" dirty="0"/>
              <a:t>Contraindications to vasodilator administration</a:t>
            </a:r>
          </a:p>
          <a:p>
            <a:pPr marL="342900" indent="-342900">
              <a:buFont typeface="Arial" panose="020B0604020202020204" pitchFamily="34" charset="0"/>
              <a:buAutoNum type="arabicPeriod"/>
            </a:pPr>
            <a:r>
              <a:rPr lang="en-US" sz="1600" dirty="0"/>
              <a:t>Implanted devices that are not safe for CMR or producing artifact limiting scan quality/ interpretation</a:t>
            </a:r>
          </a:p>
          <a:p>
            <a:pPr marL="342900" indent="-342900">
              <a:buFont typeface="Arial" panose="020B0604020202020204" pitchFamily="34" charset="0"/>
              <a:buAutoNum type="arabicPeriod"/>
            </a:pPr>
            <a:r>
              <a:rPr lang="en-US" sz="1600" dirty="0"/>
              <a:t>Significant claustrophobia</a:t>
            </a:r>
          </a:p>
        </p:txBody>
      </p:sp>
      <p:sp>
        <p:nvSpPr>
          <p:cNvPr id="4" name="Slide Number Placeholder 3">
            <a:extLst>
              <a:ext uri="{FF2B5EF4-FFF2-40B4-BE49-F238E27FC236}">
                <a16:creationId xmlns:a16="http://schemas.microsoft.com/office/drawing/2014/main" id="{266C0F6A-1E08-46BE-B93A-9E31F0709EAD}"/>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18</a:t>
            </a:fld>
            <a:endParaRPr lang="en-US" sz="900" dirty="0"/>
          </a:p>
        </p:txBody>
      </p:sp>
      <p:sp>
        <p:nvSpPr>
          <p:cNvPr id="5" name="Text Placeholder 4" descr="Abbreviations listed of terms used in the slide.">
            <a:extLst>
              <a:ext uri="{FF2B5EF4-FFF2-40B4-BE49-F238E27FC236}">
                <a16:creationId xmlns:a16="http://schemas.microsoft.com/office/drawing/2014/main" id="{F120A294-C8E9-4AC2-B885-FAE91D8DF84B}"/>
              </a:ext>
            </a:extLst>
          </p:cNvPr>
          <p:cNvSpPr>
            <a:spLocks noGrp="1"/>
          </p:cNvSpPr>
          <p:nvPr>
            <p:ph type="body" sz="quarter" idx="13"/>
          </p:nvPr>
        </p:nvSpPr>
        <p:spPr>
          <a:xfrm>
            <a:off x="838200" y="5924195"/>
            <a:ext cx="10515600" cy="271939"/>
          </a:xfrm>
        </p:spPr>
        <p:txBody>
          <a:bodyPr/>
          <a:lstStyle/>
          <a:p>
            <a:pPr algn="ctr"/>
            <a:r>
              <a:rPr lang="en-US" sz="1200" b="1" dirty="0"/>
              <a:t>Abbreviation: </a:t>
            </a:r>
            <a:r>
              <a:rPr lang="en-US" sz="1200" dirty="0"/>
              <a:t>CMR indicates cardiovascular magnetic resonance; GFR</a:t>
            </a:r>
            <a:r>
              <a:rPr lang="pt-BR" sz="1200" dirty="0"/>
              <a:t> glomerular filtration rate; </a:t>
            </a:r>
            <a:br>
              <a:rPr lang="pt-BR" sz="1200" dirty="0"/>
            </a:br>
            <a:r>
              <a:rPr lang="pt-BR" sz="1200" dirty="0"/>
              <a:t>LV left ventricle; m</a:t>
            </a:r>
            <a:r>
              <a:rPr lang="pt-BR" sz="1200" baseline="30000" dirty="0"/>
              <a:t>2</a:t>
            </a:r>
            <a:r>
              <a:rPr lang="pt-BR" sz="1200" dirty="0"/>
              <a:t>, beam propagation ratio; mL, milliliter MPI, myocardial perfusion imaging; and RV right ventricle.</a:t>
            </a:r>
            <a:endParaRPr lang="en-US" sz="1200" dirty="0"/>
          </a:p>
        </p:txBody>
      </p:sp>
      <p:cxnSp>
        <p:nvCxnSpPr>
          <p:cNvPr id="10" name="Straight Connector 9">
            <a:extLst>
              <a:ext uri="{FF2B5EF4-FFF2-40B4-BE49-F238E27FC236}">
                <a16:creationId xmlns:a16="http://schemas.microsoft.com/office/drawing/2014/main" id="{E30BBED7-69A8-4234-9040-6516B58165C8}"/>
              </a:ext>
              <a:ext uri="{C183D7F6-B498-43B3-948B-1728B52AA6E4}">
                <adec:decorative xmlns:adec="http://schemas.microsoft.com/office/drawing/2017/decorative" val="1"/>
              </a:ext>
            </a:extLst>
          </p:cNvPr>
          <p:cNvCxnSpPr>
            <a:cxnSpLocks/>
          </p:cNvCxnSpPr>
          <p:nvPr/>
        </p:nvCxnSpPr>
        <p:spPr>
          <a:xfrm>
            <a:off x="5111716" y="1971150"/>
            <a:ext cx="0" cy="314889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6494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of slide in bold black letters using large font with a subtitle in black lettering and large font.">
            <a:extLst>
              <a:ext uri="{FF2B5EF4-FFF2-40B4-BE49-F238E27FC236}">
                <a16:creationId xmlns:a16="http://schemas.microsoft.com/office/drawing/2014/main" id="{B2856C56-C491-47C2-960A-499CD486BD5B}"/>
              </a:ext>
            </a:extLst>
          </p:cNvPr>
          <p:cNvSpPr>
            <a:spLocks noGrp="1"/>
          </p:cNvSpPr>
          <p:nvPr>
            <p:ph type="title"/>
          </p:nvPr>
        </p:nvSpPr>
        <p:spPr>
          <a:xfrm>
            <a:off x="838200" y="365125"/>
            <a:ext cx="10638692" cy="900199"/>
          </a:xfrm>
        </p:spPr>
        <p:txBody>
          <a:bodyPr/>
          <a:lstStyle/>
          <a:p>
            <a:r>
              <a:rPr lang="en-US" sz="3200" b="1" dirty="0"/>
              <a:t>Diagnostic Cardiac Testing: </a:t>
            </a:r>
            <a:br>
              <a:rPr lang="en-US" sz="3200" b="1" dirty="0"/>
            </a:br>
            <a:r>
              <a:rPr lang="en-US" sz="2800" dirty="0">
                <a:latin typeface="Lub Dub Medium" panose="020B0603030403020204" pitchFamily="34" charset="0"/>
              </a:rPr>
              <a:t>Women in Pregnancy, Postpartum or Child-Bearing Age</a:t>
            </a:r>
            <a:endParaRPr lang="en-US" dirty="0">
              <a:latin typeface="Lub Dub Medium" panose="020B0603030403020204" pitchFamily="34" charset="0"/>
            </a:endParaRPr>
          </a:p>
        </p:txBody>
      </p:sp>
      <p:sp>
        <p:nvSpPr>
          <p:cNvPr id="11" name="TextBox 10" descr="Text in black font.">
            <a:extLst>
              <a:ext uri="{FF2B5EF4-FFF2-40B4-BE49-F238E27FC236}">
                <a16:creationId xmlns:a16="http://schemas.microsoft.com/office/drawing/2014/main" id="{EE1E7FF0-DCB0-4AAF-A98C-CB9E3BDC720F}"/>
              </a:ext>
            </a:extLst>
          </p:cNvPr>
          <p:cNvSpPr txBox="1"/>
          <p:nvPr/>
        </p:nvSpPr>
        <p:spPr>
          <a:xfrm>
            <a:off x="1281573" y="1508429"/>
            <a:ext cx="3124000" cy="1477328"/>
          </a:xfrm>
          <a:prstGeom prst="rect">
            <a:avLst/>
          </a:prstGeom>
          <a:noFill/>
        </p:spPr>
        <p:txBody>
          <a:bodyPr wrap="square" rtlCol="0">
            <a:spAutoFit/>
          </a:bodyPr>
          <a:lstStyle/>
          <a:p>
            <a:r>
              <a:rPr lang="en-US" dirty="0">
                <a:latin typeface="Lub Dub Medium" panose="020B0603030403020204" pitchFamily="34" charset="0"/>
              </a:rPr>
              <a:t>Ionizing radiation during pregnancy or when breast feeding should be avoided</a:t>
            </a:r>
          </a:p>
          <a:p>
            <a:endParaRPr lang="en-US" dirty="0"/>
          </a:p>
        </p:txBody>
      </p:sp>
      <p:sp>
        <p:nvSpPr>
          <p:cNvPr id="12" name="TextBox 11" descr="Text in black font.">
            <a:extLst>
              <a:ext uri="{FF2B5EF4-FFF2-40B4-BE49-F238E27FC236}">
                <a16:creationId xmlns:a16="http://schemas.microsoft.com/office/drawing/2014/main" id="{A0F58D79-92D8-4E29-95FD-65147E0B92A6}"/>
              </a:ext>
            </a:extLst>
          </p:cNvPr>
          <p:cNvSpPr txBox="1"/>
          <p:nvPr/>
        </p:nvSpPr>
        <p:spPr>
          <a:xfrm>
            <a:off x="1281571" y="3133745"/>
            <a:ext cx="3738801" cy="923330"/>
          </a:xfrm>
          <a:prstGeom prst="rect">
            <a:avLst/>
          </a:prstGeom>
          <a:noFill/>
        </p:spPr>
        <p:txBody>
          <a:bodyPr wrap="square" rtlCol="0">
            <a:spAutoFit/>
          </a:bodyPr>
          <a:lstStyle/>
          <a:p>
            <a:r>
              <a:rPr lang="en-US" dirty="0">
                <a:latin typeface="Lub Dub Medium" panose="020B0603030403020204" pitchFamily="34" charset="0"/>
              </a:rPr>
              <a:t>Iodinated contrast should be used with caution in pregnancy but may be given postpartum</a:t>
            </a:r>
            <a:endParaRPr lang="en-US" dirty="0"/>
          </a:p>
        </p:txBody>
      </p:sp>
      <p:sp>
        <p:nvSpPr>
          <p:cNvPr id="7" name="Rectangle Container copy 2" descr="Text in black font.">
            <a:extLst>
              <a:ext uri="{FF2B5EF4-FFF2-40B4-BE49-F238E27FC236}">
                <a16:creationId xmlns:a16="http://schemas.microsoft.com/office/drawing/2014/main" id="{6E63CB75-79BD-4887-9465-F0B45E93B6BA}"/>
              </a:ext>
            </a:extLst>
          </p:cNvPr>
          <p:cNvSpPr/>
          <p:nvPr/>
        </p:nvSpPr>
        <p:spPr>
          <a:xfrm>
            <a:off x="1402971" y="4383195"/>
            <a:ext cx="3360791" cy="719496"/>
          </a:xfrm>
          <a:prstGeom prst="rect">
            <a:avLst/>
          </a:prstGeom>
          <a:solidFill>
            <a:schemeClr val="bg1"/>
          </a:solidFill>
          <a:ln w="25400">
            <a:noFill/>
          </a:ln>
        </p:spPr>
        <p:txBody>
          <a:bodyPr spcFirstLastPara="0" lIns="0" tIns="91440" rIns="0" bIns="0" anchor="t"/>
          <a:lstStyle/>
          <a:p>
            <a:pPr>
              <a:buClr>
                <a:srgbClr val="CF2429"/>
              </a:buClr>
              <a:buSzPct val="200000"/>
            </a:pPr>
            <a:r>
              <a:rPr lang="en-US" dirty="0">
                <a:latin typeface="Lub Dub Medium" panose="020B0603030403020204" pitchFamily="34" charset="0"/>
              </a:rPr>
              <a:t>Gadolinium contrast with CMR is discouraged</a:t>
            </a:r>
          </a:p>
        </p:txBody>
      </p:sp>
      <p:sp>
        <p:nvSpPr>
          <p:cNvPr id="3" name="TextBox 2" descr="Text in black font.">
            <a:extLst>
              <a:ext uri="{FF2B5EF4-FFF2-40B4-BE49-F238E27FC236}">
                <a16:creationId xmlns:a16="http://schemas.microsoft.com/office/drawing/2014/main" id="{9E2D09B1-F35E-4889-9946-A0020EE82B2F}"/>
              </a:ext>
            </a:extLst>
          </p:cNvPr>
          <p:cNvSpPr txBox="1"/>
          <p:nvPr/>
        </p:nvSpPr>
        <p:spPr>
          <a:xfrm>
            <a:off x="6046588" y="1508429"/>
            <a:ext cx="3885064" cy="1477328"/>
          </a:xfrm>
          <a:prstGeom prst="rect">
            <a:avLst/>
          </a:prstGeom>
          <a:noFill/>
        </p:spPr>
        <p:txBody>
          <a:bodyPr wrap="square" rtlCol="0">
            <a:spAutoFit/>
          </a:bodyPr>
          <a:lstStyle/>
          <a:p>
            <a:pPr>
              <a:spcBef>
                <a:spcPts val="1000"/>
              </a:spcBef>
              <a:spcAft>
                <a:spcPts val="600"/>
              </a:spcAft>
              <a:buClr>
                <a:srgbClr val="CF2429"/>
              </a:buClr>
              <a:buSzPct val="200000"/>
            </a:pPr>
            <a:r>
              <a:rPr lang="en-US" dirty="0">
                <a:latin typeface="Lub Dub Medium" panose="020B0603030403020204" pitchFamily="34" charset="0"/>
              </a:rPr>
              <a:t>If deemed necessary, risks/benefits of radiation from should be discussed with the patient (e.g., angiography, CCTA, SPECT and PET)</a:t>
            </a:r>
          </a:p>
        </p:txBody>
      </p:sp>
      <p:sp>
        <p:nvSpPr>
          <p:cNvPr id="8" name="TextBox 7" descr="Text in black font.">
            <a:extLst>
              <a:ext uri="{FF2B5EF4-FFF2-40B4-BE49-F238E27FC236}">
                <a16:creationId xmlns:a16="http://schemas.microsoft.com/office/drawing/2014/main" id="{9C301BFE-10AD-4553-96BC-E72BEE3BBADC}"/>
              </a:ext>
            </a:extLst>
          </p:cNvPr>
          <p:cNvSpPr txBox="1"/>
          <p:nvPr/>
        </p:nvSpPr>
        <p:spPr>
          <a:xfrm>
            <a:off x="6046587" y="3241638"/>
            <a:ext cx="3504819" cy="923330"/>
          </a:xfrm>
          <a:prstGeom prst="rect">
            <a:avLst/>
          </a:prstGeom>
          <a:noFill/>
        </p:spPr>
        <p:txBody>
          <a:bodyPr wrap="square" rtlCol="0">
            <a:spAutoFit/>
          </a:bodyPr>
          <a:lstStyle/>
          <a:p>
            <a:r>
              <a:rPr lang="en-US" dirty="0">
                <a:latin typeface="Lub Dub Medium" panose="020B0603030403020204" pitchFamily="34" charset="0"/>
              </a:rPr>
              <a:t>Lowest effective dose of radiation should be used</a:t>
            </a:r>
          </a:p>
          <a:p>
            <a:endParaRPr lang="en-US" dirty="0"/>
          </a:p>
        </p:txBody>
      </p:sp>
      <p:sp>
        <p:nvSpPr>
          <p:cNvPr id="9" name="Rectangle Container copy 2" descr="Text in black font.">
            <a:extLst>
              <a:ext uri="{FF2B5EF4-FFF2-40B4-BE49-F238E27FC236}">
                <a16:creationId xmlns:a16="http://schemas.microsoft.com/office/drawing/2014/main" id="{17B2858F-175B-4AC7-A152-F9590442E2F8}"/>
              </a:ext>
            </a:extLst>
          </p:cNvPr>
          <p:cNvSpPr/>
          <p:nvPr/>
        </p:nvSpPr>
        <p:spPr>
          <a:xfrm>
            <a:off x="6096000" y="4383587"/>
            <a:ext cx="4374995" cy="1205887"/>
          </a:xfrm>
          <a:prstGeom prst="rect">
            <a:avLst/>
          </a:prstGeom>
          <a:solidFill>
            <a:schemeClr val="bg1"/>
          </a:solidFill>
          <a:ln w="25400">
            <a:noFill/>
          </a:ln>
        </p:spPr>
        <p:txBody>
          <a:bodyPr spcFirstLastPara="0" lIns="0" tIns="91440" rIns="91440" bIns="0" anchor="t"/>
          <a:lstStyle/>
          <a:p>
            <a:pPr>
              <a:lnSpc>
                <a:spcPct val="95000"/>
              </a:lnSpc>
              <a:spcBef>
                <a:spcPts val="1000"/>
              </a:spcBef>
              <a:spcAft>
                <a:spcPts val="600"/>
              </a:spcAft>
              <a:buClr>
                <a:srgbClr val="CF2429"/>
              </a:buClr>
              <a:buSzPct val="200000"/>
            </a:pPr>
            <a:r>
              <a:rPr lang="en-US" dirty="0">
                <a:latin typeface="Lub Dub Medium" panose="020B0603030403020204" pitchFamily="34" charset="0"/>
              </a:rPr>
              <a:t>Alternative tests including   ultrasound and MRI should be considered as a safer alternative </a:t>
            </a:r>
          </a:p>
        </p:txBody>
      </p:sp>
      <p:cxnSp>
        <p:nvCxnSpPr>
          <p:cNvPr id="10" name="Straight Connector 9">
            <a:extLst>
              <a:ext uri="{FF2B5EF4-FFF2-40B4-BE49-F238E27FC236}">
                <a16:creationId xmlns:a16="http://schemas.microsoft.com/office/drawing/2014/main" id="{C7AA6C4C-FE45-4DC1-854C-D8F35E1626D4}"/>
              </a:ext>
              <a:ext uri="{C183D7F6-B498-43B3-948B-1728B52AA6E4}">
                <adec:decorative xmlns:adec="http://schemas.microsoft.com/office/drawing/2017/decorative" val="1"/>
              </a:ext>
            </a:extLst>
          </p:cNvPr>
          <p:cNvCxnSpPr>
            <a:cxnSpLocks/>
          </p:cNvCxnSpPr>
          <p:nvPr/>
        </p:nvCxnSpPr>
        <p:spPr>
          <a:xfrm>
            <a:off x="5025124" y="1800934"/>
            <a:ext cx="0" cy="340455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DD37E2C-BB34-4081-8FD0-0BFBBA4A5AF4}"/>
              </a:ext>
              <a:ext uri="{C183D7F6-B498-43B3-948B-1728B52AA6E4}">
                <adec:decorative xmlns:adec="http://schemas.microsoft.com/office/drawing/2017/decorative" val="1"/>
              </a:ext>
            </a:extLst>
          </p:cNvPr>
          <p:cNvSpPr/>
          <p:nvPr/>
        </p:nvSpPr>
        <p:spPr>
          <a:xfrm>
            <a:off x="610229" y="1603653"/>
            <a:ext cx="562707" cy="56270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6C124BAB-AF7B-4A6D-A775-67643E7B1912}"/>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l="10110" t="23936" r="33995" b="26564"/>
          <a:stretch/>
        </p:blipFill>
        <p:spPr>
          <a:xfrm>
            <a:off x="533785" y="1473400"/>
            <a:ext cx="715594" cy="778590"/>
          </a:xfrm>
          <a:prstGeom prst="rect">
            <a:avLst/>
          </a:prstGeom>
        </p:spPr>
      </p:pic>
      <p:sp>
        <p:nvSpPr>
          <p:cNvPr id="17" name="Rectangle 16">
            <a:extLst>
              <a:ext uri="{FF2B5EF4-FFF2-40B4-BE49-F238E27FC236}">
                <a16:creationId xmlns:a16="http://schemas.microsoft.com/office/drawing/2014/main" id="{EA13714E-2F8F-4080-AA90-86895F09DE88}"/>
              </a:ext>
              <a:ext uri="{C183D7F6-B498-43B3-948B-1728B52AA6E4}">
                <adec:decorative xmlns:adec="http://schemas.microsoft.com/office/drawing/2017/decorative" val="1"/>
              </a:ext>
            </a:extLst>
          </p:cNvPr>
          <p:cNvSpPr/>
          <p:nvPr/>
        </p:nvSpPr>
        <p:spPr>
          <a:xfrm>
            <a:off x="610229" y="3276319"/>
            <a:ext cx="562707" cy="56270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0FAD1531-B4E2-48E4-A94F-107CDC0EF5AD}"/>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l="10110" t="23936" r="33995" b="26564"/>
          <a:stretch/>
        </p:blipFill>
        <p:spPr>
          <a:xfrm>
            <a:off x="533785" y="3168377"/>
            <a:ext cx="715594" cy="778590"/>
          </a:xfrm>
          <a:prstGeom prst="rect">
            <a:avLst/>
          </a:prstGeom>
        </p:spPr>
      </p:pic>
      <p:sp>
        <p:nvSpPr>
          <p:cNvPr id="19" name="Rectangle 18">
            <a:extLst>
              <a:ext uri="{FF2B5EF4-FFF2-40B4-BE49-F238E27FC236}">
                <a16:creationId xmlns:a16="http://schemas.microsoft.com/office/drawing/2014/main" id="{313237CB-749B-40C7-93A2-B13CFD2A21CD}"/>
              </a:ext>
              <a:ext uri="{C183D7F6-B498-43B3-948B-1728B52AA6E4}">
                <adec:decorative xmlns:adec="http://schemas.microsoft.com/office/drawing/2017/decorative" val="1"/>
              </a:ext>
            </a:extLst>
          </p:cNvPr>
          <p:cNvSpPr/>
          <p:nvPr/>
        </p:nvSpPr>
        <p:spPr>
          <a:xfrm>
            <a:off x="610229" y="4529991"/>
            <a:ext cx="562707" cy="56270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8F0A1236-6201-468A-A247-3D928981B5F4}"/>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l="10110" t="23936" r="33995" b="26564"/>
          <a:stretch/>
        </p:blipFill>
        <p:spPr>
          <a:xfrm>
            <a:off x="533785" y="4426903"/>
            <a:ext cx="715594" cy="778590"/>
          </a:xfrm>
          <a:prstGeom prst="rect">
            <a:avLst/>
          </a:prstGeom>
        </p:spPr>
      </p:pic>
      <p:sp>
        <p:nvSpPr>
          <p:cNvPr id="21" name="Rectangle 20">
            <a:extLst>
              <a:ext uri="{FF2B5EF4-FFF2-40B4-BE49-F238E27FC236}">
                <a16:creationId xmlns:a16="http://schemas.microsoft.com/office/drawing/2014/main" id="{58E04DE1-EC29-4E63-80FA-DC93CCE3BD48}"/>
              </a:ext>
              <a:ext uri="{C183D7F6-B498-43B3-948B-1728B52AA6E4}">
                <adec:decorative xmlns:adec="http://schemas.microsoft.com/office/drawing/2017/decorative" val="1"/>
              </a:ext>
            </a:extLst>
          </p:cNvPr>
          <p:cNvSpPr/>
          <p:nvPr/>
        </p:nvSpPr>
        <p:spPr>
          <a:xfrm>
            <a:off x="5231741" y="1593700"/>
            <a:ext cx="562707" cy="56270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a:extLst>
              <a:ext uri="{FF2B5EF4-FFF2-40B4-BE49-F238E27FC236}">
                <a16:creationId xmlns:a16="http://schemas.microsoft.com/office/drawing/2014/main" id="{5FD1AD1C-7428-40C4-970F-7012DE29C3A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101738" y="1210720"/>
            <a:ext cx="1099449" cy="1345516"/>
          </a:xfrm>
          <a:prstGeom prst="rect">
            <a:avLst/>
          </a:prstGeom>
        </p:spPr>
      </p:pic>
      <p:sp>
        <p:nvSpPr>
          <p:cNvPr id="23" name="Rectangle 22">
            <a:extLst>
              <a:ext uri="{FF2B5EF4-FFF2-40B4-BE49-F238E27FC236}">
                <a16:creationId xmlns:a16="http://schemas.microsoft.com/office/drawing/2014/main" id="{69996AAA-F1E7-455D-827D-D8DE47ECBCED}"/>
              </a:ext>
              <a:ext uri="{C183D7F6-B498-43B3-948B-1728B52AA6E4}">
                <adec:decorative xmlns:adec="http://schemas.microsoft.com/office/drawing/2017/decorative" val="1"/>
              </a:ext>
            </a:extLst>
          </p:cNvPr>
          <p:cNvSpPr/>
          <p:nvPr/>
        </p:nvSpPr>
        <p:spPr>
          <a:xfrm>
            <a:off x="5231741" y="3269583"/>
            <a:ext cx="562707" cy="56270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id="{504FD6E7-FBD3-46A2-8FBE-7A564BAFACA1}"/>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112597" y="2914022"/>
            <a:ext cx="1099449" cy="1345516"/>
          </a:xfrm>
          <a:prstGeom prst="rect">
            <a:avLst/>
          </a:prstGeom>
        </p:spPr>
      </p:pic>
      <p:sp>
        <p:nvSpPr>
          <p:cNvPr id="25" name="Rectangle 24">
            <a:extLst>
              <a:ext uri="{FF2B5EF4-FFF2-40B4-BE49-F238E27FC236}">
                <a16:creationId xmlns:a16="http://schemas.microsoft.com/office/drawing/2014/main" id="{45819E5B-488F-491D-A549-1F42F8AE0841}"/>
              </a:ext>
              <a:ext uri="{C183D7F6-B498-43B3-948B-1728B52AA6E4}">
                <adec:decorative xmlns:adec="http://schemas.microsoft.com/office/drawing/2017/decorative" val="1"/>
              </a:ext>
            </a:extLst>
          </p:cNvPr>
          <p:cNvSpPr/>
          <p:nvPr/>
        </p:nvSpPr>
        <p:spPr>
          <a:xfrm>
            <a:off x="5231741" y="4529991"/>
            <a:ext cx="562707" cy="56270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9">
            <a:extLst>
              <a:ext uri="{FF2B5EF4-FFF2-40B4-BE49-F238E27FC236}">
                <a16:creationId xmlns:a16="http://schemas.microsoft.com/office/drawing/2014/main" id="{D164D808-36DC-4DAE-92EB-BF85D1E53BD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112597" y="4163845"/>
            <a:ext cx="1099449" cy="1345516"/>
          </a:xfrm>
          <a:prstGeom prst="rect">
            <a:avLst/>
          </a:prstGeom>
        </p:spPr>
      </p:pic>
      <p:pic>
        <p:nvPicPr>
          <p:cNvPr id="6" name="Picture 5">
            <a:extLst>
              <a:ext uri="{FF2B5EF4-FFF2-40B4-BE49-F238E27FC236}">
                <a16:creationId xmlns:a16="http://schemas.microsoft.com/office/drawing/2014/main" id="{F3D867F4-02A9-4304-9377-6AE7DA149455}"/>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949702" y="1322272"/>
            <a:ext cx="4053916" cy="4467954"/>
          </a:xfrm>
          <a:prstGeom prst="rect">
            <a:avLst/>
          </a:prstGeom>
        </p:spPr>
      </p:pic>
      <p:sp>
        <p:nvSpPr>
          <p:cNvPr id="5" name="Text Placeholder 4" descr="Abbreviations listed of terms used in the slide.">
            <a:extLst>
              <a:ext uri="{FF2B5EF4-FFF2-40B4-BE49-F238E27FC236}">
                <a16:creationId xmlns:a16="http://schemas.microsoft.com/office/drawing/2014/main" id="{14ECE87D-C6E5-42A8-A795-EDA8DA00BCBF}"/>
              </a:ext>
            </a:extLst>
          </p:cNvPr>
          <p:cNvSpPr>
            <a:spLocks noGrp="1"/>
          </p:cNvSpPr>
          <p:nvPr>
            <p:ph type="body" sz="quarter" idx="13"/>
          </p:nvPr>
        </p:nvSpPr>
        <p:spPr>
          <a:xfrm>
            <a:off x="838200" y="5797550"/>
            <a:ext cx="10515600" cy="271939"/>
          </a:xfrm>
        </p:spPr>
        <p:txBody>
          <a:bodyPr/>
          <a:lstStyle/>
          <a:p>
            <a:pPr algn="ctr"/>
            <a:r>
              <a:rPr lang="en-US" sz="1200" b="1" dirty="0"/>
              <a:t>Abbreviations: </a:t>
            </a:r>
            <a:r>
              <a:rPr lang="en-US" sz="1200" dirty="0"/>
              <a:t>CCTA indicates coronary computed tomographic angiography; CMR, cardiovascular magnetic resonance; </a:t>
            </a:r>
            <a:br>
              <a:rPr lang="en-US" sz="1200" dirty="0"/>
            </a:br>
            <a:r>
              <a:rPr lang="en-US" sz="1200" dirty="0"/>
              <a:t>MRI, magnetic resonance imaging; MRI,  PET, positron emission tomography; and SPECT, </a:t>
            </a:r>
            <a:r>
              <a:rPr lang="en-US" sz="1200" dirty="0">
                <a:effectLst/>
                <a:highlight>
                  <a:srgbClr val="FFFFFF"/>
                </a:highlight>
                <a:ea typeface="Times New Roman" panose="02020603050405020304" pitchFamily="18" charset="0"/>
              </a:rPr>
              <a:t>single-photon emission computed tomography</a:t>
            </a:r>
            <a:r>
              <a:rPr lang="en-US" sz="1200" dirty="0"/>
              <a:t>.  </a:t>
            </a:r>
          </a:p>
        </p:txBody>
      </p:sp>
      <p:sp>
        <p:nvSpPr>
          <p:cNvPr id="4" name="Slide Number Placeholder 3">
            <a:extLst>
              <a:ext uri="{FF2B5EF4-FFF2-40B4-BE49-F238E27FC236}">
                <a16:creationId xmlns:a16="http://schemas.microsoft.com/office/drawing/2014/main" id="{14ED208D-9C39-45CF-8014-62B3602DAB3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19</a:t>
            </a:fld>
            <a:endParaRPr lang="en-US" sz="900" dirty="0"/>
          </a:p>
        </p:txBody>
      </p:sp>
    </p:spTree>
    <p:extLst>
      <p:ext uri="{BB962C8B-B14F-4D97-AF65-F5344CB8AC3E}">
        <p14:creationId xmlns:p14="http://schemas.microsoft.com/office/powerpoint/2010/main" val="904080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able 1. &#10;ACC/AHA Applying Class of Recommendation and Level of Evidence to Clinical Strategies, Interventions, Treatments, or Diagnostic Testing in Patient Care &#10;(Updated May 2019)*">
            <a:extLst>
              <a:ext uri="{FF2B5EF4-FFF2-40B4-BE49-F238E27FC236}">
                <a16:creationId xmlns:a16="http://schemas.microsoft.com/office/drawing/2014/main" id="{592023F6-3420-49F8-86F9-F036FD6215D5}"/>
              </a:ext>
            </a:extLst>
          </p:cNvPr>
          <p:cNvSpPr>
            <a:spLocks noGrp="1"/>
          </p:cNvSpPr>
          <p:nvPr>
            <p:ph type="title"/>
          </p:nvPr>
        </p:nvSpPr>
        <p:spPr>
          <a:xfrm>
            <a:off x="838199" y="365123"/>
            <a:ext cx="2877767" cy="5760720"/>
          </a:xfrm>
        </p:spPr>
        <p:txBody>
          <a:bodyPr/>
          <a:lstStyle/>
          <a:p>
            <a:r>
              <a:rPr lang="en-US" sz="2400" dirty="0">
                <a:solidFill>
                  <a:srgbClr val="AC1B1F"/>
                </a:solidFill>
              </a:rPr>
              <a:t>Table 1. </a:t>
            </a:r>
            <a:br>
              <a:rPr lang="en-US" sz="2400" dirty="0">
                <a:solidFill>
                  <a:srgbClr val="AC1B1F"/>
                </a:solidFill>
              </a:rPr>
            </a:br>
            <a:r>
              <a:rPr lang="en-US" sz="2400" dirty="0"/>
              <a:t>Applying</a:t>
            </a:r>
            <a:r>
              <a:rPr lang="en-US" sz="2400" dirty="0">
                <a:solidFill>
                  <a:srgbClr val="AC1B1F"/>
                </a:solidFill>
              </a:rPr>
              <a:t> </a:t>
            </a:r>
            <a:r>
              <a:rPr lang="en-US" sz="2400" dirty="0"/>
              <a:t>ACC/AHA Class of Recommendation and Level of Evidence to Clinical Strategies, Interventions, Treatments, or Diagnostic Testing in Patient Care </a:t>
            </a:r>
            <a:br>
              <a:rPr lang="en-US" sz="2400" dirty="0"/>
            </a:br>
            <a:r>
              <a:rPr lang="en-US" sz="2400" dirty="0">
                <a:latin typeface="Lub Dub Condensed" panose="020B0506030403020204" pitchFamily="34" charset="0"/>
              </a:rPr>
              <a:t>(Updated May 2019)*</a:t>
            </a:r>
          </a:p>
        </p:txBody>
      </p:sp>
      <p:graphicFrame>
        <p:nvGraphicFramePr>
          <p:cNvPr id="12" name="Table 9">
            <a:extLst>
              <a:ext uri="{FF2B5EF4-FFF2-40B4-BE49-F238E27FC236}">
                <a16:creationId xmlns:a16="http://schemas.microsoft.com/office/drawing/2014/main" id="{14BD16A4-922F-4420-AA79-6F6D2A929A84}"/>
              </a:ext>
            </a:extLst>
          </p:cNvPr>
          <p:cNvGraphicFramePr>
            <a:graphicFrameLocks noGrp="1"/>
          </p:cNvGraphicFramePr>
          <p:nvPr>
            <p:extLst>
              <p:ext uri="{D42A27DB-BD31-4B8C-83A1-F6EECF244321}">
                <p14:modId xmlns:p14="http://schemas.microsoft.com/office/powerpoint/2010/main" val="449371059"/>
              </p:ext>
            </p:extLst>
          </p:nvPr>
        </p:nvGraphicFramePr>
        <p:xfrm>
          <a:off x="3894637" y="365123"/>
          <a:ext cx="3940461" cy="5760720"/>
        </p:xfrm>
        <a:graphic>
          <a:graphicData uri="http://schemas.openxmlformats.org/drawingml/2006/table">
            <a:tbl>
              <a:tblPr firstRow="1" bandRow="1">
                <a:tableStyleId>{5C22544A-7EE6-4342-B048-85BDC9FD1C3A}</a:tableStyleId>
              </a:tblPr>
              <a:tblGrid>
                <a:gridCol w="3940461">
                  <a:extLst>
                    <a:ext uri="{9D8B030D-6E8A-4147-A177-3AD203B41FA5}">
                      <a16:colId xmlns:a16="http://schemas.microsoft.com/office/drawing/2014/main" val="1003014637"/>
                    </a:ext>
                  </a:extLst>
                </a:gridCol>
              </a:tblGrid>
              <a:tr h="198818">
                <a:tc>
                  <a:txBody>
                    <a:bodyPr/>
                    <a:lstStyle/>
                    <a:p>
                      <a:r>
                        <a:rPr lang="en-US" sz="1000" dirty="0">
                          <a:solidFill>
                            <a:sysClr val="windowText" lastClr="000000"/>
                          </a:solidFill>
                          <a:latin typeface="Lub Dub Condensed" panose="020B0506030403020204" pitchFamily="34" charset="0"/>
                        </a:rPr>
                        <a:t>CLASS (STRENGTH) OF RECOMMENDATION</a:t>
                      </a:r>
                    </a:p>
                  </a:txBody>
                  <a:tcPr>
                    <a:solidFill>
                      <a:srgbClr val="D2D3D5"/>
                    </a:solidFill>
                  </a:tcPr>
                </a:tc>
                <a:extLst>
                  <a:ext uri="{0D108BD9-81ED-4DB2-BD59-A6C34878D82A}">
                    <a16:rowId xmlns:a16="http://schemas.microsoft.com/office/drawing/2014/main" val="242032595"/>
                  </a:ext>
                </a:extLst>
              </a:tr>
              <a:tr h="138900">
                <a:tc>
                  <a:txBody>
                    <a:bodyPr/>
                    <a:lstStyle/>
                    <a:p>
                      <a:r>
                        <a:rPr lang="en-US" sz="1000" b="1" dirty="0">
                          <a:latin typeface="Lub Dub Condensed" panose="020B0506030403020204" pitchFamily="34" charset="0"/>
                        </a:rPr>
                        <a:t>CLASS 1 (STRONG)                                                                              Benefit &gt;&gt;&gt; Risk</a:t>
                      </a:r>
                    </a:p>
                  </a:txBody>
                  <a:tcPr>
                    <a:solidFill>
                      <a:srgbClr val="46A547"/>
                    </a:solidFill>
                  </a:tcPr>
                </a:tc>
                <a:extLst>
                  <a:ext uri="{0D108BD9-81ED-4DB2-BD59-A6C34878D82A}">
                    <a16:rowId xmlns:a16="http://schemas.microsoft.com/office/drawing/2014/main" val="3318596577"/>
                  </a:ext>
                </a:extLst>
              </a:tr>
              <a:tr h="220606">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recommended</a:t>
                      </a:r>
                    </a:p>
                    <a:p>
                      <a:pPr marL="174625" indent="-114300">
                        <a:buFont typeface="Arial" panose="020B0604020202020204" pitchFamily="34" charset="0"/>
                        <a:buChar char="•"/>
                      </a:pPr>
                      <a:r>
                        <a:rPr lang="en-US" sz="900" dirty="0">
                          <a:latin typeface="Lub Dub Condensed" panose="020B0506030403020204" pitchFamily="34" charset="0"/>
                        </a:rPr>
                        <a:t>Is indicated/useful/effective/beneficial</a:t>
                      </a:r>
                    </a:p>
                    <a:p>
                      <a:pPr marL="174625" indent="-114300">
                        <a:buFont typeface="Arial" panose="020B0604020202020204" pitchFamily="34" charset="0"/>
                        <a:buChar char="•"/>
                      </a:pPr>
                      <a:r>
                        <a:rPr lang="en-US" sz="900" dirty="0">
                          <a:latin typeface="Lub Dub Condensed" panose="020B0506030403020204" pitchFamily="34" charset="0"/>
                        </a:rPr>
                        <a:t>Should be performed/administered/other</a:t>
                      </a:r>
                    </a:p>
                    <a:p>
                      <a:pPr marL="174625" indent="-114300">
                        <a:buFont typeface="Arial" panose="020B0604020202020204" pitchFamily="34" charset="0"/>
                        <a:buChar char="•"/>
                      </a:pPr>
                      <a:r>
                        <a:rPr lang="en-US" sz="900" dirty="0">
                          <a:latin typeface="Lub Dub Condensed" panose="020B0506030403020204" pitchFamily="34" charset="0"/>
                        </a:rPr>
                        <a:t>Comparative-Effectiveness Phrases†:</a:t>
                      </a:r>
                    </a:p>
                    <a:p>
                      <a:pPr marL="342900" indent="-171450">
                        <a:buFont typeface="Lub Dub Condensed" panose="020B0506030403020204" pitchFamily="34" charset="0"/>
                        <a:buChar char="−"/>
                      </a:pPr>
                      <a:r>
                        <a:rPr lang="en-US" sz="900" dirty="0">
                          <a:latin typeface="Lub Dub Condensed" panose="020B0506030403020204" pitchFamily="34" charset="0"/>
                        </a:rPr>
                        <a:t>Treatment/strategy A is recommended/indicated in preference to treatment B</a:t>
                      </a:r>
                    </a:p>
                    <a:p>
                      <a:pPr marL="342900" indent="-171450">
                        <a:buFont typeface="Lub Dub Condensed" panose="020B0506030403020204" pitchFamily="34" charset="0"/>
                        <a:buChar char="−"/>
                      </a:pPr>
                      <a:r>
                        <a:rPr lang="en-US" sz="900" dirty="0">
                          <a:latin typeface="Lub Dub Condensed" panose="020B0506030403020204" pitchFamily="34" charset="0"/>
                        </a:rPr>
                        <a:t>Treatment A should be chosen over treatment B</a:t>
                      </a:r>
                    </a:p>
                  </a:txBody>
                  <a:tcPr>
                    <a:lnB w="38100" cap="flat" cmpd="sng" algn="ctr">
                      <a:solidFill>
                        <a:schemeClr val="bg1"/>
                      </a:solidFill>
                      <a:prstDash val="solid"/>
                      <a:round/>
                      <a:headEnd type="none" w="med" len="med"/>
                      <a:tailEnd type="none" w="med" len="med"/>
                    </a:lnB>
                    <a:solidFill>
                      <a:srgbClr val="46A547"/>
                    </a:solidFill>
                  </a:tcPr>
                </a:tc>
                <a:extLst>
                  <a:ext uri="{0D108BD9-81ED-4DB2-BD59-A6C34878D82A}">
                    <a16:rowId xmlns:a16="http://schemas.microsoft.com/office/drawing/2014/main" val="1208742902"/>
                  </a:ext>
                </a:extLst>
              </a:tr>
              <a:tr h="138900">
                <a:tc>
                  <a:txBody>
                    <a:bodyPr/>
                    <a:lstStyle/>
                    <a:p>
                      <a:pPr marL="0" algn="l" defTabSz="914400" rtl="0" eaLnBrk="1" latinLnBrk="0" hangingPunct="1">
                        <a:tabLst>
                          <a:tab pos="2857500" algn="r"/>
                        </a:tabLst>
                      </a:pPr>
                      <a:r>
                        <a:rPr lang="en-US" sz="1000" b="1" kern="1200" dirty="0">
                          <a:solidFill>
                            <a:schemeClr val="dk1"/>
                          </a:solidFill>
                          <a:latin typeface="Lub Dub Condensed" panose="020B0506030403020204" pitchFamily="34" charset="0"/>
                          <a:ea typeface="+mn-ea"/>
                          <a:cs typeface="+mn-cs"/>
                        </a:rPr>
                        <a:t>CLASS 2a (MODERATE)                                                                        </a:t>
                      </a:r>
                      <a:r>
                        <a:rPr lang="en-US" sz="1000" b="1" dirty="0">
                          <a:latin typeface="Lub Dub Condensed" panose="020B0506030403020204" pitchFamily="34" charset="0"/>
                        </a:rPr>
                        <a:t>Benefit &gt;&gt; Risk</a:t>
                      </a:r>
                      <a:endParaRPr lang="en-US" sz="1000" b="1" kern="1200" dirty="0">
                        <a:solidFill>
                          <a:schemeClr val="dk1"/>
                        </a:solidFill>
                        <a:latin typeface="Lub Dub Condensed" panose="020B0506030403020204" pitchFamily="34" charset="0"/>
                        <a:ea typeface="+mn-ea"/>
                        <a:cs typeface="+mn-cs"/>
                      </a:endParaRPr>
                    </a:p>
                  </a:txBody>
                  <a:tcPr>
                    <a:lnT w="38100" cap="flat" cmpd="sng" algn="ctr">
                      <a:solidFill>
                        <a:schemeClr val="bg1"/>
                      </a:solidFill>
                      <a:prstDash val="solid"/>
                      <a:round/>
                      <a:headEnd type="none" w="med" len="med"/>
                      <a:tailEnd type="none" w="med" len="med"/>
                    </a:lnT>
                    <a:solidFill>
                      <a:srgbClr val="F0DB0E"/>
                    </a:solidFill>
                  </a:tcPr>
                </a:tc>
                <a:extLst>
                  <a:ext uri="{0D108BD9-81ED-4DB2-BD59-A6C34878D82A}">
                    <a16:rowId xmlns:a16="http://schemas.microsoft.com/office/drawing/2014/main" val="3747493110"/>
                  </a:ext>
                </a:extLst>
              </a:tr>
              <a:tr h="198818">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reasonable</a:t>
                      </a:r>
                    </a:p>
                    <a:p>
                      <a:pPr marL="174625" indent="-114300">
                        <a:buFont typeface="Arial" panose="020B0604020202020204" pitchFamily="34" charset="0"/>
                        <a:buChar char="•"/>
                      </a:pPr>
                      <a:r>
                        <a:rPr lang="en-US" sz="900" dirty="0">
                          <a:latin typeface="Lub Dub Condensed" panose="020B0506030403020204" pitchFamily="34" charset="0"/>
                        </a:rPr>
                        <a:t>Can be useful/effective/beneficial</a:t>
                      </a:r>
                    </a:p>
                    <a:p>
                      <a:pPr marL="174625" indent="-114300">
                        <a:buFont typeface="Arial" panose="020B0604020202020204" pitchFamily="34" charset="0"/>
                        <a:buChar char="•"/>
                      </a:pPr>
                      <a:r>
                        <a:rPr lang="en-US" sz="900" dirty="0">
                          <a:latin typeface="Lub Dub Condensed" panose="020B0506030403020204" pitchFamily="34" charset="0"/>
                        </a:rPr>
                        <a:t>Comparative-Effectiveness Phrases†:</a:t>
                      </a:r>
                    </a:p>
                    <a:p>
                      <a:pPr marL="342900" indent="-171450">
                        <a:buFont typeface="Lub Dub Condensed" panose="020B0506030403020204" pitchFamily="34" charset="0"/>
                        <a:buChar char="−"/>
                      </a:pPr>
                      <a:r>
                        <a:rPr lang="en-US" sz="900" dirty="0">
                          <a:latin typeface="Lub Dub Condensed" panose="020B0506030403020204" pitchFamily="34" charset="0"/>
                        </a:rPr>
                        <a:t>Treatment/strategy A is probably recommended/indicated in preference to treatment B</a:t>
                      </a:r>
                    </a:p>
                    <a:p>
                      <a:pPr marL="342900" indent="-171450">
                        <a:buFont typeface="Lub Dub Condensed" panose="020B0506030403020204" pitchFamily="34" charset="0"/>
                        <a:buChar char="−"/>
                      </a:pPr>
                      <a:r>
                        <a:rPr lang="en-US" sz="900" dirty="0">
                          <a:latin typeface="Lub Dub Condensed" panose="020B0506030403020204" pitchFamily="34" charset="0"/>
                        </a:rPr>
                        <a:t>It is reasonable to choose treatment A over treatment B</a:t>
                      </a:r>
                    </a:p>
                  </a:txBody>
                  <a:tcPr>
                    <a:lnB w="38100" cap="flat" cmpd="sng" algn="ctr">
                      <a:solidFill>
                        <a:schemeClr val="bg1"/>
                      </a:solidFill>
                      <a:prstDash val="solid"/>
                      <a:round/>
                      <a:headEnd type="none" w="med" len="med"/>
                      <a:tailEnd type="none" w="med" len="med"/>
                    </a:lnB>
                    <a:solidFill>
                      <a:srgbClr val="F0DB0E"/>
                    </a:solidFill>
                  </a:tcPr>
                </a:tc>
                <a:extLst>
                  <a:ext uri="{0D108BD9-81ED-4DB2-BD59-A6C34878D82A}">
                    <a16:rowId xmlns:a16="http://schemas.microsoft.com/office/drawing/2014/main" val="473413684"/>
                  </a:ext>
                </a:extLst>
              </a:tr>
              <a:tr h="184678">
                <a:tc>
                  <a:txBody>
                    <a:bodyPr/>
                    <a:lstStyle/>
                    <a:p>
                      <a:pPr marL="0" algn="l" defTabSz="914400" rtl="0" eaLnBrk="1" latinLnBrk="0" hangingPunct="1"/>
                      <a:r>
                        <a:rPr lang="en-US" sz="1000" b="1" kern="1200" dirty="0">
                          <a:solidFill>
                            <a:schemeClr val="dk1"/>
                          </a:solidFill>
                          <a:latin typeface="Lub Dub Condensed" panose="020B0506030403020204" pitchFamily="34" charset="0"/>
                          <a:ea typeface="+mn-ea"/>
                          <a:cs typeface="+mn-cs"/>
                        </a:rPr>
                        <a:t>CLASS 2b (Weak)                                                                                     </a:t>
                      </a:r>
                      <a:r>
                        <a:rPr lang="en-US" sz="1000" b="1" dirty="0">
                          <a:latin typeface="Lub Dub Condensed" panose="020B0506030403020204" pitchFamily="34" charset="0"/>
                        </a:rPr>
                        <a:t>Benefit ≥ Risk</a:t>
                      </a:r>
                      <a:endParaRPr lang="en-US" sz="1000" b="1" kern="1200" dirty="0">
                        <a:solidFill>
                          <a:schemeClr val="dk1"/>
                        </a:solidFill>
                        <a:latin typeface="Lub Dub Condensed" panose="020B0506030403020204" pitchFamily="34" charset="0"/>
                        <a:ea typeface="+mn-ea"/>
                        <a:cs typeface="+mn-cs"/>
                      </a:endParaRPr>
                    </a:p>
                  </a:txBody>
                  <a:tcPr>
                    <a:lnT w="38100" cap="flat" cmpd="sng" algn="ctr">
                      <a:solidFill>
                        <a:schemeClr val="bg1"/>
                      </a:solidFill>
                      <a:prstDash val="solid"/>
                      <a:round/>
                      <a:headEnd type="none" w="med" len="med"/>
                      <a:tailEnd type="none" w="med" len="med"/>
                    </a:lnT>
                    <a:solidFill>
                      <a:srgbClr val="F99B1D"/>
                    </a:solidFill>
                  </a:tcPr>
                </a:tc>
                <a:extLst>
                  <a:ext uri="{0D108BD9-81ED-4DB2-BD59-A6C34878D82A}">
                    <a16:rowId xmlns:a16="http://schemas.microsoft.com/office/drawing/2014/main" val="757579678"/>
                  </a:ext>
                </a:extLst>
              </a:tr>
              <a:tr h="220606">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May/might be reasonable</a:t>
                      </a:r>
                    </a:p>
                    <a:p>
                      <a:pPr marL="174625" indent="-114300">
                        <a:buFont typeface="Arial" panose="020B0604020202020204" pitchFamily="34" charset="0"/>
                        <a:buChar char="•"/>
                      </a:pPr>
                      <a:r>
                        <a:rPr lang="en-US" sz="900" dirty="0">
                          <a:latin typeface="Lub Dub Condensed" panose="020B0506030403020204" pitchFamily="34" charset="0"/>
                        </a:rPr>
                        <a:t>May/might be considered</a:t>
                      </a:r>
                    </a:p>
                    <a:p>
                      <a:pPr marL="174625" indent="-114300">
                        <a:buFont typeface="Arial" panose="020B0604020202020204" pitchFamily="34" charset="0"/>
                        <a:buChar char="•"/>
                      </a:pPr>
                      <a:r>
                        <a:rPr lang="en-US" sz="900" dirty="0">
                          <a:latin typeface="Lub Dub Condensed" panose="020B0506030403020204" pitchFamily="34" charset="0"/>
                        </a:rPr>
                        <a:t>Usefulness/effectiveness is unknown/unclear/uncertain or not well-established</a:t>
                      </a:r>
                    </a:p>
                  </a:txBody>
                  <a:tcPr>
                    <a:lnB w="38100" cap="flat" cmpd="sng" algn="ctr">
                      <a:solidFill>
                        <a:schemeClr val="bg1"/>
                      </a:solidFill>
                      <a:prstDash val="solid"/>
                      <a:round/>
                      <a:headEnd type="none" w="med" len="med"/>
                      <a:tailEnd type="none" w="med" len="med"/>
                    </a:lnB>
                    <a:solidFill>
                      <a:srgbClr val="F99B1D"/>
                    </a:solidFill>
                  </a:tcPr>
                </a:tc>
                <a:extLst>
                  <a:ext uri="{0D108BD9-81ED-4DB2-BD59-A6C34878D82A}">
                    <a16:rowId xmlns:a16="http://schemas.microsoft.com/office/drawing/2014/main" val="3998212600"/>
                  </a:ext>
                </a:extLst>
              </a:tr>
              <a:tr h="198818">
                <a:tc>
                  <a:txBody>
                    <a:bodyPr/>
                    <a:lstStyle/>
                    <a:p>
                      <a:r>
                        <a:rPr lang="en-US" sz="1000" b="1" kern="1200" dirty="0">
                          <a:solidFill>
                            <a:schemeClr val="dk1"/>
                          </a:solidFill>
                          <a:latin typeface="Lub Dub Condensed" panose="020B0506030403020204" pitchFamily="34" charset="0"/>
                          <a:ea typeface="+mn-ea"/>
                          <a:cs typeface="+mn-cs"/>
                        </a:rPr>
                        <a:t>CLASS 3: No Benefit (MODERATE)                                                     Benefit = Risk</a:t>
                      </a:r>
                    </a:p>
                  </a:txBody>
                  <a:tcPr>
                    <a:lnT w="38100" cap="flat" cmpd="sng" algn="ctr">
                      <a:solidFill>
                        <a:schemeClr val="bg1"/>
                      </a:solidFill>
                      <a:prstDash val="solid"/>
                      <a:round/>
                      <a:headEnd type="none" w="med" len="med"/>
                      <a:tailEnd type="none" w="med" len="med"/>
                    </a:lnT>
                    <a:solidFill>
                      <a:srgbClr val="F47320"/>
                    </a:solidFill>
                  </a:tcPr>
                </a:tc>
                <a:extLst>
                  <a:ext uri="{0D108BD9-81ED-4DB2-BD59-A6C34878D82A}">
                    <a16:rowId xmlns:a16="http://schemas.microsoft.com/office/drawing/2014/main" val="2602536859"/>
                  </a:ext>
                </a:extLst>
              </a:tr>
              <a:tr h="277800">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not recommended</a:t>
                      </a:r>
                    </a:p>
                    <a:p>
                      <a:pPr marL="174625" indent="-114300">
                        <a:buFont typeface="Arial" panose="020B0604020202020204" pitchFamily="34" charset="0"/>
                        <a:buChar char="•"/>
                      </a:pPr>
                      <a:r>
                        <a:rPr lang="en-US" sz="900" dirty="0">
                          <a:latin typeface="Lub Dub Condensed" panose="020B0506030403020204" pitchFamily="34" charset="0"/>
                        </a:rPr>
                        <a:t>Is not indicated/useful/effective/beneficial</a:t>
                      </a:r>
                    </a:p>
                    <a:p>
                      <a:pPr marL="174625" indent="-114300">
                        <a:buFont typeface="Arial" panose="020B0604020202020204" pitchFamily="34" charset="0"/>
                        <a:buChar char="•"/>
                      </a:pPr>
                      <a:r>
                        <a:rPr lang="en-US" sz="900" dirty="0">
                          <a:latin typeface="Lub Dub Condensed" panose="020B0506030403020204" pitchFamily="34" charset="0"/>
                        </a:rPr>
                        <a:t>Should not be performed/administered/other</a:t>
                      </a:r>
                    </a:p>
                  </a:txBody>
                  <a:tcPr>
                    <a:lnB w="38100" cap="flat" cmpd="sng" algn="ctr">
                      <a:solidFill>
                        <a:schemeClr val="bg1"/>
                      </a:solidFill>
                      <a:prstDash val="solid"/>
                      <a:round/>
                      <a:headEnd type="none" w="med" len="med"/>
                      <a:tailEnd type="none" w="med" len="med"/>
                    </a:lnB>
                    <a:solidFill>
                      <a:srgbClr val="F47320"/>
                    </a:solidFill>
                  </a:tcPr>
                </a:tc>
                <a:extLst>
                  <a:ext uri="{0D108BD9-81ED-4DB2-BD59-A6C34878D82A}">
                    <a16:rowId xmlns:a16="http://schemas.microsoft.com/office/drawing/2014/main" val="2650303985"/>
                  </a:ext>
                </a:extLst>
              </a:tr>
              <a:tr h="198818">
                <a:tc>
                  <a:txBody>
                    <a:bodyPr/>
                    <a:lstStyle/>
                    <a:p>
                      <a:r>
                        <a:rPr lang="en-US" sz="1000" b="1" kern="1200" dirty="0">
                          <a:solidFill>
                            <a:schemeClr val="dk1"/>
                          </a:solidFill>
                          <a:latin typeface="Lub Dub Condensed" panose="020B0506030403020204" pitchFamily="34" charset="0"/>
                          <a:ea typeface="+mn-ea"/>
                          <a:cs typeface="+mn-cs"/>
                        </a:rPr>
                        <a:t>CLASS 3: Harm (STRONG)                                                                     Risk &gt; Benefit</a:t>
                      </a:r>
                    </a:p>
                  </a:txBody>
                  <a:tcPr>
                    <a:lnT w="38100" cap="flat" cmpd="sng" algn="ctr">
                      <a:solidFill>
                        <a:schemeClr val="bg1"/>
                      </a:solidFill>
                      <a:prstDash val="solid"/>
                      <a:round/>
                      <a:headEnd type="none" w="med" len="med"/>
                      <a:tailEnd type="none" w="med" len="med"/>
                    </a:lnT>
                    <a:solidFill>
                      <a:srgbClr val="EE3823"/>
                    </a:solidFill>
                  </a:tcPr>
                </a:tc>
                <a:extLst>
                  <a:ext uri="{0D108BD9-81ED-4DB2-BD59-A6C34878D82A}">
                    <a16:rowId xmlns:a16="http://schemas.microsoft.com/office/drawing/2014/main" val="3322866847"/>
                  </a:ext>
                </a:extLst>
              </a:tr>
              <a:tr h="198818">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Potentially harmful</a:t>
                      </a:r>
                    </a:p>
                    <a:p>
                      <a:pPr marL="174625" indent="-114300">
                        <a:buFont typeface="Arial" panose="020B0604020202020204" pitchFamily="34" charset="0"/>
                        <a:buChar char="•"/>
                      </a:pPr>
                      <a:r>
                        <a:rPr lang="en-US" sz="900" dirty="0">
                          <a:latin typeface="Lub Dub Condensed" panose="020B0506030403020204" pitchFamily="34" charset="0"/>
                        </a:rPr>
                        <a:t>Causes harm</a:t>
                      </a:r>
                    </a:p>
                    <a:p>
                      <a:pPr marL="174625" indent="-114300">
                        <a:buFont typeface="Arial" panose="020B0604020202020204" pitchFamily="34" charset="0"/>
                        <a:buChar char="•"/>
                      </a:pPr>
                      <a:r>
                        <a:rPr lang="en-US" sz="900" dirty="0">
                          <a:latin typeface="Lub Dub Condensed" panose="020B0506030403020204" pitchFamily="34" charset="0"/>
                        </a:rPr>
                        <a:t>Associated with excess morbidity/mortality</a:t>
                      </a:r>
                    </a:p>
                    <a:p>
                      <a:pPr marL="174625" indent="-114300">
                        <a:buFont typeface="Arial" panose="020B0604020202020204" pitchFamily="34" charset="0"/>
                        <a:buChar char="•"/>
                      </a:pPr>
                      <a:r>
                        <a:rPr lang="en-US" sz="900" dirty="0">
                          <a:latin typeface="Lub Dub Condensed" panose="020B0506030403020204" pitchFamily="34" charset="0"/>
                        </a:rPr>
                        <a:t>Should not be performed/administered/other</a:t>
                      </a:r>
                    </a:p>
                  </a:txBody>
                  <a:tcPr>
                    <a:solidFill>
                      <a:srgbClr val="EE3823"/>
                    </a:solidFill>
                  </a:tcPr>
                </a:tc>
                <a:extLst>
                  <a:ext uri="{0D108BD9-81ED-4DB2-BD59-A6C34878D82A}">
                    <a16:rowId xmlns:a16="http://schemas.microsoft.com/office/drawing/2014/main" val="1232743771"/>
                  </a:ext>
                </a:extLst>
              </a:tr>
            </a:tbl>
          </a:graphicData>
        </a:graphic>
      </p:graphicFrame>
      <p:graphicFrame>
        <p:nvGraphicFramePr>
          <p:cNvPr id="9" name="Table 9">
            <a:extLst>
              <a:ext uri="{FF2B5EF4-FFF2-40B4-BE49-F238E27FC236}">
                <a16:creationId xmlns:a16="http://schemas.microsoft.com/office/drawing/2014/main" id="{4948A4D7-98A8-4266-8230-897A4056DBD7}"/>
              </a:ext>
            </a:extLst>
          </p:cNvPr>
          <p:cNvGraphicFramePr>
            <a:graphicFrameLocks noGrp="1"/>
          </p:cNvGraphicFramePr>
          <p:nvPr>
            <p:extLst>
              <p:ext uri="{D42A27DB-BD31-4B8C-83A1-F6EECF244321}">
                <p14:modId xmlns:p14="http://schemas.microsoft.com/office/powerpoint/2010/main" val="4167888797"/>
              </p:ext>
            </p:extLst>
          </p:nvPr>
        </p:nvGraphicFramePr>
        <p:xfrm>
          <a:off x="7951937" y="365123"/>
          <a:ext cx="3401864" cy="3840480"/>
        </p:xfrm>
        <a:graphic>
          <a:graphicData uri="http://schemas.openxmlformats.org/drawingml/2006/table">
            <a:tbl>
              <a:tblPr firstRow="1" bandRow="1">
                <a:tableStyleId>{5C22544A-7EE6-4342-B048-85BDC9FD1C3A}</a:tableStyleId>
              </a:tblPr>
              <a:tblGrid>
                <a:gridCol w="3401864">
                  <a:extLst>
                    <a:ext uri="{9D8B030D-6E8A-4147-A177-3AD203B41FA5}">
                      <a16:colId xmlns:a16="http://schemas.microsoft.com/office/drawing/2014/main" val="1003014637"/>
                    </a:ext>
                  </a:extLst>
                </a:gridCol>
              </a:tblGrid>
              <a:tr h="227160">
                <a:tc>
                  <a:txBody>
                    <a:bodyPr/>
                    <a:lstStyle/>
                    <a:p>
                      <a:r>
                        <a:rPr lang="en-US" sz="1000" dirty="0">
                          <a:solidFill>
                            <a:sysClr val="windowText" lastClr="000000"/>
                          </a:solidFill>
                          <a:latin typeface="Lub Dub Condensed" panose="020B0506030403020204" pitchFamily="34" charset="0"/>
                        </a:rPr>
                        <a:t>LEVEL (QUALITY) OF EVIDENCE‡</a:t>
                      </a:r>
                    </a:p>
                  </a:txBody>
                  <a:tcPr>
                    <a:solidFill>
                      <a:srgbClr val="D2D3D5"/>
                    </a:solidFill>
                  </a:tcPr>
                </a:tc>
                <a:extLst>
                  <a:ext uri="{0D108BD9-81ED-4DB2-BD59-A6C34878D82A}">
                    <a16:rowId xmlns:a16="http://schemas.microsoft.com/office/drawing/2014/main" val="242032595"/>
                  </a:ext>
                </a:extLst>
              </a:tr>
              <a:tr h="227160">
                <a:tc>
                  <a:txBody>
                    <a:bodyPr/>
                    <a:lstStyle/>
                    <a:p>
                      <a:r>
                        <a:rPr lang="en-US" sz="1000" b="1" dirty="0">
                          <a:latin typeface="Lub Dub Condensed" panose="020B0506030403020204" pitchFamily="34" charset="0"/>
                        </a:rPr>
                        <a:t>LEVEL A</a:t>
                      </a:r>
                    </a:p>
                  </a:txBody>
                  <a:tcPr>
                    <a:solidFill>
                      <a:srgbClr val="4D8AB7"/>
                    </a:solidFill>
                  </a:tcPr>
                </a:tc>
                <a:extLst>
                  <a:ext uri="{0D108BD9-81ED-4DB2-BD59-A6C34878D82A}">
                    <a16:rowId xmlns:a16="http://schemas.microsoft.com/office/drawing/2014/main" val="3318596577"/>
                  </a:ext>
                </a:extLst>
              </a:tr>
              <a:tr h="438094">
                <a:tc>
                  <a:txBody>
                    <a:bodyPr/>
                    <a:lstStyle/>
                    <a:p>
                      <a:pPr marL="174625" indent="-114300">
                        <a:buFont typeface="Arial" panose="020B0604020202020204" pitchFamily="34" charset="0"/>
                        <a:buChar char="•"/>
                      </a:pPr>
                      <a:r>
                        <a:rPr lang="en-US" sz="900" dirty="0">
                          <a:latin typeface="Lub Dub Condensed" panose="020B0506030403020204" pitchFamily="34" charset="0"/>
                        </a:rPr>
                        <a:t>High-quality evidence‡ from more than 1 RCT</a:t>
                      </a:r>
                    </a:p>
                    <a:p>
                      <a:pPr marL="174625" indent="-114300">
                        <a:buFont typeface="Arial" panose="020B0604020202020204" pitchFamily="34" charset="0"/>
                        <a:buChar char="•"/>
                      </a:pPr>
                      <a:r>
                        <a:rPr lang="en-US" sz="900" dirty="0">
                          <a:latin typeface="Lub Dub Condensed" panose="020B0506030403020204" pitchFamily="34" charset="0"/>
                        </a:rPr>
                        <a:t>Meta-analyses of high-quality RCTs</a:t>
                      </a:r>
                    </a:p>
                    <a:p>
                      <a:pPr marL="174625" indent="-114300">
                        <a:buFont typeface="Arial" panose="020B0604020202020204" pitchFamily="34" charset="0"/>
                        <a:buChar char="•"/>
                      </a:pPr>
                      <a:r>
                        <a:rPr lang="en-US" sz="900" dirty="0">
                          <a:latin typeface="Lub Dub Condensed" panose="020B0506030403020204" pitchFamily="34" charset="0"/>
                        </a:rPr>
                        <a:t>One or more RCTs corroborated by high-quality registry studies</a:t>
                      </a:r>
                    </a:p>
                  </a:txBody>
                  <a:tcPr>
                    <a:lnB w="38100" cap="flat" cmpd="sng" algn="ctr">
                      <a:solidFill>
                        <a:schemeClr val="bg1"/>
                      </a:solidFill>
                      <a:prstDash val="solid"/>
                      <a:round/>
                      <a:headEnd type="none" w="med" len="med"/>
                      <a:tailEnd type="none" w="med" len="med"/>
                    </a:lnB>
                    <a:solidFill>
                      <a:srgbClr val="4D8AB7"/>
                    </a:solidFill>
                  </a:tcPr>
                </a:tc>
                <a:extLst>
                  <a:ext uri="{0D108BD9-81ED-4DB2-BD59-A6C34878D82A}">
                    <a16:rowId xmlns:a16="http://schemas.microsoft.com/office/drawing/2014/main" val="1208742902"/>
                  </a:ext>
                </a:extLst>
              </a:tr>
              <a:tr h="227160">
                <a:tc>
                  <a:txBody>
                    <a:bodyPr/>
                    <a:lstStyle/>
                    <a:p>
                      <a:pPr marL="0" algn="l" defTabSz="914400" rtl="0" eaLnBrk="1" latinLnBrk="0" hangingPunct="1">
                        <a:tabLst>
                          <a:tab pos="2857500" algn="r"/>
                        </a:tabLst>
                      </a:pPr>
                      <a:r>
                        <a:rPr lang="en-US" sz="1000" b="1" kern="1200" dirty="0">
                          <a:solidFill>
                            <a:schemeClr val="dk1"/>
                          </a:solidFill>
                          <a:latin typeface="Lub Dub Condensed" panose="020B0506030403020204" pitchFamily="34" charset="0"/>
                          <a:ea typeface="+mn-ea"/>
                          <a:cs typeface="+mn-cs"/>
                        </a:rPr>
                        <a:t>LEVEL B-R                                                                            (Randomized)</a:t>
                      </a:r>
                    </a:p>
                  </a:txBody>
                  <a:tcPr>
                    <a:lnT w="38100" cap="flat" cmpd="sng" algn="ctr">
                      <a:solidFill>
                        <a:schemeClr val="bg1"/>
                      </a:solidFill>
                      <a:prstDash val="solid"/>
                      <a:round/>
                      <a:headEnd type="none" w="med" len="med"/>
                      <a:tailEnd type="none" w="med" len="med"/>
                    </a:lnT>
                    <a:solidFill>
                      <a:srgbClr val="85ADD1"/>
                    </a:solidFill>
                  </a:tcPr>
                </a:tc>
                <a:extLst>
                  <a:ext uri="{0D108BD9-81ED-4DB2-BD59-A6C34878D82A}">
                    <a16:rowId xmlns:a16="http://schemas.microsoft.com/office/drawing/2014/main" val="3747493110"/>
                  </a:ext>
                </a:extLst>
              </a:tr>
              <a:tr h="32451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Moderate-quality evidence</a:t>
                      </a:r>
                      <a:r>
                        <a:rPr lang="en-US" sz="900" dirty="0">
                          <a:latin typeface="Lub Dub Condensed" panose="020B0506030403020204" pitchFamily="34" charset="0"/>
                        </a:rPr>
                        <a:t>‡</a:t>
                      </a:r>
                      <a:r>
                        <a:rPr lang="en-US" sz="900" kern="1200" dirty="0">
                          <a:solidFill>
                            <a:schemeClr val="dk1"/>
                          </a:solidFill>
                          <a:latin typeface="Lub Dub Condensed" panose="020B0506030403020204" pitchFamily="34" charset="0"/>
                          <a:ea typeface="+mn-ea"/>
                          <a:cs typeface="+mn-cs"/>
                        </a:rPr>
                        <a:t> from 1 or more RCTs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moderate-quality RCTs</a:t>
                      </a:r>
                    </a:p>
                  </a:txBody>
                  <a:tcPr>
                    <a:lnB w="38100" cap="flat" cmpd="sng" algn="ctr">
                      <a:solidFill>
                        <a:schemeClr val="bg1"/>
                      </a:solidFill>
                      <a:prstDash val="solid"/>
                      <a:round/>
                      <a:headEnd type="none" w="med" len="med"/>
                      <a:tailEnd type="none" w="med" len="med"/>
                    </a:lnB>
                    <a:solidFill>
                      <a:srgbClr val="85ADD1"/>
                    </a:solidFill>
                  </a:tcPr>
                </a:tc>
                <a:extLst>
                  <a:ext uri="{0D108BD9-81ED-4DB2-BD59-A6C34878D82A}">
                    <a16:rowId xmlns:a16="http://schemas.microsoft.com/office/drawing/2014/main" val="473413684"/>
                  </a:ext>
                </a:extLst>
              </a:tr>
              <a:tr h="227160">
                <a:tc>
                  <a:txBody>
                    <a:bodyPr/>
                    <a:lstStyle/>
                    <a:p>
                      <a:pPr marL="0" algn="l" defTabSz="914400" rtl="0" eaLnBrk="1" latinLnBrk="0" hangingPunct="1"/>
                      <a:r>
                        <a:rPr lang="en-US" sz="1000" b="1" kern="1200" dirty="0">
                          <a:solidFill>
                            <a:schemeClr val="dk1"/>
                          </a:solidFill>
                          <a:latin typeface="Lub Dub Condensed" panose="020B0506030403020204" pitchFamily="34" charset="0"/>
                          <a:ea typeface="+mn-ea"/>
                          <a:cs typeface="+mn-cs"/>
                        </a:rPr>
                        <a:t>LEVEL B-NR                                                                   (Nonrandomized)</a:t>
                      </a:r>
                    </a:p>
                  </a:txBody>
                  <a:tcPr>
                    <a:lnT w="38100" cap="flat" cmpd="sng" algn="ctr">
                      <a:solidFill>
                        <a:schemeClr val="bg1"/>
                      </a:solidFill>
                      <a:prstDash val="solid"/>
                      <a:round/>
                      <a:headEnd type="none" w="med" len="med"/>
                      <a:tailEnd type="none" w="med" len="med"/>
                    </a:lnT>
                    <a:solidFill>
                      <a:srgbClr val="85ADD1"/>
                    </a:solidFill>
                  </a:tcPr>
                </a:tc>
                <a:extLst>
                  <a:ext uri="{0D108BD9-81ED-4DB2-BD59-A6C34878D82A}">
                    <a16:rowId xmlns:a16="http://schemas.microsoft.com/office/drawing/2014/main" val="757579678"/>
                  </a:ext>
                </a:extLst>
              </a:tr>
              <a:tr h="43809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Moderate-quality evidence</a:t>
                      </a:r>
                      <a:r>
                        <a:rPr lang="en-US" sz="900" dirty="0">
                          <a:latin typeface="Lub Dub Condensed" panose="020B0506030403020204" pitchFamily="34" charset="0"/>
                        </a:rPr>
                        <a:t>‡</a:t>
                      </a:r>
                      <a:r>
                        <a:rPr lang="en-US" sz="900" kern="1200" dirty="0">
                          <a:solidFill>
                            <a:schemeClr val="dk1"/>
                          </a:solidFill>
                          <a:latin typeface="Lub Dub Condensed" panose="020B0506030403020204" pitchFamily="34" charset="0"/>
                          <a:ea typeface="+mn-ea"/>
                          <a:cs typeface="+mn-cs"/>
                        </a:rPr>
                        <a:t> from 1 or more well-designed, well-executed nonrandomized studies, observational studies, or registry studies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such studies</a:t>
                      </a:r>
                    </a:p>
                  </a:txBody>
                  <a:tcPr>
                    <a:lnB w="38100" cap="flat" cmpd="sng" algn="ctr">
                      <a:solidFill>
                        <a:schemeClr val="bg1"/>
                      </a:solidFill>
                      <a:prstDash val="solid"/>
                      <a:round/>
                      <a:headEnd type="none" w="med" len="med"/>
                      <a:tailEnd type="none" w="med" len="med"/>
                    </a:lnB>
                    <a:solidFill>
                      <a:srgbClr val="85ADD1"/>
                    </a:solidFill>
                  </a:tcPr>
                </a:tc>
                <a:extLst>
                  <a:ext uri="{0D108BD9-81ED-4DB2-BD59-A6C34878D82A}">
                    <a16:rowId xmlns:a16="http://schemas.microsoft.com/office/drawing/2014/main" val="3998212600"/>
                  </a:ext>
                </a:extLst>
              </a:tr>
              <a:tr h="227160">
                <a:tc>
                  <a:txBody>
                    <a:bodyPr/>
                    <a:lstStyle/>
                    <a:p>
                      <a:r>
                        <a:rPr lang="en-US" sz="1000" b="1" kern="1200" dirty="0">
                          <a:solidFill>
                            <a:schemeClr val="dk1"/>
                          </a:solidFill>
                          <a:latin typeface="Lub Dub Condensed" panose="020B0506030403020204" pitchFamily="34" charset="0"/>
                          <a:ea typeface="+mn-ea"/>
                          <a:cs typeface="+mn-cs"/>
                        </a:rPr>
                        <a:t>LEVEL C-LD                                                                          (Limited Data)</a:t>
                      </a:r>
                    </a:p>
                  </a:txBody>
                  <a:tcPr>
                    <a:lnT w="38100" cap="flat" cmpd="sng" algn="ctr">
                      <a:solidFill>
                        <a:schemeClr val="bg1"/>
                      </a:solidFill>
                      <a:prstDash val="solid"/>
                      <a:round/>
                      <a:headEnd type="none" w="med" len="med"/>
                      <a:tailEnd type="none" w="med" len="med"/>
                    </a:lnT>
                    <a:solidFill>
                      <a:srgbClr val="C4D8F0"/>
                    </a:solidFill>
                  </a:tcPr>
                </a:tc>
                <a:extLst>
                  <a:ext uri="{0D108BD9-81ED-4DB2-BD59-A6C34878D82A}">
                    <a16:rowId xmlns:a16="http://schemas.microsoft.com/office/drawing/2014/main" val="2602536859"/>
                  </a:ext>
                </a:extLst>
              </a:tr>
              <a:tr h="55167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Randomized or nonrandomized observational or registry studies with limitations of design or execution</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such studies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Physiological or mechanistic studies in human subjects</a:t>
                      </a:r>
                    </a:p>
                  </a:txBody>
                  <a:tcPr>
                    <a:lnB w="38100" cap="flat" cmpd="sng" algn="ctr">
                      <a:solidFill>
                        <a:schemeClr val="bg1"/>
                      </a:solidFill>
                      <a:prstDash val="solid"/>
                      <a:round/>
                      <a:headEnd type="none" w="med" len="med"/>
                      <a:tailEnd type="none" w="med" len="med"/>
                    </a:lnB>
                    <a:solidFill>
                      <a:srgbClr val="C4D8F0"/>
                    </a:solidFill>
                  </a:tcPr>
                </a:tc>
                <a:extLst>
                  <a:ext uri="{0D108BD9-81ED-4DB2-BD59-A6C34878D82A}">
                    <a16:rowId xmlns:a16="http://schemas.microsoft.com/office/drawing/2014/main" val="2650303985"/>
                  </a:ext>
                </a:extLst>
              </a:tr>
              <a:tr h="227160">
                <a:tc>
                  <a:txBody>
                    <a:bodyPr/>
                    <a:lstStyle/>
                    <a:p>
                      <a:r>
                        <a:rPr lang="en-US" sz="1000" b="1" kern="1200" dirty="0">
                          <a:solidFill>
                            <a:schemeClr val="dk1"/>
                          </a:solidFill>
                          <a:latin typeface="Lub Dub Condensed" panose="020B0506030403020204" pitchFamily="34" charset="0"/>
                          <a:ea typeface="+mn-ea"/>
                          <a:cs typeface="+mn-cs"/>
                        </a:rPr>
                        <a:t>LEVEL C-EO                                                                      (Expert Opinion)</a:t>
                      </a:r>
                    </a:p>
                  </a:txBody>
                  <a:tcPr>
                    <a:lnT w="38100" cap="flat" cmpd="sng" algn="ctr">
                      <a:solidFill>
                        <a:schemeClr val="bg1"/>
                      </a:solidFill>
                      <a:prstDash val="solid"/>
                      <a:round/>
                      <a:headEnd type="none" w="med" len="med"/>
                      <a:tailEnd type="none" w="med" len="med"/>
                    </a:lnT>
                    <a:solidFill>
                      <a:srgbClr val="C4D8F0"/>
                    </a:solidFill>
                  </a:tcPr>
                </a:tc>
                <a:extLst>
                  <a:ext uri="{0D108BD9-81ED-4DB2-BD59-A6C34878D82A}">
                    <a16:rowId xmlns:a16="http://schemas.microsoft.com/office/drawing/2014/main" val="3322866847"/>
                  </a:ext>
                </a:extLst>
              </a:tr>
              <a:tr h="211677">
                <a:tc>
                  <a:txBody>
                    <a:bodyPr/>
                    <a:lstStyle/>
                    <a:p>
                      <a:pPr marL="171450" indent="-111125">
                        <a:buFont typeface="Arial" panose="020B0604020202020204" pitchFamily="34" charset="0"/>
                        <a:buChar char="•"/>
                      </a:pPr>
                      <a:r>
                        <a:rPr lang="en-US" sz="900" dirty="0">
                          <a:latin typeface="Lub Dub Condensed" panose="020B0506030403020204" pitchFamily="34" charset="0"/>
                        </a:rPr>
                        <a:t>Consensus of expert opinion based on clinical experience. </a:t>
                      </a:r>
                    </a:p>
                  </a:txBody>
                  <a:tcPr>
                    <a:solidFill>
                      <a:srgbClr val="C4D8F0"/>
                    </a:solidFill>
                  </a:tcPr>
                </a:tc>
                <a:extLst>
                  <a:ext uri="{0D108BD9-81ED-4DB2-BD59-A6C34878D82A}">
                    <a16:rowId xmlns:a16="http://schemas.microsoft.com/office/drawing/2014/main" val="1232743771"/>
                  </a:ext>
                </a:extLst>
              </a:tr>
            </a:tbl>
          </a:graphicData>
        </a:graphic>
      </p:graphicFrame>
      <p:sp>
        <p:nvSpPr>
          <p:cNvPr id="10" name="Text Placeholder 3">
            <a:extLst>
              <a:ext uri="{FF2B5EF4-FFF2-40B4-BE49-F238E27FC236}">
                <a16:creationId xmlns:a16="http://schemas.microsoft.com/office/drawing/2014/main" id="{0A8E3FDB-9FA2-4F9A-9D78-FBE0D52A15F9}"/>
              </a:ext>
            </a:extLst>
          </p:cNvPr>
          <p:cNvSpPr>
            <a:spLocks noGrp="1"/>
          </p:cNvSpPr>
          <p:nvPr>
            <p:ph type="body" sz="quarter" idx="13"/>
          </p:nvPr>
        </p:nvSpPr>
        <p:spPr>
          <a:xfrm>
            <a:off x="7951937" y="4249267"/>
            <a:ext cx="3401864" cy="1226459"/>
          </a:xfrm>
        </p:spPr>
        <p:txBody>
          <a:bodyPr/>
          <a:lstStyle/>
          <a:p>
            <a:pPr marL="0" lvl="0" indent="0">
              <a:spcBef>
                <a:spcPts val="600"/>
              </a:spcBef>
              <a:buClr>
                <a:srgbClr val="000000"/>
              </a:buClr>
              <a:defRPr/>
            </a:pPr>
            <a:r>
              <a:rPr lang="en-US" sz="700" dirty="0">
                <a:sym typeface="Arial"/>
              </a:rPr>
              <a:t>COR and LOE are determined independently (any COR may be paired with any LOE). </a:t>
            </a:r>
          </a:p>
          <a:p>
            <a:pPr marL="0" lvl="0" indent="0">
              <a:spcBef>
                <a:spcPts val="600"/>
              </a:spcBef>
              <a:buClr>
                <a:srgbClr val="000000"/>
              </a:buClr>
              <a:defRPr/>
            </a:pPr>
            <a:r>
              <a:rPr lang="en-US" sz="700" dirty="0">
                <a:sym typeface="Arial"/>
              </a:rPr>
              <a:t>A recommendation with LOE C does not imply that the recommendation is weak. Many important clinical questions addressed in guidelines do not lend themselves to clinical trials. Although RCTs are unavailable, there may be a very clear clinical consensus that a particular test or therapy is useful or effective.  </a:t>
            </a:r>
          </a:p>
          <a:p>
            <a:pPr marL="0" lvl="0" indent="0">
              <a:spcBef>
                <a:spcPts val="600"/>
              </a:spcBef>
              <a:buClr>
                <a:srgbClr val="000000"/>
              </a:buClr>
              <a:defRPr/>
            </a:pPr>
            <a:r>
              <a:rPr lang="en-US" sz="700" dirty="0">
                <a:sym typeface="Arial"/>
              </a:rPr>
              <a:t>*The outcome or result of the intervention should be specified (an improved clinical outcome or increased diagnostic accuracy or incremental prognostic information). </a:t>
            </a:r>
          </a:p>
          <a:p>
            <a:pPr marL="0" lvl="0" indent="0">
              <a:spcBef>
                <a:spcPts val="600"/>
              </a:spcBef>
              <a:buClr>
                <a:srgbClr val="000000"/>
              </a:buClr>
              <a:defRPr/>
            </a:pPr>
            <a:r>
              <a:rPr lang="en-US" sz="700" dirty="0">
                <a:sym typeface="Arial"/>
              </a:rPr>
              <a:t> </a:t>
            </a:r>
            <a:r>
              <a:rPr lang="en-US" sz="700" b="1" dirty="0">
                <a:sym typeface="Arial"/>
              </a:rPr>
              <a:t>†</a:t>
            </a:r>
            <a:r>
              <a:rPr lang="en-US" sz="700" dirty="0">
                <a:sym typeface="Arial"/>
              </a:rPr>
              <a:t>For comparative-effectiveness recommendation (COR 1 and 2a; LOE A and B only), studies that support the use of comparator verbs should involve direct comparisons of the treatments or strategies being evaluated. </a:t>
            </a:r>
          </a:p>
          <a:p>
            <a:pPr marL="0" lvl="0" indent="0">
              <a:spcBef>
                <a:spcPts val="600"/>
              </a:spcBef>
              <a:buClr>
                <a:srgbClr val="000000"/>
              </a:buClr>
              <a:defRPr/>
            </a:pPr>
            <a:r>
              <a:rPr lang="en-US" sz="700" b="1" dirty="0">
                <a:sym typeface="Arial"/>
              </a:rPr>
              <a:t>‡</a:t>
            </a:r>
            <a:r>
              <a:rPr lang="en-US" sz="700" dirty="0">
                <a:sym typeface="Arial"/>
              </a:rPr>
              <a:t>The method of assessing quality is evolving, including the application of standardized, widely-used, and preferably validated evidence grading tools; and for systematic reviews, the incorporation of an Evidence Review Committee.  COR indicates Class of Recommendation; EO, expert opinion; LD, limited data; LOE, Level of Evidence; NR, nonrandomized; R, randomized; and RCT, randomized controlled trial. </a:t>
            </a:r>
          </a:p>
        </p:txBody>
      </p:sp>
      <p:sp>
        <p:nvSpPr>
          <p:cNvPr id="8" name="Rectangle 7" descr="Gulati, M. et al. 2021 AHA/ACC/ASE/CHEST/SAEM/SCCT/SCMR Guideline for the Evaluation and Diagnosis of Chest Pain. Circulation. &#10;">
            <a:extLst>
              <a:ext uri="{FF2B5EF4-FFF2-40B4-BE49-F238E27FC236}">
                <a16:creationId xmlns:a16="http://schemas.microsoft.com/office/drawing/2014/main" id="{A62EE938-B626-401C-9561-0817BE93BA12}"/>
              </a:ext>
            </a:extLst>
          </p:cNvPr>
          <p:cNvSpPr/>
          <p:nvPr/>
        </p:nvSpPr>
        <p:spPr>
          <a:xfrm>
            <a:off x="2876959" y="6381750"/>
            <a:ext cx="6820737" cy="185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53CE3894-4E58-48A5-B9B2-BE00E7D906E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a:t>
            </a:fld>
            <a:endParaRPr lang="en-US" dirty="0"/>
          </a:p>
        </p:txBody>
      </p:sp>
    </p:spTree>
    <p:extLst>
      <p:ext uri="{BB962C8B-B14F-4D97-AF65-F5344CB8AC3E}">
        <p14:creationId xmlns:p14="http://schemas.microsoft.com/office/powerpoint/2010/main" val="3077863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8250A69-EC85-4786-8155-142F4CB0C3B1}"/>
              </a:ext>
              <a:ext uri="{C183D7F6-B498-43B3-948B-1728B52AA6E4}">
                <adec:decorative xmlns:adec="http://schemas.microsoft.com/office/drawing/2017/decorative" val="1"/>
              </a:ext>
            </a:extLst>
          </p:cNvPr>
          <p:cNvGrpSpPr/>
          <p:nvPr/>
        </p:nvGrpSpPr>
        <p:grpSpPr>
          <a:xfrm>
            <a:off x="1993935" y="2797656"/>
            <a:ext cx="2151650" cy="365760"/>
            <a:chOff x="1993935" y="2797656"/>
            <a:chExt cx="2151650" cy="365760"/>
          </a:xfrm>
        </p:grpSpPr>
        <p:cxnSp>
          <p:nvCxnSpPr>
            <p:cNvPr id="20" name="Straight Arrow Connector 19">
              <a:extLst>
                <a:ext uri="{FF2B5EF4-FFF2-40B4-BE49-F238E27FC236}">
                  <a16:creationId xmlns:a16="http://schemas.microsoft.com/office/drawing/2014/main" id="{11F9333A-5DC4-4DBA-92CB-B37FB49143EA}"/>
                </a:ext>
                <a:ext uri="{C183D7F6-B498-43B3-948B-1728B52AA6E4}">
                  <adec:decorative xmlns:adec="http://schemas.microsoft.com/office/drawing/2017/decorative" val="1"/>
                </a:ext>
              </a:extLst>
            </p:cNvPr>
            <p:cNvCxnSpPr>
              <a:cxnSpLocks/>
            </p:cNvCxnSpPr>
            <p:nvPr/>
          </p:nvCxnSpPr>
          <p:spPr>
            <a:xfrm>
              <a:off x="3069279" y="2797656"/>
              <a:ext cx="0" cy="36576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Rectangle 2">
              <a:extLst>
                <a:ext uri="{FF2B5EF4-FFF2-40B4-BE49-F238E27FC236}">
                  <a16:creationId xmlns:a16="http://schemas.microsoft.com/office/drawing/2014/main" id="{EE00E708-DA2E-413F-81C9-82D580DAB5DB}"/>
                </a:ext>
                <a:ext uri="{C183D7F6-B498-43B3-948B-1728B52AA6E4}">
                  <adec:decorative xmlns:adec="http://schemas.microsoft.com/office/drawing/2017/decorative" val="1"/>
                </a:ext>
              </a:extLst>
            </p:cNvPr>
            <p:cNvSpPr/>
            <p:nvPr/>
          </p:nvSpPr>
          <p:spPr>
            <a:xfrm>
              <a:off x="1993935" y="2959817"/>
              <a:ext cx="2151650" cy="197725"/>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Lst>
              <a:ahLst/>
              <a:cxnLst>
                <a:cxn ang="0">
                  <a:pos x="connsiteX0" y="connsiteY0"/>
                </a:cxn>
                <a:cxn ang="0">
                  <a:pos x="connsiteX1" y="connsiteY1"/>
                </a:cxn>
                <a:cxn ang="0">
                  <a:pos x="connsiteX2" y="connsiteY2"/>
                </a:cxn>
                <a:cxn ang="0">
                  <a:pos x="connsiteX3" y="connsiteY3"/>
                </a:cxn>
              </a:cxnLst>
              <a:rect l="l" t="t" r="r" b="b"/>
              <a:pathLst>
                <a:path w="6714836" h="897728">
                  <a:moveTo>
                    <a:pt x="0" y="897728"/>
                  </a:moveTo>
                  <a:lnTo>
                    <a:pt x="0" y="0"/>
                  </a:lnTo>
                  <a:lnTo>
                    <a:pt x="6714836" y="0"/>
                  </a:lnTo>
                  <a:lnTo>
                    <a:pt x="6714836" y="897728"/>
                  </a:lnTo>
                </a:path>
              </a:pathLst>
            </a:cu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cxnSp>
        <p:nvCxnSpPr>
          <p:cNvPr id="37" name="Straight Arrow Connector 36">
            <a:extLst>
              <a:ext uri="{FF2B5EF4-FFF2-40B4-BE49-F238E27FC236}">
                <a16:creationId xmlns:a16="http://schemas.microsoft.com/office/drawing/2014/main" id="{9AD98EC0-9ADE-4C97-8D0D-287EC80760F4}"/>
              </a:ext>
              <a:ext uri="{C183D7F6-B498-43B3-948B-1728B52AA6E4}">
                <adec:decorative xmlns:adec="http://schemas.microsoft.com/office/drawing/2017/decorative" val="1"/>
              </a:ext>
            </a:extLst>
          </p:cNvPr>
          <p:cNvCxnSpPr>
            <a:cxnSpLocks/>
          </p:cNvCxnSpPr>
          <p:nvPr/>
        </p:nvCxnSpPr>
        <p:spPr>
          <a:xfrm>
            <a:off x="8451940" y="2609303"/>
            <a:ext cx="0" cy="36576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Title 1" descr="Title of slide which highlights the focus on the content.">
            <a:extLst>
              <a:ext uri="{FF2B5EF4-FFF2-40B4-BE49-F238E27FC236}">
                <a16:creationId xmlns:a16="http://schemas.microsoft.com/office/drawing/2014/main" id="{1915B83D-EC86-4740-A190-089BC21BA7B4}"/>
              </a:ext>
            </a:extLst>
          </p:cNvPr>
          <p:cNvSpPr>
            <a:spLocks noGrp="1"/>
          </p:cNvSpPr>
          <p:nvPr>
            <p:ph type="title"/>
          </p:nvPr>
        </p:nvSpPr>
        <p:spPr>
          <a:xfrm>
            <a:off x="838200" y="365125"/>
            <a:ext cx="8247185" cy="865798"/>
          </a:xfrm>
        </p:spPr>
        <p:txBody>
          <a:bodyPr/>
          <a:lstStyle/>
          <a:p>
            <a:r>
              <a:rPr lang="en-US" dirty="0"/>
              <a:t>Overview of Guideline-Based Pathways for Evaluating Chest Pain</a:t>
            </a:r>
          </a:p>
        </p:txBody>
      </p:sp>
      <p:sp>
        <p:nvSpPr>
          <p:cNvPr id="40" name="Rectangle 39" descr="This flowchart provides an overall framework for applying the evaluation and clinical decision pathways which are encompassed in the guideline document.  The first decision step involves determining if the chest pain is acute.  If the answer is “yes” then the clinician is referred to the flowchart depicted in Figure 8. General Approach to Risk Stratification of Patients with Suspected Acute Coronary Syndrome (ACS).  Based on the final decision step in Figure 8, patients will be designated into a risk category of low, intermediate, or high.  If the patient risk is intermediate, the clinician is then referred to the flowcharts in Figure 9 and 10.  Figure 9 is applicable for Patients with Suspected ACS at Intermediate Risk with No Known CAD and Figure 10 for Patients with Suspected ACS at Intermediate Risk with Known CAD.  If the answer is “No” for the first decision step the clinician is referred to Figure 8. General Approach to Risk Stratification of Patients with Suspected Acute Coronary Syndrome (ACS).  If the patient is determined to have stable chest pain, then the clinician is guided to use the appropriate pathway which is the flowchart in Figure 12.  Clinical Decision Pathway for Patients with Stable Chest Pain and No Known CAD or the flowchart in Figure 13. Clinical Decision Pathway for Patients with Stable Chest Pain (or Equivalent) Symptoms with Prior MI, Prior Revascularization, or Known CAD on Invasive Coronary Angiography or CCTA, Including Those with Nonobstructive CAD.">
            <a:extLst>
              <a:ext uri="{FF2B5EF4-FFF2-40B4-BE49-F238E27FC236}">
                <a16:creationId xmlns:a16="http://schemas.microsoft.com/office/drawing/2014/main" id="{5049B10A-3C91-4B54-B7D4-77615C8D5859}"/>
              </a:ext>
            </a:extLst>
          </p:cNvPr>
          <p:cNvSpPr/>
          <p:nvPr/>
        </p:nvSpPr>
        <p:spPr>
          <a:xfrm>
            <a:off x="368344" y="705679"/>
            <a:ext cx="11111829" cy="5200336"/>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descr="Abbreviations listed of terms used in the slide.">
            <a:extLst>
              <a:ext uri="{FF2B5EF4-FFF2-40B4-BE49-F238E27FC236}">
                <a16:creationId xmlns:a16="http://schemas.microsoft.com/office/drawing/2014/main" id="{6EF05550-F9D9-4E11-A0EC-E565186797A6}"/>
              </a:ext>
            </a:extLst>
          </p:cNvPr>
          <p:cNvSpPr>
            <a:spLocks noGrp="1"/>
          </p:cNvSpPr>
          <p:nvPr>
            <p:ph type="body" sz="quarter" idx="13"/>
          </p:nvPr>
        </p:nvSpPr>
        <p:spPr>
          <a:xfrm>
            <a:off x="838200" y="5855675"/>
            <a:ext cx="10515600" cy="271939"/>
          </a:xfrm>
        </p:spPr>
        <p:txBody>
          <a:bodyPr/>
          <a:lstStyle/>
          <a:p>
            <a:pPr marL="0" indent="0" algn="ctr"/>
            <a:r>
              <a:rPr lang="en-US" b="1" dirty="0"/>
              <a:t>Abbreviations: </a:t>
            </a:r>
            <a:r>
              <a:rPr lang="en-US" dirty="0"/>
              <a:t>ACS indicates acute coronary syndrome; CAD, coronary artery disease; </a:t>
            </a:r>
            <a:br>
              <a:rPr lang="en-US" dirty="0"/>
            </a:br>
            <a:r>
              <a:rPr lang="en-US" dirty="0"/>
              <a:t>CCTA, coronary computed tomographic angiography; and MI, myocardial infarction. </a:t>
            </a:r>
          </a:p>
        </p:txBody>
      </p:sp>
      <p:sp>
        <p:nvSpPr>
          <p:cNvPr id="4" name="Slide Number Placeholder 3">
            <a:extLst>
              <a:ext uri="{FF2B5EF4-FFF2-40B4-BE49-F238E27FC236}">
                <a16:creationId xmlns:a16="http://schemas.microsoft.com/office/drawing/2014/main" id="{6FDE0757-A1E1-4080-B8EA-0FA57E56D81B}"/>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20</a:t>
            </a:fld>
            <a:endParaRPr lang="en-US" sz="900" dirty="0"/>
          </a:p>
        </p:txBody>
      </p:sp>
      <p:sp>
        <p:nvSpPr>
          <p:cNvPr id="15" name="Rectangle 2">
            <a:extLst>
              <a:ext uri="{FF2B5EF4-FFF2-40B4-BE49-F238E27FC236}">
                <a16:creationId xmlns:a16="http://schemas.microsoft.com/office/drawing/2014/main" id="{038D8420-08F9-4142-BCE4-BE27561A5706}"/>
              </a:ext>
              <a:ext uri="{C183D7F6-B498-43B3-948B-1728B52AA6E4}">
                <adec:decorative xmlns:adec="http://schemas.microsoft.com/office/drawing/2017/decorative" val="1"/>
              </a:ext>
            </a:extLst>
          </p:cNvPr>
          <p:cNvSpPr/>
          <p:nvPr/>
        </p:nvSpPr>
        <p:spPr>
          <a:xfrm>
            <a:off x="3069760" y="1674113"/>
            <a:ext cx="1603695" cy="25399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Rectangle 2">
            <a:extLst>
              <a:ext uri="{FF2B5EF4-FFF2-40B4-BE49-F238E27FC236}">
                <a16:creationId xmlns:a16="http://schemas.microsoft.com/office/drawing/2014/main" id="{968B1B57-F17F-4181-A755-7200B5703840}"/>
              </a:ext>
              <a:ext uri="{C183D7F6-B498-43B3-948B-1728B52AA6E4}">
                <adec:decorative xmlns:adec="http://schemas.microsoft.com/office/drawing/2017/decorative" val="1"/>
              </a:ext>
            </a:extLst>
          </p:cNvPr>
          <p:cNvSpPr/>
          <p:nvPr/>
        </p:nvSpPr>
        <p:spPr>
          <a:xfrm flipH="1">
            <a:off x="6830895" y="1665475"/>
            <a:ext cx="1621526" cy="25399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Rectangle Container">
            <a:extLst>
              <a:ext uri="{FF2B5EF4-FFF2-40B4-BE49-F238E27FC236}">
                <a16:creationId xmlns:a16="http://schemas.microsoft.com/office/drawing/2014/main" id="{C5FC8D17-AC28-4184-871F-6A127D5CACF0}"/>
              </a:ext>
              <a:ext uri="{C183D7F6-B498-43B3-948B-1728B52AA6E4}">
                <adec:decorative xmlns:adec="http://schemas.microsoft.com/office/drawing/2017/decorative" val="1"/>
              </a:ext>
            </a:extLst>
          </p:cNvPr>
          <p:cNvSpPr/>
          <p:nvPr/>
        </p:nvSpPr>
        <p:spPr>
          <a:xfrm>
            <a:off x="4656244" y="1460434"/>
            <a:ext cx="2174651" cy="423870"/>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600" b="1" dirty="0">
                <a:solidFill>
                  <a:schemeClr val="bg1"/>
                </a:solidFill>
                <a:latin typeface="Lub Dub Bold" panose="020B0803030403020204" pitchFamily="34" charset="0"/>
                <a:cs typeface="Lato"/>
              </a:rPr>
              <a:t>Is chest pain acute?</a:t>
            </a:r>
          </a:p>
        </p:txBody>
      </p:sp>
      <p:sp>
        <p:nvSpPr>
          <p:cNvPr id="18" name="TextBox 17">
            <a:extLst>
              <a:ext uri="{FF2B5EF4-FFF2-40B4-BE49-F238E27FC236}">
                <a16:creationId xmlns:a16="http://schemas.microsoft.com/office/drawing/2014/main" id="{870F07B7-8FDF-464D-9CEF-325A0D46CD64}"/>
              </a:ext>
              <a:ext uri="{C183D7F6-B498-43B3-948B-1728B52AA6E4}">
                <adec:decorative xmlns:adec="http://schemas.microsoft.com/office/drawing/2017/decorative" val="1"/>
              </a:ext>
            </a:extLst>
          </p:cNvPr>
          <p:cNvSpPr txBox="1"/>
          <p:nvPr/>
        </p:nvSpPr>
        <p:spPr>
          <a:xfrm>
            <a:off x="1688997" y="1951754"/>
            <a:ext cx="2776239" cy="865798"/>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dirty="0"/>
              <a:t>Refer to </a:t>
            </a:r>
            <a:r>
              <a:rPr lang="en-US" dirty="0">
                <a:hlinkClick r:id="rId2" action="ppaction://hlinksldjump">
                  <a:extLst>
                    <a:ext uri="{A12FA001-AC4F-418D-AE19-62706E023703}">
                      <ahyp:hlinkClr xmlns:ahyp="http://schemas.microsoft.com/office/drawing/2018/hyperlinkcolor" val="tx"/>
                    </a:ext>
                  </a:extLst>
                </a:hlinkClick>
              </a:rPr>
              <a:t>Figure 8. General Approach to Risk Stratification of Patients With Suspected ACS </a:t>
            </a:r>
            <a:endParaRPr lang="en-US" dirty="0"/>
          </a:p>
        </p:txBody>
      </p:sp>
      <p:sp>
        <p:nvSpPr>
          <p:cNvPr id="21" name="Rectangle Container">
            <a:extLst>
              <a:ext uri="{FF2B5EF4-FFF2-40B4-BE49-F238E27FC236}">
                <a16:creationId xmlns:a16="http://schemas.microsoft.com/office/drawing/2014/main" id="{3A600811-B840-4C1B-A5A5-4F45A9871FEC}"/>
              </a:ext>
              <a:ext uri="{C183D7F6-B498-43B3-948B-1728B52AA6E4}">
                <adec:decorative xmlns:adec="http://schemas.microsoft.com/office/drawing/2017/decorative" val="1"/>
              </a:ext>
            </a:extLst>
          </p:cNvPr>
          <p:cNvSpPr/>
          <p:nvPr/>
        </p:nvSpPr>
        <p:spPr>
          <a:xfrm>
            <a:off x="3622928" y="1506209"/>
            <a:ext cx="480148" cy="306590"/>
          </a:xfrm>
          <a:prstGeom prst="rect">
            <a:avLst/>
          </a:prstGeom>
          <a:solidFill>
            <a:schemeClr val="tx1"/>
          </a:solidFill>
          <a:ln w="25400">
            <a:solidFill>
              <a:schemeClr val="bg1"/>
            </a:solidFill>
          </a:ln>
        </p:spPr>
        <p:txBody>
          <a:bodyPr spcFirstLastPara="0" lIns="0" tIns="0" rIns="0" bIns="0" anchor="ctr"/>
          <a:lstStyle/>
          <a:p>
            <a:pPr algn="ctr"/>
            <a:r>
              <a:rPr lang="en-US" sz="1600" b="1" dirty="0">
                <a:solidFill>
                  <a:schemeClr val="bg1"/>
                </a:solidFill>
                <a:latin typeface="Lub Dub Condensed" panose="020B0506030403020204" pitchFamily="34" charset="0"/>
              </a:rPr>
              <a:t>YES</a:t>
            </a:r>
          </a:p>
        </p:txBody>
      </p:sp>
      <p:sp>
        <p:nvSpPr>
          <p:cNvPr id="22" name="Rectangle Container">
            <a:extLst>
              <a:ext uri="{FF2B5EF4-FFF2-40B4-BE49-F238E27FC236}">
                <a16:creationId xmlns:a16="http://schemas.microsoft.com/office/drawing/2014/main" id="{E72D405F-DC1E-4570-BA1E-8B8C4646BFEC}"/>
              </a:ext>
              <a:ext uri="{C183D7F6-B498-43B3-948B-1728B52AA6E4}">
                <adec:decorative xmlns:adec="http://schemas.microsoft.com/office/drawing/2017/decorative" val="1"/>
              </a:ext>
            </a:extLst>
          </p:cNvPr>
          <p:cNvSpPr/>
          <p:nvPr/>
        </p:nvSpPr>
        <p:spPr>
          <a:xfrm>
            <a:off x="7384063" y="1512180"/>
            <a:ext cx="480148" cy="306590"/>
          </a:xfrm>
          <a:prstGeom prst="rect">
            <a:avLst/>
          </a:prstGeom>
          <a:solidFill>
            <a:schemeClr val="tx1"/>
          </a:solidFill>
          <a:ln w="25400">
            <a:solidFill>
              <a:schemeClr val="bg1"/>
            </a:solidFill>
          </a:ln>
        </p:spPr>
        <p:txBody>
          <a:bodyPr spcFirstLastPara="0" lIns="0" tIns="0" rIns="0" bIns="0" anchor="ctr"/>
          <a:lstStyle/>
          <a:p>
            <a:pPr algn="ctr"/>
            <a:r>
              <a:rPr lang="en-US" sz="1600" b="1" dirty="0">
                <a:solidFill>
                  <a:schemeClr val="bg1"/>
                </a:solidFill>
                <a:latin typeface="Lub Dub Condensed" panose="020B0506030403020204" pitchFamily="34" charset="0"/>
              </a:rPr>
              <a:t>NO</a:t>
            </a:r>
          </a:p>
        </p:txBody>
      </p:sp>
      <p:sp>
        <p:nvSpPr>
          <p:cNvPr id="23" name="Rectangle Container">
            <a:extLst>
              <a:ext uri="{FF2B5EF4-FFF2-40B4-BE49-F238E27FC236}">
                <a16:creationId xmlns:a16="http://schemas.microsoft.com/office/drawing/2014/main" id="{097420F9-0157-4AED-8E6D-749878691E2B}"/>
              </a:ext>
              <a:ext uri="{C183D7F6-B498-43B3-948B-1728B52AA6E4}">
                <adec:decorative xmlns:adec="http://schemas.microsoft.com/office/drawing/2017/decorative" val="1"/>
              </a:ext>
            </a:extLst>
          </p:cNvPr>
          <p:cNvSpPr/>
          <p:nvPr/>
        </p:nvSpPr>
        <p:spPr>
          <a:xfrm>
            <a:off x="3781856" y="3180140"/>
            <a:ext cx="720416" cy="179447"/>
          </a:xfrm>
          <a:prstGeom prst="rect">
            <a:avLst/>
          </a:prstGeom>
          <a:solidFill>
            <a:schemeClr val="bg1">
              <a:lumMod val="85000"/>
            </a:schemeClr>
          </a:solidFill>
          <a:ln w="25400">
            <a:solidFill>
              <a:srgbClr val="D9D9D9"/>
            </a:solidFill>
          </a:ln>
        </p:spPr>
        <p:txBody>
          <a:bodyPr spcFirstLastPara="0" lIns="0" tIns="0" rIns="0" bIns="0" anchor="ctr"/>
          <a:lstStyle/>
          <a:p>
            <a:pPr algn="ctr"/>
            <a:r>
              <a:rPr lang="en-US" sz="1200" b="1" dirty="0">
                <a:latin typeface="Lub Dub Bold" panose="020B0803030403020204" pitchFamily="34" charset="0"/>
              </a:rPr>
              <a:t>High</a:t>
            </a:r>
          </a:p>
        </p:txBody>
      </p:sp>
      <p:sp>
        <p:nvSpPr>
          <p:cNvPr id="24" name="Rectangle Container">
            <a:extLst>
              <a:ext uri="{FF2B5EF4-FFF2-40B4-BE49-F238E27FC236}">
                <a16:creationId xmlns:a16="http://schemas.microsoft.com/office/drawing/2014/main" id="{535DA921-FE0B-445B-AEF4-9D2068ADB754}"/>
              </a:ext>
              <a:ext uri="{C183D7F6-B498-43B3-948B-1728B52AA6E4}">
                <adec:decorative xmlns:adec="http://schemas.microsoft.com/office/drawing/2017/decorative" val="1"/>
              </a:ext>
            </a:extLst>
          </p:cNvPr>
          <p:cNvSpPr/>
          <p:nvPr/>
        </p:nvSpPr>
        <p:spPr>
          <a:xfrm>
            <a:off x="2439832" y="3181256"/>
            <a:ext cx="1259855" cy="444203"/>
          </a:xfrm>
          <a:prstGeom prst="rect">
            <a:avLst/>
          </a:prstGeom>
          <a:solidFill>
            <a:schemeClr val="bg1">
              <a:lumMod val="85000"/>
            </a:schemeClr>
          </a:solidFill>
          <a:ln w="25400">
            <a:solidFill>
              <a:srgbClr val="D9D9D9"/>
            </a:solidFill>
          </a:ln>
        </p:spPr>
        <p:txBody>
          <a:bodyPr spcFirstLastPara="0" lIns="0" tIns="0" rIns="0" bIns="0" anchor="ctr"/>
          <a:lstStyle/>
          <a:p>
            <a:pPr algn="ctr"/>
            <a:r>
              <a:rPr lang="en-US" sz="1100" b="1" dirty="0">
                <a:latin typeface="Lub Dub Bold" panose="020B0803030403020204" pitchFamily="34" charset="0"/>
              </a:rPr>
              <a:t>Intermediate (use appropriate algorithm)</a:t>
            </a:r>
          </a:p>
        </p:txBody>
      </p:sp>
      <p:sp>
        <p:nvSpPr>
          <p:cNvPr id="25" name="Rectangle Container">
            <a:extLst>
              <a:ext uri="{FF2B5EF4-FFF2-40B4-BE49-F238E27FC236}">
                <a16:creationId xmlns:a16="http://schemas.microsoft.com/office/drawing/2014/main" id="{4C2524F4-E911-4335-97C7-532CFA961493}"/>
              </a:ext>
              <a:ext uri="{C183D7F6-B498-43B3-948B-1728B52AA6E4}">
                <adec:decorative xmlns:adec="http://schemas.microsoft.com/office/drawing/2017/decorative" val="1"/>
              </a:ext>
            </a:extLst>
          </p:cNvPr>
          <p:cNvSpPr/>
          <p:nvPr/>
        </p:nvSpPr>
        <p:spPr>
          <a:xfrm>
            <a:off x="1630206" y="3170853"/>
            <a:ext cx="720416" cy="179447"/>
          </a:xfrm>
          <a:prstGeom prst="rect">
            <a:avLst/>
          </a:prstGeom>
          <a:solidFill>
            <a:schemeClr val="bg1">
              <a:lumMod val="85000"/>
            </a:schemeClr>
          </a:solidFill>
          <a:ln w="25400">
            <a:solidFill>
              <a:srgbClr val="D9D9D9"/>
            </a:solidFill>
          </a:ln>
        </p:spPr>
        <p:txBody>
          <a:bodyPr spcFirstLastPara="0" lIns="0" tIns="0" rIns="0" bIns="0" anchor="ctr"/>
          <a:lstStyle/>
          <a:p>
            <a:pPr algn="ctr"/>
            <a:r>
              <a:rPr lang="en-US" sz="1200" b="1" dirty="0">
                <a:latin typeface="Lub Dub Bold" panose="020B0803030403020204" pitchFamily="34" charset="0"/>
              </a:rPr>
              <a:t>Low</a:t>
            </a:r>
          </a:p>
        </p:txBody>
      </p:sp>
      <p:sp>
        <p:nvSpPr>
          <p:cNvPr id="31" name="TextBox 30">
            <a:extLst>
              <a:ext uri="{FF2B5EF4-FFF2-40B4-BE49-F238E27FC236}">
                <a16:creationId xmlns:a16="http://schemas.microsoft.com/office/drawing/2014/main" id="{7970102D-EADB-4C8D-99C1-89CD6FFF5A88}"/>
              </a:ext>
              <a:ext uri="{C183D7F6-B498-43B3-948B-1728B52AA6E4}">
                <adec:decorative xmlns:adec="http://schemas.microsoft.com/office/drawing/2017/decorative" val="1"/>
              </a:ext>
            </a:extLst>
          </p:cNvPr>
          <p:cNvSpPr txBox="1"/>
          <p:nvPr/>
        </p:nvSpPr>
        <p:spPr>
          <a:xfrm>
            <a:off x="1331556" y="3949383"/>
            <a:ext cx="1634987" cy="1593335"/>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dirty="0">
                <a:hlinkClick r:id="rId3" action="ppaction://hlinksldjump">
                  <a:extLst>
                    <a:ext uri="{A12FA001-AC4F-418D-AE19-62706E023703}">
                      <ahyp:hlinkClr xmlns:ahyp="http://schemas.microsoft.com/office/drawing/2018/hyperlinkcolor" val="tx"/>
                    </a:ext>
                  </a:extLst>
                </a:hlinkClick>
              </a:rPr>
              <a:t>Figure 9. Evaluation Algorithm for Patients With Suspected ACS at Intermediate Risk With No Known CAD</a:t>
            </a:r>
            <a:endParaRPr lang="en-US" dirty="0"/>
          </a:p>
        </p:txBody>
      </p:sp>
      <p:sp>
        <p:nvSpPr>
          <p:cNvPr id="32" name="TextBox 31">
            <a:extLst>
              <a:ext uri="{FF2B5EF4-FFF2-40B4-BE49-F238E27FC236}">
                <a16:creationId xmlns:a16="http://schemas.microsoft.com/office/drawing/2014/main" id="{00155687-22D5-4C06-A9CF-601646ED66B9}"/>
              </a:ext>
              <a:ext uri="{C183D7F6-B498-43B3-948B-1728B52AA6E4}">
                <adec:decorative xmlns:adec="http://schemas.microsoft.com/office/drawing/2017/decorative" val="1"/>
              </a:ext>
            </a:extLst>
          </p:cNvPr>
          <p:cNvSpPr txBox="1"/>
          <p:nvPr/>
        </p:nvSpPr>
        <p:spPr>
          <a:xfrm>
            <a:off x="3165771" y="3949383"/>
            <a:ext cx="1624722" cy="1593335"/>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dirty="0">
                <a:hlinkClick r:id="rId4" action="ppaction://hlinksldjump">
                  <a:extLst>
                    <a:ext uri="{A12FA001-AC4F-418D-AE19-62706E023703}">
                      <ahyp:hlinkClr xmlns:ahyp="http://schemas.microsoft.com/office/drawing/2018/hyperlinkcolor" val="tx"/>
                    </a:ext>
                  </a:extLst>
                </a:hlinkClick>
              </a:rPr>
              <a:t>Figure 10. Evaluation Algorithm for Patients With Suspected ACS at Intermediate Risk With Known CAD</a:t>
            </a:r>
            <a:endParaRPr lang="en-US" dirty="0"/>
          </a:p>
        </p:txBody>
      </p:sp>
      <p:sp>
        <p:nvSpPr>
          <p:cNvPr id="33" name="TextBox 32">
            <a:extLst>
              <a:ext uri="{FF2B5EF4-FFF2-40B4-BE49-F238E27FC236}">
                <a16:creationId xmlns:a16="http://schemas.microsoft.com/office/drawing/2014/main" id="{C5DE48CB-E247-414F-AA00-CFBD855FEBCB}"/>
              </a:ext>
              <a:ext uri="{C183D7F6-B498-43B3-948B-1728B52AA6E4}">
                <adec:decorative xmlns:adec="http://schemas.microsoft.com/office/drawing/2017/decorative" val="1"/>
              </a:ext>
            </a:extLst>
          </p:cNvPr>
          <p:cNvSpPr txBox="1"/>
          <p:nvPr/>
        </p:nvSpPr>
        <p:spPr>
          <a:xfrm>
            <a:off x="6370769" y="3883009"/>
            <a:ext cx="1702761" cy="1705903"/>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dirty="0">
                <a:hlinkClick r:id="rId5" action="ppaction://hlinksldjump">
                  <a:extLst>
                    <a:ext uri="{A12FA001-AC4F-418D-AE19-62706E023703}">
                      <ahyp:hlinkClr xmlns:ahyp="http://schemas.microsoft.com/office/drawing/2018/hyperlinkcolor" val="tx"/>
                    </a:ext>
                  </a:extLst>
                </a:hlinkClick>
              </a:rPr>
              <a:t>Figure 12. Clinical Decision Pathway for Patients With Stable Chest Pain and No Known CAD</a:t>
            </a:r>
            <a:endParaRPr lang="en-US" dirty="0"/>
          </a:p>
        </p:txBody>
      </p:sp>
      <p:sp>
        <p:nvSpPr>
          <p:cNvPr id="34" name="Subtitle 1">
            <a:extLst>
              <a:ext uri="{FF2B5EF4-FFF2-40B4-BE49-F238E27FC236}">
                <a16:creationId xmlns:a16="http://schemas.microsoft.com/office/drawing/2014/main" id="{A0A60E6B-A2A0-4C29-9F57-A10696A25EEA}"/>
              </a:ext>
              <a:ext uri="{C183D7F6-B498-43B3-948B-1728B52AA6E4}">
                <adec:decorative xmlns:adec="http://schemas.microsoft.com/office/drawing/2017/decorative" val="1"/>
              </a:ext>
            </a:extLst>
          </p:cNvPr>
          <p:cNvSpPr txBox="1">
            <a:spLocks/>
          </p:cNvSpPr>
          <p:nvPr/>
        </p:nvSpPr>
        <p:spPr>
          <a:xfrm>
            <a:off x="8315357" y="3883011"/>
            <a:ext cx="2941145" cy="1724998"/>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hlinkClick r:id="rId6" action="ppaction://hlinksldjump">
                  <a:extLst>
                    <a:ext uri="{A12FA001-AC4F-418D-AE19-62706E023703}">
                      <ahyp:hlinkClr xmlns:ahyp="http://schemas.microsoft.com/office/drawing/2018/hyperlinkcolor" val="tx"/>
                    </a:ext>
                  </a:extLst>
                </a:hlinkClick>
              </a:rPr>
              <a:t>Figure 13. Clinical Decision Pathway for Patients With Stable Chest Pain (or Equivalent) Symptoms With Prior MI, Prior Revascularization, or Known CAD on Invasive Coronary Angiography or CCTA, Including Those With Nonobstructive CAD</a:t>
            </a:r>
            <a:endParaRPr lang="en-US" dirty="0"/>
          </a:p>
        </p:txBody>
      </p:sp>
      <p:sp>
        <p:nvSpPr>
          <p:cNvPr id="35" name="TextBox 34">
            <a:extLst>
              <a:ext uri="{FF2B5EF4-FFF2-40B4-BE49-F238E27FC236}">
                <a16:creationId xmlns:a16="http://schemas.microsoft.com/office/drawing/2014/main" id="{ED4A2F58-FDB2-4B3D-B0BD-166713478F95}"/>
              </a:ext>
              <a:ext uri="{C183D7F6-B498-43B3-948B-1728B52AA6E4}">
                <adec:decorative xmlns:adec="http://schemas.microsoft.com/office/drawing/2017/decorative" val="1"/>
              </a:ext>
            </a:extLst>
          </p:cNvPr>
          <p:cNvSpPr txBox="1"/>
          <p:nvPr/>
        </p:nvSpPr>
        <p:spPr>
          <a:xfrm>
            <a:off x="6502822" y="2976685"/>
            <a:ext cx="3898235" cy="350740"/>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a:defRPr sz="1200" b="1">
                <a:latin typeface="Lub Dub Bold" panose="020B0803030403020204" pitchFamily="34" charset="0"/>
              </a:defRPr>
            </a:lvl1pPr>
          </a:lstStyle>
          <a:p>
            <a:r>
              <a:rPr lang="en-US" dirty="0"/>
              <a:t>Use Appropriate Pathway for Stable Chest Pain</a:t>
            </a:r>
          </a:p>
        </p:txBody>
      </p:sp>
      <p:sp>
        <p:nvSpPr>
          <p:cNvPr id="36" name="TextBox 35">
            <a:extLst>
              <a:ext uri="{FF2B5EF4-FFF2-40B4-BE49-F238E27FC236}">
                <a16:creationId xmlns:a16="http://schemas.microsoft.com/office/drawing/2014/main" id="{62FF8A00-0C62-443E-BDE1-9E46CBFCE576}"/>
              </a:ext>
              <a:ext uri="{C183D7F6-B498-43B3-948B-1728B52AA6E4}">
                <adec:decorative xmlns:adec="http://schemas.microsoft.com/office/drawing/2017/decorative" val="1"/>
              </a:ext>
            </a:extLst>
          </p:cNvPr>
          <p:cNvSpPr txBox="1"/>
          <p:nvPr/>
        </p:nvSpPr>
        <p:spPr>
          <a:xfrm>
            <a:off x="6978858" y="1952593"/>
            <a:ext cx="2955852" cy="738664"/>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dirty="0"/>
              <a:t>Refer to </a:t>
            </a:r>
            <a:r>
              <a:rPr lang="en-US" dirty="0">
                <a:hlinkClick r:id="rId2" action="ppaction://hlinksldjump">
                  <a:extLst>
                    <a:ext uri="{A12FA001-AC4F-418D-AE19-62706E023703}">
                      <ahyp:hlinkClr xmlns:ahyp="http://schemas.microsoft.com/office/drawing/2018/hyperlinkcolor" val="tx"/>
                    </a:ext>
                  </a:extLst>
                </a:hlinkClick>
              </a:rPr>
              <a:t>Figure 8. General Approach to Risk Stratification of Patients With Suspected ACS </a:t>
            </a:r>
            <a:endParaRPr lang="en-US" dirty="0"/>
          </a:p>
        </p:txBody>
      </p:sp>
      <p:grpSp>
        <p:nvGrpSpPr>
          <p:cNvPr id="7" name="Group 6">
            <a:extLst>
              <a:ext uri="{FF2B5EF4-FFF2-40B4-BE49-F238E27FC236}">
                <a16:creationId xmlns:a16="http://schemas.microsoft.com/office/drawing/2014/main" id="{C36757FB-D33C-40A6-B364-D4EF0FBAC2CE}"/>
              </a:ext>
              <a:ext uri="{C183D7F6-B498-43B3-948B-1728B52AA6E4}">
                <adec:decorative xmlns:adec="http://schemas.microsoft.com/office/drawing/2017/decorative" val="1"/>
              </a:ext>
            </a:extLst>
          </p:cNvPr>
          <p:cNvGrpSpPr/>
          <p:nvPr/>
        </p:nvGrpSpPr>
        <p:grpSpPr>
          <a:xfrm>
            <a:off x="7221396" y="3327425"/>
            <a:ext cx="2556684" cy="525464"/>
            <a:chOff x="7221396" y="3327425"/>
            <a:chExt cx="2556684" cy="525464"/>
          </a:xfrm>
        </p:grpSpPr>
        <p:sp>
          <p:nvSpPr>
            <p:cNvPr id="38" name="Rectangle 2">
              <a:extLst>
                <a:ext uri="{FF2B5EF4-FFF2-40B4-BE49-F238E27FC236}">
                  <a16:creationId xmlns:a16="http://schemas.microsoft.com/office/drawing/2014/main" id="{8AE5A48F-644B-4D9C-8A8F-DF525E64282A}"/>
                </a:ext>
                <a:ext uri="{C183D7F6-B498-43B3-948B-1728B52AA6E4}">
                  <adec:decorative xmlns:adec="http://schemas.microsoft.com/office/drawing/2017/decorative" val="1"/>
                </a:ext>
              </a:extLst>
            </p:cNvPr>
            <p:cNvSpPr/>
            <p:nvPr/>
          </p:nvSpPr>
          <p:spPr>
            <a:xfrm>
              <a:off x="7221396" y="3622744"/>
              <a:ext cx="2556684" cy="230145"/>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Lst>
              <a:ahLst/>
              <a:cxnLst>
                <a:cxn ang="0">
                  <a:pos x="connsiteX0" y="connsiteY0"/>
                </a:cxn>
                <a:cxn ang="0">
                  <a:pos x="connsiteX1" y="connsiteY1"/>
                </a:cxn>
                <a:cxn ang="0">
                  <a:pos x="connsiteX2" y="connsiteY2"/>
                </a:cxn>
                <a:cxn ang="0">
                  <a:pos x="connsiteX3" y="connsiteY3"/>
                </a:cxn>
              </a:cxnLst>
              <a:rect l="l" t="t" r="r" b="b"/>
              <a:pathLst>
                <a:path w="6714836" h="897728">
                  <a:moveTo>
                    <a:pt x="0" y="897728"/>
                  </a:moveTo>
                  <a:lnTo>
                    <a:pt x="0" y="0"/>
                  </a:lnTo>
                  <a:lnTo>
                    <a:pt x="6714836" y="0"/>
                  </a:lnTo>
                  <a:lnTo>
                    <a:pt x="6714836" y="897728"/>
                  </a:lnTo>
                </a:path>
              </a:pathLst>
            </a:cu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39" name="Straight Arrow Connector 38">
              <a:extLst>
                <a:ext uri="{FF2B5EF4-FFF2-40B4-BE49-F238E27FC236}">
                  <a16:creationId xmlns:a16="http://schemas.microsoft.com/office/drawing/2014/main" id="{39F0FD6E-BF23-43CD-B47E-EAD305E29798}"/>
                </a:ext>
                <a:ext uri="{C183D7F6-B498-43B3-948B-1728B52AA6E4}">
                  <adec:decorative xmlns:adec="http://schemas.microsoft.com/office/drawing/2017/decorative" val="1"/>
                </a:ext>
              </a:extLst>
            </p:cNvPr>
            <p:cNvCxnSpPr>
              <a:cxnSpLocks/>
            </p:cNvCxnSpPr>
            <p:nvPr/>
          </p:nvCxnSpPr>
          <p:spPr>
            <a:xfrm>
              <a:off x="8451541" y="3327425"/>
              <a:ext cx="0" cy="27432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9B72EFDD-4587-40C4-AA09-715F2133B115}"/>
              </a:ext>
              <a:ext uri="{C183D7F6-B498-43B3-948B-1728B52AA6E4}">
                <adec:decorative xmlns:adec="http://schemas.microsoft.com/office/drawing/2017/decorative" val="1"/>
              </a:ext>
            </a:extLst>
          </p:cNvPr>
          <p:cNvGrpSpPr/>
          <p:nvPr/>
        </p:nvGrpSpPr>
        <p:grpSpPr>
          <a:xfrm>
            <a:off x="1887429" y="3644641"/>
            <a:ext cx="2556684" cy="304741"/>
            <a:chOff x="7221396" y="3327425"/>
            <a:chExt cx="2556684" cy="525464"/>
          </a:xfrm>
        </p:grpSpPr>
        <p:sp>
          <p:nvSpPr>
            <p:cNvPr id="44" name="Rectangle 2">
              <a:extLst>
                <a:ext uri="{FF2B5EF4-FFF2-40B4-BE49-F238E27FC236}">
                  <a16:creationId xmlns:a16="http://schemas.microsoft.com/office/drawing/2014/main" id="{1878DDA1-8F22-4C9F-AA9C-36203AB28918}"/>
                </a:ext>
                <a:ext uri="{C183D7F6-B498-43B3-948B-1728B52AA6E4}">
                  <adec:decorative xmlns:adec="http://schemas.microsoft.com/office/drawing/2017/decorative" val="1"/>
                </a:ext>
              </a:extLst>
            </p:cNvPr>
            <p:cNvSpPr/>
            <p:nvPr/>
          </p:nvSpPr>
          <p:spPr>
            <a:xfrm>
              <a:off x="7221396" y="3622744"/>
              <a:ext cx="2556684" cy="230145"/>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Lst>
              <a:ahLst/>
              <a:cxnLst>
                <a:cxn ang="0">
                  <a:pos x="connsiteX0" y="connsiteY0"/>
                </a:cxn>
                <a:cxn ang="0">
                  <a:pos x="connsiteX1" y="connsiteY1"/>
                </a:cxn>
                <a:cxn ang="0">
                  <a:pos x="connsiteX2" y="connsiteY2"/>
                </a:cxn>
                <a:cxn ang="0">
                  <a:pos x="connsiteX3" y="connsiteY3"/>
                </a:cxn>
              </a:cxnLst>
              <a:rect l="l" t="t" r="r" b="b"/>
              <a:pathLst>
                <a:path w="6714836" h="897728">
                  <a:moveTo>
                    <a:pt x="0" y="897728"/>
                  </a:moveTo>
                  <a:lnTo>
                    <a:pt x="0" y="0"/>
                  </a:lnTo>
                  <a:lnTo>
                    <a:pt x="6714836" y="0"/>
                  </a:lnTo>
                  <a:lnTo>
                    <a:pt x="6714836" y="897728"/>
                  </a:lnTo>
                </a:path>
              </a:pathLst>
            </a:cu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45" name="Straight Arrow Connector 44">
              <a:extLst>
                <a:ext uri="{FF2B5EF4-FFF2-40B4-BE49-F238E27FC236}">
                  <a16:creationId xmlns:a16="http://schemas.microsoft.com/office/drawing/2014/main" id="{A4862099-14F3-444A-A244-743338C7B3E7}"/>
                </a:ext>
                <a:ext uri="{C183D7F6-B498-43B3-948B-1728B52AA6E4}">
                  <adec:decorative xmlns:adec="http://schemas.microsoft.com/office/drawing/2017/decorative" val="1"/>
                </a:ext>
              </a:extLst>
            </p:cNvPr>
            <p:cNvCxnSpPr>
              <a:cxnSpLocks/>
            </p:cNvCxnSpPr>
            <p:nvPr/>
          </p:nvCxnSpPr>
          <p:spPr>
            <a:xfrm>
              <a:off x="8451541" y="3327425"/>
              <a:ext cx="0" cy="27432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9555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right)">
                                      <p:cBhvr>
                                        <p:cTn id="11" dur="500"/>
                                        <p:tgtEl>
                                          <p:spTgt spid="1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par>
                          <p:cTn id="33" fill="hold">
                            <p:stCondLst>
                              <p:cond delay="2500"/>
                            </p:stCondLst>
                            <p:childTnLst>
                              <p:par>
                                <p:cTn id="34" presetID="22" presetClass="entr" presetSubtype="1"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wipe(up)">
                                      <p:cBhvr>
                                        <p:cTn id="36" dur="500"/>
                                        <p:tgtEl>
                                          <p:spTgt spid="43"/>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left)">
                                      <p:cBhvr>
                                        <p:cTn id="49" dur="500"/>
                                        <p:tgtEl>
                                          <p:spTgt spid="1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500"/>
                                        <p:tgtEl>
                                          <p:spTgt spid="36"/>
                                        </p:tgtEl>
                                      </p:cBhvr>
                                    </p:animEffect>
                                  </p:childTnLst>
                                </p:cTn>
                              </p:par>
                            </p:childTnLst>
                          </p:cTn>
                        </p:par>
                        <p:par>
                          <p:cTn id="57" fill="hold">
                            <p:stCondLst>
                              <p:cond delay="1000"/>
                            </p:stCondLst>
                            <p:childTnLst>
                              <p:par>
                                <p:cTn id="58" presetID="22" presetClass="entr" presetSubtype="1" fill="hold"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wipe(up)">
                                      <p:cBhvr>
                                        <p:cTn id="60" dur="500"/>
                                        <p:tgtEl>
                                          <p:spTgt spid="37"/>
                                        </p:tgtEl>
                                      </p:cBhvr>
                                    </p:animEffect>
                                  </p:childTnLst>
                                </p:cTn>
                              </p:par>
                            </p:childTnLst>
                          </p:cTn>
                        </p:par>
                        <p:par>
                          <p:cTn id="61" fill="hold">
                            <p:stCondLst>
                              <p:cond delay="1500"/>
                            </p:stCondLst>
                            <p:childTnLst>
                              <p:par>
                                <p:cTn id="62" presetID="10"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500"/>
                                        <p:tgtEl>
                                          <p:spTgt spid="35"/>
                                        </p:tgtEl>
                                      </p:cBhvr>
                                    </p:animEffect>
                                  </p:childTnLst>
                                </p:cTn>
                              </p:par>
                            </p:childTnLst>
                          </p:cTn>
                        </p:par>
                        <p:par>
                          <p:cTn id="65" fill="hold">
                            <p:stCondLst>
                              <p:cond delay="2000"/>
                            </p:stCondLst>
                            <p:childTnLst>
                              <p:par>
                                <p:cTn id="66" presetID="22" presetClass="entr" presetSubtype="1"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wipe(up)">
                                      <p:cBhvr>
                                        <p:cTn id="68" dur="500"/>
                                        <p:tgtEl>
                                          <p:spTgt spid="7"/>
                                        </p:tgtEl>
                                      </p:cBhvr>
                                    </p:animEffect>
                                  </p:childTnLst>
                                </p:cTn>
                              </p:par>
                            </p:childTnLst>
                          </p:cTn>
                        </p:par>
                        <p:par>
                          <p:cTn id="69" fill="hold">
                            <p:stCondLst>
                              <p:cond delay="2500"/>
                            </p:stCondLst>
                            <p:childTnLst>
                              <p:par>
                                <p:cTn id="70" presetID="10" presetClass="entr" presetSubtype="0"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500"/>
                                        <p:tgtEl>
                                          <p:spTgt spid="33"/>
                                        </p:tgtEl>
                                      </p:cBhvr>
                                    </p:animEffect>
                                  </p:childTnLst>
                                </p:cTn>
                              </p:par>
                            </p:childTnLst>
                          </p:cTn>
                        </p:par>
                        <p:par>
                          <p:cTn id="73" fill="hold">
                            <p:stCondLst>
                              <p:cond delay="3000"/>
                            </p:stCondLst>
                            <p:childTnLst>
                              <p:par>
                                <p:cTn id="74" presetID="10" presetClass="entr" presetSubtype="0"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fade">
                                      <p:cBhvr>
                                        <p:cTn id="7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6" grpId="0" animBg="1"/>
      <p:bldP spid="18" grpId="0" animBg="1"/>
      <p:bldP spid="21" grpId="0" animBg="1"/>
      <p:bldP spid="22" grpId="0" animBg="1"/>
      <p:bldP spid="23" grpId="0" animBg="1"/>
      <p:bldP spid="24" grpId="0" animBg="1"/>
      <p:bldP spid="25" grpId="0" animBg="1"/>
      <p:bldP spid="31" grpId="0" animBg="1"/>
      <p:bldP spid="32" grpId="0" animBg="1"/>
      <p:bldP spid="33" grpId="0" animBg="1"/>
      <p:bldP spid="34" grpId="0" animBg="1"/>
      <p:bldP spid="35" grpId="0" animBg="1"/>
      <p:bldP spid="3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of slide which highlights the focus on the content.">
            <a:extLst>
              <a:ext uri="{FF2B5EF4-FFF2-40B4-BE49-F238E27FC236}">
                <a16:creationId xmlns:a16="http://schemas.microsoft.com/office/drawing/2014/main" id="{DB5A3F92-8E64-4FAF-A855-B2D4B7CAED98}"/>
              </a:ext>
              <a:ext uri="{C183D7F6-B498-43B3-948B-1728B52AA6E4}">
                <adec:decorative xmlns:adec="http://schemas.microsoft.com/office/drawing/2017/decorative" val="0"/>
              </a:ext>
            </a:extLst>
          </p:cNvPr>
          <p:cNvSpPr>
            <a:spLocks noGrp="1"/>
          </p:cNvSpPr>
          <p:nvPr>
            <p:ph type="title"/>
          </p:nvPr>
        </p:nvSpPr>
        <p:spPr>
          <a:xfrm>
            <a:off x="838201" y="365125"/>
            <a:ext cx="8439150" cy="660111"/>
          </a:xfrm>
        </p:spPr>
        <p:txBody>
          <a:bodyPr/>
          <a:lstStyle/>
          <a:p>
            <a:r>
              <a:rPr lang="en-US" sz="2800" dirty="0">
                <a:solidFill>
                  <a:srgbClr val="AC1B1F"/>
                </a:solidFill>
              </a:rPr>
              <a:t>Figure 8. </a:t>
            </a:r>
            <a:r>
              <a:rPr lang="en-US" sz="2800" dirty="0"/>
              <a:t>General Approach to Risk Stratification of Patients With Suspected ACS</a:t>
            </a:r>
          </a:p>
        </p:txBody>
      </p:sp>
      <p:sp>
        <p:nvSpPr>
          <p:cNvPr id="46" name="Rectangle 45" descr="This flowchart, Figure 8 provides recommendation-based guidance on the approach to risk stratification of patients with suspected acute coronary syndrome.  First, the patient presents with acute chest pain, then a history and physical examination are conducted followed by the Class 1 recommendation for an electrocardiogram.  There are three different pathways for patient management that depends on the results from the electrocardiogram.  The results of the electrocardiogram may reflect 1). Obvious noncardiac cause; 2). Obvious nonischemic cardiac cause and 3). Possible Acute coronary syndrome.  For #1, Obvious noncardiac cause the Class 1 recommendation advises that no cardiac testing be required and refers the clinician to Section 4.3 of the chest pain guideline document.  For #2, Obvious nonischemic cardiac cause then other cardiac testing may be done as needed.  For #3, Possible acute coronary syndrome, the next step in the flowchart is a Class 1 recommendation to obtain troponin level and an additional Class 1 recommendation to Use the Clinical Decision Pathway to risk stratify into low risk, intermediate-risk or high-risk.  For low-risk patients the Class 1 recommendation in that no further testing is required and should lead to patient discharge.  For intermediate risk, further diagnostic testing may be indicated and if moderate to severe abnormality is identified then the next step is the Class 1 recommendation for invasive coronary angiography.  For high-risk patients, the Class 1 recommendation is for the patient to undergo invasive coronary angiography.">
            <a:extLst>
              <a:ext uri="{FF2B5EF4-FFF2-40B4-BE49-F238E27FC236}">
                <a16:creationId xmlns:a16="http://schemas.microsoft.com/office/drawing/2014/main" id="{847CBA6A-11C9-414A-B359-48CB9F26A693}"/>
              </a:ext>
            </a:extLst>
          </p:cNvPr>
          <p:cNvSpPr/>
          <p:nvPr/>
        </p:nvSpPr>
        <p:spPr>
          <a:xfrm>
            <a:off x="368344" y="705679"/>
            <a:ext cx="11111829" cy="5200336"/>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descr="Abbreviations listed of terms used in the slide.">
            <a:extLst>
              <a:ext uri="{FF2B5EF4-FFF2-40B4-BE49-F238E27FC236}">
                <a16:creationId xmlns:a16="http://schemas.microsoft.com/office/drawing/2014/main" id="{D6022AAD-3E65-44C4-9D49-0C14ABEE44ED}"/>
              </a:ext>
              <a:ext uri="{C183D7F6-B498-43B3-948B-1728B52AA6E4}">
                <adec:decorative xmlns:adec="http://schemas.microsoft.com/office/drawing/2017/decorative" val="0"/>
              </a:ext>
            </a:extLst>
          </p:cNvPr>
          <p:cNvSpPr>
            <a:spLocks noGrp="1"/>
          </p:cNvSpPr>
          <p:nvPr>
            <p:ph type="body" sz="quarter" idx="13"/>
          </p:nvPr>
        </p:nvSpPr>
        <p:spPr>
          <a:xfrm>
            <a:off x="838200" y="5937138"/>
            <a:ext cx="10515600" cy="271939"/>
          </a:xfrm>
        </p:spPr>
        <p:txBody>
          <a:bodyPr/>
          <a:lstStyle/>
          <a:p>
            <a:pPr algn="ctr"/>
            <a:r>
              <a:rPr lang="en-US" b="1" dirty="0"/>
              <a:t>Abbreviations:  </a:t>
            </a:r>
            <a:r>
              <a:rPr lang="en-US" dirty="0"/>
              <a:t>ACS indicates acute coronary syndrome; CDP, clinical decision pathway; and ECG, electrocardiogram​.</a:t>
            </a:r>
          </a:p>
        </p:txBody>
      </p:sp>
      <p:cxnSp>
        <p:nvCxnSpPr>
          <p:cNvPr id="47" name="Straight Arrow Connector 46">
            <a:extLst>
              <a:ext uri="{FF2B5EF4-FFF2-40B4-BE49-F238E27FC236}">
                <a16:creationId xmlns:a16="http://schemas.microsoft.com/office/drawing/2014/main" id="{61075BC1-8D6A-48F4-9812-B33B260C733C}"/>
              </a:ext>
              <a:ext uri="{C183D7F6-B498-43B3-948B-1728B52AA6E4}">
                <adec:decorative xmlns:adec="http://schemas.microsoft.com/office/drawing/2017/decorative" val="1"/>
              </a:ext>
            </a:extLst>
          </p:cNvPr>
          <p:cNvCxnSpPr>
            <a:cxnSpLocks/>
          </p:cNvCxnSpPr>
          <p:nvPr/>
        </p:nvCxnSpPr>
        <p:spPr>
          <a:xfrm>
            <a:off x="6194546" y="4743494"/>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98FCD78F-E5D1-47C6-A159-CB13A50C561E}"/>
              </a:ext>
              <a:ext uri="{C183D7F6-B498-43B3-948B-1728B52AA6E4}">
                <adec:decorative xmlns:adec="http://schemas.microsoft.com/office/drawing/2017/decorative" val="1"/>
              </a:ext>
            </a:extLst>
          </p:cNvPr>
          <p:cNvCxnSpPr>
            <a:cxnSpLocks/>
          </p:cNvCxnSpPr>
          <p:nvPr/>
        </p:nvCxnSpPr>
        <p:spPr>
          <a:xfrm>
            <a:off x="8052262" y="4743494"/>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6AD48002-3F13-43D0-9906-1818C1FD8EDF}"/>
              </a:ext>
              <a:ext uri="{C183D7F6-B498-43B3-948B-1728B52AA6E4}">
                <adec:decorative xmlns:adec="http://schemas.microsoft.com/office/drawing/2017/decorative" val="1"/>
              </a:ext>
            </a:extLst>
          </p:cNvPr>
          <p:cNvCxnSpPr>
            <a:cxnSpLocks/>
          </p:cNvCxnSpPr>
          <p:nvPr/>
        </p:nvCxnSpPr>
        <p:spPr>
          <a:xfrm>
            <a:off x="10476599" y="4743494"/>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C5ED67AE-8B30-4DD4-AF5D-057F0540F947}"/>
              </a:ext>
              <a:ext uri="{C183D7F6-B498-43B3-948B-1728B52AA6E4}">
                <adec:decorative xmlns:adec="http://schemas.microsoft.com/office/drawing/2017/decorative" val="1"/>
              </a:ext>
            </a:extLst>
          </p:cNvPr>
          <p:cNvCxnSpPr>
            <a:cxnSpLocks/>
          </p:cNvCxnSpPr>
          <p:nvPr/>
        </p:nvCxnSpPr>
        <p:spPr>
          <a:xfrm>
            <a:off x="8060457" y="4403035"/>
            <a:ext cx="0" cy="17808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54D8936D-092A-4825-BE79-CF165B01BF70}"/>
              </a:ext>
              <a:ext uri="{C183D7F6-B498-43B3-948B-1728B52AA6E4}">
                <adec:decorative xmlns:adec="http://schemas.microsoft.com/office/drawing/2017/decorative" val="1"/>
              </a:ext>
            </a:extLst>
          </p:cNvPr>
          <p:cNvCxnSpPr>
            <a:cxnSpLocks/>
          </p:cNvCxnSpPr>
          <p:nvPr/>
        </p:nvCxnSpPr>
        <p:spPr>
          <a:xfrm>
            <a:off x="8804970" y="3676160"/>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B017B67A-0951-4590-B7FE-50ECD64DA3FA}"/>
              </a:ext>
              <a:ext uri="{C183D7F6-B498-43B3-948B-1728B52AA6E4}">
                <adec:decorative xmlns:adec="http://schemas.microsoft.com/office/drawing/2017/decorative" val="1"/>
              </a:ext>
            </a:extLst>
          </p:cNvPr>
          <p:cNvCxnSpPr>
            <a:cxnSpLocks/>
          </p:cNvCxnSpPr>
          <p:nvPr/>
        </p:nvCxnSpPr>
        <p:spPr>
          <a:xfrm>
            <a:off x="3038913" y="3207794"/>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7CBC0A36-9E4F-4BFC-BD01-BA856F075070}"/>
              </a:ext>
              <a:ext uri="{C183D7F6-B498-43B3-948B-1728B52AA6E4}">
                <adec:decorative xmlns:adec="http://schemas.microsoft.com/office/drawing/2017/decorative" val="1"/>
              </a:ext>
            </a:extLst>
          </p:cNvPr>
          <p:cNvCxnSpPr>
            <a:cxnSpLocks/>
          </p:cNvCxnSpPr>
          <p:nvPr/>
        </p:nvCxnSpPr>
        <p:spPr>
          <a:xfrm>
            <a:off x="5843775" y="3207794"/>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FFE3B242-84B0-47C1-8F25-BD637EF423D6}"/>
              </a:ext>
              <a:ext uri="{C183D7F6-B498-43B3-948B-1728B52AA6E4}">
                <adec:decorative xmlns:adec="http://schemas.microsoft.com/office/drawing/2017/decorative" val="1"/>
              </a:ext>
            </a:extLst>
          </p:cNvPr>
          <p:cNvCxnSpPr>
            <a:cxnSpLocks/>
          </p:cNvCxnSpPr>
          <p:nvPr/>
        </p:nvCxnSpPr>
        <p:spPr>
          <a:xfrm>
            <a:off x="8800199" y="3207794"/>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5266E8B6-36EF-4C62-B8B8-136DF5F16DE5}"/>
              </a:ext>
              <a:ext uri="{C183D7F6-B498-43B3-948B-1728B52AA6E4}">
                <adec:decorative xmlns:adec="http://schemas.microsoft.com/office/drawing/2017/decorative" val="1"/>
              </a:ext>
            </a:extLst>
          </p:cNvPr>
          <p:cNvCxnSpPr>
            <a:cxnSpLocks/>
          </p:cNvCxnSpPr>
          <p:nvPr/>
        </p:nvCxnSpPr>
        <p:spPr>
          <a:xfrm>
            <a:off x="5835045" y="2492670"/>
            <a:ext cx="0" cy="32004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4E59BB3-0AFD-4D28-B03F-FFE3CE31E7DC}"/>
              </a:ext>
              <a:ext uri="{C183D7F6-B498-43B3-948B-1728B52AA6E4}">
                <adec:decorative xmlns:adec="http://schemas.microsoft.com/office/drawing/2017/decorative" val="1"/>
              </a:ext>
            </a:extLst>
          </p:cNvPr>
          <p:cNvSpPr txBox="1"/>
          <p:nvPr/>
        </p:nvSpPr>
        <p:spPr>
          <a:xfrm>
            <a:off x="4847490" y="2818925"/>
            <a:ext cx="1986680" cy="466280"/>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dirty="0"/>
              <a:t>Obvious nonischemic cardiac cause</a:t>
            </a:r>
          </a:p>
        </p:txBody>
      </p:sp>
      <p:cxnSp>
        <p:nvCxnSpPr>
          <p:cNvPr id="34" name="Straight Arrow Connector 33">
            <a:extLst>
              <a:ext uri="{FF2B5EF4-FFF2-40B4-BE49-F238E27FC236}">
                <a16:creationId xmlns:a16="http://schemas.microsoft.com/office/drawing/2014/main" id="{7B228D1A-52EE-4129-B1FD-5B5851460D91}"/>
              </a:ext>
              <a:ext uri="{C183D7F6-B498-43B3-948B-1728B52AA6E4}">
                <adec:decorative xmlns:adec="http://schemas.microsoft.com/office/drawing/2017/decorative" val="1"/>
              </a:ext>
            </a:extLst>
          </p:cNvPr>
          <p:cNvCxnSpPr>
            <a:cxnSpLocks/>
          </p:cNvCxnSpPr>
          <p:nvPr/>
        </p:nvCxnSpPr>
        <p:spPr>
          <a:xfrm>
            <a:off x="5823437" y="1460457"/>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1C06981-B20C-416F-9823-B8A9D9BBB2FC}"/>
              </a:ext>
              <a:ext uri="{C183D7F6-B498-43B3-948B-1728B52AA6E4}">
                <adec:decorative xmlns:adec="http://schemas.microsoft.com/office/drawing/2017/decorative" val="1"/>
              </a:ext>
            </a:extLst>
          </p:cNvPr>
          <p:cNvCxnSpPr>
            <a:cxnSpLocks/>
          </p:cNvCxnSpPr>
          <p:nvPr/>
        </p:nvCxnSpPr>
        <p:spPr>
          <a:xfrm>
            <a:off x="5823437" y="1984052"/>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41D99FAA-8FED-401F-BABD-FBDD50A957C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21</a:t>
            </a:fld>
            <a:endParaRPr lang="en-US" sz="900" dirty="0"/>
          </a:p>
        </p:txBody>
      </p:sp>
      <p:sp>
        <p:nvSpPr>
          <p:cNvPr id="15" name="Rectangle Container">
            <a:extLst>
              <a:ext uri="{FF2B5EF4-FFF2-40B4-BE49-F238E27FC236}">
                <a16:creationId xmlns:a16="http://schemas.microsoft.com/office/drawing/2014/main" id="{C5E2D05D-C545-45A0-9CC9-6EB6F730D141}"/>
              </a:ext>
              <a:ext uri="{C183D7F6-B498-43B3-948B-1728B52AA6E4}">
                <adec:decorative xmlns:adec="http://schemas.microsoft.com/office/drawing/2017/decorative" val="1"/>
              </a:ext>
            </a:extLst>
          </p:cNvPr>
          <p:cNvSpPr/>
          <p:nvPr/>
        </p:nvSpPr>
        <p:spPr>
          <a:xfrm>
            <a:off x="3998935" y="1240832"/>
            <a:ext cx="3649005" cy="321616"/>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600" b="1" dirty="0">
                <a:solidFill>
                  <a:schemeClr val="bg1"/>
                </a:solidFill>
                <a:latin typeface="Lub Dub Bold" panose="020B0803030403020204" pitchFamily="34" charset="0"/>
                <a:cs typeface="Lato"/>
              </a:rPr>
              <a:t>Patient with Acute Chest Pain</a:t>
            </a:r>
          </a:p>
        </p:txBody>
      </p:sp>
      <p:sp>
        <p:nvSpPr>
          <p:cNvPr id="17" name="TextBox 16">
            <a:extLst>
              <a:ext uri="{FF2B5EF4-FFF2-40B4-BE49-F238E27FC236}">
                <a16:creationId xmlns:a16="http://schemas.microsoft.com/office/drawing/2014/main" id="{A7465084-2873-44C7-8D04-93302682F516}"/>
              </a:ext>
              <a:ext uri="{C183D7F6-B498-43B3-948B-1728B52AA6E4}">
                <adec:decorative xmlns:adec="http://schemas.microsoft.com/office/drawing/2017/decorative" val="1"/>
              </a:ext>
            </a:extLst>
          </p:cNvPr>
          <p:cNvSpPr txBox="1"/>
          <p:nvPr/>
        </p:nvSpPr>
        <p:spPr>
          <a:xfrm>
            <a:off x="2104642" y="2818925"/>
            <a:ext cx="1868542" cy="466280"/>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dirty="0"/>
              <a:t>Obvious noncardiac cause</a:t>
            </a:r>
          </a:p>
        </p:txBody>
      </p:sp>
      <p:sp>
        <p:nvSpPr>
          <p:cNvPr id="18" name="TextBox 17">
            <a:extLst>
              <a:ext uri="{FF2B5EF4-FFF2-40B4-BE49-F238E27FC236}">
                <a16:creationId xmlns:a16="http://schemas.microsoft.com/office/drawing/2014/main" id="{56CA15E5-CB6F-4815-88F1-45C389637762}"/>
              </a:ext>
              <a:ext uri="{C183D7F6-B498-43B3-948B-1728B52AA6E4}">
                <adec:decorative xmlns:adec="http://schemas.microsoft.com/office/drawing/2017/decorative" val="1"/>
              </a:ext>
            </a:extLst>
          </p:cNvPr>
          <p:cNvSpPr txBox="1"/>
          <p:nvPr/>
        </p:nvSpPr>
        <p:spPr>
          <a:xfrm>
            <a:off x="2104642" y="3491514"/>
            <a:ext cx="1894293" cy="653256"/>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dirty="0"/>
              <a:t>No cardiac testing required (Section 4.3)</a:t>
            </a:r>
          </a:p>
          <a:p>
            <a:r>
              <a:rPr lang="en-US" dirty="0"/>
              <a:t>(Class 1)</a:t>
            </a:r>
          </a:p>
        </p:txBody>
      </p:sp>
      <p:sp>
        <p:nvSpPr>
          <p:cNvPr id="20" name="TextBox 19">
            <a:extLst>
              <a:ext uri="{FF2B5EF4-FFF2-40B4-BE49-F238E27FC236}">
                <a16:creationId xmlns:a16="http://schemas.microsoft.com/office/drawing/2014/main" id="{5F4783D4-33E5-4520-AECB-7788A7523486}"/>
              </a:ext>
              <a:ext uri="{C183D7F6-B498-43B3-948B-1728B52AA6E4}">
                <adec:decorative xmlns:adec="http://schemas.microsoft.com/office/drawing/2017/decorative" val="1"/>
              </a:ext>
            </a:extLst>
          </p:cNvPr>
          <p:cNvSpPr txBox="1"/>
          <p:nvPr/>
        </p:nvSpPr>
        <p:spPr>
          <a:xfrm>
            <a:off x="7868761" y="2818925"/>
            <a:ext cx="1868540" cy="466281"/>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dirty="0"/>
              <a:t>Possible ACS</a:t>
            </a:r>
          </a:p>
        </p:txBody>
      </p:sp>
      <p:sp>
        <p:nvSpPr>
          <p:cNvPr id="21" name="TextBox 20">
            <a:extLst>
              <a:ext uri="{FF2B5EF4-FFF2-40B4-BE49-F238E27FC236}">
                <a16:creationId xmlns:a16="http://schemas.microsoft.com/office/drawing/2014/main" id="{EB6B0F8D-0161-438C-9345-55403188524A}"/>
              </a:ext>
              <a:ext uri="{C183D7F6-B498-43B3-948B-1728B52AA6E4}">
                <adec:decorative xmlns:adec="http://schemas.microsoft.com/office/drawing/2017/decorative" val="1"/>
              </a:ext>
            </a:extLst>
          </p:cNvPr>
          <p:cNvSpPr txBox="1"/>
          <p:nvPr/>
        </p:nvSpPr>
        <p:spPr>
          <a:xfrm>
            <a:off x="4853381" y="3491514"/>
            <a:ext cx="1980789" cy="466281"/>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dirty="0"/>
              <a:t>Other cardiac testing as needed</a:t>
            </a:r>
          </a:p>
        </p:txBody>
      </p:sp>
      <p:sp>
        <p:nvSpPr>
          <p:cNvPr id="22" name="TextBox 21">
            <a:extLst>
              <a:ext uri="{FF2B5EF4-FFF2-40B4-BE49-F238E27FC236}">
                <a16:creationId xmlns:a16="http://schemas.microsoft.com/office/drawing/2014/main" id="{04977656-CDBD-4969-8DE1-AE136300C988}"/>
              </a:ext>
              <a:ext uri="{C183D7F6-B498-43B3-948B-1728B52AA6E4}">
                <adec:decorative xmlns:adec="http://schemas.microsoft.com/office/drawing/2017/decorative" val="1"/>
              </a:ext>
            </a:extLst>
          </p:cNvPr>
          <p:cNvSpPr txBox="1"/>
          <p:nvPr/>
        </p:nvSpPr>
        <p:spPr>
          <a:xfrm>
            <a:off x="7385157" y="3491514"/>
            <a:ext cx="2852338" cy="281783"/>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dirty="0"/>
              <a:t>Obtain troponin (Class 1)</a:t>
            </a:r>
          </a:p>
        </p:txBody>
      </p:sp>
      <p:sp>
        <p:nvSpPr>
          <p:cNvPr id="23" name="TextBox 22">
            <a:extLst>
              <a:ext uri="{FF2B5EF4-FFF2-40B4-BE49-F238E27FC236}">
                <a16:creationId xmlns:a16="http://schemas.microsoft.com/office/drawing/2014/main" id="{FA721172-4083-4D03-9134-89205DA057E4}"/>
              </a:ext>
              <a:ext uri="{C183D7F6-B498-43B3-948B-1728B52AA6E4}">
                <adec:decorative xmlns:adec="http://schemas.microsoft.com/office/drawing/2017/decorative" val="1"/>
              </a:ext>
            </a:extLst>
          </p:cNvPr>
          <p:cNvSpPr txBox="1"/>
          <p:nvPr/>
        </p:nvSpPr>
        <p:spPr>
          <a:xfrm>
            <a:off x="7385156" y="3963312"/>
            <a:ext cx="2852339" cy="298524"/>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dirty="0"/>
              <a:t>Use CDP to risk stratify (Class 1)</a:t>
            </a:r>
          </a:p>
        </p:txBody>
      </p:sp>
      <p:sp>
        <p:nvSpPr>
          <p:cNvPr id="24" name="TextBox 23">
            <a:extLst>
              <a:ext uri="{FF2B5EF4-FFF2-40B4-BE49-F238E27FC236}">
                <a16:creationId xmlns:a16="http://schemas.microsoft.com/office/drawing/2014/main" id="{83770519-B122-4FAC-AD96-F669ABF162C0}"/>
              </a:ext>
              <a:ext uri="{C183D7F6-B498-43B3-948B-1728B52AA6E4}">
                <adec:decorative xmlns:adec="http://schemas.microsoft.com/office/drawing/2017/decorative" val="1"/>
              </a:ext>
            </a:extLst>
          </p:cNvPr>
          <p:cNvSpPr txBox="1"/>
          <p:nvPr/>
        </p:nvSpPr>
        <p:spPr>
          <a:xfrm>
            <a:off x="5590490" y="4596019"/>
            <a:ext cx="1226287" cy="236734"/>
          </a:xfrm>
          <a:prstGeom prst="rect">
            <a:avLst/>
          </a:prstGeom>
          <a:solidFill>
            <a:schemeClr val="bg1">
              <a:lumMod val="9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dirty="0">
                <a:hlinkClick r:id="rId3" action="ppaction://hlinksldjump"/>
              </a:rPr>
              <a:t>Low Risk</a:t>
            </a:r>
            <a:endParaRPr lang="en-US" dirty="0"/>
          </a:p>
        </p:txBody>
      </p:sp>
      <p:sp>
        <p:nvSpPr>
          <p:cNvPr id="25" name="TextBox 24">
            <a:extLst>
              <a:ext uri="{FF2B5EF4-FFF2-40B4-BE49-F238E27FC236}">
                <a16:creationId xmlns:a16="http://schemas.microsoft.com/office/drawing/2014/main" id="{E2EE96EF-EED3-43E5-A526-808A6852FBD8}"/>
              </a:ext>
              <a:ext uri="{C183D7F6-B498-43B3-948B-1728B52AA6E4}">
                <adec:decorative xmlns:adec="http://schemas.microsoft.com/office/drawing/2017/decorative" val="1"/>
              </a:ext>
            </a:extLst>
          </p:cNvPr>
          <p:cNvSpPr txBox="1"/>
          <p:nvPr/>
        </p:nvSpPr>
        <p:spPr>
          <a:xfrm>
            <a:off x="9667392" y="4596018"/>
            <a:ext cx="1627793" cy="236735"/>
          </a:xfrm>
          <a:prstGeom prst="rect">
            <a:avLst/>
          </a:prstGeom>
          <a:solidFill>
            <a:schemeClr val="bg1">
              <a:lumMod val="9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dirty="0">
                <a:hlinkClick r:id="rId3" action="ppaction://hlinksldjump"/>
              </a:rPr>
              <a:t>High Risk</a:t>
            </a:r>
            <a:endParaRPr lang="en-US" dirty="0"/>
          </a:p>
        </p:txBody>
      </p:sp>
      <p:sp>
        <p:nvSpPr>
          <p:cNvPr id="26" name="TextBox 25">
            <a:extLst>
              <a:ext uri="{FF2B5EF4-FFF2-40B4-BE49-F238E27FC236}">
                <a16:creationId xmlns:a16="http://schemas.microsoft.com/office/drawing/2014/main" id="{44CE725E-B5B4-4442-A5A6-BD5AA2BF9801}"/>
              </a:ext>
              <a:ext uri="{C183D7F6-B498-43B3-948B-1728B52AA6E4}">
                <adec:decorative xmlns:adec="http://schemas.microsoft.com/office/drawing/2017/decorative" val="1"/>
              </a:ext>
            </a:extLst>
          </p:cNvPr>
          <p:cNvSpPr txBox="1"/>
          <p:nvPr/>
        </p:nvSpPr>
        <p:spPr>
          <a:xfrm>
            <a:off x="7321196" y="4596018"/>
            <a:ext cx="1579629" cy="236736"/>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dirty="0"/>
              <a:t>Intermediate Risk</a:t>
            </a:r>
          </a:p>
        </p:txBody>
      </p:sp>
      <p:sp>
        <p:nvSpPr>
          <p:cNvPr id="27" name="TextBox 26">
            <a:extLst>
              <a:ext uri="{FF2B5EF4-FFF2-40B4-BE49-F238E27FC236}">
                <a16:creationId xmlns:a16="http://schemas.microsoft.com/office/drawing/2014/main" id="{2A0EE493-F50B-4029-8E0C-DE09368A1EBA}"/>
              </a:ext>
              <a:ext uri="{C183D7F6-B498-43B3-948B-1728B52AA6E4}">
                <adec:decorative xmlns:adec="http://schemas.microsoft.com/office/drawing/2017/decorative" val="1"/>
              </a:ext>
            </a:extLst>
          </p:cNvPr>
          <p:cNvSpPr txBox="1"/>
          <p:nvPr/>
        </p:nvSpPr>
        <p:spPr>
          <a:xfrm>
            <a:off x="5030239" y="5052983"/>
            <a:ext cx="1780893" cy="466281"/>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dirty="0"/>
              <a:t>No testing required (Class 1)</a:t>
            </a:r>
          </a:p>
        </p:txBody>
      </p:sp>
      <p:sp>
        <p:nvSpPr>
          <p:cNvPr id="28" name="TextBox 27">
            <a:extLst>
              <a:ext uri="{FF2B5EF4-FFF2-40B4-BE49-F238E27FC236}">
                <a16:creationId xmlns:a16="http://schemas.microsoft.com/office/drawing/2014/main" id="{CA8DD6EE-D828-44D7-992F-41868B62D2A0}"/>
              </a:ext>
              <a:ext uri="{C183D7F6-B498-43B3-948B-1728B52AA6E4}">
                <adec:decorative xmlns:adec="http://schemas.microsoft.com/office/drawing/2017/decorative" val="1"/>
              </a:ext>
            </a:extLst>
          </p:cNvPr>
          <p:cNvSpPr txBox="1"/>
          <p:nvPr/>
        </p:nvSpPr>
        <p:spPr>
          <a:xfrm>
            <a:off x="3746923" y="5052983"/>
            <a:ext cx="988826" cy="466281"/>
          </a:xfrm>
          <a:prstGeom prst="rect">
            <a:avLst/>
          </a:prstGeom>
          <a:solidFill>
            <a:schemeClr val="accent5">
              <a:lumMod val="60000"/>
              <a:lumOff val="40000"/>
            </a:schemeClr>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dirty="0"/>
              <a:t>Discharge</a:t>
            </a:r>
          </a:p>
        </p:txBody>
      </p:sp>
      <p:sp>
        <p:nvSpPr>
          <p:cNvPr id="29" name="TextBox 28">
            <a:extLst>
              <a:ext uri="{FF2B5EF4-FFF2-40B4-BE49-F238E27FC236}">
                <a16:creationId xmlns:a16="http://schemas.microsoft.com/office/drawing/2014/main" id="{007375DC-D4EA-40D1-8835-15D2356D43E6}"/>
              </a:ext>
              <a:ext uri="{C183D7F6-B498-43B3-948B-1728B52AA6E4}">
                <adec:decorative xmlns:adec="http://schemas.microsoft.com/office/drawing/2017/decorative" val="1"/>
              </a:ext>
            </a:extLst>
          </p:cNvPr>
          <p:cNvSpPr txBox="1"/>
          <p:nvPr/>
        </p:nvSpPr>
        <p:spPr>
          <a:xfrm>
            <a:off x="7321196" y="5046921"/>
            <a:ext cx="1579629" cy="622495"/>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dirty="0"/>
              <a:t>Further diagnostic testing may be indicated</a:t>
            </a:r>
          </a:p>
        </p:txBody>
      </p:sp>
      <p:sp>
        <p:nvSpPr>
          <p:cNvPr id="30" name="TextBox 29">
            <a:extLst>
              <a:ext uri="{FF2B5EF4-FFF2-40B4-BE49-F238E27FC236}">
                <a16:creationId xmlns:a16="http://schemas.microsoft.com/office/drawing/2014/main" id="{7CE66A47-96E6-4619-AEF8-588A5A344A8D}"/>
              </a:ext>
              <a:ext uri="{C183D7F6-B498-43B3-948B-1728B52AA6E4}">
                <adec:decorative xmlns:adec="http://schemas.microsoft.com/office/drawing/2017/decorative" val="1"/>
              </a:ext>
            </a:extLst>
          </p:cNvPr>
          <p:cNvSpPr txBox="1"/>
          <p:nvPr/>
        </p:nvSpPr>
        <p:spPr>
          <a:xfrm>
            <a:off x="9667390" y="5030116"/>
            <a:ext cx="1627795" cy="657983"/>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dirty="0"/>
              <a:t>Invasive coronary angiography (Class 1)</a:t>
            </a:r>
          </a:p>
        </p:txBody>
      </p:sp>
      <p:sp>
        <p:nvSpPr>
          <p:cNvPr id="32" name="Rectangle Container">
            <a:extLst>
              <a:ext uri="{FF2B5EF4-FFF2-40B4-BE49-F238E27FC236}">
                <a16:creationId xmlns:a16="http://schemas.microsoft.com/office/drawing/2014/main" id="{997C8734-F6DB-4B96-A288-5B5567C5AD58}"/>
              </a:ext>
              <a:ext uri="{C183D7F6-B498-43B3-948B-1728B52AA6E4}">
                <adec:decorative xmlns:adec="http://schemas.microsoft.com/office/drawing/2017/decorative" val="1"/>
              </a:ext>
            </a:extLst>
          </p:cNvPr>
          <p:cNvSpPr/>
          <p:nvPr/>
        </p:nvSpPr>
        <p:spPr>
          <a:xfrm>
            <a:off x="3998935" y="1750545"/>
            <a:ext cx="3649005" cy="323680"/>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350" dirty="0">
                <a:solidFill>
                  <a:srgbClr val="292929"/>
                </a:solidFill>
                <a:latin typeface="Lub Dub Bold" panose="020B0803030403020204" pitchFamily="34" charset="0"/>
                <a:cs typeface="Lato"/>
              </a:rPr>
              <a:t>History + Physical Examination</a:t>
            </a:r>
          </a:p>
        </p:txBody>
      </p:sp>
      <p:sp>
        <p:nvSpPr>
          <p:cNvPr id="33" name="Rectangle Container">
            <a:extLst>
              <a:ext uri="{FF2B5EF4-FFF2-40B4-BE49-F238E27FC236}">
                <a16:creationId xmlns:a16="http://schemas.microsoft.com/office/drawing/2014/main" id="{B634A514-1421-499F-B819-D1B4AA591EBD}"/>
              </a:ext>
              <a:ext uri="{C183D7F6-B498-43B3-948B-1728B52AA6E4}">
                <adec:decorative xmlns:adec="http://schemas.microsoft.com/office/drawing/2017/decorative" val="1"/>
              </a:ext>
            </a:extLst>
          </p:cNvPr>
          <p:cNvSpPr/>
          <p:nvPr/>
        </p:nvSpPr>
        <p:spPr>
          <a:xfrm>
            <a:off x="4830097" y="2284404"/>
            <a:ext cx="1986680" cy="296239"/>
          </a:xfrm>
          <a:prstGeom prst="rect">
            <a:avLst/>
          </a:prstGeom>
          <a:solidFill>
            <a:srgbClr val="46A547"/>
          </a:solidFill>
          <a:ln w="25400">
            <a:noFill/>
          </a:ln>
        </p:spPr>
        <p:txBody>
          <a:bodyPr spcFirstLastPara="0" lIns="0" tIns="0" rIns="0" bIns="0" anchor="ctr"/>
          <a:lstStyle/>
          <a:p>
            <a:pPr algn="ctr" hangingPunct="0">
              <a:lnSpc>
                <a:spcPct val="90000"/>
              </a:lnSpc>
            </a:pPr>
            <a:r>
              <a:rPr lang="en-US" sz="1350" dirty="0">
                <a:latin typeface="Lub Dub Bold" panose="020B0803030403020204" pitchFamily="34" charset="0"/>
                <a:cs typeface="Lato"/>
              </a:rPr>
              <a:t>ECG (Class 1)</a:t>
            </a:r>
          </a:p>
        </p:txBody>
      </p:sp>
      <p:sp>
        <p:nvSpPr>
          <p:cNvPr id="37" name="Rectangle 2">
            <a:extLst>
              <a:ext uri="{FF2B5EF4-FFF2-40B4-BE49-F238E27FC236}">
                <a16:creationId xmlns:a16="http://schemas.microsoft.com/office/drawing/2014/main" id="{9D65824C-ED70-4ED8-A136-3AB8815A6123}"/>
              </a:ext>
              <a:ext uri="{C183D7F6-B498-43B3-948B-1728B52AA6E4}">
                <adec:decorative xmlns:adec="http://schemas.microsoft.com/office/drawing/2017/decorative" val="1"/>
              </a:ext>
            </a:extLst>
          </p:cNvPr>
          <p:cNvSpPr/>
          <p:nvPr/>
        </p:nvSpPr>
        <p:spPr>
          <a:xfrm>
            <a:off x="3038913" y="2413822"/>
            <a:ext cx="1791184" cy="39888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8" name="Rectangle 2">
            <a:extLst>
              <a:ext uri="{FF2B5EF4-FFF2-40B4-BE49-F238E27FC236}">
                <a16:creationId xmlns:a16="http://schemas.microsoft.com/office/drawing/2014/main" id="{82CF59D8-EFDB-4C32-89AC-04BDDE35935E}"/>
              </a:ext>
              <a:ext uri="{C183D7F6-B498-43B3-948B-1728B52AA6E4}">
                <adec:decorative xmlns:adec="http://schemas.microsoft.com/office/drawing/2017/decorative" val="1"/>
              </a:ext>
            </a:extLst>
          </p:cNvPr>
          <p:cNvSpPr/>
          <p:nvPr/>
        </p:nvSpPr>
        <p:spPr>
          <a:xfrm flipH="1">
            <a:off x="6816777" y="2403875"/>
            <a:ext cx="1980786" cy="408835"/>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50" name="Straight Arrow Connector 49">
            <a:extLst>
              <a:ext uri="{FF2B5EF4-FFF2-40B4-BE49-F238E27FC236}">
                <a16:creationId xmlns:a16="http://schemas.microsoft.com/office/drawing/2014/main" id="{CB880EFB-2A1A-4DE6-B1AB-2538C0BB4978}"/>
              </a:ext>
              <a:ext uri="{C183D7F6-B498-43B3-948B-1728B52AA6E4}">
                <adec:decorative xmlns:adec="http://schemas.microsoft.com/office/drawing/2017/decorative" val="1"/>
              </a:ext>
            </a:extLst>
          </p:cNvPr>
          <p:cNvCxnSpPr>
            <a:cxnSpLocks/>
          </p:cNvCxnSpPr>
          <p:nvPr/>
        </p:nvCxnSpPr>
        <p:spPr>
          <a:xfrm rot="5400000">
            <a:off x="4893079" y="5148963"/>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7FCFB968-F6F5-4C89-8F6B-E1D0DF0C0C50}"/>
              </a:ext>
              <a:ext uri="{C183D7F6-B498-43B3-948B-1728B52AA6E4}">
                <adec:decorative xmlns:adec="http://schemas.microsoft.com/office/drawing/2017/decorative" val="1"/>
              </a:ext>
            </a:extLst>
          </p:cNvPr>
          <p:cNvSpPr txBox="1"/>
          <p:nvPr/>
        </p:nvSpPr>
        <p:spPr>
          <a:xfrm>
            <a:off x="8752481" y="5161330"/>
            <a:ext cx="1063254" cy="600164"/>
          </a:xfrm>
          <a:prstGeom prst="rect">
            <a:avLst/>
          </a:prstGeom>
          <a:noFill/>
          <a:ln w="3175">
            <a:noFill/>
          </a:ln>
        </p:spPr>
        <p:txBody>
          <a:bodyPr wrap="square" rtlCol="0">
            <a:spAutoFit/>
          </a:bodyPr>
          <a:lstStyle/>
          <a:p>
            <a:pPr algn="ctr"/>
            <a:r>
              <a:rPr lang="en-US" sz="1100" b="1" i="1" dirty="0">
                <a:latin typeface="Lub Dub Condensed" panose="020B0506030403020204" pitchFamily="34" charset="0"/>
                <a:cs typeface="Lato"/>
              </a:rPr>
              <a:t>Moderate-severe abnormality</a:t>
            </a:r>
          </a:p>
        </p:txBody>
      </p:sp>
      <p:cxnSp>
        <p:nvCxnSpPr>
          <p:cNvPr id="53" name="Straight Arrow Connector 52">
            <a:extLst>
              <a:ext uri="{FF2B5EF4-FFF2-40B4-BE49-F238E27FC236}">
                <a16:creationId xmlns:a16="http://schemas.microsoft.com/office/drawing/2014/main" id="{4116354E-A3A4-48AD-9216-2B0989272BE1}"/>
              </a:ext>
              <a:ext uri="{C183D7F6-B498-43B3-948B-1728B52AA6E4}">
                <adec:decorative xmlns:adec="http://schemas.microsoft.com/office/drawing/2017/decorative" val="1"/>
              </a:ext>
            </a:extLst>
          </p:cNvPr>
          <p:cNvCxnSpPr>
            <a:cxnSpLocks/>
          </p:cNvCxnSpPr>
          <p:nvPr/>
        </p:nvCxnSpPr>
        <p:spPr>
          <a:xfrm>
            <a:off x="8900825" y="5364119"/>
            <a:ext cx="785081"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35E589E9-51F4-4E06-8B82-590D97CE0776}"/>
              </a:ext>
              <a:ext uri="{C183D7F6-B498-43B3-948B-1728B52AA6E4}">
                <adec:decorative xmlns:adec="http://schemas.microsoft.com/office/drawing/2017/decorative" val="1"/>
              </a:ext>
            </a:extLst>
          </p:cNvPr>
          <p:cNvGrpSpPr/>
          <p:nvPr/>
        </p:nvGrpSpPr>
        <p:grpSpPr>
          <a:xfrm>
            <a:off x="6194546" y="4241903"/>
            <a:ext cx="2610424" cy="346801"/>
            <a:chOff x="6194546" y="4241903"/>
            <a:chExt cx="2610424" cy="346801"/>
          </a:xfrm>
        </p:grpSpPr>
        <p:cxnSp>
          <p:nvCxnSpPr>
            <p:cNvPr id="51" name="Straight Arrow Connector 50">
              <a:extLst>
                <a:ext uri="{FF2B5EF4-FFF2-40B4-BE49-F238E27FC236}">
                  <a16:creationId xmlns:a16="http://schemas.microsoft.com/office/drawing/2014/main" id="{F56B3679-9ED0-4894-B57F-530F860EFC82}"/>
                </a:ext>
                <a:ext uri="{C183D7F6-B498-43B3-948B-1728B52AA6E4}">
                  <adec:decorative xmlns:adec="http://schemas.microsoft.com/office/drawing/2017/decorative" val="1"/>
                </a:ext>
              </a:extLst>
            </p:cNvPr>
            <p:cNvCxnSpPr>
              <a:cxnSpLocks/>
            </p:cNvCxnSpPr>
            <p:nvPr/>
          </p:nvCxnSpPr>
          <p:spPr>
            <a:xfrm>
              <a:off x="8797563" y="4241903"/>
              <a:ext cx="0" cy="18288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Rectangle 2">
              <a:extLst>
                <a:ext uri="{FF2B5EF4-FFF2-40B4-BE49-F238E27FC236}">
                  <a16:creationId xmlns:a16="http://schemas.microsoft.com/office/drawing/2014/main" id="{F69D3527-3C9D-4498-8FAE-2818EA77E329}"/>
                </a:ext>
                <a:ext uri="{C183D7F6-B498-43B3-948B-1728B52AA6E4}">
                  <adec:decorative xmlns:adec="http://schemas.microsoft.com/office/drawing/2017/decorative" val="1"/>
                </a:ext>
              </a:extLst>
            </p:cNvPr>
            <p:cNvSpPr/>
            <p:nvPr/>
          </p:nvSpPr>
          <p:spPr>
            <a:xfrm>
              <a:off x="6194546" y="4410957"/>
              <a:ext cx="2610424" cy="17774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55" name="Rectangle 2">
            <a:extLst>
              <a:ext uri="{FF2B5EF4-FFF2-40B4-BE49-F238E27FC236}">
                <a16:creationId xmlns:a16="http://schemas.microsoft.com/office/drawing/2014/main" id="{15309155-5231-479C-BDC9-BE07F2BF76CB}"/>
              </a:ext>
              <a:ext uri="{C183D7F6-B498-43B3-948B-1728B52AA6E4}">
                <adec:decorative xmlns:adec="http://schemas.microsoft.com/office/drawing/2017/decorative" val="1"/>
              </a:ext>
            </a:extLst>
          </p:cNvPr>
          <p:cNvSpPr/>
          <p:nvPr/>
        </p:nvSpPr>
        <p:spPr>
          <a:xfrm flipH="1">
            <a:off x="8765465" y="4412389"/>
            <a:ext cx="1711134" cy="176316"/>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6DBB6C71-564F-4946-A5AE-028BCBFA61D4}"/>
              </a:ext>
              <a:ext uri="{C183D7F6-B498-43B3-948B-1728B52AA6E4}">
                <adec:decorative xmlns:adec="http://schemas.microsoft.com/office/drawing/2017/decorative" val="1"/>
              </a:ext>
            </a:extLst>
          </p:cNvPr>
          <p:cNvSpPr/>
          <p:nvPr/>
        </p:nvSpPr>
        <p:spPr>
          <a:xfrm>
            <a:off x="9582982" y="374651"/>
            <a:ext cx="2438400" cy="406400"/>
          </a:xfrm>
          <a:prstGeom prst="rect">
            <a:avLst/>
          </a:prstGeom>
          <a:solidFill>
            <a:schemeClr val="bg1">
              <a:lumMod val="8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hlinkClick r:id="rId4" action="ppaction://hlinksldjump"/>
            <a:extLst>
              <a:ext uri="{FF2B5EF4-FFF2-40B4-BE49-F238E27FC236}">
                <a16:creationId xmlns:a16="http://schemas.microsoft.com/office/drawing/2014/main" id="{3D08FB5E-A416-49BC-9B62-07B6E11DC90C}"/>
              </a:ext>
              <a:ext uri="{C183D7F6-B498-43B3-948B-1728B52AA6E4}">
                <adec:decorative xmlns:adec="http://schemas.microsoft.com/office/drawing/2017/decorative" val="1"/>
              </a:ext>
            </a:extLst>
          </p:cNvPr>
          <p:cNvSpPr txBox="1"/>
          <p:nvPr/>
        </p:nvSpPr>
        <p:spPr>
          <a:xfrm>
            <a:off x="9647806" y="408574"/>
            <a:ext cx="2335476" cy="338554"/>
          </a:xfrm>
          <a:prstGeom prst="rect">
            <a:avLst/>
          </a:prstGeom>
          <a:noFill/>
        </p:spPr>
        <p:txBody>
          <a:bodyPr wrap="square" rtlCol="0">
            <a:spAutoFit/>
          </a:bodyPr>
          <a:lstStyle/>
          <a:p>
            <a:r>
              <a:rPr lang="en-US" sz="1600" b="1" dirty="0">
                <a:latin typeface="Lub Dub Condensed" panose="020B0506030403020204" pitchFamily="34" charset="0"/>
                <a:sym typeface="Wingdings 3" panose="05040102010807070707" pitchFamily="18" charset="2"/>
              </a:rPr>
              <a:t>  </a:t>
            </a:r>
            <a:r>
              <a:rPr lang="en-US" sz="1600" b="1" dirty="0">
                <a:latin typeface="Lub Dub Condensed" panose="020B0506030403020204" pitchFamily="34" charset="0"/>
              </a:rPr>
              <a:t>Return to previous slide</a:t>
            </a:r>
          </a:p>
        </p:txBody>
      </p:sp>
    </p:spTree>
    <p:extLst>
      <p:ext uri="{BB962C8B-B14F-4D97-AF65-F5344CB8AC3E}">
        <p14:creationId xmlns:p14="http://schemas.microsoft.com/office/powerpoint/2010/main" val="392432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500"/>
                                        <p:tgtEl>
                                          <p:spTgt spid="3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right)">
                                      <p:cBhvr>
                                        <p:cTn id="28" dur="500"/>
                                        <p:tgtEl>
                                          <p:spTgt spid="37"/>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par>
                          <p:cTn id="33" fill="hold">
                            <p:stCondLst>
                              <p:cond delay="1000"/>
                            </p:stCondLst>
                            <p:childTnLst>
                              <p:par>
                                <p:cTn id="34" presetID="22" presetClass="entr" presetSubtype="1" fill="hold" nodeType="after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up)">
                                      <p:cBhvr>
                                        <p:cTn id="36" dur="500"/>
                                        <p:tgtEl>
                                          <p:spTgt spid="41"/>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wipe(up)">
                                      <p:cBhvr>
                                        <p:cTn id="45" dur="500"/>
                                        <p:tgtEl>
                                          <p:spTgt spid="39"/>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childTnLst>
                          </p:cTn>
                        </p:par>
                        <p:par>
                          <p:cTn id="50" fill="hold">
                            <p:stCondLst>
                              <p:cond delay="1000"/>
                            </p:stCondLst>
                            <p:childTnLst>
                              <p:par>
                                <p:cTn id="51" presetID="22" presetClass="entr" presetSubtype="1"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wipe(up)">
                                      <p:cBhvr>
                                        <p:cTn id="53" dur="500"/>
                                        <p:tgtEl>
                                          <p:spTgt spid="42"/>
                                        </p:tgtEl>
                                      </p:cBhvr>
                                    </p:animEffect>
                                  </p:childTnLst>
                                </p:cTn>
                              </p:par>
                            </p:childTnLst>
                          </p:cTn>
                        </p:par>
                        <p:par>
                          <p:cTn id="54" fill="hold">
                            <p:stCondLst>
                              <p:cond delay="1500"/>
                            </p:stCondLst>
                            <p:childTnLst>
                              <p:par>
                                <p:cTn id="55" presetID="10" presetClass="entr" presetSubtype="0"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wipe(left)">
                                      <p:cBhvr>
                                        <p:cTn id="62" dur="500"/>
                                        <p:tgtEl>
                                          <p:spTgt spid="38"/>
                                        </p:tgtEl>
                                      </p:cBhvr>
                                    </p:animEffect>
                                  </p:childTnLst>
                                </p:cTn>
                              </p:par>
                            </p:childTnLst>
                          </p:cTn>
                        </p:par>
                        <p:par>
                          <p:cTn id="63" fill="hold">
                            <p:stCondLst>
                              <p:cond delay="500"/>
                            </p:stCondLst>
                            <p:childTnLst>
                              <p:par>
                                <p:cTn id="64" presetID="10" presetClass="entr" presetSubtype="0"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childTnLst>
                          </p:cTn>
                        </p:par>
                        <p:par>
                          <p:cTn id="67" fill="hold">
                            <p:stCondLst>
                              <p:cond delay="1000"/>
                            </p:stCondLst>
                            <p:childTnLst>
                              <p:par>
                                <p:cTn id="68" presetID="22" presetClass="entr" presetSubtype="1"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wipe(up)">
                                      <p:cBhvr>
                                        <p:cTn id="70" dur="500"/>
                                        <p:tgtEl>
                                          <p:spTgt spid="43"/>
                                        </p:tgtEl>
                                      </p:cBhvr>
                                    </p:animEffect>
                                  </p:childTnLst>
                                </p:cTn>
                              </p:par>
                            </p:childTnLst>
                          </p:cTn>
                        </p:par>
                        <p:par>
                          <p:cTn id="71" fill="hold">
                            <p:stCondLst>
                              <p:cond delay="1500"/>
                            </p:stCondLst>
                            <p:childTnLst>
                              <p:par>
                                <p:cTn id="72" presetID="10"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500"/>
                                        <p:tgtEl>
                                          <p:spTgt spid="22"/>
                                        </p:tgtEl>
                                      </p:cBhvr>
                                    </p:animEffect>
                                  </p:childTnLst>
                                </p:cTn>
                              </p:par>
                            </p:childTnLst>
                          </p:cTn>
                        </p:par>
                        <p:par>
                          <p:cTn id="75" fill="hold">
                            <p:stCondLst>
                              <p:cond delay="2000"/>
                            </p:stCondLst>
                            <p:childTnLst>
                              <p:par>
                                <p:cTn id="76" presetID="22" presetClass="entr" presetSubtype="1"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wipe(up)">
                                      <p:cBhvr>
                                        <p:cTn id="78" dur="500"/>
                                        <p:tgtEl>
                                          <p:spTgt spid="44"/>
                                        </p:tgtEl>
                                      </p:cBhvr>
                                    </p:animEffect>
                                  </p:childTnLst>
                                </p:cTn>
                              </p:par>
                            </p:childTnLst>
                          </p:cTn>
                        </p:par>
                        <p:par>
                          <p:cTn id="79" fill="hold">
                            <p:stCondLst>
                              <p:cond delay="2500"/>
                            </p:stCondLst>
                            <p:childTnLst>
                              <p:par>
                                <p:cTn id="80" presetID="10"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500"/>
                                        <p:tgtEl>
                                          <p:spTgt spid="23"/>
                                        </p:tgtEl>
                                      </p:cBhvr>
                                    </p:animEffect>
                                  </p:childTnLst>
                                </p:cTn>
                              </p:par>
                            </p:childTnLst>
                          </p:cTn>
                        </p:par>
                        <p:par>
                          <p:cTn id="83" fill="hold">
                            <p:stCondLst>
                              <p:cond delay="3000"/>
                            </p:stCondLst>
                            <p:childTnLst>
                              <p:par>
                                <p:cTn id="84" presetID="22" presetClass="entr" presetSubtype="2" fill="hold" nodeType="after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wipe(right)">
                                      <p:cBhvr>
                                        <p:cTn id="86" dur="500"/>
                                        <p:tgtEl>
                                          <p:spTgt spid="8"/>
                                        </p:tgtEl>
                                      </p:cBhvr>
                                    </p:animEffect>
                                  </p:childTnLst>
                                </p:cTn>
                              </p:par>
                            </p:childTnLst>
                          </p:cTn>
                        </p:par>
                        <p:par>
                          <p:cTn id="87" fill="hold">
                            <p:stCondLst>
                              <p:cond delay="3500"/>
                            </p:stCondLst>
                            <p:childTnLst>
                              <p:par>
                                <p:cTn id="88" presetID="10" presetClass="entr" presetSubtype="0"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fade">
                                      <p:cBhvr>
                                        <p:cTn id="90" dur="500"/>
                                        <p:tgtEl>
                                          <p:spTgt spid="24"/>
                                        </p:tgtEl>
                                      </p:cBhvr>
                                    </p:animEffect>
                                  </p:childTnLst>
                                </p:cTn>
                              </p:par>
                            </p:childTnLst>
                          </p:cTn>
                        </p:par>
                        <p:par>
                          <p:cTn id="91" fill="hold">
                            <p:stCondLst>
                              <p:cond delay="4000"/>
                            </p:stCondLst>
                            <p:childTnLst>
                              <p:par>
                                <p:cTn id="92" presetID="22" presetClass="entr" presetSubtype="1" fill="hold" nodeType="afterEffect">
                                  <p:stCondLst>
                                    <p:cond delay="0"/>
                                  </p:stCondLst>
                                  <p:childTnLst>
                                    <p:set>
                                      <p:cBhvr>
                                        <p:cTn id="93" dur="1" fill="hold">
                                          <p:stCondLst>
                                            <p:cond delay="0"/>
                                          </p:stCondLst>
                                        </p:cTn>
                                        <p:tgtEl>
                                          <p:spTgt spid="47"/>
                                        </p:tgtEl>
                                        <p:attrNameLst>
                                          <p:attrName>style.visibility</p:attrName>
                                        </p:attrNameLst>
                                      </p:cBhvr>
                                      <p:to>
                                        <p:strVal val="visible"/>
                                      </p:to>
                                    </p:set>
                                    <p:animEffect transition="in" filter="wipe(up)">
                                      <p:cBhvr>
                                        <p:cTn id="94" dur="500"/>
                                        <p:tgtEl>
                                          <p:spTgt spid="47"/>
                                        </p:tgtEl>
                                      </p:cBhvr>
                                    </p:animEffect>
                                  </p:childTnLst>
                                </p:cTn>
                              </p:par>
                            </p:childTnLst>
                          </p:cTn>
                        </p:par>
                        <p:par>
                          <p:cTn id="95" fill="hold">
                            <p:stCondLst>
                              <p:cond delay="4500"/>
                            </p:stCondLst>
                            <p:childTnLst>
                              <p:par>
                                <p:cTn id="96" presetID="10" presetClass="entr" presetSubtype="0"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fade">
                                      <p:cBhvr>
                                        <p:cTn id="98" dur="500"/>
                                        <p:tgtEl>
                                          <p:spTgt spid="27"/>
                                        </p:tgtEl>
                                      </p:cBhvr>
                                    </p:animEffect>
                                  </p:childTnLst>
                                </p:cTn>
                              </p:par>
                            </p:childTnLst>
                          </p:cTn>
                        </p:par>
                        <p:par>
                          <p:cTn id="99" fill="hold">
                            <p:stCondLst>
                              <p:cond delay="5000"/>
                            </p:stCondLst>
                            <p:childTnLst>
                              <p:par>
                                <p:cTn id="100" presetID="22" presetClass="entr" presetSubtype="2"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right)">
                                      <p:cBhvr>
                                        <p:cTn id="102" dur="500"/>
                                        <p:tgtEl>
                                          <p:spTgt spid="50"/>
                                        </p:tgtEl>
                                      </p:cBhvr>
                                    </p:animEffect>
                                  </p:childTnLst>
                                </p:cTn>
                              </p:par>
                            </p:childTnLst>
                          </p:cTn>
                        </p:par>
                        <p:par>
                          <p:cTn id="103" fill="hold">
                            <p:stCondLst>
                              <p:cond delay="5500"/>
                            </p:stCondLst>
                            <p:childTnLst>
                              <p:par>
                                <p:cTn id="104" presetID="10" presetClass="entr" presetSubtype="0" fill="hold" grpId="0" nodeType="afterEffect">
                                  <p:stCondLst>
                                    <p:cond delay="0"/>
                                  </p:stCondLst>
                                  <p:childTnLst>
                                    <p:set>
                                      <p:cBhvr>
                                        <p:cTn id="105" dur="1" fill="hold">
                                          <p:stCondLst>
                                            <p:cond delay="0"/>
                                          </p:stCondLst>
                                        </p:cTn>
                                        <p:tgtEl>
                                          <p:spTgt spid="28"/>
                                        </p:tgtEl>
                                        <p:attrNameLst>
                                          <p:attrName>style.visibility</p:attrName>
                                        </p:attrNameLst>
                                      </p:cBhvr>
                                      <p:to>
                                        <p:strVal val="visible"/>
                                      </p:to>
                                    </p:set>
                                    <p:animEffect transition="in" filter="fade">
                                      <p:cBhvr>
                                        <p:cTn id="106" dur="500"/>
                                        <p:tgtEl>
                                          <p:spTgt spid="28"/>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1" fill="hold" nodeType="click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up)">
                                      <p:cBhvr>
                                        <p:cTn id="111" dur="500"/>
                                        <p:tgtEl>
                                          <p:spTgt spid="45"/>
                                        </p:tgtEl>
                                      </p:cBhvr>
                                    </p:animEffect>
                                  </p:childTnLst>
                                </p:cTn>
                              </p:par>
                            </p:childTnLst>
                          </p:cTn>
                        </p:par>
                        <p:par>
                          <p:cTn id="112" fill="hold">
                            <p:stCondLst>
                              <p:cond delay="500"/>
                            </p:stCondLst>
                            <p:childTnLst>
                              <p:par>
                                <p:cTn id="113" presetID="10" presetClass="entr" presetSubtype="0" fill="hold" grpId="0" nodeType="afterEffect">
                                  <p:stCondLst>
                                    <p:cond delay="0"/>
                                  </p:stCondLst>
                                  <p:childTnLst>
                                    <p:set>
                                      <p:cBhvr>
                                        <p:cTn id="114" dur="1" fill="hold">
                                          <p:stCondLst>
                                            <p:cond delay="0"/>
                                          </p:stCondLst>
                                        </p:cTn>
                                        <p:tgtEl>
                                          <p:spTgt spid="26"/>
                                        </p:tgtEl>
                                        <p:attrNameLst>
                                          <p:attrName>style.visibility</p:attrName>
                                        </p:attrNameLst>
                                      </p:cBhvr>
                                      <p:to>
                                        <p:strVal val="visible"/>
                                      </p:to>
                                    </p:set>
                                    <p:animEffect transition="in" filter="fade">
                                      <p:cBhvr>
                                        <p:cTn id="115" dur="500"/>
                                        <p:tgtEl>
                                          <p:spTgt spid="26"/>
                                        </p:tgtEl>
                                      </p:cBhvr>
                                    </p:animEffect>
                                  </p:childTnLst>
                                </p:cTn>
                              </p:par>
                            </p:childTnLst>
                          </p:cTn>
                        </p:par>
                        <p:par>
                          <p:cTn id="116" fill="hold">
                            <p:stCondLst>
                              <p:cond delay="1000"/>
                            </p:stCondLst>
                            <p:childTnLst>
                              <p:par>
                                <p:cTn id="117" presetID="22" presetClass="entr" presetSubtype="1" fill="hold" nodeType="afterEffect">
                                  <p:stCondLst>
                                    <p:cond delay="0"/>
                                  </p:stCondLst>
                                  <p:childTnLst>
                                    <p:set>
                                      <p:cBhvr>
                                        <p:cTn id="118" dur="1" fill="hold">
                                          <p:stCondLst>
                                            <p:cond delay="0"/>
                                          </p:stCondLst>
                                        </p:cTn>
                                        <p:tgtEl>
                                          <p:spTgt spid="48"/>
                                        </p:tgtEl>
                                        <p:attrNameLst>
                                          <p:attrName>style.visibility</p:attrName>
                                        </p:attrNameLst>
                                      </p:cBhvr>
                                      <p:to>
                                        <p:strVal val="visible"/>
                                      </p:to>
                                    </p:set>
                                    <p:animEffect transition="in" filter="wipe(up)">
                                      <p:cBhvr>
                                        <p:cTn id="119" dur="500"/>
                                        <p:tgtEl>
                                          <p:spTgt spid="48"/>
                                        </p:tgtEl>
                                      </p:cBhvr>
                                    </p:animEffect>
                                  </p:childTnLst>
                                </p:cTn>
                              </p:par>
                            </p:childTnLst>
                          </p:cTn>
                        </p:par>
                        <p:par>
                          <p:cTn id="120" fill="hold">
                            <p:stCondLst>
                              <p:cond delay="1500"/>
                            </p:stCondLst>
                            <p:childTnLst>
                              <p:par>
                                <p:cTn id="121" presetID="10" presetClass="entr" presetSubtype="0" fill="hold" grpId="0" nodeType="afterEffect">
                                  <p:stCondLst>
                                    <p:cond delay="0"/>
                                  </p:stCondLst>
                                  <p:childTnLst>
                                    <p:set>
                                      <p:cBhvr>
                                        <p:cTn id="122" dur="1" fill="hold">
                                          <p:stCondLst>
                                            <p:cond delay="0"/>
                                          </p:stCondLst>
                                        </p:cTn>
                                        <p:tgtEl>
                                          <p:spTgt spid="29"/>
                                        </p:tgtEl>
                                        <p:attrNameLst>
                                          <p:attrName>style.visibility</p:attrName>
                                        </p:attrNameLst>
                                      </p:cBhvr>
                                      <p:to>
                                        <p:strVal val="visible"/>
                                      </p:to>
                                    </p:set>
                                    <p:animEffect transition="in" filter="fade">
                                      <p:cBhvr>
                                        <p:cTn id="123" dur="500"/>
                                        <p:tgtEl>
                                          <p:spTgt spid="29"/>
                                        </p:tgtEl>
                                      </p:cBhvr>
                                    </p:animEffect>
                                  </p:childTnLst>
                                </p:cTn>
                              </p:par>
                            </p:childTnLst>
                          </p:cTn>
                        </p:par>
                        <p:par>
                          <p:cTn id="124" fill="hold">
                            <p:stCondLst>
                              <p:cond delay="2000"/>
                            </p:stCondLst>
                            <p:childTnLst>
                              <p:par>
                                <p:cTn id="125" presetID="22" presetClass="entr" presetSubtype="8" fill="hold"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fade">
                                      <p:cBhvr>
                                        <p:cTn id="130" dur="500"/>
                                        <p:tgtEl>
                                          <p:spTgt spid="52"/>
                                        </p:tgtEl>
                                      </p:cBhvr>
                                    </p:animEffect>
                                  </p:childTnLst>
                                </p:cTn>
                              </p:par>
                            </p:childTnLst>
                          </p:cTn>
                        </p:par>
                        <p:par>
                          <p:cTn id="131" fill="hold">
                            <p:stCondLst>
                              <p:cond delay="2500"/>
                            </p:stCondLst>
                            <p:childTnLst>
                              <p:par>
                                <p:cTn id="132" presetID="10" presetClass="entr" presetSubtype="0" fill="hold" grpId="0" nodeType="afterEffect">
                                  <p:stCondLst>
                                    <p:cond delay="0"/>
                                  </p:stCondLst>
                                  <p:childTnLst>
                                    <p:set>
                                      <p:cBhvr>
                                        <p:cTn id="133" dur="1" fill="hold">
                                          <p:stCondLst>
                                            <p:cond delay="0"/>
                                          </p:stCondLst>
                                        </p:cTn>
                                        <p:tgtEl>
                                          <p:spTgt spid="30"/>
                                        </p:tgtEl>
                                        <p:attrNameLst>
                                          <p:attrName>style.visibility</p:attrName>
                                        </p:attrNameLst>
                                      </p:cBhvr>
                                      <p:to>
                                        <p:strVal val="visible"/>
                                      </p:to>
                                    </p:set>
                                    <p:animEffect transition="in" filter="fade">
                                      <p:cBhvr>
                                        <p:cTn id="134" dur="500"/>
                                        <p:tgtEl>
                                          <p:spTgt spid="30"/>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grpId="0" nodeType="click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wipe(left)">
                                      <p:cBhvr>
                                        <p:cTn id="139" dur="500"/>
                                        <p:tgtEl>
                                          <p:spTgt spid="55"/>
                                        </p:tgtEl>
                                      </p:cBhvr>
                                    </p:animEffect>
                                  </p:childTnLst>
                                </p:cTn>
                              </p:par>
                            </p:childTnLst>
                          </p:cTn>
                        </p:par>
                        <p:par>
                          <p:cTn id="140" fill="hold">
                            <p:stCondLst>
                              <p:cond delay="500"/>
                            </p:stCondLst>
                            <p:childTnLst>
                              <p:par>
                                <p:cTn id="141" presetID="10" presetClass="entr" presetSubtype="0" fill="hold" grpId="0" nodeType="afterEffect">
                                  <p:stCondLst>
                                    <p:cond delay="0"/>
                                  </p:stCondLst>
                                  <p:childTnLst>
                                    <p:set>
                                      <p:cBhvr>
                                        <p:cTn id="142" dur="1" fill="hold">
                                          <p:stCondLst>
                                            <p:cond delay="0"/>
                                          </p:stCondLst>
                                        </p:cTn>
                                        <p:tgtEl>
                                          <p:spTgt spid="25"/>
                                        </p:tgtEl>
                                        <p:attrNameLst>
                                          <p:attrName>style.visibility</p:attrName>
                                        </p:attrNameLst>
                                      </p:cBhvr>
                                      <p:to>
                                        <p:strVal val="visible"/>
                                      </p:to>
                                    </p:set>
                                    <p:animEffect transition="in" filter="fade">
                                      <p:cBhvr>
                                        <p:cTn id="143" dur="500"/>
                                        <p:tgtEl>
                                          <p:spTgt spid="25"/>
                                        </p:tgtEl>
                                      </p:cBhvr>
                                    </p:animEffect>
                                  </p:childTnLst>
                                </p:cTn>
                              </p:par>
                            </p:childTnLst>
                          </p:cTn>
                        </p:par>
                        <p:par>
                          <p:cTn id="144" fill="hold">
                            <p:stCondLst>
                              <p:cond delay="1500"/>
                            </p:stCondLst>
                            <p:childTnLst>
                              <p:par>
                                <p:cTn id="145" presetID="22" presetClass="entr" presetSubtype="1" fill="hold" nodeType="afterEffect">
                                  <p:stCondLst>
                                    <p:cond delay="0"/>
                                  </p:stCondLst>
                                  <p:childTnLst>
                                    <p:set>
                                      <p:cBhvr>
                                        <p:cTn id="146" dur="1" fill="hold">
                                          <p:stCondLst>
                                            <p:cond delay="0"/>
                                          </p:stCondLst>
                                        </p:cTn>
                                        <p:tgtEl>
                                          <p:spTgt spid="49"/>
                                        </p:tgtEl>
                                        <p:attrNameLst>
                                          <p:attrName>style.visibility</p:attrName>
                                        </p:attrNameLst>
                                      </p:cBhvr>
                                      <p:to>
                                        <p:strVal val="visible"/>
                                      </p:to>
                                    </p:set>
                                    <p:animEffect transition="in" filter="wipe(up)">
                                      <p:cBhvr>
                                        <p:cTn id="14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5" grpId="0" animBg="1"/>
      <p:bldP spid="17" grpId="0" animBg="1"/>
      <p:bldP spid="18"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2" grpId="0" animBg="1"/>
      <p:bldP spid="33" grpId="0" animBg="1"/>
      <p:bldP spid="37" grpId="0" animBg="1"/>
      <p:bldP spid="38" grpId="0" animBg="1"/>
      <p:bldP spid="52" grpId="0"/>
      <p:bldP spid="5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9BBFE7F-917B-4B7B-9A98-27BB92742F89}"/>
              </a:ext>
              <a:ext uri="{C183D7F6-B498-43B3-948B-1728B52AA6E4}">
                <adec:decorative xmlns:adec="http://schemas.microsoft.com/office/drawing/2017/decorative" val="1"/>
              </a:ext>
            </a:extLst>
          </p:cNvPr>
          <p:cNvGrpSpPr/>
          <p:nvPr/>
        </p:nvGrpSpPr>
        <p:grpSpPr>
          <a:xfrm>
            <a:off x="2261029" y="4964476"/>
            <a:ext cx="3967734" cy="199345"/>
            <a:chOff x="2261029" y="4964476"/>
            <a:chExt cx="3967734" cy="199345"/>
          </a:xfrm>
        </p:grpSpPr>
        <p:cxnSp>
          <p:nvCxnSpPr>
            <p:cNvPr id="272" name="Straight Arrow Connector 271">
              <a:extLst>
                <a:ext uri="{FF2B5EF4-FFF2-40B4-BE49-F238E27FC236}">
                  <a16:creationId xmlns:a16="http://schemas.microsoft.com/office/drawing/2014/main" id="{E148782F-56DF-4BA7-A546-C7C968DD1062}"/>
                </a:ext>
                <a:ext uri="{C183D7F6-B498-43B3-948B-1728B52AA6E4}">
                  <adec:decorative xmlns:adec="http://schemas.microsoft.com/office/drawing/2017/decorative" val="1"/>
                </a:ext>
              </a:extLst>
            </p:cNvPr>
            <p:cNvCxnSpPr>
              <a:cxnSpLocks/>
            </p:cNvCxnSpPr>
            <p:nvPr/>
          </p:nvCxnSpPr>
          <p:spPr>
            <a:xfrm>
              <a:off x="2278430" y="4964476"/>
              <a:ext cx="0" cy="199345"/>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4" name="Straight Arrow Connector 323">
              <a:extLst>
                <a:ext uri="{FF2B5EF4-FFF2-40B4-BE49-F238E27FC236}">
                  <a16:creationId xmlns:a16="http://schemas.microsoft.com/office/drawing/2014/main" id="{43D79122-4A54-4462-BFBE-2B97221D8B8D}"/>
                </a:ext>
                <a:ext uri="{C183D7F6-B498-43B3-948B-1728B52AA6E4}">
                  <adec:decorative xmlns:adec="http://schemas.microsoft.com/office/drawing/2017/decorative" val="1"/>
                </a:ext>
              </a:extLst>
            </p:cNvPr>
            <p:cNvCxnSpPr>
              <a:cxnSpLocks/>
            </p:cNvCxnSpPr>
            <p:nvPr/>
          </p:nvCxnSpPr>
          <p:spPr>
            <a:xfrm>
              <a:off x="2261029" y="5152240"/>
              <a:ext cx="3967734"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F085C292-0A5A-47C6-9DC1-44BD1F0B3895}"/>
              </a:ext>
              <a:ext uri="{C183D7F6-B498-43B3-948B-1728B52AA6E4}">
                <adec:decorative xmlns:adec="http://schemas.microsoft.com/office/drawing/2017/decorative" val="1"/>
              </a:ext>
            </a:extLst>
          </p:cNvPr>
          <p:cNvGrpSpPr/>
          <p:nvPr/>
        </p:nvGrpSpPr>
        <p:grpSpPr>
          <a:xfrm>
            <a:off x="973018" y="2870047"/>
            <a:ext cx="1315721" cy="359703"/>
            <a:chOff x="973018" y="2870047"/>
            <a:chExt cx="1315721" cy="359703"/>
          </a:xfrm>
        </p:grpSpPr>
        <p:cxnSp>
          <p:nvCxnSpPr>
            <p:cNvPr id="193" name="Straight Arrow Connector 192">
              <a:extLst>
                <a:ext uri="{FF2B5EF4-FFF2-40B4-BE49-F238E27FC236}">
                  <a16:creationId xmlns:a16="http://schemas.microsoft.com/office/drawing/2014/main" id="{9BE296C0-36F3-4041-9F4D-4F2BB85CBC62}"/>
                </a:ext>
                <a:ext uri="{C183D7F6-B498-43B3-948B-1728B52AA6E4}">
                  <adec:decorative xmlns:adec="http://schemas.microsoft.com/office/drawing/2017/decorative" val="1"/>
                </a:ext>
              </a:extLst>
            </p:cNvPr>
            <p:cNvCxnSpPr>
              <a:cxnSpLocks/>
            </p:cNvCxnSpPr>
            <p:nvPr/>
          </p:nvCxnSpPr>
          <p:spPr>
            <a:xfrm>
              <a:off x="2282467" y="2870047"/>
              <a:ext cx="0" cy="200943"/>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4" name="Rectangle 2">
              <a:extLst>
                <a:ext uri="{FF2B5EF4-FFF2-40B4-BE49-F238E27FC236}">
                  <a16:creationId xmlns:a16="http://schemas.microsoft.com/office/drawing/2014/main" id="{08C87C42-9359-4472-903D-0B131B9F537A}"/>
                </a:ext>
              </a:extLst>
            </p:cNvPr>
            <p:cNvSpPr/>
            <p:nvPr/>
          </p:nvSpPr>
          <p:spPr>
            <a:xfrm>
              <a:off x="973018" y="3052047"/>
              <a:ext cx="1315721" cy="177703"/>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grpSp>
      <p:cxnSp>
        <p:nvCxnSpPr>
          <p:cNvPr id="341" name="Straight Arrow Connector 340">
            <a:extLst>
              <a:ext uri="{FF2B5EF4-FFF2-40B4-BE49-F238E27FC236}">
                <a16:creationId xmlns:a16="http://schemas.microsoft.com/office/drawing/2014/main" id="{37BCB056-4C84-4635-8853-F011F2734C65}"/>
              </a:ext>
              <a:ext uri="{C183D7F6-B498-43B3-948B-1728B52AA6E4}">
                <adec:decorative xmlns:adec="http://schemas.microsoft.com/office/drawing/2017/decorative" val="1"/>
              </a:ext>
            </a:extLst>
          </p:cNvPr>
          <p:cNvCxnSpPr>
            <a:cxnSpLocks/>
          </p:cNvCxnSpPr>
          <p:nvPr/>
        </p:nvCxnSpPr>
        <p:spPr>
          <a:xfrm>
            <a:off x="2637374" y="4751551"/>
            <a:ext cx="640080"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2" name="Rectangle Container">
            <a:extLst>
              <a:ext uri="{FF2B5EF4-FFF2-40B4-BE49-F238E27FC236}">
                <a16:creationId xmlns:a16="http://schemas.microsoft.com/office/drawing/2014/main" id="{86ADCA1F-D729-4AA3-B27C-CB8C9390693A}"/>
              </a:ext>
              <a:ext uri="{C183D7F6-B498-43B3-948B-1728B52AA6E4}">
                <adec:decorative xmlns:adec="http://schemas.microsoft.com/office/drawing/2017/decorative" val="1"/>
              </a:ext>
            </a:extLst>
          </p:cNvPr>
          <p:cNvSpPr/>
          <p:nvPr/>
        </p:nvSpPr>
        <p:spPr>
          <a:xfrm>
            <a:off x="2807092" y="4653249"/>
            <a:ext cx="327748" cy="220635"/>
          </a:xfrm>
          <a:prstGeom prst="rect">
            <a:avLst/>
          </a:prstGeom>
          <a:solidFill>
            <a:schemeClr val="tx1"/>
          </a:solidFill>
          <a:ln w="25400">
            <a:solidFill>
              <a:schemeClr val="bg1"/>
            </a:solidFill>
          </a:ln>
        </p:spPr>
        <p:txBody>
          <a:bodyPr spcFirstLastPara="0" lIns="0" tIns="0" rIns="0" bIns="0" anchor="ctr"/>
          <a:lstStyle/>
          <a:p>
            <a:pPr algn="ctr"/>
            <a:r>
              <a:rPr lang="en-US" sz="1100" b="1" dirty="0">
                <a:solidFill>
                  <a:schemeClr val="bg1"/>
                </a:solidFill>
                <a:latin typeface="Lub Dub Condensed" panose="020B0506030403020204" pitchFamily="34" charset="0"/>
              </a:rPr>
              <a:t>NO</a:t>
            </a:r>
          </a:p>
        </p:txBody>
      </p:sp>
      <p:cxnSp>
        <p:nvCxnSpPr>
          <p:cNvPr id="335" name="Straight Arrow Connector 334">
            <a:extLst>
              <a:ext uri="{FF2B5EF4-FFF2-40B4-BE49-F238E27FC236}">
                <a16:creationId xmlns:a16="http://schemas.microsoft.com/office/drawing/2014/main" id="{D7E82188-721C-48D3-9DE7-A7B9C0D75FD3}"/>
              </a:ext>
              <a:ext uri="{C183D7F6-B498-43B3-948B-1728B52AA6E4}">
                <adec:decorative xmlns:adec="http://schemas.microsoft.com/office/drawing/2017/decorative" val="1"/>
              </a:ext>
            </a:extLst>
          </p:cNvPr>
          <p:cNvCxnSpPr>
            <a:cxnSpLocks/>
          </p:cNvCxnSpPr>
          <p:nvPr/>
        </p:nvCxnSpPr>
        <p:spPr>
          <a:xfrm>
            <a:off x="9541446" y="4692919"/>
            <a:ext cx="640080"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4" name="Straight Arrow Connector 223">
            <a:extLst>
              <a:ext uri="{FF2B5EF4-FFF2-40B4-BE49-F238E27FC236}">
                <a16:creationId xmlns:a16="http://schemas.microsoft.com/office/drawing/2014/main" id="{6CCDF3F7-EDC9-48C8-A8F6-39C152CBA55A}"/>
              </a:ext>
              <a:ext uri="{C183D7F6-B498-43B3-948B-1728B52AA6E4}">
                <adec:decorative xmlns:adec="http://schemas.microsoft.com/office/drawing/2017/decorative" val="1"/>
              </a:ext>
            </a:extLst>
          </p:cNvPr>
          <p:cNvCxnSpPr>
            <a:cxnSpLocks/>
          </p:cNvCxnSpPr>
          <p:nvPr/>
        </p:nvCxnSpPr>
        <p:spPr>
          <a:xfrm flipH="1">
            <a:off x="6594773" y="3722164"/>
            <a:ext cx="0" cy="126813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6" name="Straight Arrow Connector 315">
            <a:extLst>
              <a:ext uri="{FF2B5EF4-FFF2-40B4-BE49-F238E27FC236}">
                <a16:creationId xmlns:a16="http://schemas.microsoft.com/office/drawing/2014/main" id="{32DB8251-C4A6-4AA4-9903-5E74684C63C2}"/>
              </a:ext>
              <a:ext uri="{C183D7F6-B498-43B3-948B-1728B52AA6E4}">
                <adec:decorative xmlns:adec="http://schemas.microsoft.com/office/drawing/2017/decorative" val="1"/>
              </a:ext>
            </a:extLst>
          </p:cNvPr>
          <p:cNvCxnSpPr>
            <a:cxnSpLocks/>
          </p:cNvCxnSpPr>
          <p:nvPr/>
        </p:nvCxnSpPr>
        <p:spPr>
          <a:xfrm>
            <a:off x="8989594" y="4184446"/>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5" name="TextBox 234">
            <a:extLst>
              <a:ext uri="{FF2B5EF4-FFF2-40B4-BE49-F238E27FC236}">
                <a16:creationId xmlns:a16="http://schemas.microsoft.com/office/drawing/2014/main" id="{96370E52-ABFA-454D-BE3A-D55AA602C3BC}"/>
              </a:ext>
              <a:ext uri="{C183D7F6-B498-43B3-948B-1728B52AA6E4}">
                <adec:decorative xmlns:adec="http://schemas.microsoft.com/office/drawing/2017/decorative" val="1"/>
              </a:ext>
            </a:extLst>
          </p:cNvPr>
          <p:cNvSpPr txBox="1"/>
          <p:nvPr/>
        </p:nvSpPr>
        <p:spPr>
          <a:xfrm>
            <a:off x="8144401" y="3351345"/>
            <a:ext cx="730229" cy="258532"/>
          </a:xfrm>
          <a:prstGeom prst="rect">
            <a:avLst/>
          </a:prstGeom>
          <a:solidFill>
            <a:schemeClr val="accent5">
              <a:lumMod val="60000"/>
              <a:lumOff val="40000"/>
            </a:schemeClr>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sz="1200" b="1" dirty="0">
                <a:latin typeface="Lub Dub Condensed" panose="020B0506030403020204" pitchFamily="34" charset="0"/>
              </a:rPr>
              <a:t>Discharge</a:t>
            </a:r>
          </a:p>
        </p:txBody>
      </p:sp>
      <p:cxnSp>
        <p:nvCxnSpPr>
          <p:cNvPr id="236" name="Straight Arrow Connector 235">
            <a:extLst>
              <a:ext uri="{FF2B5EF4-FFF2-40B4-BE49-F238E27FC236}">
                <a16:creationId xmlns:a16="http://schemas.microsoft.com/office/drawing/2014/main" id="{E7CFF315-4372-498D-8171-7F52C7720C88}"/>
              </a:ext>
              <a:ext uri="{C183D7F6-B498-43B3-948B-1728B52AA6E4}">
                <adec:decorative xmlns:adec="http://schemas.microsoft.com/office/drawing/2017/decorative" val="1"/>
              </a:ext>
            </a:extLst>
          </p:cNvPr>
          <p:cNvCxnSpPr>
            <a:cxnSpLocks/>
          </p:cNvCxnSpPr>
          <p:nvPr/>
        </p:nvCxnSpPr>
        <p:spPr>
          <a:xfrm>
            <a:off x="8515192" y="3033538"/>
            <a:ext cx="0" cy="30615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1" name="Rectangle 2">
            <a:extLst>
              <a:ext uri="{FF2B5EF4-FFF2-40B4-BE49-F238E27FC236}">
                <a16:creationId xmlns:a16="http://schemas.microsoft.com/office/drawing/2014/main" id="{479CA0B5-A094-477C-B567-D6238C27DFAC}"/>
              </a:ext>
              <a:ext uri="{C183D7F6-B498-43B3-948B-1728B52AA6E4}">
                <adec:decorative xmlns:adec="http://schemas.microsoft.com/office/drawing/2017/decorative" val="1"/>
              </a:ext>
            </a:extLst>
          </p:cNvPr>
          <p:cNvSpPr/>
          <p:nvPr/>
        </p:nvSpPr>
        <p:spPr>
          <a:xfrm flipH="1">
            <a:off x="9263328" y="2586258"/>
            <a:ext cx="1416389" cy="177803"/>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cxnSp>
        <p:nvCxnSpPr>
          <p:cNvPr id="232" name="Straight Arrow Connector 231">
            <a:extLst>
              <a:ext uri="{FF2B5EF4-FFF2-40B4-BE49-F238E27FC236}">
                <a16:creationId xmlns:a16="http://schemas.microsoft.com/office/drawing/2014/main" id="{D627627C-676B-46BD-9EA2-D9E1324CF5B2}"/>
              </a:ext>
              <a:ext uri="{C183D7F6-B498-43B3-948B-1728B52AA6E4}">
                <adec:decorative xmlns:adec="http://schemas.microsoft.com/office/drawing/2017/decorative" val="1"/>
              </a:ext>
            </a:extLst>
          </p:cNvPr>
          <p:cNvCxnSpPr>
            <a:cxnSpLocks/>
          </p:cNvCxnSpPr>
          <p:nvPr/>
        </p:nvCxnSpPr>
        <p:spPr>
          <a:xfrm>
            <a:off x="9606237" y="2586257"/>
            <a:ext cx="0" cy="17945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EFB287DD-CB13-4969-926C-6A6C2E50A99C}"/>
              </a:ext>
              <a:ext uri="{C183D7F6-B498-43B3-948B-1728B52AA6E4}">
                <adec:decorative xmlns:adec="http://schemas.microsoft.com/office/drawing/2017/decorative" val="1"/>
              </a:ext>
            </a:extLst>
          </p:cNvPr>
          <p:cNvGrpSpPr/>
          <p:nvPr/>
        </p:nvGrpSpPr>
        <p:grpSpPr>
          <a:xfrm>
            <a:off x="8561444" y="2385314"/>
            <a:ext cx="701886" cy="361538"/>
            <a:chOff x="8561444" y="2385314"/>
            <a:chExt cx="701886" cy="361538"/>
          </a:xfrm>
        </p:grpSpPr>
        <p:sp>
          <p:nvSpPr>
            <p:cNvPr id="230" name="Rectangle 2">
              <a:extLst>
                <a:ext uri="{FF2B5EF4-FFF2-40B4-BE49-F238E27FC236}">
                  <a16:creationId xmlns:a16="http://schemas.microsoft.com/office/drawing/2014/main" id="{1DC26524-99A0-4A54-9BA0-12AB0E66DD93}"/>
                </a:ext>
              </a:extLst>
            </p:cNvPr>
            <p:cNvSpPr/>
            <p:nvPr/>
          </p:nvSpPr>
          <p:spPr>
            <a:xfrm>
              <a:off x="8561444" y="2586258"/>
              <a:ext cx="701886" cy="160594"/>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cxnSp>
          <p:nvCxnSpPr>
            <p:cNvPr id="233" name="Straight Arrow Connector 232">
              <a:extLst>
                <a:ext uri="{FF2B5EF4-FFF2-40B4-BE49-F238E27FC236}">
                  <a16:creationId xmlns:a16="http://schemas.microsoft.com/office/drawing/2014/main" id="{B02DF804-425F-444C-8B8C-CBCB48A7B026}"/>
                </a:ext>
                <a:ext uri="{C183D7F6-B498-43B3-948B-1728B52AA6E4}">
                  <adec:decorative xmlns:adec="http://schemas.microsoft.com/office/drawing/2017/decorative" val="1"/>
                </a:ext>
              </a:extLst>
            </p:cNvPr>
            <p:cNvCxnSpPr>
              <a:cxnSpLocks/>
            </p:cNvCxnSpPr>
            <p:nvPr/>
          </p:nvCxnSpPr>
          <p:spPr>
            <a:xfrm>
              <a:off x="9255914" y="2385314"/>
              <a:ext cx="0" cy="200943"/>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23" name="Straight Arrow Connector 222">
            <a:extLst>
              <a:ext uri="{FF2B5EF4-FFF2-40B4-BE49-F238E27FC236}">
                <a16:creationId xmlns:a16="http://schemas.microsoft.com/office/drawing/2014/main" id="{71BD8172-ACCE-4666-B645-B0042DF6A2DA}"/>
              </a:ext>
              <a:ext uri="{C183D7F6-B498-43B3-948B-1728B52AA6E4}">
                <adec:decorative xmlns:adec="http://schemas.microsoft.com/office/drawing/2017/decorative" val="1"/>
              </a:ext>
            </a:extLst>
          </p:cNvPr>
          <p:cNvCxnSpPr>
            <a:cxnSpLocks/>
          </p:cNvCxnSpPr>
          <p:nvPr/>
        </p:nvCxnSpPr>
        <p:spPr>
          <a:xfrm>
            <a:off x="5647116" y="4082874"/>
            <a:ext cx="0" cy="60423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0" name="TextBox 269">
            <a:extLst>
              <a:ext uri="{FF2B5EF4-FFF2-40B4-BE49-F238E27FC236}">
                <a16:creationId xmlns:a16="http://schemas.microsoft.com/office/drawing/2014/main" id="{0FCE1094-450D-4C7A-87CC-C1AF7FBD9034}"/>
              </a:ext>
              <a:ext uri="{C183D7F6-B498-43B3-948B-1728B52AA6E4}">
                <adec:decorative xmlns:adec="http://schemas.microsoft.com/office/drawing/2017/decorative" val="1"/>
              </a:ext>
            </a:extLst>
          </p:cNvPr>
          <p:cNvSpPr txBox="1"/>
          <p:nvPr/>
        </p:nvSpPr>
        <p:spPr>
          <a:xfrm>
            <a:off x="4346147" y="3098607"/>
            <a:ext cx="753374" cy="766536"/>
          </a:xfrm>
          <a:prstGeom prst="rect">
            <a:avLst/>
          </a:prstGeom>
          <a:solidFill>
            <a:schemeClr val="accent5">
              <a:lumMod val="60000"/>
              <a:lumOff val="40000"/>
            </a:schemeClr>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hlinkClick r:id="rId3" action="ppaction://hlinksldjump">
                  <a:extLst>
                    <a:ext uri="{A12FA001-AC4F-418D-AE19-62706E023703}">
                      <ahyp:hlinkClr xmlns:ahyp="http://schemas.microsoft.com/office/drawing/2018/hyperlinkcolor" val="tx"/>
                    </a:ext>
                  </a:extLst>
                </a:hlinkClick>
              </a:rPr>
              <a:t>High risk CAD or frequent angina</a:t>
            </a:r>
            <a:endParaRPr lang="en-US" dirty="0"/>
          </a:p>
        </p:txBody>
      </p:sp>
      <p:cxnSp>
        <p:nvCxnSpPr>
          <p:cNvPr id="271" name="Straight Arrow Connector 270">
            <a:extLst>
              <a:ext uri="{FF2B5EF4-FFF2-40B4-BE49-F238E27FC236}">
                <a16:creationId xmlns:a16="http://schemas.microsoft.com/office/drawing/2014/main" id="{974B0F09-88F1-45F0-B6D9-BF545A9B0D59}"/>
              </a:ext>
              <a:ext uri="{C183D7F6-B498-43B3-948B-1728B52AA6E4}">
                <adec:decorative xmlns:adec="http://schemas.microsoft.com/office/drawing/2017/decorative" val="1"/>
              </a:ext>
            </a:extLst>
          </p:cNvPr>
          <p:cNvCxnSpPr>
            <a:cxnSpLocks/>
          </p:cNvCxnSpPr>
          <p:nvPr/>
        </p:nvCxnSpPr>
        <p:spPr>
          <a:xfrm rot="16200000">
            <a:off x="4202401" y="3291519"/>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7" name="Straight Arrow Connector 276">
            <a:extLst>
              <a:ext uri="{FF2B5EF4-FFF2-40B4-BE49-F238E27FC236}">
                <a16:creationId xmlns:a16="http://schemas.microsoft.com/office/drawing/2014/main" id="{B1109172-9928-457B-BCEA-FBB38C209347}"/>
              </a:ext>
              <a:ext uri="{C183D7F6-B498-43B3-948B-1728B52AA6E4}">
                <adec:decorative xmlns:adec="http://schemas.microsoft.com/office/drawing/2017/decorative" val="1"/>
              </a:ext>
            </a:extLst>
          </p:cNvPr>
          <p:cNvCxnSpPr>
            <a:cxnSpLocks/>
          </p:cNvCxnSpPr>
          <p:nvPr/>
        </p:nvCxnSpPr>
        <p:spPr>
          <a:xfrm>
            <a:off x="2282467" y="4117399"/>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6" name="Straight Arrow Connector 265">
            <a:extLst>
              <a:ext uri="{FF2B5EF4-FFF2-40B4-BE49-F238E27FC236}">
                <a16:creationId xmlns:a16="http://schemas.microsoft.com/office/drawing/2014/main" id="{4332DC1E-C63F-41A5-864D-2756827E129D}"/>
              </a:ext>
              <a:ext uri="{C183D7F6-B498-43B3-948B-1728B52AA6E4}">
                <adec:decorative xmlns:adec="http://schemas.microsoft.com/office/drawing/2017/decorative" val="1"/>
              </a:ext>
            </a:extLst>
          </p:cNvPr>
          <p:cNvCxnSpPr>
            <a:cxnSpLocks/>
            <a:endCxn id="265" idx="1"/>
          </p:cNvCxnSpPr>
          <p:nvPr/>
        </p:nvCxnSpPr>
        <p:spPr>
          <a:xfrm>
            <a:off x="4512285" y="4750707"/>
            <a:ext cx="348909"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8" name="Straight Arrow Connector 267">
            <a:extLst>
              <a:ext uri="{FF2B5EF4-FFF2-40B4-BE49-F238E27FC236}">
                <a16:creationId xmlns:a16="http://schemas.microsoft.com/office/drawing/2014/main" id="{30B6F4A9-0743-4401-958E-E9D79D4BB304}"/>
              </a:ext>
              <a:ext uri="{C183D7F6-B498-43B3-948B-1728B52AA6E4}">
                <adec:decorative xmlns:adec="http://schemas.microsoft.com/office/drawing/2017/decorative" val="1"/>
              </a:ext>
            </a:extLst>
          </p:cNvPr>
          <p:cNvCxnSpPr>
            <a:cxnSpLocks/>
          </p:cNvCxnSpPr>
          <p:nvPr/>
        </p:nvCxnSpPr>
        <p:spPr>
          <a:xfrm>
            <a:off x="3888502" y="4389623"/>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3" name="Straight Arrow Connector 242">
            <a:extLst>
              <a:ext uri="{FF2B5EF4-FFF2-40B4-BE49-F238E27FC236}">
                <a16:creationId xmlns:a16="http://schemas.microsoft.com/office/drawing/2014/main" id="{66A2AD34-DEE0-40B4-855E-1009F776D3C7}"/>
              </a:ext>
              <a:ext uri="{C183D7F6-B498-43B3-948B-1728B52AA6E4}">
                <adec:decorative xmlns:adec="http://schemas.microsoft.com/office/drawing/2017/decorative" val="1"/>
              </a:ext>
            </a:extLst>
          </p:cNvPr>
          <p:cNvCxnSpPr>
            <a:cxnSpLocks/>
          </p:cNvCxnSpPr>
          <p:nvPr/>
        </p:nvCxnSpPr>
        <p:spPr>
          <a:xfrm>
            <a:off x="2277701" y="3379847"/>
            <a:ext cx="0" cy="40872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9" name="Straight Arrow Connector 188">
            <a:extLst>
              <a:ext uri="{FF2B5EF4-FFF2-40B4-BE49-F238E27FC236}">
                <a16:creationId xmlns:a16="http://schemas.microsoft.com/office/drawing/2014/main" id="{EC712CD1-93EF-4876-8CB1-D3E4D9CE1CA2}"/>
              </a:ext>
              <a:ext uri="{C183D7F6-B498-43B3-948B-1728B52AA6E4}">
                <adec:decorative xmlns:adec="http://schemas.microsoft.com/office/drawing/2017/decorative" val="1"/>
              </a:ext>
            </a:extLst>
          </p:cNvPr>
          <p:cNvCxnSpPr>
            <a:cxnSpLocks/>
          </p:cNvCxnSpPr>
          <p:nvPr/>
        </p:nvCxnSpPr>
        <p:spPr>
          <a:xfrm>
            <a:off x="851708" y="2136874"/>
            <a:ext cx="0" cy="4458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14D6C7F5-D96E-4274-88F6-DF2297B168F4}"/>
              </a:ext>
              <a:ext uri="{C183D7F6-B498-43B3-948B-1728B52AA6E4}">
                <adec:decorative xmlns:adec="http://schemas.microsoft.com/office/drawing/2017/decorative" val="1"/>
              </a:ext>
            </a:extLst>
          </p:cNvPr>
          <p:cNvCxnSpPr>
            <a:cxnSpLocks/>
          </p:cNvCxnSpPr>
          <p:nvPr/>
        </p:nvCxnSpPr>
        <p:spPr>
          <a:xfrm>
            <a:off x="2282467" y="2450366"/>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2" name="Straight Arrow Connector 191">
            <a:extLst>
              <a:ext uri="{FF2B5EF4-FFF2-40B4-BE49-F238E27FC236}">
                <a16:creationId xmlns:a16="http://schemas.microsoft.com/office/drawing/2014/main" id="{D949C696-075A-454C-AC40-420D292334A9}"/>
              </a:ext>
              <a:ext uri="{C183D7F6-B498-43B3-948B-1728B52AA6E4}">
                <adec:decorative xmlns:adec="http://schemas.microsoft.com/office/drawing/2017/decorative" val="1"/>
              </a:ext>
            </a:extLst>
          </p:cNvPr>
          <p:cNvCxnSpPr>
            <a:cxnSpLocks/>
          </p:cNvCxnSpPr>
          <p:nvPr/>
        </p:nvCxnSpPr>
        <p:spPr>
          <a:xfrm>
            <a:off x="3941613" y="2450366"/>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8" name="TextBox 197">
            <a:extLst>
              <a:ext uri="{FF2B5EF4-FFF2-40B4-BE49-F238E27FC236}">
                <a16:creationId xmlns:a16="http://schemas.microsoft.com/office/drawing/2014/main" id="{628C65CE-ED94-4B6F-81E2-9F606C929BC5}"/>
              </a:ext>
              <a:ext uri="{C183D7F6-B498-43B3-948B-1728B52AA6E4}">
                <adec:decorative xmlns:adec="http://schemas.microsoft.com/office/drawing/2017/decorative" val="1"/>
              </a:ext>
            </a:extLst>
          </p:cNvPr>
          <p:cNvSpPr txBox="1"/>
          <p:nvPr/>
        </p:nvSpPr>
        <p:spPr>
          <a:xfrm>
            <a:off x="469585" y="3800352"/>
            <a:ext cx="1006866" cy="265523"/>
          </a:xfrm>
          <a:prstGeom prst="rect">
            <a:avLst/>
          </a:prstGeom>
          <a:solidFill>
            <a:schemeClr val="accent5">
              <a:lumMod val="60000"/>
              <a:lumOff val="40000"/>
            </a:schemeClr>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sz="1200" b="1" dirty="0">
                <a:latin typeface="Lub Dub Condensed" panose="020B0506030403020204" pitchFamily="34" charset="0"/>
              </a:rPr>
              <a:t>Discharge</a:t>
            </a:r>
          </a:p>
        </p:txBody>
      </p:sp>
      <p:cxnSp>
        <p:nvCxnSpPr>
          <p:cNvPr id="199" name="Straight Arrow Connector 198">
            <a:extLst>
              <a:ext uri="{FF2B5EF4-FFF2-40B4-BE49-F238E27FC236}">
                <a16:creationId xmlns:a16="http://schemas.microsoft.com/office/drawing/2014/main" id="{1102E490-8505-4E86-BB99-C51FAE7BE185}"/>
              </a:ext>
              <a:ext uri="{C183D7F6-B498-43B3-948B-1728B52AA6E4}">
                <adec:decorative xmlns:adec="http://schemas.microsoft.com/office/drawing/2017/decorative" val="1"/>
              </a:ext>
            </a:extLst>
          </p:cNvPr>
          <p:cNvCxnSpPr>
            <a:cxnSpLocks/>
          </p:cNvCxnSpPr>
          <p:nvPr/>
        </p:nvCxnSpPr>
        <p:spPr>
          <a:xfrm>
            <a:off x="956221" y="3526032"/>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1" name="TextBox 200">
            <a:extLst>
              <a:ext uri="{FF2B5EF4-FFF2-40B4-BE49-F238E27FC236}">
                <a16:creationId xmlns:a16="http://schemas.microsoft.com/office/drawing/2014/main" id="{85B41E8A-0A78-403F-A239-7EC76D3A0FDA}"/>
              </a:ext>
              <a:ext uri="{C183D7F6-B498-43B3-948B-1728B52AA6E4}">
                <adec:decorative xmlns:adec="http://schemas.microsoft.com/office/drawing/2017/decorative" val="1"/>
              </a:ext>
            </a:extLst>
          </p:cNvPr>
          <p:cNvSpPr txBox="1"/>
          <p:nvPr/>
        </p:nvSpPr>
        <p:spPr>
          <a:xfrm>
            <a:off x="1612902" y="3788571"/>
            <a:ext cx="1303938" cy="414844"/>
          </a:xfrm>
          <a:prstGeom prst="rect">
            <a:avLst/>
          </a:prstGeom>
          <a:solidFill>
            <a:srgbClr val="F4E552"/>
          </a:solidFill>
          <a:ln w="25400">
            <a:noFill/>
          </a:ln>
        </p:spPr>
        <p:txBody>
          <a:bodyPr spcFirstLastPara="0" lIns="0" tIns="0" rIns="0" bIns="0" anchor="ctr"/>
          <a:lstStyle>
            <a:defPPr>
              <a:defRPr lang="en-US"/>
            </a:defPPr>
            <a:lvl1pPr algn="ctr" hangingPunct="0">
              <a:lnSpc>
                <a:spcPct val="90000"/>
              </a:lnSpc>
              <a:defRPr sz="1350" b="1">
                <a:latin typeface="Lub Dub Condensed" panose="020B0506030403020204" pitchFamily="34" charset="0"/>
                <a:cs typeface="Lato"/>
              </a:defRPr>
            </a:lvl1pPr>
          </a:lstStyle>
          <a:p>
            <a:r>
              <a:rPr lang="en-US" sz="1200" dirty="0">
                <a:hlinkClick r:id="rId3" action="ppaction://hlinksldjump"/>
              </a:rPr>
              <a:t>FFR-CT OR stress testing (2a)</a:t>
            </a:r>
            <a:endParaRPr lang="en-US" sz="1200" dirty="0"/>
          </a:p>
        </p:txBody>
      </p:sp>
      <p:sp>
        <p:nvSpPr>
          <p:cNvPr id="210" name="Rectangle 2">
            <a:extLst>
              <a:ext uri="{FF2B5EF4-FFF2-40B4-BE49-F238E27FC236}">
                <a16:creationId xmlns:a16="http://schemas.microsoft.com/office/drawing/2014/main" id="{BB94B511-5F16-4541-A025-6D091E2A7C51}"/>
              </a:ext>
              <a:ext uri="{C183D7F6-B498-43B3-948B-1728B52AA6E4}">
                <adec:decorative xmlns:adec="http://schemas.microsoft.com/office/drawing/2017/decorative" val="1"/>
              </a:ext>
            </a:extLst>
          </p:cNvPr>
          <p:cNvSpPr/>
          <p:nvPr/>
        </p:nvSpPr>
        <p:spPr>
          <a:xfrm flipH="1">
            <a:off x="6516727" y="1757196"/>
            <a:ext cx="1947275" cy="18290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
        <p:nvSpPr>
          <p:cNvPr id="211" name="Rectangle 2">
            <a:extLst>
              <a:ext uri="{FF2B5EF4-FFF2-40B4-BE49-F238E27FC236}">
                <a16:creationId xmlns:a16="http://schemas.microsoft.com/office/drawing/2014/main" id="{0BE98FA9-5777-4C3F-A92E-20320651F2FB}"/>
              </a:ext>
              <a:ext uri="{C183D7F6-B498-43B3-948B-1728B52AA6E4}">
                <adec:decorative xmlns:adec="http://schemas.microsoft.com/office/drawing/2017/decorative" val="1"/>
              </a:ext>
            </a:extLst>
          </p:cNvPr>
          <p:cNvSpPr/>
          <p:nvPr/>
        </p:nvSpPr>
        <p:spPr>
          <a:xfrm flipH="1">
            <a:off x="8452008" y="1933492"/>
            <a:ext cx="811322" cy="19551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
        <p:nvSpPr>
          <p:cNvPr id="212" name="Rectangle 2">
            <a:extLst>
              <a:ext uri="{FF2B5EF4-FFF2-40B4-BE49-F238E27FC236}">
                <a16:creationId xmlns:a16="http://schemas.microsoft.com/office/drawing/2014/main" id="{2816C4A5-30AE-4674-8EB6-ACB91739F64C}"/>
              </a:ext>
              <a:ext uri="{C183D7F6-B498-43B3-948B-1728B52AA6E4}">
                <adec:decorative xmlns:adec="http://schemas.microsoft.com/office/drawing/2017/decorative" val="1"/>
              </a:ext>
            </a:extLst>
          </p:cNvPr>
          <p:cNvSpPr/>
          <p:nvPr/>
        </p:nvSpPr>
        <p:spPr>
          <a:xfrm>
            <a:off x="6789473" y="1935512"/>
            <a:ext cx="1675973" cy="207975"/>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cxnSp>
        <p:nvCxnSpPr>
          <p:cNvPr id="160" name="Straight Arrow Connector 159">
            <a:extLst>
              <a:ext uri="{FF2B5EF4-FFF2-40B4-BE49-F238E27FC236}">
                <a16:creationId xmlns:a16="http://schemas.microsoft.com/office/drawing/2014/main" id="{ECBB8955-3D09-4CCD-949E-506AE1131F7F}"/>
              </a:ext>
              <a:ext uri="{C183D7F6-B498-43B3-948B-1728B52AA6E4}">
                <adec:decorative xmlns:adec="http://schemas.microsoft.com/office/drawing/2017/decorative" val="1"/>
              </a:ext>
            </a:extLst>
          </p:cNvPr>
          <p:cNvCxnSpPr>
            <a:cxnSpLocks/>
          </p:cNvCxnSpPr>
          <p:nvPr/>
        </p:nvCxnSpPr>
        <p:spPr>
          <a:xfrm>
            <a:off x="5823437" y="1319725"/>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Title 1" descr="Title of slide which highlights the focus on the content.">
            <a:extLst>
              <a:ext uri="{FF2B5EF4-FFF2-40B4-BE49-F238E27FC236}">
                <a16:creationId xmlns:a16="http://schemas.microsoft.com/office/drawing/2014/main" id="{946493BE-7D86-4CF6-8B61-098626AC4E45}"/>
              </a:ext>
            </a:extLst>
          </p:cNvPr>
          <p:cNvSpPr>
            <a:spLocks noGrp="1"/>
          </p:cNvSpPr>
          <p:nvPr>
            <p:ph type="title"/>
          </p:nvPr>
        </p:nvSpPr>
        <p:spPr>
          <a:xfrm>
            <a:off x="838200" y="365125"/>
            <a:ext cx="8543925" cy="558439"/>
          </a:xfrm>
        </p:spPr>
        <p:txBody>
          <a:bodyPr/>
          <a:lstStyle/>
          <a:p>
            <a:r>
              <a:rPr lang="en-US" sz="2400" dirty="0">
                <a:solidFill>
                  <a:srgbClr val="AC1B1F"/>
                </a:solidFill>
              </a:rPr>
              <a:t>Figure 9. </a:t>
            </a:r>
            <a:r>
              <a:rPr lang="en-US" sz="2400" dirty="0"/>
              <a:t>Evaluation Algorithm for Patients With Suspected ACS at Intermediate Risk With No Known CAD</a:t>
            </a:r>
          </a:p>
        </p:txBody>
      </p:sp>
      <p:sp>
        <p:nvSpPr>
          <p:cNvPr id="4" name="Slide Number Placeholder 3">
            <a:extLst>
              <a:ext uri="{FF2B5EF4-FFF2-40B4-BE49-F238E27FC236}">
                <a16:creationId xmlns:a16="http://schemas.microsoft.com/office/drawing/2014/main" id="{C2919A62-60A4-4B12-8B77-FB6A00A18636}"/>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22</a:t>
            </a:fld>
            <a:endParaRPr lang="en-US" sz="900" dirty="0"/>
          </a:p>
        </p:txBody>
      </p:sp>
      <p:sp>
        <p:nvSpPr>
          <p:cNvPr id="159" name="TextBox 158">
            <a:extLst>
              <a:ext uri="{FF2B5EF4-FFF2-40B4-BE49-F238E27FC236}">
                <a16:creationId xmlns:a16="http://schemas.microsoft.com/office/drawing/2014/main" id="{C37EE701-988C-43AC-9C21-A268296F02DF}"/>
              </a:ext>
              <a:ext uri="{C183D7F6-B498-43B3-948B-1728B52AA6E4}">
                <adec:decorative xmlns:adec="http://schemas.microsoft.com/office/drawing/2017/decorative" val="1"/>
              </a:ext>
            </a:extLst>
          </p:cNvPr>
          <p:cNvSpPr txBox="1"/>
          <p:nvPr/>
        </p:nvSpPr>
        <p:spPr>
          <a:xfrm>
            <a:off x="3213509" y="1096470"/>
            <a:ext cx="5251938" cy="313932"/>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stStyle>
          <a:p>
            <a:r>
              <a:rPr lang="en-US" sz="1400" dirty="0">
                <a:latin typeface="Lub Dub Condensed" panose="020B0506030403020204" pitchFamily="34" charset="0"/>
              </a:rPr>
              <a:t>Acute Chest Pain + Intermediate-Risk With No Known CAD</a:t>
            </a:r>
          </a:p>
        </p:txBody>
      </p:sp>
      <p:sp>
        <p:nvSpPr>
          <p:cNvPr id="99" name="Rectangle 98" descr="This flowchart, Figure 9 provides recommendation-based guidance on the evaluation algorithm for patients with suspected acute coronary syndrome at intermediate risk with no known coronary artery disease. The algorithm begins with the patient presenting with acute chest pain and an intermediate risk with no known coronary artery disease.   If the patient has had prior testing, then the following considerations need to be made in order to initiate the appropriate evaluation pathway.  These considerations include meeting the criteria for having: 1). a recent negative test (link to definition provided); 2). prior inconclusive or mildly abnormal stress test less than or equal to 1 year ago; or 3). prior moderate-severely abnormal less than or equal to 1 year ago with no invasive coronary angiography.  If #1: A recent negative test, then the next step is to discharge the patient.  If #2: prior inconclusive or mildly abnormal stress test less than or equal to 1 year ago the Class 2a recommendation is to undergo coronary CT angiography evaluation.  If #3: prior moderate-severely abnormal less than or equal to 1 year ago with no invasive coronary angiography the Class 1 recommendation is to undergo invasive coronary angiography.  &#10;In a patient who has had coronary CT angiography for prior inconclusive or mildly abnormal stress test less than or equal to 1 year ago if the coronary CT angiography indicates nonobstructive coronary artery disease with less than 50% stenosis the recommendation is to discharge the patient and consider the ischemia and no obstructive coronary artery disease pathway as an outpatient for frequent persistent symptoms. In the patient having had coronary CT angiography for prior inconclusive or mildly abnormal stress test less than or equal to 1 year ago if the coronary CT angiography indicates inconclusive stenosis the Class 2a recommendation indicates it may be useful for the patient to undergo a fractional flow reserve with CT or stress testing.  If the fractional flow reserve with CT is not less than or equal to 0.8 or there is no moderate to severe ischemia it is a Class 1 recommendation for the patient to receive guideline-directed medical therapy and be discharged.  If however the fractional flow reserve with CT is less than or equal to 0.8 or there is moderate to severe ischemia it is a Class 1 recommendation for the patient to undergo invasive coronary angiography.  In the patient having had coronary CT angiography for prior inconclusive or mildly abnormal stress test less than or equal to 1 year ago if the coronary CT angiography indicates obstructive coronary artery disease greater than or equal to 50% stenosis and has high-risk coronary artery disease.  There are 2 optional pathways. 1).  To follow a Class 2a recommendation for fractional flow reserve with CT or stress testing.  If the fractional flow reserve with CT is not less than or equal to 0.8 or there is no moderate to severe ischemia it is a Class 1 recommendation for the patient to receive guideline-directed medical therapy and be discharged.  If however the fractional flow reserve with CT is less than or equal to 0.8 or there is moderate to severe ischemia it is a Class 1 recommendation for the patient to undergo invasive coronary angiography.  The other pathway is to make the decision to treat medically and provide for the Class 1 recommendation for guideline-directed medical therapy and discharge the patient.&#10;If the patient presenting with acute chest pain and intermediate-risk with no known coronary artery disease and has not had prior testing then it is a Class 1 recommendation for the patient to undergo stress testing (exercise electrocardiogram, stress cardiovascular magnetic resonance imaging, stress echocardiography, stress positron emission tomography, or stress single-photon emission computed tomography) as appropriate.  It is also a Class 1 recommendation that the patient may undergo coronary CT angiography as appropriate or if the results from exercise and stress testing are inconclusive.&#10;Negative or mildly abnormal results from exercise/stress testing procedures can lead to patient discharge.  Moderate to severe ischemia from exercise/stress testing procedures indicates the Class 1 recommendation for invasive coronary angiography.&#10;It is also a Class 1 recommendation that the patient may undergo coronary CT angiography as appropriate if not having had prior testing or if the results from exercise and stress testing are inconclusive.  The three pathways based on coronary CT angiography results include the following: 1).  If the results indicate nonobstructive coronary artery disease of less than 50% then the patient can be discharged; 2).  If the results are inconclusive then there are two paths to consider.  The first is a Class 2a recommendation for the patient to undergo fractional flow reserve with CT or stress testing.  If the fractional flow reserve with CT is greater than 0.8 or there is no moderate to severe ischemia it is a Class 1 recommendation for the patient to receive guideline-directed medical therapy and be discharged.  If however the fractional flow reserve with CT is less than or equal to 0.8 or there is moderate to severe ischemia it is a Class 1 recommendation for the patient to undergo invasive coronary angiography. The second pathway if the coronary CT angiography results are inconclusive regarding stenosis is to treat the patient medically with Class 1 recommended guideline-directed medical therapy and discharge. 3).  The 3rd pathway for evaluation based on coronary CT angiography results indicating obstructive coronary artery disease with greater than or equal to 50% stenosis or high-risk coronary artery disease should be further evaluated based on the Class 1 recommendation for invasive coronary angiography.  The 3rd pathway may also be evaluated with the following 2 paths.  One is the decision to treat medically with Class 1 recommendation for guideline-directed medical therapy and then discharge.  The second is to pursue evaluation based on Class 2a recommendation for the patient to undergo fractional flow reserve with CT or stress testing.  If the fractional flow reserve with CT is greater than 0.8 or there is no moderate to severe ischemia it is a Class 1 recommendation for the patient to receive guideline-directed medical therapy and be discharged.&#10;">
            <a:extLst>
              <a:ext uri="{FF2B5EF4-FFF2-40B4-BE49-F238E27FC236}">
                <a16:creationId xmlns:a16="http://schemas.microsoft.com/office/drawing/2014/main" id="{7D0EC33B-755A-45DC-ABF4-2616BE9591C5}"/>
              </a:ext>
            </a:extLst>
          </p:cNvPr>
          <p:cNvSpPr/>
          <p:nvPr/>
        </p:nvSpPr>
        <p:spPr>
          <a:xfrm>
            <a:off x="368344" y="705679"/>
            <a:ext cx="11111829" cy="5200336"/>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descr="Abbreviations listed of terms used in the slide.">
            <a:extLst>
              <a:ext uri="{FF2B5EF4-FFF2-40B4-BE49-F238E27FC236}">
                <a16:creationId xmlns:a16="http://schemas.microsoft.com/office/drawing/2014/main" id="{4415DD65-E1E1-451C-B153-E2F3B699D08A}"/>
              </a:ext>
            </a:extLst>
          </p:cNvPr>
          <p:cNvSpPr>
            <a:spLocks noGrp="1"/>
          </p:cNvSpPr>
          <p:nvPr>
            <p:ph type="body" sz="quarter" idx="13"/>
          </p:nvPr>
        </p:nvSpPr>
        <p:spPr>
          <a:xfrm>
            <a:off x="2347546" y="5746328"/>
            <a:ext cx="7496908" cy="441435"/>
          </a:xfrm>
        </p:spPr>
        <p:txBody>
          <a:bodyPr/>
          <a:lstStyle/>
          <a:p>
            <a:pPr marL="0" indent="0" algn="ctr"/>
            <a:r>
              <a:rPr lang="en-US" sz="1000" b="1" dirty="0"/>
              <a:t>Abbreviations: </a:t>
            </a:r>
            <a:r>
              <a:rPr lang="en-US" sz="1000" dirty="0"/>
              <a:t>CAD indicates coronary artery disease; CCTA, coronary CT angiography; CMR, cardiovascular magnetic resonance imaging; FFR-CT, fractional flow reserve with CT; GDMT, guideline-directed medical therapy; ICA, invasive coronary angiography; INOCA, ischemia and no obstructive coronary artery disease; PET, positron emission tomography; and SPECT, single-photon emission computed tomography</a:t>
            </a:r>
          </a:p>
          <a:p>
            <a:endParaRPr lang="en-US" sz="1000" dirty="0"/>
          </a:p>
        </p:txBody>
      </p:sp>
      <p:sp>
        <p:nvSpPr>
          <p:cNvPr id="163" name="Rectangle 2">
            <a:extLst>
              <a:ext uri="{FF2B5EF4-FFF2-40B4-BE49-F238E27FC236}">
                <a16:creationId xmlns:a16="http://schemas.microsoft.com/office/drawing/2014/main" id="{A6354DE5-7AF7-4501-B5DB-83296832984C}"/>
              </a:ext>
              <a:ext uri="{C183D7F6-B498-43B3-948B-1728B52AA6E4}">
                <adec:decorative xmlns:adec="http://schemas.microsoft.com/office/drawing/2017/decorative" val="1"/>
              </a:ext>
            </a:extLst>
          </p:cNvPr>
          <p:cNvSpPr/>
          <p:nvPr/>
        </p:nvSpPr>
        <p:spPr>
          <a:xfrm>
            <a:off x="2311761" y="1746183"/>
            <a:ext cx="2779666" cy="122822"/>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
        <p:nvSpPr>
          <p:cNvPr id="165" name="Rectangle Container">
            <a:extLst>
              <a:ext uri="{FF2B5EF4-FFF2-40B4-BE49-F238E27FC236}">
                <a16:creationId xmlns:a16="http://schemas.microsoft.com/office/drawing/2014/main" id="{388AD14A-3330-4EDE-A1DD-3EFA2CA156BB}"/>
              </a:ext>
              <a:ext uri="{C183D7F6-B498-43B3-948B-1728B52AA6E4}">
                <adec:decorative xmlns:adec="http://schemas.microsoft.com/office/drawing/2017/decorative" val="1"/>
              </a:ext>
            </a:extLst>
          </p:cNvPr>
          <p:cNvSpPr/>
          <p:nvPr/>
        </p:nvSpPr>
        <p:spPr>
          <a:xfrm>
            <a:off x="4040901" y="1588051"/>
            <a:ext cx="480148" cy="306590"/>
          </a:xfrm>
          <a:prstGeom prst="rect">
            <a:avLst/>
          </a:prstGeom>
          <a:solidFill>
            <a:schemeClr val="tx1"/>
          </a:solidFill>
          <a:ln w="25400">
            <a:solidFill>
              <a:schemeClr val="bg1"/>
            </a:solidFill>
          </a:ln>
        </p:spPr>
        <p:txBody>
          <a:bodyPr spcFirstLastPara="0" lIns="0" tIns="0" rIns="0" bIns="0" anchor="ctr"/>
          <a:lstStyle/>
          <a:p>
            <a:pPr algn="ctr"/>
            <a:r>
              <a:rPr lang="en-US" sz="1400" b="1" dirty="0">
                <a:solidFill>
                  <a:schemeClr val="bg1"/>
                </a:solidFill>
                <a:latin typeface="Lub Dub Condensed" panose="020B0506030403020204" pitchFamily="34" charset="0"/>
              </a:rPr>
              <a:t>YES</a:t>
            </a:r>
          </a:p>
        </p:txBody>
      </p:sp>
      <p:sp>
        <p:nvSpPr>
          <p:cNvPr id="166" name="Rectangle Container">
            <a:extLst>
              <a:ext uri="{FF2B5EF4-FFF2-40B4-BE49-F238E27FC236}">
                <a16:creationId xmlns:a16="http://schemas.microsoft.com/office/drawing/2014/main" id="{2542BB43-7DFE-4A7C-A75D-C55150929EE1}"/>
              </a:ext>
              <a:ext uri="{C183D7F6-B498-43B3-948B-1728B52AA6E4}">
                <adec:decorative xmlns:adec="http://schemas.microsoft.com/office/drawing/2017/decorative" val="1"/>
              </a:ext>
            </a:extLst>
          </p:cNvPr>
          <p:cNvSpPr/>
          <p:nvPr/>
        </p:nvSpPr>
        <p:spPr>
          <a:xfrm>
            <a:off x="7149271" y="1594022"/>
            <a:ext cx="480148" cy="306590"/>
          </a:xfrm>
          <a:prstGeom prst="rect">
            <a:avLst/>
          </a:prstGeom>
          <a:solidFill>
            <a:schemeClr val="tx1"/>
          </a:solidFill>
          <a:ln w="25400">
            <a:solidFill>
              <a:schemeClr val="bg1"/>
            </a:solidFill>
          </a:ln>
        </p:spPr>
        <p:txBody>
          <a:bodyPr spcFirstLastPara="0" lIns="0" tIns="0" rIns="0" bIns="0" anchor="ctr"/>
          <a:lstStyle/>
          <a:p>
            <a:pPr algn="ctr"/>
            <a:r>
              <a:rPr lang="en-US" sz="1400" b="1" dirty="0">
                <a:solidFill>
                  <a:schemeClr val="bg1"/>
                </a:solidFill>
                <a:latin typeface="Lub Dub Condensed" panose="020B0506030403020204" pitchFamily="34" charset="0"/>
              </a:rPr>
              <a:t>NO</a:t>
            </a:r>
          </a:p>
        </p:txBody>
      </p:sp>
      <p:sp>
        <p:nvSpPr>
          <p:cNvPr id="168" name="Rectangle 2">
            <a:extLst>
              <a:ext uri="{FF2B5EF4-FFF2-40B4-BE49-F238E27FC236}">
                <a16:creationId xmlns:a16="http://schemas.microsoft.com/office/drawing/2014/main" id="{9C07FBE1-5519-4971-BD10-D65BAD1347FA}"/>
              </a:ext>
              <a:ext uri="{C183D7F6-B498-43B3-948B-1728B52AA6E4}">
                <adec:decorative xmlns:adec="http://schemas.microsoft.com/office/drawing/2017/decorative" val="1"/>
              </a:ext>
            </a:extLst>
          </p:cNvPr>
          <p:cNvSpPr/>
          <p:nvPr/>
        </p:nvSpPr>
        <p:spPr>
          <a:xfrm>
            <a:off x="838200" y="1851612"/>
            <a:ext cx="1473561" cy="17726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
        <p:nvSpPr>
          <p:cNvPr id="169" name="Rectangle 2">
            <a:extLst>
              <a:ext uri="{FF2B5EF4-FFF2-40B4-BE49-F238E27FC236}">
                <a16:creationId xmlns:a16="http://schemas.microsoft.com/office/drawing/2014/main" id="{D2636845-D40E-40A0-9552-0D65B5A61D33}"/>
              </a:ext>
              <a:ext uri="{C183D7F6-B498-43B3-948B-1728B52AA6E4}">
                <adec:decorative xmlns:adec="http://schemas.microsoft.com/office/drawing/2017/decorative" val="1"/>
              </a:ext>
            </a:extLst>
          </p:cNvPr>
          <p:cNvSpPr/>
          <p:nvPr/>
        </p:nvSpPr>
        <p:spPr>
          <a:xfrm flipH="1">
            <a:off x="2311761" y="1851614"/>
            <a:ext cx="1483998" cy="174810"/>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cxnSp>
        <p:nvCxnSpPr>
          <p:cNvPr id="170" name="Straight Arrow Connector 169">
            <a:extLst>
              <a:ext uri="{FF2B5EF4-FFF2-40B4-BE49-F238E27FC236}">
                <a16:creationId xmlns:a16="http://schemas.microsoft.com/office/drawing/2014/main" id="{9EAC2E64-1DD6-4EE8-8A6A-9891A6D8108F}"/>
              </a:ext>
              <a:ext uri="{C183D7F6-B498-43B3-948B-1728B52AA6E4}">
                <adec:decorative xmlns:adec="http://schemas.microsoft.com/office/drawing/2017/decorative" val="1"/>
              </a:ext>
            </a:extLst>
          </p:cNvPr>
          <p:cNvCxnSpPr>
            <a:cxnSpLocks/>
          </p:cNvCxnSpPr>
          <p:nvPr/>
        </p:nvCxnSpPr>
        <p:spPr>
          <a:xfrm>
            <a:off x="2311761" y="1851612"/>
            <a:ext cx="0" cy="18019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E6E77C27-82B7-42CB-8F8B-6EB74116C1FD}"/>
              </a:ext>
              <a:ext uri="{C183D7F6-B498-43B3-948B-1728B52AA6E4}">
                <adec:decorative xmlns:adec="http://schemas.microsoft.com/office/drawing/2017/decorative" val="1"/>
              </a:ext>
            </a:extLst>
          </p:cNvPr>
          <p:cNvSpPr txBox="1"/>
          <p:nvPr/>
        </p:nvSpPr>
        <p:spPr>
          <a:xfrm>
            <a:off x="3261283" y="2733800"/>
            <a:ext cx="1407923" cy="223728"/>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sz="1200" b="1" dirty="0">
                <a:latin typeface="Lub Dub Condensed" panose="020B0506030403020204" pitchFamily="34" charset="0"/>
              </a:rPr>
              <a:t>ICA (1)</a:t>
            </a:r>
          </a:p>
        </p:txBody>
      </p:sp>
      <p:sp>
        <p:nvSpPr>
          <p:cNvPr id="173" name="TextBox 172">
            <a:extLst>
              <a:ext uri="{FF2B5EF4-FFF2-40B4-BE49-F238E27FC236}">
                <a16:creationId xmlns:a16="http://schemas.microsoft.com/office/drawing/2014/main" id="{25CC9913-9E8C-4C73-89D7-0A6E3A8F45DC}"/>
              </a:ext>
              <a:ext uri="{C183D7F6-B498-43B3-948B-1728B52AA6E4}">
                <adec:decorative xmlns:adec="http://schemas.microsoft.com/office/drawing/2017/decorative" val="1"/>
              </a:ext>
            </a:extLst>
          </p:cNvPr>
          <p:cNvSpPr txBox="1"/>
          <p:nvPr/>
        </p:nvSpPr>
        <p:spPr>
          <a:xfrm>
            <a:off x="1613536" y="2733800"/>
            <a:ext cx="1387587" cy="233834"/>
          </a:xfrm>
          <a:prstGeom prst="rect">
            <a:avLst/>
          </a:prstGeom>
          <a:solidFill>
            <a:srgbClr val="F4E552"/>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sz="1200" b="1" dirty="0">
                <a:latin typeface="Lub Dub Condensed" panose="020B0506030403020204" pitchFamily="34" charset="0"/>
              </a:rPr>
              <a:t>CCTA (2a)</a:t>
            </a:r>
          </a:p>
        </p:txBody>
      </p:sp>
      <p:sp>
        <p:nvSpPr>
          <p:cNvPr id="174" name="TextBox 173">
            <a:extLst>
              <a:ext uri="{FF2B5EF4-FFF2-40B4-BE49-F238E27FC236}">
                <a16:creationId xmlns:a16="http://schemas.microsoft.com/office/drawing/2014/main" id="{607F8BED-04D0-4BC7-814D-BF12C12F0051}"/>
              </a:ext>
              <a:ext uri="{C183D7F6-B498-43B3-948B-1728B52AA6E4}">
                <adec:decorative xmlns:adec="http://schemas.microsoft.com/office/drawing/2017/decorative" val="1"/>
              </a:ext>
            </a:extLst>
          </p:cNvPr>
          <p:cNvSpPr txBox="1"/>
          <p:nvPr/>
        </p:nvSpPr>
        <p:spPr>
          <a:xfrm>
            <a:off x="346510" y="2591788"/>
            <a:ext cx="1006866" cy="233834"/>
          </a:xfrm>
          <a:prstGeom prst="rect">
            <a:avLst/>
          </a:prstGeom>
          <a:solidFill>
            <a:schemeClr val="accent5">
              <a:lumMod val="60000"/>
              <a:lumOff val="40000"/>
            </a:schemeClr>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sz="1200" b="1" dirty="0">
                <a:latin typeface="Lub Dub Condensed" panose="020B0506030403020204" pitchFamily="34" charset="0"/>
              </a:rPr>
              <a:t>Discharge</a:t>
            </a:r>
          </a:p>
        </p:txBody>
      </p:sp>
      <p:sp>
        <p:nvSpPr>
          <p:cNvPr id="175" name="TextBox 174">
            <a:extLst>
              <a:ext uri="{FF2B5EF4-FFF2-40B4-BE49-F238E27FC236}">
                <a16:creationId xmlns:a16="http://schemas.microsoft.com/office/drawing/2014/main" id="{8AD94D06-25C1-4F29-BC82-805972FE8F27}"/>
              </a:ext>
              <a:ext uri="{C183D7F6-B498-43B3-948B-1728B52AA6E4}">
                <adec:decorative xmlns:adec="http://schemas.microsoft.com/office/drawing/2017/decorative" val="1"/>
              </a:ext>
            </a:extLst>
          </p:cNvPr>
          <p:cNvSpPr txBox="1"/>
          <p:nvPr/>
        </p:nvSpPr>
        <p:spPr>
          <a:xfrm>
            <a:off x="3261828" y="2038787"/>
            <a:ext cx="1250457" cy="512072"/>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sz="1200" b="1" dirty="0">
                <a:latin typeface="Lub Dub Condensed" panose="020B0506030403020204" pitchFamily="34" charset="0"/>
              </a:rPr>
              <a:t>Prior moderate-severely abnormal </a:t>
            </a:r>
            <a:r>
              <a:rPr lang="en-US" sz="1200" b="1" u="sng" dirty="0">
                <a:latin typeface="Lub Dub Condensed" panose="020B0506030403020204" pitchFamily="34" charset="0"/>
              </a:rPr>
              <a:t>&lt;</a:t>
            </a:r>
            <a:r>
              <a:rPr lang="en-US" sz="1200" b="1" dirty="0">
                <a:latin typeface="Lub Dub Condensed" panose="020B0506030403020204" pitchFamily="34" charset="0"/>
              </a:rPr>
              <a:t> 1 year (no ICA)</a:t>
            </a:r>
          </a:p>
        </p:txBody>
      </p:sp>
      <p:sp>
        <p:nvSpPr>
          <p:cNvPr id="176" name="TextBox 175">
            <a:extLst>
              <a:ext uri="{FF2B5EF4-FFF2-40B4-BE49-F238E27FC236}">
                <a16:creationId xmlns:a16="http://schemas.microsoft.com/office/drawing/2014/main" id="{60793D51-7956-4453-A40B-F0C7A997DF72}"/>
              </a:ext>
              <a:ext uri="{C183D7F6-B498-43B3-948B-1728B52AA6E4}">
                <adec:decorative xmlns:adec="http://schemas.microsoft.com/office/drawing/2017/decorative" val="1"/>
              </a:ext>
            </a:extLst>
          </p:cNvPr>
          <p:cNvSpPr txBox="1"/>
          <p:nvPr/>
        </p:nvSpPr>
        <p:spPr>
          <a:xfrm>
            <a:off x="1613536" y="2038787"/>
            <a:ext cx="1407924" cy="512072"/>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sz="1200" b="1" dirty="0">
                <a:latin typeface="Lub Dub Condensed" panose="020B0506030403020204" pitchFamily="34" charset="0"/>
              </a:rPr>
              <a:t>Prior inconclusive or mildly abnormal stress test </a:t>
            </a:r>
            <a:r>
              <a:rPr lang="en-US" sz="1200" b="1" u="sng" dirty="0">
                <a:latin typeface="Lub Dub Condensed" panose="020B0506030403020204" pitchFamily="34" charset="0"/>
              </a:rPr>
              <a:t>&lt;</a:t>
            </a:r>
            <a:r>
              <a:rPr lang="en-US" sz="1200" b="1" dirty="0">
                <a:latin typeface="Lub Dub Condensed" panose="020B0506030403020204" pitchFamily="34" charset="0"/>
              </a:rPr>
              <a:t> 1 year</a:t>
            </a:r>
          </a:p>
        </p:txBody>
      </p:sp>
      <p:sp>
        <p:nvSpPr>
          <p:cNvPr id="177" name="TextBox 176">
            <a:extLst>
              <a:ext uri="{FF2B5EF4-FFF2-40B4-BE49-F238E27FC236}">
                <a16:creationId xmlns:a16="http://schemas.microsoft.com/office/drawing/2014/main" id="{4CBB50CB-7558-43A5-93E6-79704A3BFBB3}"/>
              </a:ext>
              <a:ext uri="{C183D7F6-B498-43B3-948B-1728B52AA6E4}">
                <adec:decorative xmlns:adec="http://schemas.microsoft.com/office/drawing/2017/decorative" val="1"/>
              </a:ext>
            </a:extLst>
          </p:cNvPr>
          <p:cNvSpPr txBox="1"/>
          <p:nvPr/>
        </p:nvSpPr>
        <p:spPr>
          <a:xfrm>
            <a:off x="352058" y="2026972"/>
            <a:ext cx="1006867" cy="347255"/>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sz="1200" b="1" dirty="0">
                <a:latin typeface="Lub Dub Condensed" panose="020B0506030403020204" pitchFamily="34" charset="0"/>
                <a:hlinkClick r:id="rId3" action="ppaction://hlinksldjump">
                  <a:extLst>
                    <a:ext uri="{A12FA001-AC4F-418D-AE19-62706E023703}">
                      <ahyp:hlinkClr xmlns:ahyp="http://schemas.microsoft.com/office/drawing/2018/hyperlinkcolor" val="tx"/>
                    </a:ext>
                  </a:extLst>
                </a:hlinkClick>
              </a:rPr>
              <a:t>Recent negative test</a:t>
            </a:r>
            <a:endParaRPr lang="en-US" sz="1200" b="1" dirty="0">
              <a:latin typeface="Lub Dub Condensed" panose="020B0506030403020204" pitchFamily="34" charset="0"/>
            </a:endParaRPr>
          </a:p>
        </p:txBody>
      </p:sp>
      <p:sp>
        <p:nvSpPr>
          <p:cNvPr id="182" name="TextBox 181">
            <a:extLst>
              <a:ext uri="{FF2B5EF4-FFF2-40B4-BE49-F238E27FC236}">
                <a16:creationId xmlns:a16="http://schemas.microsoft.com/office/drawing/2014/main" id="{64B08BFD-3CD9-43ED-B993-AA32CF4A694C}"/>
              </a:ext>
              <a:ext uri="{C183D7F6-B498-43B3-948B-1728B52AA6E4}">
                <adec:decorative xmlns:adec="http://schemas.microsoft.com/office/drawing/2017/decorative" val="1"/>
              </a:ext>
            </a:extLst>
          </p:cNvPr>
          <p:cNvSpPr txBox="1"/>
          <p:nvPr/>
        </p:nvSpPr>
        <p:spPr>
          <a:xfrm>
            <a:off x="2943788" y="3242765"/>
            <a:ext cx="1209976" cy="355697"/>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sz="1200" b="1" dirty="0">
                <a:latin typeface="Lub Dub Condensed" panose="020B0506030403020204" pitchFamily="34" charset="0"/>
              </a:rPr>
              <a:t>Obstructive CAD (</a:t>
            </a:r>
            <a:r>
              <a:rPr lang="en-US" sz="1200" b="1" u="sng" dirty="0">
                <a:latin typeface="Lub Dub Condensed" panose="020B0506030403020204" pitchFamily="34" charset="0"/>
              </a:rPr>
              <a:t>&gt;</a:t>
            </a:r>
            <a:r>
              <a:rPr lang="en-US" sz="1200" b="1" dirty="0">
                <a:latin typeface="Lub Dub Condensed" panose="020B0506030403020204" pitchFamily="34" charset="0"/>
              </a:rPr>
              <a:t>50% stenosis)</a:t>
            </a:r>
          </a:p>
        </p:txBody>
      </p:sp>
      <p:sp>
        <p:nvSpPr>
          <p:cNvPr id="183" name="TextBox 182">
            <a:extLst>
              <a:ext uri="{FF2B5EF4-FFF2-40B4-BE49-F238E27FC236}">
                <a16:creationId xmlns:a16="http://schemas.microsoft.com/office/drawing/2014/main" id="{A6068D95-766D-4BA2-99D4-759A894DAD31}"/>
              </a:ext>
              <a:ext uri="{C183D7F6-B498-43B3-948B-1728B52AA6E4}">
                <adec:decorative xmlns:adec="http://schemas.microsoft.com/office/drawing/2017/decorative" val="1"/>
              </a:ext>
            </a:extLst>
          </p:cNvPr>
          <p:cNvSpPr txBox="1"/>
          <p:nvPr/>
        </p:nvSpPr>
        <p:spPr>
          <a:xfrm>
            <a:off x="1832709" y="3242765"/>
            <a:ext cx="899515" cy="355697"/>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sz="1200" b="1" dirty="0">
                <a:latin typeface="Lub Dub Condensed" panose="020B0506030403020204" pitchFamily="34" charset="0"/>
              </a:rPr>
              <a:t>Inconclusive stenosis</a:t>
            </a:r>
          </a:p>
        </p:txBody>
      </p:sp>
      <p:sp>
        <p:nvSpPr>
          <p:cNvPr id="184" name="TextBox 183">
            <a:extLst>
              <a:ext uri="{FF2B5EF4-FFF2-40B4-BE49-F238E27FC236}">
                <a16:creationId xmlns:a16="http://schemas.microsoft.com/office/drawing/2014/main" id="{5279921E-85BB-4DAC-AF25-0727F07CE98F}"/>
              </a:ext>
              <a:ext uri="{C183D7F6-B498-43B3-948B-1728B52AA6E4}">
                <adec:decorative xmlns:adec="http://schemas.microsoft.com/office/drawing/2017/decorative" val="1"/>
              </a:ext>
            </a:extLst>
          </p:cNvPr>
          <p:cNvSpPr txBox="1"/>
          <p:nvPr/>
        </p:nvSpPr>
        <p:spPr>
          <a:xfrm>
            <a:off x="242828" y="3242765"/>
            <a:ext cx="1411711" cy="355697"/>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sz="1200" b="1" dirty="0">
                <a:latin typeface="Lub Dub Condensed" panose="020B0506030403020204" pitchFamily="34" charset="0"/>
              </a:rPr>
              <a:t>Nonobstructive CAD (&lt;50% stenosis)</a:t>
            </a:r>
          </a:p>
        </p:txBody>
      </p:sp>
      <p:sp>
        <p:nvSpPr>
          <p:cNvPr id="186" name="TextBox 185">
            <a:extLst>
              <a:ext uri="{FF2B5EF4-FFF2-40B4-BE49-F238E27FC236}">
                <a16:creationId xmlns:a16="http://schemas.microsoft.com/office/drawing/2014/main" id="{8D1129F0-B755-436C-B757-91254B927197}"/>
              </a:ext>
              <a:ext uri="{C183D7F6-B498-43B3-948B-1728B52AA6E4}">
                <adec:decorative xmlns:adec="http://schemas.microsoft.com/office/drawing/2017/decorative" val="1"/>
              </a:ext>
            </a:extLst>
          </p:cNvPr>
          <p:cNvSpPr txBox="1"/>
          <p:nvPr/>
        </p:nvSpPr>
        <p:spPr>
          <a:xfrm>
            <a:off x="6249393" y="4990298"/>
            <a:ext cx="860350" cy="258532"/>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t>ICA (1)</a:t>
            </a:r>
          </a:p>
        </p:txBody>
      </p:sp>
      <p:sp>
        <p:nvSpPr>
          <p:cNvPr id="195" name="Rectangle 2">
            <a:extLst>
              <a:ext uri="{FF2B5EF4-FFF2-40B4-BE49-F238E27FC236}">
                <a16:creationId xmlns:a16="http://schemas.microsoft.com/office/drawing/2014/main" id="{90EB912A-3A11-4DF6-93D7-716BCE03EE07}"/>
              </a:ext>
              <a:ext uri="{C183D7F6-B498-43B3-948B-1728B52AA6E4}">
                <adec:decorative xmlns:adec="http://schemas.microsoft.com/office/drawing/2017/decorative" val="1"/>
              </a:ext>
            </a:extLst>
          </p:cNvPr>
          <p:cNvSpPr/>
          <p:nvPr/>
        </p:nvSpPr>
        <p:spPr>
          <a:xfrm flipH="1">
            <a:off x="2266664" y="3052047"/>
            <a:ext cx="1293005" cy="177703"/>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cxnSp>
        <p:nvCxnSpPr>
          <p:cNvPr id="196" name="Straight Arrow Connector 195">
            <a:extLst>
              <a:ext uri="{FF2B5EF4-FFF2-40B4-BE49-F238E27FC236}">
                <a16:creationId xmlns:a16="http://schemas.microsoft.com/office/drawing/2014/main" id="{4F8641AE-6CFC-4888-8A80-1B8C90835B3A}"/>
              </a:ext>
              <a:ext uri="{C183D7F6-B498-43B3-948B-1728B52AA6E4}">
                <adec:decorative xmlns:adec="http://schemas.microsoft.com/office/drawing/2017/decorative" val="1"/>
              </a:ext>
            </a:extLst>
          </p:cNvPr>
          <p:cNvCxnSpPr>
            <a:cxnSpLocks/>
          </p:cNvCxnSpPr>
          <p:nvPr/>
        </p:nvCxnSpPr>
        <p:spPr>
          <a:xfrm>
            <a:off x="2277701" y="3052047"/>
            <a:ext cx="0" cy="18684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0" name="TextBox 199">
            <a:extLst>
              <a:ext uri="{FF2B5EF4-FFF2-40B4-BE49-F238E27FC236}">
                <a16:creationId xmlns:a16="http://schemas.microsoft.com/office/drawing/2014/main" id="{A4607ABA-6278-44BF-8135-D36D5526EE80}"/>
              </a:ext>
              <a:ext uri="{C183D7F6-B498-43B3-948B-1728B52AA6E4}">
                <adec:decorative xmlns:adec="http://schemas.microsoft.com/office/drawing/2017/decorative" val="1"/>
              </a:ext>
            </a:extLst>
          </p:cNvPr>
          <p:cNvSpPr txBox="1"/>
          <p:nvPr/>
        </p:nvSpPr>
        <p:spPr>
          <a:xfrm>
            <a:off x="351153" y="4089054"/>
            <a:ext cx="1195059" cy="784830"/>
          </a:xfrm>
          <a:prstGeom prst="rect">
            <a:avLst/>
          </a:prstGeom>
          <a:noFill/>
          <a:ln w="3175">
            <a:noFill/>
          </a:ln>
        </p:spPr>
        <p:txBody>
          <a:bodyPr wrap="square" rtlCol="0">
            <a:spAutoFit/>
          </a:bodyPr>
          <a:lstStyle/>
          <a:p>
            <a:pPr algn="ctr"/>
            <a:r>
              <a:rPr lang="en-US" sz="900" i="1" dirty="0">
                <a:latin typeface="Lub Dub Condensed" panose="020B0506030403020204" pitchFamily="34" charset="0"/>
              </a:rPr>
              <a:t>Consider INOCA pathway as an outpatient for frequent persistent symptoms</a:t>
            </a:r>
          </a:p>
        </p:txBody>
      </p:sp>
      <p:sp>
        <p:nvSpPr>
          <p:cNvPr id="207" name="TextBox 206">
            <a:extLst>
              <a:ext uri="{FF2B5EF4-FFF2-40B4-BE49-F238E27FC236}">
                <a16:creationId xmlns:a16="http://schemas.microsoft.com/office/drawing/2014/main" id="{8B1DBB95-2C53-499C-B598-5BC864B003E2}"/>
              </a:ext>
              <a:ext uri="{C183D7F6-B498-43B3-948B-1728B52AA6E4}">
                <adec:decorative xmlns:adec="http://schemas.microsoft.com/office/drawing/2017/decorative" val="1"/>
              </a:ext>
            </a:extLst>
          </p:cNvPr>
          <p:cNvSpPr txBox="1"/>
          <p:nvPr/>
        </p:nvSpPr>
        <p:spPr>
          <a:xfrm rot="10800000" flipV="1">
            <a:off x="1613535" y="4400477"/>
            <a:ext cx="1095371" cy="573267"/>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b="1">
                <a:solidFill>
                  <a:srgbClr val="292929"/>
                </a:solidFill>
                <a:latin typeface="Lub Dub Condensed" panose="020B0506030403020204" pitchFamily="34" charset="0"/>
                <a:cs typeface="Lato"/>
              </a:defRPr>
            </a:lvl1pPr>
          </a:lstStyle>
          <a:p>
            <a:r>
              <a:rPr lang="en-US" sz="1200" dirty="0"/>
              <a:t>FFR-CT </a:t>
            </a:r>
            <a:r>
              <a:rPr lang="en-US" sz="1200" u="sng" dirty="0"/>
              <a:t>&lt;</a:t>
            </a:r>
            <a:r>
              <a:rPr lang="en-US" sz="1200" dirty="0"/>
              <a:t> 0.8 or moderate-severe ischemia</a:t>
            </a:r>
          </a:p>
        </p:txBody>
      </p:sp>
      <p:sp>
        <p:nvSpPr>
          <p:cNvPr id="209" name="Rectangle 208">
            <a:extLst>
              <a:ext uri="{FF2B5EF4-FFF2-40B4-BE49-F238E27FC236}">
                <a16:creationId xmlns:a16="http://schemas.microsoft.com/office/drawing/2014/main" id="{3D2DA9F0-B91D-42A1-BE61-10D25B764DAF}"/>
              </a:ext>
              <a:ext uri="{C183D7F6-B498-43B3-948B-1728B52AA6E4}">
                <adec:decorative xmlns:adec="http://schemas.microsoft.com/office/drawing/2017/decorative" val="1"/>
              </a:ext>
            </a:extLst>
          </p:cNvPr>
          <p:cNvSpPr/>
          <p:nvPr/>
        </p:nvSpPr>
        <p:spPr>
          <a:xfrm>
            <a:off x="8623142" y="2120620"/>
            <a:ext cx="1177444" cy="350740"/>
          </a:xfrm>
          <a:prstGeom prst="rect">
            <a:avLst/>
          </a:prstGeom>
          <a:solidFill>
            <a:srgbClr val="46A547"/>
          </a:solidFill>
          <a:ln w="25400">
            <a:noFill/>
          </a:ln>
        </p:spPr>
        <p:txBody>
          <a:bodyPr spcFirstLastPara="0" lIns="0" tIns="0" rIns="0" bIns="0" anchor="ctr"/>
          <a:lstStyle/>
          <a:p>
            <a:pPr algn="ctr" hangingPunct="0">
              <a:lnSpc>
                <a:spcPct val="90000"/>
              </a:lnSpc>
            </a:pPr>
            <a:r>
              <a:rPr lang="en-US" sz="1200" b="1" dirty="0">
                <a:solidFill>
                  <a:schemeClr val="tx1"/>
                </a:solidFill>
                <a:latin typeface="Lub Dub Condensed" panose="020B0506030403020204" pitchFamily="34" charset="0"/>
                <a:cs typeface="Lato"/>
              </a:rPr>
              <a:t>CCTA (1)</a:t>
            </a:r>
          </a:p>
        </p:txBody>
      </p:sp>
      <p:grpSp>
        <p:nvGrpSpPr>
          <p:cNvPr id="8" name="Group 7">
            <a:extLst>
              <a:ext uri="{FF2B5EF4-FFF2-40B4-BE49-F238E27FC236}">
                <a16:creationId xmlns:a16="http://schemas.microsoft.com/office/drawing/2014/main" id="{5D6CDEB4-3FC1-4436-B827-B09CB3D1E5CB}"/>
              </a:ext>
              <a:ext uri="{C183D7F6-B498-43B3-948B-1728B52AA6E4}">
                <adec:decorative xmlns:adec="http://schemas.microsoft.com/office/drawing/2017/decorative" val="1"/>
              </a:ext>
            </a:extLst>
          </p:cNvPr>
          <p:cNvGrpSpPr/>
          <p:nvPr/>
        </p:nvGrpSpPr>
        <p:grpSpPr>
          <a:xfrm>
            <a:off x="5663913" y="3137208"/>
            <a:ext cx="1831680" cy="445800"/>
            <a:chOff x="5663913" y="3137208"/>
            <a:chExt cx="1831680" cy="445800"/>
          </a:xfrm>
        </p:grpSpPr>
        <p:cxnSp>
          <p:nvCxnSpPr>
            <p:cNvPr id="214" name="Straight Arrow Connector 213">
              <a:extLst>
                <a:ext uri="{FF2B5EF4-FFF2-40B4-BE49-F238E27FC236}">
                  <a16:creationId xmlns:a16="http://schemas.microsoft.com/office/drawing/2014/main" id="{4936DAE8-AC26-4EF3-8D1F-79440574DE40}"/>
                </a:ext>
                <a:ext uri="{C183D7F6-B498-43B3-948B-1728B52AA6E4}">
                  <adec:decorative xmlns:adec="http://schemas.microsoft.com/office/drawing/2017/decorative" val="1"/>
                </a:ext>
              </a:extLst>
            </p:cNvPr>
            <p:cNvCxnSpPr>
              <a:cxnSpLocks/>
            </p:cNvCxnSpPr>
            <p:nvPr/>
          </p:nvCxnSpPr>
          <p:spPr>
            <a:xfrm>
              <a:off x="6590677" y="3137208"/>
              <a:ext cx="0" cy="200943"/>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5" name="Rectangle 2">
              <a:extLst>
                <a:ext uri="{FF2B5EF4-FFF2-40B4-BE49-F238E27FC236}">
                  <a16:creationId xmlns:a16="http://schemas.microsoft.com/office/drawing/2014/main" id="{0E5E4FBA-8AE0-47E9-8426-AD569EAAAC40}"/>
                </a:ext>
              </a:extLst>
            </p:cNvPr>
            <p:cNvSpPr/>
            <p:nvPr/>
          </p:nvSpPr>
          <p:spPr>
            <a:xfrm>
              <a:off x="5663913" y="3339689"/>
              <a:ext cx="1091898" cy="231596"/>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
          <p:nvSpPr>
            <p:cNvPr id="216" name="Rectangle 2">
              <a:extLst>
                <a:ext uri="{FF2B5EF4-FFF2-40B4-BE49-F238E27FC236}">
                  <a16:creationId xmlns:a16="http://schemas.microsoft.com/office/drawing/2014/main" id="{1DA4406F-2FD6-4850-AD00-5625389D6A2E}"/>
                </a:ext>
                <a:ext uri="{C183D7F6-B498-43B3-948B-1728B52AA6E4}">
                  <adec:decorative xmlns:adec="http://schemas.microsoft.com/office/drawing/2017/decorative" val="1"/>
                </a:ext>
              </a:extLst>
            </p:cNvPr>
            <p:cNvSpPr/>
            <p:nvPr/>
          </p:nvSpPr>
          <p:spPr>
            <a:xfrm flipH="1">
              <a:off x="6755811" y="3338152"/>
              <a:ext cx="739782" cy="244856"/>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cxnSp>
          <p:nvCxnSpPr>
            <p:cNvPr id="217" name="Straight Arrow Connector 216">
              <a:extLst>
                <a:ext uri="{FF2B5EF4-FFF2-40B4-BE49-F238E27FC236}">
                  <a16:creationId xmlns:a16="http://schemas.microsoft.com/office/drawing/2014/main" id="{029A02EB-7066-4E9B-AB4B-855741847268}"/>
                </a:ext>
                <a:ext uri="{C183D7F6-B498-43B3-948B-1728B52AA6E4}">
                  <adec:decorative xmlns:adec="http://schemas.microsoft.com/office/drawing/2017/decorative" val="1"/>
                </a:ext>
              </a:extLst>
            </p:cNvPr>
            <p:cNvCxnSpPr>
              <a:cxnSpLocks/>
            </p:cNvCxnSpPr>
            <p:nvPr/>
          </p:nvCxnSpPr>
          <p:spPr>
            <a:xfrm>
              <a:off x="6587390" y="3326429"/>
              <a:ext cx="0" cy="25399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18" name="TextBox 217">
            <a:extLst>
              <a:ext uri="{FF2B5EF4-FFF2-40B4-BE49-F238E27FC236}">
                <a16:creationId xmlns:a16="http://schemas.microsoft.com/office/drawing/2014/main" id="{693B713E-F19B-481C-83BC-E431A9DBA041}"/>
              </a:ext>
              <a:ext uri="{C183D7F6-B498-43B3-948B-1728B52AA6E4}">
                <adec:decorative xmlns:adec="http://schemas.microsoft.com/office/drawing/2017/decorative" val="1"/>
              </a:ext>
            </a:extLst>
          </p:cNvPr>
          <p:cNvSpPr txBox="1"/>
          <p:nvPr/>
        </p:nvSpPr>
        <p:spPr>
          <a:xfrm>
            <a:off x="7107931" y="3598763"/>
            <a:ext cx="803112" cy="480816"/>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sz="1200" b="1" dirty="0">
                <a:latin typeface="Lub Dub Condensed" panose="020B0506030403020204" pitchFamily="34" charset="0"/>
              </a:rPr>
              <a:t>Inconclusive</a:t>
            </a:r>
          </a:p>
        </p:txBody>
      </p:sp>
      <p:sp>
        <p:nvSpPr>
          <p:cNvPr id="219" name="TextBox 218">
            <a:extLst>
              <a:ext uri="{FF2B5EF4-FFF2-40B4-BE49-F238E27FC236}">
                <a16:creationId xmlns:a16="http://schemas.microsoft.com/office/drawing/2014/main" id="{79028938-1B65-4887-9327-A54256772AC0}"/>
              </a:ext>
              <a:ext uri="{C183D7F6-B498-43B3-948B-1728B52AA6E4}">
                <adec:decorative xmlns:adec="http://schemas.microsoft.com/office/drawing/2017/decorative" val="1"/>
              </a:ext>
            </a:extLst>
          </p:cNvPr>
          <p:cNvSpPr txBox="1"/>
          <p:nvPr/>
        </p:nvSpPr>
        <p:spPr>
          <a:xfrm>
            <a:off x="6187310" y="3587040"/>
            <a:ext cx="803112" cy="579698"/>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sz="1200" b="1" dirty="0">
                <a:latin typeface="Lub Dub Condensed" panose="020B0506030403020204" pitchFamily="34" charset="0"/>
              </a:rPr>
              <a:t>Moderate severe ischemia</a:t>
            </a:r>
          </a:p>
        </p:txBody>
      </p:sp>
      <p:sp>
        <p:nvSpPr>
          <p:cNvPr id="220" name="TextBox 219">
            <a:extLst>
              <a:ext uri="{FF2B5EF4-FFF2-40B4-BE49-F238E27FC236}">
                <a16:creationId xmlns:a16="http://schemas.microsoft.com/office/drawing/2014/main" id="{96EA6BA7-A158-4FB3-B4F2-AC0494A11EC0}"/>
              </a:ext>
              <a:ext uri="{C183D7F6-B498-43B3-948B-1728B52AA6E4}">
                <adec:decorative xmlns:adec="http://schemas.microsoft.com/office/drawing/2017/decorative" val="1"/>
              </a:ext>
            </a:extLst>
          </p:cNvPr>
          <p:cNvSpPr txBox="1"/>
          <p:nvPr/>
        </p:nvSpPr>
        <p:spPr>
          <a:xfrm>
            <a:off x="5237982" y="3587040"/>
            <a:ext cx="851862" cy="579698"/>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sz="1200" b="1" dirty="0">
                <a:latin typeface="Lub Dub Condensed" panose="020B0506030403020204" pitchFamily="34" charset="0"/>
              </a:rPr>
              <a:t>Negative or mildly abnormal</a:t>
            </a:r>
          </a:p>
        </p:txBody>
      </p:sp>
      <p:sp>
        <p:nvSpPr>
          <p:cNvPr id="227" name="TextBox 226">
            <a:extLst>
              <a:ext uri="{FF2B5EF4-FFF2-40B4-BE49-F238E27FC236}">
                <a16:creationId xmlns:a16="http://schemas.microsoft.com/office/drawing/2014/main" id="{2CB7D497-064E-4525-A298-663211C532B7}"/>
              </a:ext>
              <a:ext uri="{C183D7F6-B498-43B3-948B-1728B52AA6E4}">
                <adec:decorative xmlns:adec="http://schemas.microsoft.com/office/drawing/2017/decorative" val="1"/>
              </a:ext>
            </a:extLst>
          </p:cNvPr>
          <p:cNvSpPr txBox="1"/>
          <p:nvPr/>
        </p:nvSpPr>
        <p:spPr>
          <a:xfrm>
            <a:off x="10205359" y="2775968"/>
            <a:ext cx="1783251" cy="427720"/>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sz="1200" b="1" dirty="0">
                <a:latin typeface="Lub Dub Condensed" panose="020B0506030403020204" pitchFamily="34" charset="0"/>
              </a:rPr>
              <a:t>Obstructive CAD </a:t>
            </a:r>
            <a:br>
              <a:rPr lang="en-US" sz="1200" b="1" dirty="0">
                <a:latin typeface="Lub Dub Condensed" panose="020B0506030403020204" pitchFamily="34" charset="0"/>
              </a:rPr>
            </a:br>
            <a:r>
              <a:rPr lang="en-US" sz="1200" b="1" dirty="0">
                <a:latin typeface="Lub Dub Condensed" panose="020B0506030403020204" pitchFamily="34" charset="0"/>
              </a:rPr>
              <a:t>(</a:t>
            </a:r>
            <a:r>
              <a:rPr lang="en-US" sz="1200" b="1" u="sng" dirty="0">
                <a:latin typeface="Lub Dub Condensed" panose="020B0506030403020204" pitchFamily="34" charset="0"/>
              </a:rPr>
              <a:t>&gt;</a:t>
            </a:r>
            <a:r>
              <a:rPr lang="en-US" sz="1200" b="1" dirty="0">
                <a:latin typeface="Lub Dub Condensed" panose="020B0506030403020204" pitchFamily="34" charset="0"/>
              </a:rPr>
              <a:t>50% stenosis)</a:t>
            </a:r>
          </a:p>
        </p:txBody>
      </p:sp>
      <p:sp>
        <p:nvSpPr>
          <p:cNvPr id="228" name="TextBox 227">
            <a:extLst>
              <a:ext uri="{FF2B5EF4-FFF2-40B4-BE49-F238E27FC236}">
                <a16:creationId xmlns:a16="http://schemas.microsoft.com/office/drawing/2014/main" id="{EBD81F30-0A8C-42C0-9FED-CD68E1BE7915}"/>
              </a:ext>
              <a:ext uri="{C183D7F6-B498-43B3-948B-1728B52AA6E4}">
                <adec:decorative xmlns:adec="http://schemas.microsoft.com/office/drawing/2017/decorative" val="1"/>
              </a:ext>
            </a:extLst>
          </p:cNvPr>
          <p:cNvSpPr txBox="1"/>
          <p:nvPr/>
        </p:nvSpPr>
        <p:spPr>
          <a:xfrm>
            <a:off x="9173520" y="2775968"/>
            <a:ext cx="899515" cy="386472"/>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sz="1200" b="1" dirty="0">
                <a:latin typeface="Lub Dub Condensed" panose="020B0506030403020204" pitchFamily="34" charset="0"/>
              </a:rPr>
              <a:t>Inconclusive stenosis</a:t>
            </a:r>
          </a:p>
        </p:txBody>
      </p:sp>
      <p:sp>
        <p:nvSpPr>
          <p:cNvPr id="229" name="TextBox 228">
            <a:extLst>
              <a:ext uri="{FF2B5EF4-FFF2-40B4-BE49-F238E27FC236}">
                <a16:creationId xmlns:a16="http://schemas.microsoft.com/office/drawing/2014/main" id="{AAFDF6C9-76B7-4002-BF40-273DCA77663E}"/>
              </a:ext>
              <a:ext uri="{C183D7F6-B498-43B3-948B-1728B52AA6E4}">
                <adec:decorative xmlns:adec="http://schemas.microsoft.com/office/drawing/2017/decorative" val="1"/>
              </a:ext>
            </a:extLst>
          </p:cNvPr>
          <p:cNvSpPr txBox="1"/>
          <p:nvPr/>
        </p:nvSpPr>
        <p:spPr>
          <a:xfrm>
            <a:off x="7750760" y="2775968"/>
            <a:ext cx="1290435" cy="386472"/>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sz="1200" b="1" dirty="0">
                <a:latin typeface="Lub Dub Condensed" panose="020B0506030403020204" pitchFamily="34" charset="0"/>
              </a:rPr>
              <a:t>Nonobstructive CAD </a:t>
            </a:r>
            <a:br>
              <a:rPr lang="en-US" sz="1200" b="1" dirty="0">
                <a:latin typeface="Lub Dub Condensed" panose="020B0506030403020204" pitchFamily="34" charset="0"/>
              </a:rPr>
            </a:br>
            <a:r>
              <a:rPr lang="en-US" sz="1200" b="1" dirty="0">
                <a:latin typeface="Lub Dub Condensed" panose="020B0506030403020204" pitchFamily="34" charset="0"/>
              </a:rPr>
              <a:t>(&lt;50% stenosis)</a:t>
            </a:r>
          </a:p>
        </p:txBody>
      </p:sp>
      <p:sp>
        <p:nvSpPr>
          <p:cNvPr id="234" name="TextBox 233">
            <a:extLst>
              <a:ext uri="{FF2B5EF4-FFF2-40B4-BE49-F238E27FC236}">
                <a16:creationId xmlns:a16="http://schemas.microsoft.com/office/drawing/2014/main" id="{B86AB64F-F53F-4066-9630-F057EAD1828B}"/>
              </a:ext>
              <a:ext uri="{C183D7F6-B498-43B3-948B-1728B52AA6E4}">
                <adec:decorative xmlns:adec="http://schemas.microsoft.com/office/drawing/2017/decorative" val="1"/>
              </a:ext>
            </a:extLst>
          </p:cNvPr>
          <p:cNvSpPr txBox="1"/>
          <p:nvPr/>
        </p:nvSpPr>
        <p:spPr>
          <a:xfrm>
            <a:off x="10860310" y="3501820"/>
            <a:ext cx="1128300" cy="407134"/>
          </a:xfrm>
          <a:prstGeom prst="rect">
            <a:avLst/>
          </a:prstGeom>
          <a:solidFill>
            <a:schemeClr val="accent5">
              <a:lumMod val="60000"/>
              <a:lumOff val="40000"/>
            </a:schemeClr>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hlinkClick r:id="rId3" action="ppaction://hlinksldjump">
                  <a:extLst>
                    <a:ext uri="{A12FA001-AC4F-418D-AE19-62706E023703}">
                      <ahyp:hlinkClr xmlns:ahyp="http://schemas.microsoft.com/office/drawing/2018/hyperlinkcolor" val="tx"/>
                    </a:ext>
                  </a:extLst>
                </a:hlinkClick>
              </a:rPr>
              <a:t>High risk CAD or frequent angina</a:t>
            </a:r>
            <a:endParaRPr lang="en-US" dirty="0"/>
          </a:p>
        </p:txBody>
      </p:sp>
      <p:sp>
        <p:nvSpPr>
          <p:cNvPr id="238" name="Rectangle 2">
            <a:extLst>
              <a:ext uri="{FF2B5EF4-FFF2-40B4-BE49-F238E27FC236}">
                <a16:creationId xmlns:a16="http://schemas.microsoft.com/office/drawing/2014/main" id="{6CAA4F1B-99CF-4353-87D5-17576ED10902}"/>
              </a:ext>
              <a:ext uri="{C183D7F6-B498-43B3-948B-1728B52AA6E4}">
                <adec:decorative xmlns:adec="http://schemas.microsoft.com/office/drawing/2017/decorative" val="1"/>
              </a:ext>
            </a:extLst>
          </p:cNvPr>
          <p:cNvSpPr/>
          <p:nvPr/>
        </p:nvSpPr>
        <p:spPr>
          <a:xfrm flipH="1">
            <a:off x="3538881" y="3908954"/>
            <a:ext cx="362315" cy="204542"/>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
        <p:nvSpPr>
          <p:cNvPr id="239" name="Rectangle 2">
            <a:extLst>
              <a:ext uri="{FF2B5EF4-FFF2-40B4-BE49-F238E27FC236}">
                <a16:creationId xmlns:a16="http://schemas.microsoft.com/office/drawing/2014/main" id="{AA8506DC-C017-48BA-8CAE-A3F7DCE6CF9E}"/>
              </a:ext>
              <a:ext uri="{C183D7F6-B498-43B3-948B-1728B52AA6E4}">
                <adec:decorative xmlns:adec="http://schemas.microsoft.com/office/drawing/2017/decorative" val="1"/>
              </a:ext>
            </a:extLst>
          </p:cNvPr>
          <p:cNvSpPr/>
          <p:nvPr/>
        </p:nvSpPr>
        <p:spPr>
          <a:xfrm rot="16200000" flipV="1">
            <a:off x="3085959" y="3425179"/>
            <a:ext cx="298521" cy="66791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
        <p:nvSpPr>
          <p:cNvPr id="240" name="TextBox 239">
            <a:extLst>
              <a:ext uri="{FF2B5EF4-FFF2-40B4-BE49-F238E27FC236}">
                <a16:creationId xmlns:a16="http://schemas.microsoft.com/office/drawing/2014/main" id="{8E990BFA-2AD6-460B-8FAF-773E008C233E}"/>
              </a:ext>
              <a:ext uri="{C183D7F6-B498-43B3-948B-1728B52AA6E4}">
                <adec:decorative xmlns:adec="http://schemas.microsoft.com/office/drawing/2017/decorative" val="1"/>
              </a:ext>
            </a:extLst>
          </p:cNvPr>
          <p:cNvSpPr txBox="1"/>
          <p:nvPr/>
        </p:nvSpPr>
        <p:spPr>
          <a:xfrm>
            <a:off x="8389116" y="3830880"/>
            <a:ext cx="1269912" cy="427119"/>
          </a:xfrm>
          <a:prstGeom prst="rect">
            <a:avLst/>
          </a:prstGeom>
          <a:solidFill>
            <a:srgbClr val="F4E552"/>
          </a:solidFill>
          <a:ln w="25400">
            <a:noFill/>
          </a:ln>
        </p:spPr>
        <p:txBody>
          <a:bodyPr spcFirstLastPara="0" lIns="0" tIns="0" rIns="0" bIns="0" anchor="ctr"/>
          <a:lstStyle>
            <a:defPPr>
              <a:defRPr lang="en-US"/>
            </a:defPPr>
            <a:lvl1pPr algn="ctr" hangingPunct="0">
              <a:lnSpc>
                <a:spcPct val="90000"/>
              </a:lnSpc>
              <a:defRPr sz="1350" b="1">
                <a:latin typeface="Lub Dub Condensed" panose="020B0506030403020204" pitchFamily="34" charset="0"/>
                <a:cs typeface="Lato"/>
              </a:defRPr>
            </a:lvl1pPr>
          </a:lstStyle>
          <a:p>
            <a:r>
              <a:rPr lang="en-US" sz="1200" dirty="0">
                <a:hlinkClick r:id="rId3" action="ppaction://hlinksldjump"/>
              </a:rPr>
              <a:t>FFR-CT OR stress testing (2a)</a:t>
            </a:r>
            <a:endParaRPr lang="en-US" sz="1200" dirty="0"/>
          </a:p>
        </p:txBody>
      </p:sp>
      <p:sp>
        <p:nvSpPr>
          <p:cNvPr id="242" name="TextBox 241">
            <a:extLst>
              <a:ext uri="{FF2B5EF4-FFF2-40B4-BE49-F238E27FC236}">
                <a16:creationId xmlns:a16="http://schemas.microsoft.com/office/drawing/2014/main" id="{48CC12B9-F2D6-4E6D-869B-C720F3115A33}"/>
              </a:ext>
              <a:ext uri="{C183D7F6-B498-43B3-948B-1728B52AA6E4}">
                <adec:decorative xmlns:adec="http://schemas.microsoft.com/office/drawing/2017/decorative" val="1"/>
              </a:ext>
            </a:extLst>
          </p:cNvPr>
          <p:cNvSpPr txBox="1"/>
          <p:nvPr/>
        </p:nvSpPr>
        <p:spPr>
          <a:xfrm rot="10800000" flipV="1">
            <a:off x="8402853" y="4451941"/>
            <a:ext cx="1195060" cy="549877"/>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b="1">
                <a:solidFill>
                  <a:srgbClr val="292929"/>
                </a:solidFill>
                <a:latin typeface="Lub Dub Condensed" panose="020B0506030403020204" pitchFamily="34" charset="0"/>
                <a:cs typeface="Lato"/>
              </a:defRPr>
            </a:lvl1pPr>
          </a:lstStyle>
          <a:p>
            <a:r>
              <a:rPr lang="en-US" sz="1200" dirty="0"/>
              <a:t>FFR-CT &lt; 0.8 or moderate-severe ischemia</a:t>
            </a:r>
          </a:p>
        </p:txBody>
      </p:sp>
      <p:sp>
        <p:nvSpPr>
          <p:cNvPr id="264" name="TextBox 263">
            <a:extLst>
              <a:ext uri="{FF2B5EF4-FFF2-40B4-BE49-F238E27FC236}">
                <a16:creationId xmlns:a16="http://schemas.microsoft.com/office/drawing/2014/main" id="{BFCD69A8-6534-43BB-9652-3725EF11403A}"/>
              </a:ext>
              <a:ext uri="{C183D7F6-B498-43B3-948B-1728B52AA6E4}">
                <adec:decorative xmlns:adec="http://schemas.microsoft.com/office/drawing/2017/decorative" val="1"/>
              </a:ext>
            </a:extLst>
          </p:cNvPr>
          <p:cNvSpPr txBox="1"/>
          <p:nvPr/>
        </p:nvSpPr>
        <p:spPr>
          <a:xfrm>
            <a:off x="3317225" y="4125299"/>
            <a:ext cx="1195060" cy="350739"/>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stStyle>
          <a:p>
            <a:r>
              <a:rPr lang="en-US" dirty="0"/>
              <a:t>Decision to treat medically</a:t>
            </a:r>
          </a:p>
        </p:txBody>
      </p:sp>
      <p:sp>
        <p:nvSpPr>
          <p:cNvPr id="265" name="TextBox 264">
            <a:extLst>
              <a:ext uri="{FF2B5EF4-FFF2-40B4-BE49-F238E27FC236}">
                <a16:creationId xmlns:a16="http://schemas.microsoft.com/office/drawing/2014/main" id="{F2DA09D8-E053-4C33-A321-B2F6E0238E0E}"/>
              </a:ext>
              <a:ext uri="{C183D7F6-B498-43B3-948B-1728B52AA6E4}">
                <adec:decorative xmlns:adec="http://schemas.microsoft.com/office/drawing/2017/decorative" val="1"/>
              </a:ext>
            </a:extLst>
          </p:cNvPr>
          <p:cNvSpPr txBox="1"/>
          <p:nvPr/>
        </p:nvSpPr>
        <p:spPr>
          <a:xfrm>
            <a:off x="4861194" y="4670672"/>
            <a:ext cx="1195060" cy="178158"/>
          </a:xfrm>
          <a:prstGeom prst="rect">
            <a:avLst/>
          </a:prstGeom>
          <a:solidFill>
            <a:schemeClr val="accent5">
              <a:lumMod val="60000"/>
              <a:lumOff val="40000"/>
            </a:schemeClr>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sz="1200" b="1" dirty="0">
                <a:latin typeface="Lub Dub Condensed" panose="020B0506030403020204" pitchFamily="34" charset="0"/>
              </a:rPr>
              <a:t>Discharge</a:t>
            </a:r>
          </a:p>
        </p:txBody>
      </p:sp>
      <p:sp>
        <p:nvSpPr>
          <p:cNvPr id="267" name="TextBox 266">
            <a:extLst>
              <a:ext uri="{FF2B5EF4-FFF2-40B4-BE49-F238E27FC236}">
                <a16:creationId xmlns:a16="http://schemas.microsoft.com/office/drawing/2014/main" id="{64D26962-59C7-46D6-9D43-8FD43C210123}"/>
              </a:ext>
              <a:ext uri="{C183D7F6-B498-43B3-948B-1728B52AA6E4}">
                <adec:decorative xmlns:adec="http://schemas.microsoft.com/office/drawing/2017/decorative" val="1"/>
              </a:ext>
            </a:extLst>
          </p:cNvPr>
          <p:cNvSpPr txBox="1"/>
          <p:nvPr/>
        </p:nvSpPr>
        <p:spPr>
          <a:xfrm>
            <a:off x="3317225" y="4652585"/>
            <a:ext cx="1195060" cy="196245"/>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t>GDMT (1)</a:t>
            </a:r>
          </a:p>
        </p:txBody>
      </p:sp>
      <p:sp>
        <p:nvSpPr>
          <p:cNvPr id="162" name="Rectangle Container">
            <a:extLst>
              <a:ext uri="{FF2B5EF4-FFF2-40B4-BE49-F238E27FC236}">
                <a16:creationId xmlns:a16="http://schemas.microsoft.com/office/drawing/2014/main" id="{DAEDFC9A-EAB7-4E78-8118-3EFD11AF51EF}"/>
              </a:ext>
              <a:ext uri="{C183D7F6-B498-43B3-948B-1728B52AA6E4}">
                <adec:decorative xmlns:adec="http://schemas.microsoft.com/office/drawing/2017/decorative" val="1"/>
              </a:ext>
            </a:extLst>
          </p:cNvPr>
          <p:cNvSpPr/>
          <p:nvPr/>
        </p:nvSpPr>
        <p:spPr>
          <a:xfrm>
            <a:off x="5091428" y="1609813"/>
            <a:ext cx="1487464" cy="323680"/>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400" b="1" dirty="0">
                <a:solidFill>
                  <a:srgbClr val="292929"/>
                </a:solidFill>
                <a:latin typeface="Lub Dub Condensed" panose="020B0506030403020204" pitchFamily="34" charset="0"/>
                <a:cs typeface="Lato"/>
              </a:rPr>
              <a:t>Prior testing</a:t>
            </a:r>
          </a:p>
        </p:txBody>
      </p:sp>
      <p:sp>
        <p:nvSpPr>
          <p:cNvPr id="208" name="TextBox 207">
            <a:extLst>
              <a:ext uri="{FF2B5EF4-FFF2-40B4-BE49-F238E27FC236}">
                <a16:creationId xmlns:a16="http://schemas.microsoft.com/office/drawing/2014/main" id="{E1034D49-B3F1-4653-8235-6D0D1A34D046}"/>
              </a:ext>
              <a:ext uri="{C183D7F6-B498-43B3-948B-1728B52AA6E4}">
                <adec:decorative xmlns:adec="http://schemas.microsoft.com/office/drawing/2017/decorative" val="1"/>
              </a:ext>
            </a:extLst>
          </p:cNvPr>
          <p:cNvSpPr txBox="1"/>
          <p:nvPr/>
        </p:nvSpPr>
        <p:spPr>
          <a:xfrm>
            <a:off x="5721471" y="2153077"/>
            <a:ext cx="1719159" cy="1082779"/>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350" b="1">
                <a:latin typeface="Lub Dub Condensed" panose="020B0506030403020204" pitchFamily="34" charset="0"/>
                <a:cs typeface="Lato"/>
              </a:defRPr>
            </a:lvl1pPr>
          </a:lstStyle>
          <a:p>
            <a:r>
              <a:rPr lang="en-US" sz="1200" u="sng" dirty="0"/>
              <a:t>Stress testing</a:t>
            </a:r>
          </a:p>
          <a:p>
            <a:r>
              <a:rPr lang="en-US" sz="1200" dirty="0"/>
              <a:t>Exercise ECG</a:t>
            </a:r>
          </a:p>
          <a:p>
            <a:r>
              <a:rPr lang="en-US" sz="1200" dirty="0"/>
              <a:t>Stress CMR</a:t>
            </a:r>
          </a:p>
          <a:p>
            <a:r>
              <a:rPr lang="en-US" sz="1200" dirty="0"/>
              <a:t>Stress echocardiography</a:t>
            </a:r>
          </a:p>
          <a:p>
            <a:r>
              <a:rPr lang="en-US" sz="1200" dirty="0"/>
              <a:t>Stress PET</a:t>
            </a:r>
          </a:p>
          <a:p>
            <a:r>
              <a:rPr lang="en-US" sz="1200" dirty="0"/>
              <a:t>Stress SPECT (1)</a:t>
            </a:r>
          </a:p>
        </p:txBody>
      </p:sp>
      <p:grpSp>
        <p:nvGrpSpPr>
          <p:cNvPr id="10" name="Group 9">
            <a:extLst>
              <a:ext uri="{FF2B5EF4-FFF2-40B4-BE49-F238E27FC236}">
                <a16:creationId xmlns:a16="http://schemas.microsoft.com/office/drawing/2014/main" id="{5ABA4D5B-D7ED-4AEE-A4C6-1B31C46FAFD2}"/>
              </a:ext>
              <a:ext uri="{C183D7F6-B498-43B3-948B-1728B52AA6E4}">
                <adec:decorative xmlns:adec="http://schemas.microsoft.com/office/drawing/2017/decorative" val="1"/>
              </a:ext>
            </a:extLst>
          </p:cNvPr>
          <p:cNvGrpSpPr/>
          <p:nvPr/>
        </p:nvGrpSpPr>
        <p:grpSpPr>
          <a:xfrm>
            <a:off x="8998492" y="3187654"/>
            <a:ext cx="1723365" cy="635447"/>
            <a:chOff x="8998492" y="3187654"/>
            <a:chExt cx="1723365" cy="635447"/>
          </a:xfrm>
        </p:grpSpPr>
        <p:sp>
          <p:nvSpPr>
            <p:cNvPr id="237" name="Rectangle 2">
              <a:extLst>
                <a:ext uri="{FF2B5EF4-FFF2-40B4-BE49-F238E27FC236}">
                  <a16:creationId xmlns:a16="http://schemas.microsoft.com/office/drawing/2014/main" id="{A53E77EE-8101-46D6-A3E1-DF6B56953B7D}"/>
                </a:ext>
                <a:ext uri="{C183D7F6-B498-43B3-948B-1728B52AA6E4}">
                  <adec:decorative xmlns:adec="http://schemas.microsoft.com/office/drawing/2017/decorative" val="1"/>
                </a:ext>
              </a:extLst>
            </p:cNvPr>
            <p:cNvSpPr/>
            <p:nvPr/>
          </p:nvSpPr>
          <p:spPr>
            <a:xfrm rot="10800000">
              <a:off x="9576615" y="3187654"/>
              <a:ext cx="1145242" cy="13350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Lst>
              <a:ahLst/>
              <a:cxnLst>
                <a:cxn ang="0">
                  <a:pos x="connsiteX0" y="connsiteY0"/>
                </a:cxn>
                <a:cxn ang="0">
                  <a:pos x="connsiteX1" y="connsiteY1"/>
                </a:cxn>
                <a:cxn ang="0">
                  <a:pos x="connsiteX2" y="connsiteY2"/>
                </a:cxn>
                <a:cxn ang="0">
                  <a:pos x="connsiteX3" y="connsiteY3"/>
                </a:cxn>
              </a:cxnLst>
              <a:rect l="l" t="t" r="r" b="b"/>
              <a:pathLst>
                <a:path w="6714836" h="897728">
                  <a:moveTo>
                    <a:pt x="0" y="897728"/>
                  </a:moveTo>
                  <a:lnTo>
                    <a:pt x="0" y="0"/>
                  </a:lnTo>
                  <a:lnTo>
                    <a:pt x="6714836" y="0"/>
                  </a:lnTo>
                  <a:lnTo>
                    <a:pt x="6714836" y="897728"/>
                  </a:lnTo>
                </a:path>
              </a:pathLst>
            </a:cu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cxnSp>
          <p:nvCxnSpPr>
            <p:cNvPr id="291" name="Straight Arrow Connector 290">
              <a:extLst>
                <a:ext uri="{FF2B5EF4-FFF2-40B4-BE49-F238E27FC236}">
                  <a16:creationId xmlns:a16="http://schemas.microsoft.com/office/drawing/2014/main" id="{59B8C0FE-0A8D-4507-BEAE-989AB6F7D036}"/>
                </a:ext>
                <a:ext uri="{C183D7F6-B498-43B3-948B-1728B52AA6E4}">
                  <adec:decorative xmlns:adec="http://schemas.microsoft.com/office/drawing/2017/decorative" val="1"/>
                </a:ext>
              </a:extLst>
            </p:cNvPr>
            <p:cNvCxnSpPr>
              <a:cxnSpLocks/>
            </p:cNvCxnSpPr>
            <p:nvPr/>
          </p:nvCxnSpPr>
          <p:spPr>
            <a:xfrm>
              <a:off x="10143733" y="3314296"/>
              <a:ext cx="0" cy="200943"/>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2" name="Rectangle 2">
              <a:extLst>
                <a:ext uri="{FF2B5EF4-FFF2-40B4-BE49-F238E27FC236}">
                  <a16:creationId xmlns:a16="http://schemas.microsoft.com/office/drawing/2014/main" id="{BF498155-122A-4EE3-83F9-EED71ED752CD}"/>
                </a:ext>
              </a:extLst>
            </p:cNvPr>
            <p:cNvSpPr/>
            <p:nvPr/>
          </p:nvSpPr>
          <p:spPr>
            <a:xfrm>
              <a:off x="8998492" y="3508230"/>
              <a:ext cx="1145241" cy="314871"/>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grpSp>
      <p:sp>
        <p:nvSpPr>
          <p:cNvPr id="293" name="Rectangle 2">
            <a:extLst>
              <a:ext uri="{FF2B5EF4-FFF2-40B4-BE49-F238E27FC236}">
                <a16:creationId xmlns:a16="http://schemas.microsoft.com/office/drawing/2014/main" id="{9E14432E-2F8D-4720-A00D-06C0AD573573}"/>
              </a:ext>
              <a:ext uri="{C183D7F6-B498-43B3-948B-1728B52AA6E4}">
                <adec:decorative xmlns:adec="http://schemas.microsoft.com/office/drawing/2017/decorative" val="1"/>
              </a:ext>
            </a:extLst>
          </p:cNvPr>
          <p:cNvSpPr/>
          <p:nvPr/>
        </p:nvSpPr>
        <p:spPr>
          <a:xfrm flipH="1">
            <a:off x="10137101" y="3515240"/>
            <a:ext cx="415430" cy="47273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cxnSp>
        <p:nvCxnSpPr>
          <p:cNvPr id="294" name="Straight Arrow Connector 293">
            <a:extLst>
              <a:ext uri="{FF2B5EF4-FFF2-40B4-BE49-F238E27FC236}">
                <a16:creationId xmlns:a16="http://schemas.microsoft.com/office/drawing/2014/main" id="{571F1CCB-DB2E-464A-8D58-32F1ABBCDE5E}"/>
              </a:ext>
              <a:ext uri="{C183D7F6-B498-43B3-948B-1728B52AA6E4}">
                <adec:decorative xmlns:adec="http://schemas.microsoft.com/office/drawing/2017/decorative" val="1"/>
              </a:ext>
            </a:extLst>
          </p:cNvPr>
          <p:cNvCxnSpPr>
            <a:cxnSpLocks/>
          </p:cNvCxnSpPr>
          <p:nvPr/>
        </p:nvCxnSpPr>
        <p:spPr>
          <a:xfrm>
            <a:off x="10552531" y="4682354"/>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5" name="Straight Arrow Connector 294">
            <a:extLst>
              <a:ext uri="{FF2B5EF4-FFF2-40B4-BE49-F238E27FC236}">
                <a16:creationId xmlns:a16="http://schemas.microsoft.com/office/drawing/2014/main" id="{14D314FE-442F-40C8-A796-CF62788EEFCC}"/>
              </a:ext>
              <a:ext uri="{C183D7F6-B498-43B3-948B-1728B52AA6E4}">
                <adec:decorative xmlns:adec="http://schemas.microsoft.com/office/drawing/2017/decorative" val="1"/>
              </a:ext>
            </a:extLst>
          </p:cNvPr>
          <p:cNvCxnSpPr>
            <a:cxnSpLocks/>
          </p:cNvCxnSpPr>
          <p:nvPr/>
        </p:nvCxnSpPr>
        <p:spPr>
          <a:xfrm>
            <a:off x="10552531" y="4330741"/>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6" name="TextBox 295">
            <a:extLst>
              <a:ext uri="{FF2B5EF4-FFF2-40B4-BE49-F238E27FC236}">
                <a16:creationId xmlns:a16="http://schemas.microsoft.com/office/drawing/2014/main" id="{1B4C2941-95A5-4C64-BE60-E1E3CDB63991}"/>
              </a:ext>
              <a:ext uri="{C183D7F6-B498-43B3-948B-1728B52AA6E4}">
                <adec:decorative xmlns:adec="http://schemas.microsoft.com/office/drawing/2017/decorative" val="1"/>
              </a:ext>
            </a:extLst>
          </p:cNvPr>
          <p:cNvSpPr txBox="1"/>
          <p:nvPr/>
        </p:nvSpPr>
        <p:spPr>
          <a:xfrm>
            <a:off x="10085238" y="4066417"/>
            <a:ext cx="977534" cy="350739"/>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stStyle>
          <a:p>
            <a:r>
              <a:rPr lang="en-US" dirty="0"/>
              <a:t>Decision to treat medically</a:t>
            </a:r>
          </a:p>
        </p:txBody>
      </p:sp>
      <p:sp>
        <p:nvSpPr>
          <p:cNvPr id="297" name="TextBox 296">
            <a:extLst>
              <a:ext uri="{FF2B5EF4-FFF2-40B4-BE49-F238E27FC236}">
                <a16:creationId xmlns:a16="http://schemas.microsoft.com/office/drawing/2014/main" id="{3EE86E15-0B5C-45DD-9466-CB6EA6A52D55}"/>
              </a:ext>
              <a:ext uri="{C183D7F6-B498-43B3-948B-1728B52AA6E4}">
                <adec:decorative xmlns:adec="http://schemas.microsoft.com/office/drawing/2017/decorative" val="1"/>
              </a:ext>
            </a:extLst>
          </p:cNvPr>
          <p:cNvSpPr txBox="1"/>
          <p:nvPr/>
        </p:nvSpPr>
        <p:spPr>
          <a:xfrm>
            <a:off x="10186902" y="4974379"/>
            <a:ext cx="775070" cy="178158"/>
          </a:xfrm>
          <a:prstGeom prst="rect">
            <a:avLst/>
          </a:prstGeom>
          <a:solidFill>
            <a:schemeClr val="accent5">
              <a:lumMod val="60000"/>
              <a:lumOff val="40000"/>
            </a:schemeClr>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sz="1200" b="1" dirty="0">
                <a:latin typeface="Lub Dub Condensed" panose="020B0506030403020204" pitchFamily="34" charset="0"/>
              </a:rPr>
              <a:t>Discharge</a:t>
            </a:r>
          </a:p>
        </p:txBody>
      </p:sp>
      <p:sp>
        <p:nvSpPr>
          <p:cNvPr id="298" name="TextBox 297">
            <a:extLst>
              <a:ext uri="{FF2B5EF4-FFF2-40B4-BE49-F238E27FC236}">
                <a16:creationId xmlns:a16="http://schemas.microsoft.com/office/drawing/2014/main" id="{0D8E850B-D1F8-4365-BB01-5D94512F434B}"/>
              </a:ext>
              <a:ext uri="{C183D7F6-B498-43B3-948B-1728B52AA6E4}">
                <adec:decorative xmlns:adec="http://schemas.microsoft.com/office/drawing/2017/decorative" val="1"/>
              </a:ext>
            </a:extLst>
          </p:cNvPr>
          <p:cNvSpPr txBox="1"/>
          <p:nvPr/>
        </p:nvSpPr>
        <p:spPr>
          <a:xfrm>
            <a:off x="10186902" y="4593703"/>
            <a:ext cx="775070" cy="196245"/>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t>GDMT (1)</a:t>
            </a:r>
          </a:p>
        </p:txBody>
      </p:sp>
      <p:cxnSp>
        <p:nvCxnSpPr>
          <p:cNvPr id="307" name="Straight Arrow Connector 283">
            <a:extLst>
              <a:ext uri="{FF2B5EF4-FFF2-40B4-BE49-F238E27FC236}">
                <a16:creationId xmlns:a16="http://schemas.microsoft.com/office/drawing/2014/main" id="{E54FE790-C9DD-47E8-8DCC-BB5469D453B5}"/>
              </a:ext>
              <a:ext uri="{C183D7F6-B498-43B3-948B-1728B52AA6E4}">
                <adec:decorative xmlns:adec="http://schemas.microsoft.com/office/drawing/2017/decorative" val="1"/>
              </a:ext>
            </a:extLst>
          </p:cNvPr>
          <p:cNvCxnSpPr>
            <a:cxnSpLocks/>
            <a:stCxn id="242" idx="3"/>
            <a:endCxn id="186" idx="3"/>
          </p:cNvCxnSpPr>
          <p:nvPr/>
        </p:nvCxnSpPr>
        <p:spPr>
          <a:xfrm rot="10800000" flipV="1">
            <a:off x="7109743" y="4726880"/>
            <a:ext cx="1293110" cy="39268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0" name="Rectangle Container">
            <a:extLst>
              <a:ext uri="{FF2B5EF4-FFF2-40B4-BE49-F238E27FC236}">
                <a16:creationId xmlns:a16="http://schemas.microsoft.com/office/drawing/2014/main" id="{22EB08C8-1E49-4F66-9821-39CB3E93B91D}"/>
              </a:ext>
              <a:ext uri="{C183D7F6-B498-43B3-948B-1728B52AA6E4}">
                <adec:decorative xmlns:adec="http://schemas.microsoft.com/office/drawing/2017/decorative" val="1"/>
              </a:ext>
            </a:extLst>
          </p:cNvPr>
          <p:cNvSpPr/>
          <p:nvPr/>
        </p:nvSpPr>
        <p:spPr>
          <a:xfrm>
            <a:off x="7935560" y="4597615"/>
            <a:ext cx="327748" cy="220635"/>
          </a:xfrm>
          <a:prstGeom prst="rect">
            <a:avLst/>
          </a:prstGeom>
          <a:solidFill>
            <a:schemeClr val="tx1"/>
          </a:solidFill>
          <a:ln w="25400">
            <a:solidFill>
              <a:schemeClr val="bg1"/>
            </a:solidFill>
          </a:ln>
        </p:spPr>
        <p:txBody>
          <a:bodyPr spcFirstLastPara="0" lIns="0" tIns="0" rIns="0" bIns="0" anchor="ctr"/>
          <a:lstStyle/>
          <a:p>
            <a:pPr algn="ctr"/>
            <a:r>
              <a:rPr lang="en-US" sz="1100" b="1" dirty="0">
                <a:solidFill>
                  <a:schemeClr val="bg1"/>
                </a:solidFill>
                <a:latin typeface="Lub Dub Condensed" panose="020B0506030403020204" pitchFamily="34" charset="0"/>
              </a:rPr>
              <a:t>YES</a:t>
            </a:r>
          </a:p>
        </p:txBody>
      </p:sp>
      <p:sp>
        <p:nvSpPr>
          <p:cNvPr id="306" name="Rectangle Container">
            <a:extLst>
              <a:ext uri="{FF2B5EF4-FFF2-40B4-BE49-F238E27FC236}">
                <a16:creationId xmlns:a16="http://schemas.microsoft.com/office/drawing/2014/main" id="{717C3BD5-54BF-4219-9321-E38CEB363F27}"/>
              </a:ext>
              <a:ext uri="{C183D7F6-B498-43B3-948B-1728B52AA6E4}">
                <adec:decorative xmlns:adec="http://schemas.microsoft.com/office/drawing/2017/decorative" val="1"/>
              </a:ext>
            </a:extLst>
          </p:cNvPr>
          <p:cNvSpPr/>
          <p:nvPr/>
        </p:nvSpPr>
        <p:spPr>
          <a:xfrm>
            <a:off x="9687718" y="4594617"/>
            <a:ext cx="327748" cy="220635"/>
          </a:xfrm>
          <a:prstGeom prst="rect">
            <a:avLst/>
          </a:prstGeom>
          <a:solidFill>
            <a:schemeClr val="tx1"/>
          </a:solidFill>
          <a:ln w="25400">
            <a:solidFill>
              <a:schemeClr val="bg1"/>
            </a:solidFill>
          </a:ln>
        </p:spPr>
        <p:txBody>
          <a:bodyPr spcFirstLastPara="0" lIns="0" tIns="0" rIns="0" bIns="0" anchor="ctr"/>
          <a:lstStyle/>
          <a:p>
            <a:pPr algn="ctr"/>
            <a:r>
              <a:rPr lang="en-US" sz="1100" b="1" dirty="0">
                <a:solidFill>
                  <a:schemeClr val="bg1"/>
                </a:solidFill>
                <a:latin typeface="Lub Dub Condensed" panose="020B0506030403020204" pitchFamily="34" charset="0"/>
              </a:rPr>
              <a:t>NO</a:t>
            </a:r>
          </a:p>
        </p:txBody>
      </p:sp>
      <p:sp>
        <p:nvSpPr>
          <p:cNvPr id="275" name="Rectangle Container">
            <a:extLst>
              <a:ext uri="{FF2B5EF4-FFF2-40B4-BE49-F238E27FC236}">
                <a16:creationId xmlns:a16="http://schemas.microsoft.com/office/drawing/2014/main" id="{2F133F35-D8AF-4961-A98C-5139AD485C15}"/>
              </a:ext>
              <a:ext uri="{C183D7F6-B498-43B3-948B-1728B52AA6E4}">
                <adec:decorative xmlns:adec="http://schemas.microsoft.com/office/drawing/2017/decorative" val="1"/>
              </a:ext>
            </a:extLst>
          </p:cNvPr>
          <p:cNvSpPr/>
          <p:nvPr/>
        </p:nvSpPr>
        <p:spPr>
          <a:xfrm>
            <a:off x="2456951" y="5030835"/>
            <a:ext cx="327748" cy="220635"/>
          </a:xfrm>
          <a:prstGeom prst="rect">
            <a:avLst/>
          </a:prstGeom>
          <a:solidFill>
            <a:schemeClr val="tx1"/>
          </a:solidFill>
          <a:ln w="25400">
            <a:solidFill>
              <a:schemeClr val="bg1"/>
            </a:solidFill>
          </a:ln>
        </p:spPr>
        <p:txBody>
          <a:bodyPr spcFirstLastPara="0" lIns="0" tIns="0" rIns="0" bIns="0" anchor="ctr"/>
          <a:lstStyle/>
          <a:p>
            <a:pPr algn="ctr"/>
            <a:r>
              <a:rPr lang="en-US" sz="1100" b="1" dirty="0">
                <a:solidFill>
                  <a:schemeClr val="bg1"/>
                </a:solidFill>
                <a:latin typeface="Lub Dub Condensed" panose="020B0506030403020204" pitchFamily="34" charset="0"/>
              </a:rPr>
              <a:t>YES</a:t>
            </a:r>
          </a:p>
        </p:txBody>
      </p:sp>
      <p:cxnSp>
        <p:nvCxnSpPr>
          <p:cNvPr id="326" name="Straight Arrow Connector 283">
            <a:extLst>
              <a:ext uri="{FF2B5EF4-FFF2-40B4-BE49-F238E27FC236}">
                <a16:creationId xmlns:a16="http://schemas.microsoft.com/office/drawing/2014/main" id="{F6E46B51-BBA2-4C1B-B051-496B63E942BD}"/>
              </a:ext>
              <a:ext uri="{C183D7F6-B498-43B3-948B-1728B52AA6E4}">
                <adec:decorative xmlns:adec="http://schemas.microsoft.com/office/drawing/2017/decorative" val="1"/>
              </a:ext>
            </a:extLst>
          </p:cNvPr>
          <p:cNvCxnSpPr>
            <a:cxnSpLocks/>
            <a:stCxn id="234" idx="2"/>
            <a:endCxn id="186" idx="2"/>
          </p:cNvCxnSpPr>
          <p:nvPr/>
        </p:nvCxnSpPr>
        <p:spPr>
          <a:xfrm rot="5400000">
            <a:off x="8382076" y="2206446"/>
            <a:ext cx="1339876" cy="4744892"/>
          </a:xfrm>
          <a:prstGeom prst="bentConnector3">
            <a:avLst>
              <a:gd name="adj1" fmla="val 11706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9" name="Straight Arrow Connector 338">
            <a:extLst>
              <a:ext uri="{FF2B5EF4-FFF2-40B4-BE49-F238E27FC236}">
                <a16:creationId xmlns:a16="http://schemas.microsoft.com/office/drawing/2014/main" id="{201ACF18-4653-4471-B403-7AB653D79AA0}"/>
              </a:ext>
              <a:ext uri="{C183D7F6-B498-43B3-948B-1728B52AA6E4}">
                <adec:decorative xmlns:adec="http://schemas.microsoft.com/office/drawing/2017/decorative" val="1"/>
              </a:ext>
            </a:extLst>
          </p:cNvPr>
          <p:cNvCxnSpPr>
            <a:cxnSpLocks/>
          </p:cNvCxnSpPr>
          <p:nvPr/>
        </p:nvCxnSpPr>
        <p:spPr>
          <a:xfrm>
            <a:off x="11395152" y="3215594"/>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2" name="Rectangle 2">
            <a:extLst>
              <a:ext uri="{FF2B5EF4-FFF2-40B4-BE49-F238E27FC236}">
                <a16:creationId xmlns:a16="http://schemas.microsoft.com/office/drawing/2014/main" id="{EA688FC0-2543-4FC0-A87A-8D629DD62725}"/>
              </a:ext>
              <a:ext uri="{C183D7F6-B498-43B3-948B-1728B52AA6E4}">
                <adec:decorative xmlns:adec="http://schemas.microsoft.com/office/drawing/2017/decorative" val="1"/>
              </a:ext>
            </a:extLst>
          </p:cNvPr>
          <p:cNvSpPr/>
          <p:nvPr/>
        </p:nvSpPr>
        <p:spPr>
          <a:xfrm rot="16200000" flipH="1">
            <a:off x="7481693" y="2438980"/>
            <a:ext cx="1289173" cy="993724"/>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
        <p:nvSpPr>
          <p:cNvPr id="101" name="Rectangle 100">
            <a:extLst>
              <a:ext uri="{FF2B5EF4-FFF2-40B4-BE49-F238E27FC236}">
                <a16:creationId xmlns:a16="http://schemas.microsoft.com/office/drawing/2014/main" id="{1B0EFE93-4F61-4C16-972E-8BB493E89D36}"/>
              </a:ext>
              <a:ext uri="{C183D7F6-B498-43B3-948B-1728B52AA6E4}">
                <adec:decorative xmlns:adec="http://schemas.microsoft.com/office/drawing/2017/decorative" val="1"/>
              </a:ext>
            </a:extLst>
          </p:cNvPr>
          <p:cNvSpPr/>
          <p:nvPr/>
        </p:nvSpPr>
        <p:spPr>
          <a:xfrm>
            <a:off x="9582982" y="374651"/>
            <a:ext cx="2438400" cy="406400"/>
          </a:xfrm>
          <a:prstGeom prst="rect">
            <a:avLst/>
          </a:prstGeom>
          <a:solidFill>
            <a:schemeClr val="bg1">
              <a:lumMod val="8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hlinkClick r:id="rId4" action="ppaction://hlinksldjump"/>
            <a:extLst>
              <a:ext uri="{FF2B5EF4-FFF2-40B4-BE49-F238E27FC236}">
                <a16:creationId xmlns:a16="http://schemas.microsoft.com/office/drawing/2014/main" id="{AB9D2488-3F25-4940-95DF-01E950A52A06}"/>
              </a:ext>
              <a:ext uri="{C183D7F6-B498-43B3-948B-1728B52AA6E4}">
                <adec:decorative xmlns:adec="http://schemas.microsoft.com/office/drawing/2017/decorative" val="1"/>
              </a:ext>
            </a:extLst>
          </p:cNvPr>
          <p:cNvSpPr txBox="1"/>
          <p:nvPr/>
        </p:nvSpPr>
        <p:spPr>
          <a:xfrm>
            <a:off x="9647806" y="408574"/>
            <a:ext cx="2335476" cy="338554"/>
          </a:xfrm>
          <a:prstGeom prst="rect">
            <a:avLst/>
          </a:prstGeom>
          <a:noFill/>
        </p:spPr>
        <p:txBody>
          <a:bodyPr wrap="square" rtlCol="0">
            <a:spAutoFit/>
          </a:bodyPr>
          <a:lstStyle/>
          <a:p>
            <a:r>
              <a:rPr lang="en-US" sz="1600" b="1" dirty="0">
                <a:latin typeface="Lub Dub Condensed" panose="020B0506030403020204" pitchFamily="34" charset="0"/>
                <a:sym typeface="Wingdings 3" panose="05040102010807070707" pitchFamily="18" charset="2"/>
              </a:rPr>
              <a:t>  </a:t>
            </a:r>
            <a:r>
              <a:rPr lang="en-US" sz="1600" b="1" dirty="0">
                <a:latin typeface="Lub Dub Condensed" panose="020B0506030403020204" pitchFamily="34" charset="0"/>
              </a:rPr>
              <a:t>Return to previous slide</a:t>
            </a:r>
          </a:p>
        </p:txBody>
      </p:sp>
    </p:spTree>
    <p:extLst>
      <p:ext uri="{BB962C8B-B14F-4D97-AF65-F5344CB8AC3E}">
        <p14:creationId xmlns:p14="http://schemas.microsoft.com/office/powerpoint/2010/main" val="29312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fade">
                                      <p:cBhvr>
                                        <p:cTn id="7" dur="500"/>
                                        <p:tgtEl>
                                          <p:spTgt spid="15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60"/>
                                        </p:tgtEl>
                                        <p:attrNameLst>
                                          <p:attrName>style.visibility</p:attrName>
                                        </p:attrNameLst>
                                      </p:cBhvr>
                                      <p:to>
                                        <p:strVal val="visible"/>
                                      </p:to>
                                    </p:set>
                                    <p:animEffect transition="in" filter="wipe(up)">
                                      <p:cBhvr>
                                        <p:cTn id="11" dur="500"/>
                                        <p:tgtEl>
                                          <p:spTgt spid="16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2"/>
                                        </p:tgtEl>
                                        <p:attrNameLst>
                                          <p:attrName>style.visibility</p:attrName>
                                        </p:attrNameLst>
                                      </p:cBhvr>
                                      <p:to>
                                        <p:strVal val="visible"/>
                                      </p:to>
                                    </p:set>
                                    <p:animEffect transition="in" filter="fade">
                                      <p:cBhvr>
                                        <p:cTn id="15" dur="500"/>
                                        <p:tgtEl>
                                          <p:spTgt spid="162"/>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63"/>
                                        </p:tgtEl>
                                        <p:attrNameLst>
                                          <p:attrName>style.visibility</p:attrName>
                                        </p:attrNameLst>
                                      </p:cBhvr>
                                      <p:to>
                                        <p:strVal val="visible"/>
                                      </p:to>
                                    </p:set>
                                    <p:animEffect transition="in" filter="wipe(right)">
                                      <p:cBhvr>
                                        <p:cTn id="19" dur="500"/>
                                        <p:tgtEl>
                                          <p:spTgt spid="16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5"/>
                                        </p:tgtEl>
                                        <p:attrNameLst>
                                          <p:attrName>style.visibility</p:attrName>
                                        </p:attrNameLst>
                                      </p:cBhvr>
                                      <p:to>
                                        <p:strVal val="visible"/>
                                      </p:to>
                                    </p:set>
                                    <p:animEffect transition="in" filter="fade">
                                      <p:cBhvr>
                                        <p:cTn id="22" dur="500"/>
                                        <p:tgtEl>
                                          <p:spTgt spid="165"/>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8"/>
                                        </p:tgtEl>
                                        <p:attrNameLst>
                                          <p:attrName>style.visibility</p:attrName>
                                        </p:attrNameLst>
                                      </p:cBhvr>
                                      <p:to>
                                        <p:strVal val="visible"/>
                                      </p:to>
                                    </p:set>
                                    <p:animEffect transition="in" filter="wipe(right)">
                                      <p:cBhvr>
                                        <p:cTn id="26" dur="500"/>
                                        <p:tgtEl>
                                          <p:spTgt spid="168"/>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77"/>
                                        </p:tgtEl>
                                        <p:attrNameLst>
                                          <p:attrName>style.visibility</p:attrName>
                                        </p:attrNameLst>
                                      </p:cBhvr>
                                      <p:to>
                                        <p:strVal val="visible"/>
                                      </p:to>
                                    </p:set>
                                    <p:animEffect transition="in" filter="fade">
                                      <p:cBhvr>
                                        <p:cTn id="30" dur="500"/>
                                        <p:tgtEl>
                                          <p:spTgt spid="177"/>
                                        </p:tgtEl>
                                      </p:cBhvr>
                                    </p:animEffect>
                                  </p:childTnLst>
                                </p:cTn>
                              </p:par>
                            </p:childTnLst>
                          </p:cTn>
                        </p:par>
                        <p:par>
                          <p:cTn id="31" fill="hold">
                            <p:stCondLst>
                              <p:cond delay="3000"/>
                            </p:stCondLst>
                            <p:childTnLst>
                              <p:par>
                                <p:cTn id="32" presetID="22" presetClass="entr" presetSubtype="1" fill="hold" nodeType="afterEffect">
                                  <p:stCondLst>
                                    <p:cond delay="0"/>
                                  </p:stCondLst>
                                  <p:childTnLst>
                                    <p:set>
                                      <p:cBhvr>
                                        <p:cTn id="33" dur="1" fill="hold">
                                          <p:stCondLst>
                                            <p:cond delay="0"/>
                                          </p:stCondLst>
                                        </p:cTn>
                                        <p:tgtEl>
                                          <p:spTgt spid="189"/>
                                        </p:tgtEl>
                                        <p:attrNameLst>
                                          <p:attrName>style.visibility</p:attrName>
                                        </p:attrNameLst>
                                      </p:cBhvr>
                                      <p:to>
                                        <p:strVal val="visible"/>
                                      </p:to>
                                    </p:set>
                                    <p:animEffect transition="in" filter="wipe(up)">
                                      <p:cBhvr>
                                        <p:cTn id="34" dur="500"/>
                                        <p:tgtEl>
                                          <p:spTgt spid="189"/>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174"/>
                                        </p:tgtEl>
                                        <p:attrNameLst>
                                          <p:attrName>style.visibility</p:attrName>
                                        </p:attrNameLst>
                                      </p:cBhvr>
                                      <p:to>
                                        <p:strVal val="visible"/>
                                      </p:to>
                                    </p:set>
                                    <p:animEffect transition="in" filter="fade">
                                      <p:cBhvr>
                                        <p:cTn id="38" dur="500"/>
                                        <p:tgtEl>
                                          <p:spTgt spid="17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170"/>
                                        </p:tgtEl>
                                        <p:attrNameLst>
                                          <p:attrName>style.visibility</p:attrName>
                                        </p:attrNameLst>
                                      </p:cBhvr>
                                      <p:to>
                                        <p:strVal val="visible"/>
                                      </p:to>
                                    </p:set>
                                    <p:animEffect transition="in" filter="wipe(up)">
                                      <p:cBhvr>
                                        <p:cTn id="43" dur="500"/>
                                        <p:tgtEl>
                                          <p:spTgt spid="170"/>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76"/>
                                        </p:tgtEl>
                                        <p:attrNameLst>
                                          <p:attrName>style.visibility</p:attrName>
                                        </p:attrNameLst>
                                      </p:cBhvr>
                                      <p:to>
                                        <p:strVal val="visible"/>
                                      </p:to>
                                    </p:set>
                                    <p:animEffect transition="in" filter="fade">
                                      <p:cBhvr>
                                        <p:cTn id="47" dur="500"/>
                                        <p:tgtEl>
                                          <p:spTgt spid="176"/>
                                        </p:tgtEl>
                                      </p:cBhvr>
                                    </p:animEffect>
                                  </p:childTnLst>
                                </p:cTn>
                              </p:par>
                            </p:childTnLst>
                          </p:cTn>
                        </p:par>
                        <p:par>
                          <p:cTn id="48" fill="hold">
                            <p:stCondLst>
                              <p:cond delay="1000"/>
                            </p:stCondLst>
                            <p:childTnLst>
                              <p:par>
                                <p:cTn id="49" presetID="22" presetClass="entr" presetSubtype="1" fill="hold" nodeType="afterEffect">
                                  <p:stCondLst>
                                    <p:cond delay="0"/>
                                  </p:stCondLst>
                                  <p:childTnLst>
                                    <p:set>
                                      <p:cBhvr>
                                        <p:cTn id="50" dur="1" fill="hold">
                                          <p:stCondLst>
                                            <p:cond delay="0"/>
                                          </p:stCondLst>
                                        </p:cTn>
                                        <p:tgtEl>
                                          <p:spTgt spid="191"/>
                                        </p:tgtEl>
                                        <p:attrNameLst>
                                          <p:attrName>style.visibility</p:attrName>
                                        </p:attrNameLst>
                                      </p:cBhvr>
                                      <p:to>
                                        <p:strVal val="visible"/>
                                      </p:to>
                                    </p:set>
                                    <p:animEffect transition="in" filter="wipe(up)">
                                      <p:cBhvr>
                                        <p:cTn id="51" dur="500"/>
                                        <p:tgtEl>
                                          <p:spTgt spid="191"/>
                                        </p:tgtEl>
                                      </p:cBhvr>
                                    </p:animEffec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173"/>
                                        </p:tgtEl>
                                        <p:attrNameLst>
                                          <p:attrName>style.visibility</p:attrName>
                                        </p:attrNameLst>
                                      </p:cBhvr>
                                      <p:to>
                                        <p:strVal val="visible"/>
                                      </p:to>
                                    </p:set>
                                    <p:animEffect transition="in" filter="fade">
                                      <p:cBhvr>
                                        <p:cTn id="55" dur="500"/>
                                        <p:tgtEl>
                                          <p:spTgt spid="173"/>
                                        </p:tgtEl>
                                      </p:cBhvr>
                                    </p:animEffect>
                                  </p:childTnLst>
                                </p:cTn>
                              </p:par>
                            </p:childTnLst>
                          </p:cTn>
                        </p:par>
                        <p:par>
                          <p:cTn id="56" fill="hold">
                            <p:stCondLst>
                              <p:cond delay="2000"/>
                            </p:stCondLst>
                            <p:childTnLst>
                              <p:par>
                                <p:cTn id="57" presetID="22" presetClass="entr" presetSubtype="2" fill="hold" nodeType="after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wipe(right)">
                                      <p:cBhvr>
                                        <p:cTn id="59" dur="500"/>
                                        <p:tgtEl>
                                          <p:spTgt spid="6"/>
                                        </p:tgtEl>
                                      </p:cBhvr>
                                    </p:animEffect>
                                  </p:childTnLst>
                                </p:cTn>
                              </p:par>
                            </p:childTnLst>
                          </p:cTn>
                        </p:par>
                        <p:par>
                          <p:cTn id="60" fill="hold">
                            <p:stCondLst>
                              <p:cond delay="2500"/>
                            </p:stCondLst>
                            <p:childTnLst>
                              <p:par>
                                <p:cTn id="61" presetID="10" presetClass="entr" presetSubtype="0" fill="hold" grpId="0" nodeType="afterEffect">
                                  <p:stCondLst>
                                    <p:cond delay="0"/>
                                  </p:stCondLst>
                                  <p:childTnLst>
                                    <p:set>
                                      <p:cBhvr>
                                        <p:cTn id="62" dur="1" fill="hold">
                                          <p:stCondLst>
                                            <p:cond delay="0"/>
                                          </p:stCondLst>
                                        </p:cTn>
                                        <p:tgtEl>
                                          <p:spTgt spid="184"/>
                                        </p:tgtEl>
                                        <p:attrNameLst>
                                          <p:attrName>style.visibility</p:attrName>
                                        </p:attrNameLst>
                                      </p:cBhvr>
                                      <p:to>
                                        <p:strVal val="visible"/>
                                      </p:to>
                                    </p:set>
                                    <p:animEffect transition="in" filter="fade">
                                      <p:cBhvr>
                                        <p:cTn id="63" dur="500"/>
                                        <p:tgtEl>
                                          <p:spTgt spid="184"/>
                                        </p:tgtEl>
                                      </p:cBhvr>
                                    </p:animEffect>
                                  </p:childTnLst>
                                </p:cTn>
                              </p:par>
                            </p:childTnLst>
                          </p:cTn>
                        </p:par>
                        <p:par>
                          <p:cTn id="64" fill="hold">
                            <p:stCondLst>
                              <p:cond delay="3000"/>
                            </p:stCondLst>
                            <p:childTnLst>
                              <p:par>
                                <p:cTn id="65" presetID="22" presetClass="entr" presetSubtype="1" fill="hold" nodeType="afterEffect">
                                  <p:stCondLst>
                                    <p:cond delay="0"/>
                                  </p:stCondLst>
                                  <p:childTnLst>
                                    <p:set>
                                      <p:cBhvr>
                                        <p:cTn id="66" dur="1" fill="hold">
                                          <p:stCondLst>
                                            <p:cond delay="0"/>
                                          </p:stCondLst>
                                        </p:cTn>
                                        <p:tgtEl>
                                          <p:spTgt spid="199"/>
                                        </p:tgtEl>
                                        <p:attrNameLst>
                                          <p:attrName>style.visibility</p:attrName>
                                        </p:attrNameLst>
                                      </p:cBhvr>
                                      <p:to>
                                        <p:strVal val="visible"/>
                                      </p:to>
                                    </p:set>
                                    <p:animEffect transition="in" filter="wipe(up)">
                                      <p:cBhvr>
                                        <p:cTn id="67" dur="500"/>
                                        <p:tgtEl>
                                          <p:spTgt spid="199"/>
                                        </p:tgtEl>
                                      </p:cBhvr>
                                    </p:animEffect>
                                  </p:childTnLst>
                                </p:cTn>
                              </p:par>
                            </p:childTnLst>
                          </p:cTn>
                        </p:par>
                        <p:par>
                          <p:cTn id="68" fill="hold">
                            <p:stCondLst>
                              <p:cond delay="3500"/>
                            </p:stCondLst>
                            <p:childTnLst>
                              <p:par>
                                <p:cTn id="69" presetID="10" presetClass="entr" presetSubtype="0" fill="hold" grpId="0" nodeType="afterEffect">
                                  <p:stCondLst>
                                    <p:cond delay="0"/>
                                  </p:stCondLst>
                                  <p:childTnLst>
                                    <p:set>
                                      <p:cBhvr>
                                        <p:cTn id="70" dur="1" fill="hold">
                                          <p:stCondLst>
                                            <p:cond delay="0"/>
                                          </p:stCondLst>
                                        </p:cTn>
                                        <p:tgtEl>
                                          <p:spTgt spid="198"/>
                                        </p:tgtEl>
                                        <p:attrNameLst>
                                          <p:attrName>style.visibility</p:attrName>
                                        </p:attrNameLst>
                                      </p:cBhvr>
                                      <p:to>
                                        <p:strVal val="visible"/>
                                      </p:to>
                                    </p:set>
                                    <p:animEffect transition="in" filter="fade">
                                      <p:cBhvr>
                                        <p:cTn id="71" dur="500"/>
                                        <p:tgtEl>
                                          <p:spTgt spid="19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00"/>
                                        </p:tgtEl>
                                        <p:attrNameLst>
                                          <p:attrName>style.visibility</p:attrName>
                                        </p:attrNameLst>
                                      </p:cBhvr>
                                      <p:to>
                                        <p:strVal val="visible"/>
                                      </p:to>
                                    </p:set>
                                    <p:animEffect transition="in" filter="fade">
                                      <p:cBhvr>
                                        <p:cTn id="74" dur="500"/>
                                        <p:tgtEl>
                                          <p:spTgt spid="200"/>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nodeType="clickEffect">
                                  <p:stCondLst>
                                    <p:cond delay="0"/>
                                  </p:stCondLst>
                                  <p:childTnLst>
                                    <p:set>
                                      <p:cBhvr>
                                        <p:cTn id="78" dur="1" fill="hold">
                                          <p:stCondLst>
                                            <p:cond delay="0"/>
                                          </p:stCondLst>
                                        </p:cTn>
                                        <p:tgtEl>
                                          <p:spTgt spid="196"/>
                                        </p:tgtEl>
                                        <p:attrNameLst>
                                          <p:attrName>style.visibility</p:attrName>
                                        </p:attrNameLst>
                                      </p:cBhvr>
                                      <p:to>
                                        <p:strVal val="visible"/>
                                      </p:to>
                                    </p:set>
                                    <p:animEffect transition="in" filter="wipe(up)">
                                      <p:cBhvr>
                                        <p:cTn id="79" dur="500"/>
                                        <p:tgtEl>
                                          <p:spTgt spid="196"/>
                                        </p:tgtEl>
                                      </p:cBhvr>
                                    </p:animEffect>
                                  </p:childTnLst>
                                </p:cTn>
                              </p:par>
                            </p:childTnLst>
                          </p:cTn>
                        </p:par>
                        <p:par>
                          <p:cTn id="80" fill="hold">
                            <p:stCondLst>
                              <p:cond delay="500"/>
                            </p:stCondLst>
                            <p:childTnLst>
                              <p:par>
                                <p:cTn id="81" presetID="10" presetClass="entr" presetSubtype="0" fill="hold" grpId="0" nodeType="afterEffect">
                                  <p:stCondLst>
                                    <p:cond delay="0"/>
                                  </p:stCondLst>
                                  <p:childTnLst>
                                    <p:set>
                                      <p:cBhvr>
                                        <p:cTn id="82" dur="1" fill="hold">
                                          <p:stCondLst>
                                            <p:cond delay="0"/>
                                          </p:stCondLst>
                                        </p:cTn>
                                        <p:tgtEl>
                                          <p:spTgt spid="183"/>
                                        </p:tgtEl>
                                        <p:attrNameLst>
                                          <p:attrName>style.visibility</p:attrName>
                                        </p:attrNameLst>
                                      </p:cBhvr>
                                      <p:to>
                                        <p:strVal val="visible"/>
                                      </p:to>
                                    </p:set>
                                    <p:animEffect transition="in" filter="fade">
                                      <p:cBhvr>
                                        <p:cTn id="83" dur="500"/>
                                        <p:tgtEl>
                                          <p:spTgt spid="183"/>
                                        </p:tgtEl>
                                      </p:cBhvr>
                                    </p:animEffect>
                                  </p:childTnLst>
                                </p:cTn>
                              </p:par>
                            </p:childTnLst>
                          </p:cTn>
                        </p:par>
                        <p:par>
                          <p:cTn id="84" fill="hold">
                            <p:stCondLst>
                              <p:cond delay="1000"/>
                            </p:stCondLst>
                            <p:childTnLst>
                              <p:par>
                                <p:cTn id="85" presetID="22" presetClass="entr" presetSubtype="1" fill="hold" nodeType="afterEffect">
                                  <p:stCondLst>
                                    <p:cond delay="0"/>
                                  </p:stCondLst>
                                  <p:childTnLst>
                                    <p:set>
                                      <p:cBhvr>
                                        <p:cTn id="86" dur="1" fill="hold">
                                          <p:stCondLst>
                                            <p:cond delay="0"/>
                                          </p:stCondLst>
                                        </p:cTn>
                                        <p:tgtEl>
                                          <p:spTgt spid="243"/>
                                        </p:tgtEl>
                                        <p:attrNameLst>
                                          <p:attrName>style.visibility</p:attrName>
                                        </p:attrNameLst>
                                      </p:cBhvr>
                                      <p:to>
                                        <p:strVal val="visible"/>
                                      </p:to>
                                    </p:set>
                                    <p:animEffect transition="in" filter="wipe(up)">
                                      <p:cBhvr>
                                        <p:cTn id="87" dur="500"/>
                                        <p:tgtEl>
                                          <p:spTgt spid="243"/>
                                        </p:tgtEl>
                                      </p:cBhvr>
                                    </p:animEffect>
                                  </p:childTnLst>
                                </p:cTn>
                              </p:par>
                            </p:childTnLst>
                          </p:cTn>
                        </p:par>
                        <p:par>
                          <p:cTn id="88" fill="hold">
                            <p:stCondLst>
                              <p:cond delay="1500"/>
                            </p:stCondLst>
                            <p:childTnLst>
                              <p:par>
                                <p:cTn id="89" presetID="10" presetClass="entr" presetSubtype="0" fill="hold" grpId="0" nodeType="afterEffect">
                                  <p:stCondLst>
                                    <p:cond delay="0"/>
                                  </p:stCondLst>
                                  <p:childTnLst>
                                    <p:set>
                                      <p:cBhvr>
                                        <p:cTn id="90" dur="1" fill="hold">
                                          <p:stCondLst>
                                            <p:cond delay="0"/>
                                          </p:stCondLst>
                                        </p:cTn>
                                        <p:tgtEl>
                                          <p:spTgt spid="201"/>
                                        </p:tgtEl>
                                        <p:attrNameLst>
                                          <p:attrName>style.visibility</p:attrName>
                                        </p:attrNameLst>
                                      </p:cBhvr>
                                      <p:to>
                                        <p:strVal val="visible"/>
                                      </p:to>
                                    </p:set>
                                    <p:animEffect transition="in" filter="fade">
                                      <p:cBhvr>
                                        <p:cTn id="91" dur="500"/>
                                        <p:tgtEl>
                                          <p:spTgt spid="201"/>
                                        </p:tgtEl>
                                      </p:cBhvr>
                                    </p:animEffect>
                                  </p:childTnLst>
                                </p:cTn>
                              </p:par>
                            </p:childTnLst>
                          </p:cTn>
                        </p:par>
                        <p:par>
                          <p:cTn id="92" fill="hold">
                            <p:stCondLst>
                              <p:cond delay="2000"/>
                            </p:stCondLst>
                            <p:childTnLst>
                              <p:par>
                                <p:cTn id="93" presetID="22" presetClass="entr" presetSubtype="1" fill="hold" nodeType="afterEffect">
                                  <p:stCondLst>
                                    <p:cond delay="0"/>
                                  </p:stCondLst>
                                  <p:childTnLst>
                                    <p:set>
                                      <p:cBhvr>
                                        <p:cTn id="94" dur="1" fill="hold">
                                          <p:stCondLst>
                                            <p:cond delay="0"/>
                                          </p:stCondLst>
                                        </p:cTn>
                                        <p:tgtEl>
                                          <p:spTgt spid="277"/>
                                        </p:tgtEl>
                                        <p:attrNameLst>
                                          <p:attrName>style.visibility</p:attrName>
                                        </p:attrNameLst>
                                      </p:cBhvr>
                                      <p:to>
                                        <p:strVal val="visible"/>
                                      </p:to>
                                    </p:set>
                                    <p:animEffect transition="in" filter="wipe(up)">
                                      <p:cBhvr>
                                        <p:cTn id="95" dur="500"/>
                                        <p:tgtEl>
                                          <p:spTgt spid="277"/>
                                        </p:tgtEl>
                                      </p:cBhvr>
                                    </p:animEffect>
                                  </p:childTnLst>
                                </p:cTn>
                              </p:par>
                            </p:childTnLst>
                          </p:cTn>
                        </p:par>
                        <p:par>
                          <p:cTn id="96" fill="hold">
                            <p:stCondLst>
                              <p:cond delay="2500"/>
                            </p:stCondLst>
                            <p:childTnLst>
                              <p:par>
                                <p:cTn id="97" presetID="10" presetClass="entr" presetSubtype="0" fill="hold" grpId="0" nodeType="afterEffect">
                                  <p:stCondLst>
                                    <p:cond delay="0"/>
                                  </p:stCondLst>
                                  <p:childTnLst>
                                    <p:set>
                                      <p:cBhvr>
                                        <p:cTn id="98" dur="1" fill="hold">
                                          <p:stCondLst>
                                            <p:cond delay="0"/>
                                          </p:stCondLst>
                                        </p:cTn>
                                        <p:tgtEl>
                                          <p:spTgt spid="207"/>
                                        </p:tgtEl>
                                        <p:attrNameLst>
                                          <p:attrName>style.visibility</p:attrName>
                                        </p:attrNameLst>
                                      </p:cBhvr>
                                      <p:to>
                                        <p:strVal val="visible"/>
                                      </p:to>
                                    </p:set>
                                    <p:animEffect transition="in" filter="fade">
                                      <p:cBhvr>
                                        <p:cTn id="99" dur="500"/>
                                        <p:tgtEl>
                                          <p:spTgt spid="207"/>
                                        </p:tgtEl>
                                      </p:cBhvr>
                                    </p:animEffect>
                                  </p:childTnLst>
                                </p:cTn>
                              </p:par>
                            </p:childTnLst>
                          </p:cTn>
                        </p:par>
                        <p:par>
                          <p:cTn id="100" fill="hold">
                            <p:stCondLst>
                              <p:cond delay="3000"/>
                            </p:stCondLst>
                            <p:childTnLst>
                              <p:par>
                                <p:cTn id="101" presetID="22" presetClass="entr" presetSubtype="8" fill="hold" nodeType="afterEffect">
                                  <p:stCondLst>
                                    <p:cond delay="0"/>
                                  </p:stCondLst>
                                  <p:childTnLst>
                                    <p:set>
                                      <p:cBhvr>
                                        <p:cTn id="102" dur="1" fill="hold">
                                          <p:stCondLst>
                                            <p:cond delay="0"/>
                                          </p:stCondLst>
                                        </p:cTn>
                                        <p:tgtEl>
                                          <p:spTgt spid="7"/>
                                        </p:tgtEl>
                                        <p:attrNameLst>
                                          <p:attrName>style.visibility</p:attrName>
                                        </p:attrNameLst>
                                      </p:cBhvr>
                                      <p:to>
                                        <p:strVal val="visible"/>
                                      </p:to>
                                    </p:set>
                                    <p:animEffect transition="in" filter="wipe(left)">
                                      <p:cBhvr>
                                        <p:cTn id="103" dur="500"/>
                                        <p:tgtEl>
                                          <p:spTgt spid="7"/>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75"/>
                                        </p:tgtEl>
                                        <p:attrNameLst>
                                          <p:attrName>style.visibility</p:attrName>
                                        </p:attrNameLst>
                                      </p:cBhvr>
                                      <p:to>
                                        <p:strVal val="visible"/>
                                      </p:to>
                                    </p:set>
                                    <p:animEffect transition="in" filter="fade">
                                      <p:cBhvr>
                                        <p:cTn id="106" dur="500"/>
                                        <p:tgtEl>
                                          <p:spTgt spid="275"/>
                                        </p:tgtEl>
                                      </p:cBhvr>
                                    </p:animEffect>
                                  </p:childTnLst>
                                </p:cTn>
                              </p:par>
                            </p:childTnLst>
                          </p:cTn>
                        </p:par>
                        <p:par>
                          <p:cTn id="107" fill="hold">
                            <p:stCondLst>
                              <p:cond delay="3500"/>
                            </p:stCondLst>
                            <p:childTnLst>
                              <p:par>
                                <p:cTn id="108" presetID="10" presetClass="entr" presetSubtype="0" fill="hold" grpId="0" nodeType="afterEffect">
                                  <p:stCondLst>
                                    <p:cond delay="0"/>
                                  </p:stCondLst>
                                  <p:childTnLst>
                                    <p:set>
                                      <p:cBhvr>
                                        <p:cTn id="109" dur="1" fill="hold">
                                          <p:stCondLst>
                                            <p:cond delay="0"/>
                                          </p:stCondLst>
                                        </p:cTn>
                                        <p:tgtEl>
                                          <p:spTgt spid="186"/>
                                        </p:tgtEl>
                                        <p:attrNameLst>
                                          <p:attrName>style.visibility</p:attrName>
                                        </p:attrNameLst>
                                      </p:cBhvr>
                                      <p:to>
                                        <p:strVal val="visible"/>
                                      </p:to>
                                    </p:set>
                                    <p:animEffect transition="in" filter="fade">
                                      <p:cBhvr>
                                        <p:cTn id="110" dur="500"/>
                                        <p:tgtEl>
                                          <p:spTgt spid="186"/>
                                        </p:tgtEl>
                                      </p:cBhvr>
                                    </p:animEffect>
                                  </p:childTnLst>
                                </p:cTn>
                              </p:par>
                            </p:childTnLst>
                          </p:cTn>
                        </p:par>
                        <p:par>
                          <p:cTn id="111" fill="hold">
                            <p:stCondLst>
                              <p:cond delay="4000"/>
                            </p:stCondLst>
                            <p:childTnLst>
                              <p:par>
                                <p:cTn id="112" presetID="22" presetClass="entr" presetSubtype="8" fill="hold" nodeType="afterEffect">
                                  <p:stCondLst>
                                    <p:cond delay="0"/>
                                  </p:stCondLst>
                                  <p:childTnLst>
                                    <p:set>
                                      <p:cBhvr>
                                        <p:cTn id="113" dur="1" fill="hold">
                                          <p:stCondLst>
                                            <p:cond delay="0"/>
                                          </p:stCondLst>
                                        </p:cTn>
                                        <p:tgtEl>
                                          <p:spTgt spid="341"/>
                                        </p:tgtEl>
                                        <p:attrNameLst>
                                          <p:attrName>style.visibility</p:attrName>
                                        </p:attrNameLst>
                                      </p:cBhvr>
                                      <p:to>
                                        <p:strVal val="visible"/>
                                      </p:to>
                                    </p:set>
                                    <p:animEffect transition="in" filter="wipe(left)">
                                      <p:cBhvr>
                                        <p:cTn id="114" dur="500"/>
                                        <p:tgtEl>
                                          <p:spTgt spid="341"/>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267"/>
                                        </p:tgtEl>
                                        <p:attrNameLst>
                                          <p:attrName>style.visibility</p:attrName>
                                        </p:attrNameLst>
                                      </p:cBhvr>
                                      <p:to>
                                        <p:strVal val="visible"/>
                                      </p:to>
                                    </p:set>
                                    <p:animEffect transition="in" filter="fade">
                                      <p:cBhvr>
                                        <p:cTn id="117" dur="500"/>
                                        <p:tgtEl>
                                          <p:spTgt spid="267"/>
                                        </p:tgtEl>
                                      </p:cBhvr>
                                    </p:animEffect>
                                  </p:childTnLst>
                                </p:cTn>
                              </p:par>
                            </p:childTnLst>
                          </p:cTn>
                        </p:par>
                        <p:par>
                          <p:cTn id="118" fill="hold">
                            <p:stCondLst>
                              <p:cond delay="4500"/>
                            </p:stCondLst>
                            <p:childTnLst>
                              <p:par>
                                <p:cTn id="119" presetID="10" presetClass="entr" presetSubtype="0" fill="hold" grpId="0" nodeType="afterEffect">
                                  <p:stCondLst>
                                    <p:cond delay="0"/>
                                  </p:stCondLst>
                                  <p:childTnLst>
                                    <p:set>
                                      <p:cBhvr>
                                        <p:cTn id="120" dur="1" fill="hold">
                                          <p:stCondLst>
                                            <p:cond delay="0"/>
                                          </p:stCondLst>
                                        </p:cTn>
                                        <p:tgtEl>
                                          <p:spTgt spid="342"/>
                                        </p:tgtEl>
                                        <p:attrNameLst>
                                          <p:attrName>style.visibility</p:attrName>
                                        </p:attrNameLst>
                                      </p:cBhvr>
                                      <p:to>
                                        <p:strVal val="visible"/>
                                      </p:to>
                                    </p:set>
                                    <p:animEffect transition="in" filter="fade">
                                      <p:cBhvr>
                                        <p:cTn id="121" dur="500"/>
                                        <p:tgtEl>
                                          <p:spTgt spid="342"/>
                                        </p:tgtEl>
                                      </p:cBhvr>
                                    </p:animEffect>
                                  </p:childTnLst>
                                </p:cTn>
                              </p:par>
                            </p:childTnLst>
                          </p:cTn>
                        </p:par>
                        <p:par>
                          <p:cTn id="122" fill="hold">
                            <p:stCondLst>
                              <p:cond delay="5000"/>
                            </p:stCondLst>
                            <p:childTnLst>
                              <p:par>
                                <p:cTn id="123" presetID="22" presetClass="entr" presetSubtype="8" fill="hold" nodeType="afterEffect">
                                  <p:stCondLst>
                                    <p:cond delay="0"/>
                                  </p:stCondLst>
                                  <p:childTnLst>
                                    <p:set>
                                      <p:cBhvr>
                                        <p:cTn id="124" dur="1" fill="hold">
                                          <p:stCondLst>
                                            <p:cond delay="0"/>
                                          </p:stCondLst>
                                        </p:cTn>
                                        <p:tgtEl>
                                          <p:spTgt spid="266"/>
                                        </p:tgtEl>
                                        <p:attrNameLst>
                                          <p:attrName>style.visibility</p:attrName>
                                        </p:attrNameLst>
                                      </p:cBhvr>
                                      <p:to>
                                        <p:strVal val="visible"/>
                                      </p:to>
                                    </p:set>
                                    <p:animEffect transition="in" filter="wipe(left)">
                                      <p:cBhvr>
                                        <p:cTn id="125" dur="500"/>
                                        <p:tgtEl>
                                          <p:spTgt spid="266"/>
                                        </p:tgtEl>
                                      </p:cBhvr>
                                    </p:animEffect>
                                  </p:childTnLst>
                                </p:cTn>
                              </p:par>
                            </p:childTnLst>
                          </p:cTn>
                        </p:par>
                        <p:par>
                          <p:cTn id="126" fill="hold">
                            <p:stCondLst>
                              <p:cond delay="5500"/>
                            </p:stCondLst>
                            <p:childTnLst>
                              <p:par>
                                <p:cTn id="127" presetID="10" presetClass="entr" presetSubtype="0" fill="hold" grpId="0" nodeType="afterEffect">
                                  <p:stCondLst>
                                    <p:cond delay="0"/>
                                  </p:stCondLst>
                                  <p:childTnLst>
                                    <p:set>
                                      <p:cBhvr>
                                        <p:cTn id="128" dur="1" fill="hold">
                                          <p:stCondLst>
                                            <p:cond delay="0"/>
                                          </p:stCondLst>
                                        </p:cTn>
                                        <p:tgtEl>
                                          <p:spTgt spid="265"/>
                                        </p:tgtEl>
                                        <p:attrNameLst>
                                          <p:attrName>style.visibility</p:attrName>
                                        </p:attrNameLst>
                                      </p:cBhvr>
                                      <p:to>
                                        <p:strVal val="visible"/>
                                      </p:to>
                                    </p:set>
                                    <p:animEffect transition="in" filter="fade">
                                      <p:cBhvr>
                                        <p:cTn id="129" dur="500"/>
                                        <p:tgtEl>
                                          <p:spTgt spid="265"/>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grpId="0" nodeType="clickEffect">
                                  <p:stCondLst>
                                    <p:cond delay="0"/>
                                  </p:stCondLst>
                                  <p:childTnLst>
                                    <p:set>
                                      <p:cBhvr>
                                        <p:cTn id="133" dur="1" fill="hold">
                                          <p:stCondLst>
                                            <p:cond delay="0"/>
                                          </p:stCondLst>
                                        </p:cTn>
                                        <p:tgtEl>
                                          <p:spTgt spid="195"/>
                                        </p:tgtEl>
                                        <p:attrNameLst>
                                          <p:attrName>style.visibility</p:attrName>
                                        </p:attrNameLst>
                                      </p:cBhvr>
                                      <p:to>
                                        <p:strVal val="visible"/>
                                      </p:to>
                                    </p:set>
                                    <p:animEffect transition="in" filter="wipe(left)">
                                      <p:cBhvr>
                                        <p:cTn id="134" dur="500"/>
                                        <p:tgtEl>
                                          <p:spTgt spid="195"/>
                                        </p:tgtEl>
                                      </p:cBhvr>
                                    </p:animEffect>
                                  </p:childTnLst>
                                </p:cTn>
                              </p:par>
                            </p:childTnLst>
                          </p:cTn>
                        </p:par>
                        <p:par>
                          <p:cTn id="135" fill="hold">
                            <p:stCondLst>
                              <p:cond delay="500"/>
                            </p:stCondLst>
                            <p:childTnLst>
                              <p:par>
                                <p:cTn id="136" presetID="10" presetClass="entr" presetSubtype="0" fill="hold" grpId="0" nodeType="afterEffect">
                                  <p:stCondLst>
                                    <p:cond delay="0"/>
                                  </p:stCondLst>
                                  <p:childTnLst>
                                    <p:set>
                                      <p:cBhvr>
                                        <p:cTn id="137" dur="1" fill="hold">
                                          <p:stCondLst>
                                            <p:cond delay="0"/>
                                          </p:stCondLst>
                                        </p:cTn>
                                        <p:tgtEl>
                                          <p:spTgt spid="182"/>
                                        </p:tgtEl>
                                        <p:attrNameLst>
                                          <p:attrName>style.visibility</p:attrName>
                                        </p:attrNameLst>
                                      </p:cBhvr>
                                      <p:to>
                                        <p:strVal val="visible"/>
                                      </p:to>
                                    </p:set>
                                    <p:animEffect transition="in" filter="fade">
                                      <p:cBhvr>
                                        <p:cTn id="138" dur="500"/>
                                        <p:tgtEl>
                                          <p:spTgt spid="182"/>
                                        </p:tgtEl>
                                      </p:cBhvr>
                                    </p:animEffect>
                                  </p:childTnLst>
                                </p:cTn>
                              </p:par>
                            </p:childTnLst>
                          </p:cTn>
                        </p:par>
                        <p:par>
                          <p:cTn id="139" fill="hold">
                            <p:stCondLst>
                              <p:cond delay="1000"/>
                            </p:stCondLst>
                            <p:childTnLst>
                              <p:par>
                                <p:cTn id="140" presetID="22" presetClass="entr" presetSubtype="2" fill="hold" grpId="0" nodeType="afterEffect">
                                  <p:stCondLst>
                                    <p:cond delay="0"/>
                                  </p:stCondLst>
                                  <p:childTnLst>
                                    <p:set>
                                      <p:cBhvr>
                                        <p:cTn id="141" dur="1" fill="hold">
                                          <p:stCondLst>
                                            <p:cond delay="0"/>
                                          </p:stCondLst>
                                        </p:cTn>
                                        <p:tgtEl>
                                          <p:spTgt spid="239"/>
                                        </p:tgtEl>
                                        <p:attrNameLst>
                                          <p:attrName>style.visibility</p:attrName>
                                        </p:attrNameLst>
                                      </p:cBhvr>
                                      <p:to>
                                        <p:strVal val="visible"/>
                                      </p:to>
                                    </p:set>
                                    <p:animEffect transition="in" filter="wipe(right)">
                                      <p:cBhvr>
                                        <p:cTn id="142" dur="500"/>
                                        <p:tgtEl>
                                          <p:spTgt spid="239"/>
                                        </p:tgtEl>
                                      </p:cBhvr>
                                    </p:animEffect>
                                  </p:childTnLst>
                                </p:cTn>
                              </p:par>
                            </p:childTnLst>
                          </p:cTn>
                        </p:par>
                        <p:par>
                          <p:cTn id="143" fill="hold">
                            <p:stCondLst>
                              <p:cond delay="1500"/>
                            </p:stCondLst>
                            <p:childTnLst>
                              <p:par>
                                <p:cTn id="144" presetID="22" presetClass="entr" presetSubtype="1" fill="hold" grpId="0" nodeType="afterEffect">
                                  <p:stCondLst>
                                    <p:cond delay="0"/>
                                  </p:stCondLst>
                                  <p:childTnLst>
                                    <p:set>
                                      <p:cBhvr>
                                        <p:cTn id="145" dur="1" fill="hold">
                                          <p:stCondLst>
                                            <p:cond delay="0"/>
                                          </p:stCondLst>
                                        </p:cTn>
                                        <p:tgtEl>
                                          <p:spTgt spid="238"/>
                                        </p:tgtEl>
                                        <p:attrNameLst>
                                          <p:attrName>style.visibility</p:attrName>
                                        </p:attrNameLst>
                                      </p:cBhvr>
                                      <p:to>
                                        <p:strVal val="visible"/>
                                      </p:to>
                                    </p:set>
                                    <p:animEffect transition="in" filter="wipe(up)">
                                      <p:cBhvr>
                                        <p:cTn id="146" dur="500"/>
                                        <p:tgtEl>
                                          <p:spTgt spid="238"/>
                                        </p:tgtEl>
                                      </p:cBhvr>
                                    </p:animEffect>
                                  </p:childTnLst>
                                </p:cTn>
                              </p:par>
                            </p:childTnLst>
                          </p:cTn>
                        </p:par>
                        <p:par>
                          <p:cTn id="147" fill="hold">
                            <p:stCondLst>
                              <p:cond delay="2000"/>
                            </p:stCondLst>
                            <p:childTnLst>
                              <p:par>
                                <p:cTn id="148" presetID="10" presetClass="entr" presetSubtype="0" fill="hold" grpId="0" nodeType="afterEffect">
                                  <p:stCondLst>
                                    <p:cond delay="0"/>
                                  </p:stCondLst>
                                  <p:childTnLst>
                                    <p:set>
                                      <p:cBhvr>
                                        <p:cTn id="149" dur="1" fill="hold">
                                          <p:stCondLst>
                                            <p:cond delay="0"/>
                                          </p:stCondLst>
                                        </p:cTn>
                                        <p:tgtEl>
                                          <p:spTgt spid="264"/>
                                        </p:tgtEl>
                                        <p:attrNameLst>
                                          <p:attrName>style.visibility</p:attrName>
                                        </p:attrNameLst>
                                      </p:cBhvr>
                                      <p:to>
                                        <p:strVal val="visible"/>
                                      </p:to>
                                    </p:set>
                                    <p:animEffect transition="in" filter="fade">
                                      <p:cBhvr>
                                        <p:cTn id="150" dur="500"/>
                                        <p:tgtEl>
                                          <p:spTgt spid="264"/>
                                        </p:tgtEl>
                                      </p:cBhvr>
                                    </p:animEffect>
                                  </p:childTnLst>
                                </p:cTn>
                              </p:par>
                            </p:childTnLst>
                          </p:cTn>
                        </p:par>
                        <p:par>
                          <p:cTn id="151" fill="hold">
                            <p:stCondLst>
                              <p:cond delay="3000"/>
                            </p:stCondLst>
                            <p:childTnLst>
                              <p:par>
                                <p:cTn id="152" presetID="22" presetClass="entr" presetSubtype="1" fill="hold" nodeType="afterEffect">
                                  <p:stCondLst>
                                    <p:cond delay="0"/>
                                  </p:stCondLst>
                                  <p:childTnLst>
                                    <p:set>
                                      <p:cBhvr>
                                        <p:cTn id="153" dur="1" fill="hold">
                                          <p:stCondLst>
                                            <p:cond delay="0"/>
                                          </p:stCondLst>
                                        </p:cTn>
                                        <p:tgtEl>
                                          <p:spTgt spid="268"/>
                                        </p:tgtEl>
                                        <p:attrNameLst>
                                          <p:attrName>style.visibility</p:attrName>
                                        </p:attrNameLst>
                                      </p:cBhvr>
                                      <p:to>
                                        <p:strVal val="visible"/>
                                      </p:to>
                                    </p:set>
                                    <p:animEffect transition="in" filter="wipe(up)">
                                      <p:cBhvr>
                                        <p:cTn id="154" dur="500"/>
                                        <p:tgtEl>
                                          <p:spTgt spid="268"/>
                                        </p:tgtEl>
                                      </p:cBhvr>
                                    </p:animEffect>
                                  </p:childTnLst>
                                </p:cTn>
                              </p:par>
                            </p:childTnLst>
                          </p:cTn>
                        </p:par>
                        <p:par>
                          <p:cTn id="155" fill="hold">
                            <p:stCondLst>
                              <p:cond delay="3500"/>
                            </p:stCondLst>
                            <p:childTnLst>
                              <p:par>
                                <p:cTn id="156" presetID="22" presetClass="entr" presetSubtype="8" fill="hold" nodeType="afterEffect">
                                  <p:stCondLst>
                                    <p:cond delay="0"/>
                                  </p:stCondLst>
                                  <p:childTnLst>
                                    <p:set>
                                      <p:cBhvr>
                                        <p:cTn id="157" dur="1" fill="hold">
                                          <p:stCondLst>
                                            <p:cond delay="0"/>
                                          </p:stCondLst>
                                        </p:cTn>
                                        <p:tgtEl>
                                          <p:spTgt spid="271"/>
                                        </p:tgtEl>
                                        <p:attrNameLst>
                                          <p:attrName>style.visibility</p:attrName>
                                        </p:attrNameLst>
                                      </p:cBhvr>
                                      <p:to>
                                        <p:strVal val="visible"/>
                                      </p:to>
                                    </p:set>
                                    <p:animEffect transition="in" filter="wipe(left)">
                                      <p:cBhvr>
                                        <p:cTn id="158" dur="500"/>
                                        <p:tgtEl>
                                          <p:spTgt spid="271"/>
                                        </p:tgtEl>
                                      </p:cBhvr>
                                    </p:animEffect>
                                  </p:childTnLst>
                                </p:cTn>
                              </p:par>
                            </p:childTnLst>
                          </p:cTn>
                        </p:par>
                        <p:par>
                          <p:cTn id="159" fill="hold">
                            <p:stCondLst>
                              <p:cond delay="4000"/>
                            </p:stCondLst>
                            <p:childTnLst>
                              <p:par>
                                <p:cTn id="160" presetID="10" presetClass="entr" presetSubtype="0" fill="hold" grpId="0" nodeType="afterEffect">
                                  <p:stCondLst>
                                    <p:cond delay="0"/>
                                  </p:stCondLst>
                                  <p:childTnLst>
                                    <p:set>
                                      <p:cBhvr>
                                        <p:cTn id="161" dur="1" fill="hold">
                                          <p:stCondLst>
                                            <p:cond delay="0"/>
                                          </p:stCondLst>
                                        </p:cTn>
                                        <p:tgtEl>
                                          <p:spTgt spid="270"/>
                                        </p:tgtEl>
                                        <p:attrNameLst>
                                          <p:attrName>style.visibility</p:attrName>
                                        </p:attrNameLst>
                                      </p:cBhvr>
                                      <p:to>
                                        <p:strVal val="visible"/>
                                      </p:to>
                                    </p:set>
                                    <p:animEffect transition="in" filter="fade">
                                      <p:cBhvr>
                                        <p:cTn id="162" dur="500"/>
                                        <p:tgtEl>
                                          <p:spTgt spid="270"/>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childTnLst>
                                    <p:set>
                                      <p:cBhvr>
                                        <p:cTn id="166" dur="1" fill="hold">
                                          <p:stCondLst>
                                            <p:cond delay="0"/>
                                          </p:stCondLst>
                                        </p:cTn>
                                        <p:tgtEl>
                                          <p:spTgt spid="169"/>
                                        </p:tgtEl>
                                        <p:attrNameLst>
                                          <p:attrName>style.visibility</p:attrName>
                                        </p:attrNameLst>
                                      </p:cBhvr>
                                      <p:to>
                                        <p:strVal val="visible"/>
                                      </p:to>
                                    </p:set>
                                    <p:animEffect transition="in" filter="wipe(left)">
                                      <p:cBhvr>
                                        <p:cTn id="167" dur="500"/>
                                        <p:tgtEl>
                                          <p:spTgt spid="169"/>
                                        </p:tgtEl>
                                      </p:cBhvr>
                                    </p:animEffect>
                                  </p:childTnLst>
                                </p:cTn>
                              </p:par>
                            </p:childTnLst>
                          </p:cTn>
                        </p:par>
                        <p:par>
                          <p:cTn id="168" fill="hold">
                            <p:stCondLst>
                              <p:cond delay="500"/>
                            </p:stCondLst>
                            <p:childTnLst>
                              <p:par>
                                <p:cTn id="169" presetID="10" presetClass="entr" presetSubtype="0" fill="hold" grpId="0" nodeType="afterEffect">
                                  <p:stCondLst>
                                    <p:cond delay="0"/>
                                  </p:stCondLst>
                                  <p:childTnLst>
                                    <p:set>
                                      <p:cBhvr>
                                        <p:cTn id="170" dur="1" fill="hold">
                                          <p:stCondLst>
                                            <p:cond delay="0"/>
                                          </p:stCondLst>
                                        </p:cTn>
                                        <p:tgtEl>
                                          <p:spTgt spid="175"/>
                                        </p:tgtEl>
                                        <p:attrNameLst>
                                          <p:attrName>style.visibility</p:attrName>
                                        </p:attrNameLst>
                                      </p:cBhvr>
                                      <p:to>
                                        <p:strVal val="visible"/>
                                      </p:to>
                                    </p:set>
                                    <p:animEffect transition="in" filter="fade">
                                      <p:cBhvr>
                                        <p:cTn id="171" dur="500"/>
                                        <p:tgtEl>
                                          <p:spTgt spid="175"/>
                                        </p:tgtEl>
                                      </p:cBhvr>
                                    </p:animEffect>
                                  </p:childTnLst>
                                </p:cTn>
                              </p:par>
                            </p:childTnLst>
                          </p:cTn>
                        </p:par>
                        <p:par>
                          <p:cTn id="172" fill="hold">
                            <p:stCondLst>
                              <p:cond delay="1000"/>
                            </p:stCondLst>
                            <p:childTnLst>
                              <p:par>
                                <p:cTn id="173" presetID="22" presetClass="entr" presetSubtype="1" fill="hold" nodeType="afterEffect">
                                  <p:stCondLst>
                                    <p:cond delay="0"/>
                                  </p:stCondLst>
                                  <p:childTnLst>
                                    <p:set>
                                      <p:cBhvr>
                                        <p:cTn id="174" dur="1" fill="hold">
                                          <p:stCondLst>
                                            <p:cond delay="0"/>
                                          </p:stCondLst>
                                        </p:cTn>
                                        <p:tgtEl>
                                          <p:spTgt spid="192"/>
                                        </p:tgtEl>
                                        <p:attrNameLst>
                                          <p:attrName>style.visibility</p:attrName>
                                        </p:attrNameLst>
                                      </p:cBhvr>
                                      <p:to>
                                        <p:strVal val="visible"/>
                                      </p:to>
                                    </p:set>
                                    <p:animEffect transition="in" filter="wipe(up)">
                                      <p:cBhvr>
                                        <p:cTn id="175" dur="500"/>
                                        <p:tgtEl>
                                          <p:spTgt spid="192"/>
                                        </p:tgtEl>
                                      </p:cBhvr>
                                    </p:animEffect>
                                  </p:childTnLst>
                                </p:cTn>
                              </p:par>
                            </p:childTnLst>
                          </p:cTn>
                        </p:par>
                        <p:par>
                          <p:cTn id="176" fill="hold">
                            <p:stCondLst>
                              <p:cond delay="1500"/>
                            </p:stCondLst>
                            <p:childTnLst>
                              <p:par>
                                <p:cTn id="177" presetID="10" presetClass="entr" presetSubtype="0" fill="hold" grpId="0" nodeType="afterEffect">
                                  <p:stCondLst>
                                    <p:cond delay="0"/>
                                  </p:stCondLst>
                                  <p:childTnLst>
                                    <p:set>
                                      <p:cBhvr>
                                        <p:cTn id="178" dur="1" fill="hold">
                                          <p:stCondLst>
                                            <p:cond delay="0"/>
                                          </p:stCondLst>
                                        </p:cTn>
                                        <p:tgtEl>
                                          <p:spTgt spid="172"/>
                                        </p:tgtEl>
                                        <p:attrNameLst>
                                          <p:attrName>style.visibility</p:attrName>
                                        </p:attrNameLst>
                                      </p:cBhvr>
                                      <p:to>
                                        <p:strVal val="visible"/>
                                      </p:to>
                                    </p:set>
                                    <p:animEffect transition="in" filter="fade">
                                      <p:cBhvr>
                                        <p:cTn id="179" dur="500"/>
                                        <p:tgtEl>
                                          <p:spTgt spid="172"/>
                                        </p:tgtEl>
                                      </p:cBhvr>
                                    </p:animEffect>
                                  </p:childTnLst>
                                </p:cTn>
                              </p:par>
                            </p:childTnLst>
                          </p:cTn>
                        </p:par>
                      </p:childTnLst>
                    </p:cTn>
                  </p:par>
                  <p:par>
                    <p:cTn id="180" fill="hold">
                      <p:stCondLst>
                        <p:cond delay="indefinite"/>
                      </p:stCondLst>
                      <p:childTnLst>
                        <p:par>
                          <p:cTn id="181" fill="hold">
                            <p:stCondLst>
                              <p:cond delay="0"/>
                            </p:stCondLst>
                            <p:childTnLst>
                              <p:par>
                                <p:cTn id="182" presetID="22" presetClass="entr" presetSubtype="8" fill="hold" grpId="0" nodeType="clickEffect">
                                  <p:stCondLst>
                                    <p:cond delay="0"/>
                                  </p:stCondLst>
                                  <p:childTnLst>
                                    <p:set>
                                      <p:cBhvr>
                                        <p:cTn id="183" dur="1" fill="hold">
                                          <p:stCondLst>
                                            <p:cond delay="0"/>
                                          </p:stCondLst>
                                        </p:cTn>
                                        <p:tgtEl>
                                          <p:spTgt spid="210"/>
                                        </p:tgtEl>
                                        <p:attrNameLst>
                                          <p:attrName>style.visibility</p:attrName>
                                        </p:attrNameLst>
                                      </p:cBhvr>
                                      <p:to>
                                        <p:strVal val="visible"/>
                                      </p:to>
                                    </p:set>
                                    <p:animEffect transition="in" filter="wipe(left)">
                                      <p:cBhvr>
                                        <p:cTn id="184" dur="500"/>
                                        <p:tgtEl>
                                          <p:spTgt spid="210"/>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166"/>
                                        </p:tgtEl>
                                        <p:attrNameLst>
                                          <p:attrName>style.visibility</p:attrName>
                                        </p:attrNameLst>
                                      </p:cBhvr>
                                      <p:to>
                                        <p:strVal val="visible"/>
                                      </p:to>
                                    </p:set>
                                    <p:animEffect transition="in" filter="fade">
                                      <p:cBhvr>
                                        <p:cTn id="187" dur="500"/>
                                        <p:tgtEl>
                                          <p:spTgt spid="166"/>
                                        </p:tgtEl>
                                      </p:cBhvr>
                                    </p:animEffect>
                                  </p:childTnLst>
                                </p:cTn>
                              </p:par>
                            </p:childTnLst>
                          </p:cTn>
                        </p:par>
                        <p:par>
                          <p:cTn id="188" fill="hold">
                            <p:stCondLst>
                              <p:cond delay="500"/>
                            </p:stCondLst>
                            <p:childTnLst>
                              <p:par>
                                <p:cTn id="189" presetID="22" presetClass="entr" presetSubtype="2" fill="hold" grpId="0" nodeType="afterEffect">
                                  <p:stCondLst>
                                    <p:cond delay="0"/>
                                  </p:stCondLst>
                                  <p:childTnLst>
                                    <p:set>
                                      <p:cBhvr>
                                        <p:cTn id="190" dur="1" fill="hold">
                                          <p:stCondLst>
                                            <p:cond delay="0"/>
                                          </p:stCondLst>
                                        </p:cTn>
                                        <p:tgtEl>
                                          <p:spTgt spid="212"/>
                                        </p:tgtEl>
                                        <p:attrNameLst>
                                          <p:attrName>style.visibility</p:attrName>
                                        </p:attrNameLst>
                                      </p:cBhvr>
                                      <p:to>
                                        <p:strVal val="visible"/>
                                      </p:to>
                                    </p:set>
                                    <p:animEffect transition="in" filter="wipe(right)">
                                      <p:cBhvr>
                                        <p:cTn id="191" dur="500"/>
                                        <p:tgtEl>
                                          <p:spTgt spid="212"/>
                                        </p:tgtEl>
                                      </p:cBhvr>
                                    </p:animEffect>
                                  </p:childTnLst>
                                </p:cTn>
                              </p:par>
                            </p:childTnLst>
                          </p:cTn>
                        </p:par>
                        <p:par>
                          <p:cTn id="192" fill="hold">
                            <p:stCondLst>
                              <p:cond delay="1500"/>
                            </p:stCondLst>
                            <p:childTnLst>
                              <p:par>
                                <p:cTn id="193" presetID="10" presetClass="entr" presetSubtype="0" fill="hold" grpId="0" nodeType="afterEffect">
                                  <p:stCondLst>
                                    <p:cond delay="0"/>
                                  </p:stCondLst>
                                  <p:childTnLst>
                                    <p:set>
                                      <p:cBhvr>
                                        <p:cTn id="194" dur="1" fill="hold">
                                          <p:stCondLst>
                                            <p:cond delay="0"/>
                                          </p:stCondLst>
                                        </p:cTn>
                                        <p:tgtEl>
                                          <p:spTgt spid="208"/>
                                        </p:tgtEl>
                                        <p:attrNameLst>
                                          <p:attrName>style.visibility</p:attrName>
                                        </p:attrNameLst>
                                      </p:cBhvr>
                                      <p:to>
                                        <p:strVal val="visible"/>
                                      </p:to>
                                    </p:set>
                                    <p:animEffect transition="in" filter="fade">
                                      <p:cBhvr>
                                        <p:cTn id="195" dur="500"/>
                                        <p:tgtEl>
                                          <p:spTgt spid="208"/>
                                        </p:tgtEl>
                                      </p:cBhvr>
                                    </p:animEffect>
                                  </p:childTnLst>
                                </p:cTn>
                              </p:par>
                            </p:childTnLst>
                          </p:cTn>
                        </p:par>
                        <p:par>
                          <p:cTn id="196" fill="hold">
                            <p:stCondLst>
                              <p:cond delay="2000"/>
                            </p:stCondLst>
                            <p:childTnLst>
                              <p:par>
                                <p:cTn id="197" presetID="22" presetClass="entr" presetSubtype="1" fill="hold" nodeType="afterEffect">
                                  <p:stCondLst>
                                    <p:cond delay="0"/>
                                  </p:stCondLst>
                                  <p:childTnLst>
                                    <p:set>
                                      <p:cBhvr>
                                        <p:cTn id="198" dur="1" fill="hold">
                                          <p:stCondLst>
                                            <p:cond delay="0"/>
                                          </p:stCondLst>
                                        </p:cTn>
                                        <p:tgtEl>
                                          <p:spTgt spid="8"/>
                                        </p:tgtEl>
                                        <p:attrNameLst>
                                          <p:attrName>style.visibility</p:attrName>
                                        </p:attrNameLst>
                                      </p:cBhvr>
                                      <p:to>
                                        <p:strVal val="visible"/>
                                      </p:to>
                                    </p:set>
                                    <p:animEffect transition="in" filter="wipe(up)">
                                      <p:cBhvr>
                                        <p:cTn id="199" dur="500"/>
                                        <p:tgtEl>
                                          <p:spTgt spid="8"/>
                                        </p:tgtEl>
                                      </p:cBhvr>
                                    </p:animEffect>
                                  </p:childTnLst>
                                </p:cTn>
                              </p:par>
                            </p:childTnLst>
                          </p:cTn>
                        </p:par>
                        <p:par>
                          <p:cTn id="200" fill="hold">
                            <p:stCondLst>
                              <p:cond delay="2500"/>
                            </p:stCondLst>
                            <p:childTnLst>
                              <p:par>
                                <p:cTn id="201" presetID="10" presetClass="entr" presetSubtype="0" fill="hold" grpId="0" nodeType="afterEffect">
                                  <p:stCondLst>
                                    <p:cond delay="0"/>
                                  </p:stCondLst>
                                  <p:childTnLst>
                                    <p:set>
                                      <p:cBhvr>
                                        <p:cTn id="202" dur="1" fill="hold">
                                          <p:stCondLst>
                                            <p:cond delay="0"/>
                                          </p:stCondLst>
                                        </p:cTn>
                                        <p:tgtEl>
                                          <p:spTgt spid="220"/>
                                        </p:tgtEl>
                                        <p:attrNameLst>
                                          <p:attrName>style.visibility</p:attrName>
                                        </p:attrNameLst>
                                      </p:cBhvr>
                                      <p:to>
                                        <p:strVal val="visible"/>
                                      </p:to>
                                    </p:set>
                                    <p:animEffect transition="in" filter="fade">
                                      <p:cBhvr>
                                        <p:cTn id="203" dur="500"/>
                                        <p:tgtEl>
                                          <p:spTgt spid="220"/>
                                        </p:tgtEl>
                                      </p:cBhvr>
                                    </p:animEffect>
                                  </p:childTnLst>
                                </p:cTn>
                              </p:par>
                              <p:par>
                                <p:cTn id="204" presetID="10" presetClass="entr" presetSubtype="0" fill="hold" grpId="0" nodeType="withEffect">
                                  <p:stCondLst>
                                    <p:cond delay="0"/>
                                  </p:stCondLst>
                                  <p:childTnLst>
                                    <p:set>
                                      <p:cBhvr>
                                        <p:cTn id="205" dur="1" fill="hold">
                                          <p:stCondLst>
                                            <p:cond delay="0"/>
                                          </p:stCondLst>
                                        </p:cTn>
                                        <p:tgtEl>
                                          <p:spTgt spid="219"/>
                                        </p:tgtEl>
                                        <p:attrNameLst>
                                          <p:attrName>style.visibility</p:attrName>
                                        </p:attrNameLst>
                                      </p:cBhvr>
                                      <p:to>
                                        <p:strVal val="visible"/>
                                      </p:to>
                                    </p:set>
                                    <p:animEffect transition="in" filter="fade">
                                      <p:cBhvr>
                                        <p:cTn id="206" dur="500"/>
                                        <p:tgtEl>
                                          <p:spTgt spid="219"/>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218"/>
                                        </p:tgtEl>
                                        <p:attrNameLst>
                                          <p:attrName>style.visibility</p:attrName>
                                        </p:attrNameLst>
                                      </p:cBhvr>
                                      <p:to>
                                        <p:strVal val="visible"/>
                                      </p:to>
                                    </p:set>
                                    <p:animEffect transition="in" filter="fade">
                                      <p:cBhvr>
                                        <p:cTn id="209" dur="500"/>
                                        <p:tgtEl>
                                          <p:spTgt spid="218"/>
                                        </p:tgtEl>
                                      </p:cBhvr>
                                    </p:animEffect>
                                  </p:childTnLst>
                                </p:cTn>
                              </p:par>
                            </p:childTnLst>
                          </p:cTn>
                        </p:par>
                        <p:par>
                          <p:cTn id="210" fill="hold">
                            <p:stCondLst>
                              <p:cond delay="3000"/>
                            </p:stCondLst>
                            <p:childTnLst>
                              <p:par>
                                <p:cTn id="211" presetID="22" presetClass="entr" presetSubtype="1" fill="hold" grpId="0" nodeType="afterEffect">
                                  <p:stCondLst>
                                    <p:cond delay="0"/>
                                  </p:stCondLst>
                                  <p:childTnLst>
                                    <p:set>
                                      <p:cBhvr>
                                        <p:cTn id="212" dur="1" fill="hold">
                                          <p:stCondLst>
                                            <p:cond delay="0"/>
                                          </p:stCondLst>
                                        </p:cTn>
                                        <p:tgtEl>
                                          <p:spTgt spid="102"/>
                                        </p:tgtEl>
                                        <p:attrNameLst>
                                          <p:attrName>style.visibility</p:attrName>
                                        </p:attrNameLst>
                                      </p:cBhvr>
                                      <p:to>
                                        <p:strVal val="visible"/>
                                      </p:to>
                                    </p:set>
                                    <p:animEffect transition="in" filter="wipe(up)">
                                      <p:cBhvr>
                                        <p:cTn id="213" dur="500"/>
                                        <p:tgtEl>
                                          <p:spTgt spid="102"/>
                                        </p:tgtEl>
                                      </p:cBhvr>
                                    </p:animEffect>
                                  </p:childTnLst>
                                </p:cTn>
                              </p:par>
                            </p:childTnLst>
                          </p:cTn>
                        </p:par>
                        <p:par>
                          <p:cTn id="214" fill="hold">
                            <p:stCondLst>
                              <p:cond delay="3500"/>
                            </p:stCondLst>
                            <p:childTnLst>
                              <p:par>
                                <p:cTn id="215" presetID="22" presetClass="entr" presetSubtype="1" fill="hold" nodeType="afterEffect">
                                  <p:stCondLst>
                                    <p:cond delay="0"/>
                                  </p:stCondLst>
                                  <p:childTnLst>
                                    <p:set>
                                      <p:cBhvr>
                                        <p:cTn id="216" dur="1" fill="hold">
                                          <p:stCondLst>
                                            <p:cond delay="0"/>
                                          </p:stCondLst>
                                        </p:cTn>
                                        <p:tgtEl>
                                          <p:spTgt spid="223"/>
                                        </p:tgtEl>
                                        <p:attrNameLst>
                                          <p:attrName>style.visibility</p:attrName>
                                        </p:attrNameLst>
                                      </p:cBhvr>
                                      <p:to>
                                        <p:strVal val="visible"/>
                                      </p:to>
                                    </p:set>
                                    <p:animEffect transition="in" filter="wipe(up)">
                                      <p:cBhvr>
                                        <p:cTn id="217" dur="500"/>
                                        <p:tgtEl>
                                          <p:spTgt spid="223"/>
                                        </p:tgtEl>
                                      </p:cBhvr>
                                    </p:animEffect>
                                  </p:childTnLst>
                                </p:cTn>
                              </p:par>
                            </p:childTnLst>
                          </p:cTn>
                        </p:par>
                        <p:par>
                          <p:cTn id="218" fill="hold">
                            <p:stCondLst>
                              <p:cond delay="4000"/>
                            </p:stCondLst>
                            <p:childTnLst>
                              <p:par>
                                <p:cTn id="219" presetID="22" presetClass="entr" presetSubtype="1" fill="hold" nodeType="afterEffect">
                                  <p:stCondLst>
                                    <p:cond delay="0"/>
                                  </p:stCondLst>
                                  <p:childTnLst>
                                    <p:set>
                                      <p:cBhvr>
                                        <p:cTn id="220" dur="1" fill="hold">
                                          <p:stCondLst>
                                            <p:cond delay="0"/>
                                          </p:stCondLst>
                                        </p:cTn>
                                        <p:tgtEl>
                                          <p:spTgt spid="224"/>
                                        </p:tgtEl>
                                        <p:attrNameLst>
                                          <p:attrName>style.visibility</p:attrName>
                                        </p:attrNameLst>
                                      </p:cBhvr>
                                      <p:to>
                                        <p:strVal val="visible"/>
                                      </p:to>
                                    </p:set>
                                    <p:animEffect transition="in" filter="wipe(up)">
                                      <p:cBhvr>
                                        <p:cTn id="221" dur="500"/>
                                        <p:tgtEl>
                                          <p:spTgt spid="224"/>
                                        </p:tgtEl>
                                      </p:cBhvr>
                                    </p:animEffect>
                                  </p:childTnLst>
                                </p:cTn>
                              </p:par>
                            </p:childTnLst>
                          </p:cTn>
                        </p:par>
                      </p:childTnLst>
                    </p:cTn>
                  </p:par>
                  <p:par>
                    <p:cTn id="222" fill="hold">
                      <p:stCondLst>
                        <p:cond delay="indefinite"/>
                      </p:stCondLst>
                      <p:childTnLst>
                        <p:par>
                          <p:cTn id="223" fill="hold">
                            <p:stCondLst>
                              <p:cond delay="0"/>
                            </p:stCondLst>
                            <p:childTnLst>
                              <p:par>
                                <p:cTn id="224" presetID="22" presetClass="entr" presetSubtype="8" fill="hold" grpId="0" nodeType="clickEffect">
                                  <p:stCondLst>
                                    <p:cond delay="0"/>
                                  </p:stCondLst>
                                  <p:childTnLst>
                                    <p:set>
                                      <p:cBhvr>
                                        <p:cTn id="225" dur="1" fill="hold">
                                          <p:stCondLst>
                                            <p:cond delay="0"/>
                                          </p:stCondLst>
                                        </p:cTn>
                                        <p:tgtEl>
                                          <p:spTgt spid="211"/>
                                        </p:tgtEl>
                                        <p:attrNameLst>
                                          <p:attrName>style.visibility</p:attrName>
                                        </p:attrNameLst>
                                      </p:cBhvr>
                                      <p:to>
                                        <p:strVal val="visible"/>
                                      </p:to>
                                    </p:set>
                                    <p:animEffect transition="in" filter="wipe(left)">
                                      <p:cBhvr>
                                        <p:cTn id="226" dur="500"/>
                                        <p:tgtEl>
                                          <p:spTgt spid="211"/>
                                        </p:tgtEl>
                                      </p:cBhvr>
                                    </p:animEffect>
                                  </p:childTnLst>
                                </p:cTn>
                              </p:par>
                            </p:childTnLst>
                          </p:cTn>
                        </p:par>
                        <p:par>
                          <p:cTn id="227" fill="hold">
                            <p:stCondLst>
                              <p:cond delay="500"/>
                            </p:stCondLst>
                            <p:childTnLst>
                              <p:par>
                                <p:cTn id="228" presetID="10" presetClass="entr" presetSubtype="0" fill="hold" grpId="0" nodeType="afterEffect">
                                  <p:stCondLst>
                                    <p:cond delay="0"/>
                                  </p:stCondLst>
                                  <p:childTnLst>
                                    <p:set>
                                      <p:cBhvr>
                                        <p:cTn id="229" dur="1" fill="hold">
                                          <p:stCondLst>
                                            <p:cond delay="0"/>
                                          </p:stCondLst>
                                        </p:cTn>
                                        <p:tgtEl>
                                          <p:spTgt spid="209"/>
                                        </p:tgtEl>
                                        <p:attrNameLst>
                                          <p:attrName>style.visibility</p:attrName>
                                        </p:attrNameLst>
                                      </p:cBhvr>
                                      <p:to>
                                        <p:strVal val="visible"/>
                                      </p:to>
                                    </p:set>
                                    <p:animEffect transition="in" filter="fade">
                                      <p:cBhvr>
                                        <p:cTn id="230" dur="500"/>
                                        <p:tgtEl>
                                          <p:spTgt spid="209"/>
                                        </p:tgtEl>
                                      </p:cBhvr>
                                    </p:animEffect>
                                  </p:childTnLst>
                                </p:cTn>
                              </p:par>
                            </p:childTnLst>
                          </p:cTn>
                        </p:par>
                        <p:par>
                          <p:cTn id="231" fill="hold">
                            <p:stCondLst>
                              <p:cond delay="1000"/>
                            </p:stCondLst>
                            <p:childTnLst>
                              <p:par>
                                <p:cTn id="232" presetID="22" presetClass="entr" presetSubtype="2" fill="hold" nodeType="afterEffect">
                                  <p:stCondLst>
                                    <p:cond delay="0"/>
                                  </p:stCondLst>
                                  <p:childTnLst>
                                    <p:set>
                                      <p:cBhvr>
                                        <p:cTn id="233" dur="1" fill="hold">
                                          <p:stCondLst>
                                            <p:cond delay="0"/>
                                          </p:stCondLst>
                                        </p:cTn>
                                        <p:tgtEl>
                                          <p:spTgt spid="9"/>
                                        </p:tgtEl>
                                        <p:attrNameLst>
                                          <p:attrName>style.visibility</p:attrName>
                                        </p:attrNameLst>
                                      </p:cBhvr>
                                      <p:to>
                                        <p:strVal val="visible"/>
                                      </p:to>
                                    </p:set>
                                    <p:animEffect transition="in" filter="wipe(right)">
                                      <p:cBhvr>
                                        <p:cTn id="234" dur="500"/>
                                        <p:tgtEl>
                                          <p:spTgt spid="9"/>
                                        </p:tgtEl>
                                      </p:cBhvr>
                                    </p:animEffect>
                                  </p:childTnLst>
                                </p:cTn>
                              </p:par>
                              <p:par>
                                <p:cTn id="235" presetID="10" presetClass="entr" presetSubtype="0" fill="hold" grpId="0" nodeType="withEffect">
                                  <p:stCondLst>
                                    <p:cond delay="0"/>
                                  </p:stCondLst>
                                  <p:childTnLst>
                                    <p:set>
                                      <p:cBhvr>
                                        <p:cTn id="236" dur="1" fill="hold">
                                          <p:stCondLst>
                                            <p:cond delay="0"/>
                                          </p:stCondLst>
                                        </p:cTn>
                                        <p:tgtEl>
                                          <p:spTgt spid="229"/>
                                        </p:tgtEl>
                                        <p:attrNameLst>
                                          <p:attrName>style.visibility</p:attrName>
                                        </p:attrNameLst>
                                      </p:cBhvr>
                                      <p:to>
                                        <p:strVal val="visible"/>
                                      </p:to>
                                    </p:set>
                                    <p:animEffect transition="in" filter="fade">
                                      <p:cBhvr>
                                        <p:cTn id="237" dur="500"/>
                                        <p:tgtEl>
                                          <p:spTgt spid="229"/>
                                        </p:tgtEl>
                                      </p:cBhvr>
                                    </p:animEffect>
                                  </p:childTnLst>
                                </p:cTn>
                              </p:par>
                            </p:childTnLst>
                          </p:cTn>
                        </p:par>
                        <p:par>
                          <p:cTn id="238" fill="hold">
                            <p:stCondLst>
                              <p:cond delay="1500"/>
                            </p:stCondLst>
                            <p:childTnLst>
                              <p:par>
                                <p:cTn id="239" presetID="22" presetClass="entr" presetSubtype="1" fill="hold" nodeType="afterEffect">
                                  <p:stCondLst>
                                    <p:cond delay="0"/>
                                  </p:stCondLst>
                                  <p:childTnLst>
                                    <p:set>
                                      <p:cBhvr>
                                        <p:cTn id="240" dur="1" fill="hold">
                                          <p:stCondLst>
                                            <p:cond delay="0"/>
                                          </p:stCondLst>
                                        </p:cTn>
                                        <p:tgtEl>
                                          <p:spTgt spid="236"/>
                                        </p:tgtEl>
                                        <p:attrNameLst>
                                          <p:attrName>style.visibility</p:attrName>
                                        </p:attrNameLst>
                                      </p:cBhvr>
                                      <p:to>
                                        <p:strVal val="visible"/>
                                      </p:to>
                                    </p:set>
                                    <p:animEffect transition="in" filter="wipe(up)">
                                      <p:cBhvr>
                                        <p:cTn id="241" dur="500"/>
                                        <p:tgtEl>
                                          <p:spTgt spid="236"/>
                                        </p:tgtEl>
                                      </p:cBhvr>
                                    </p:animEffect>
                                  </p:childTnLst>
                                </p:cTn>
                              </p:par>
                            </p:childTnLst>
                          </p:cTn>
                        </p:par>
                        <p:par>
                          <p:cTn id="242" fill="hold">
                            <p:stCondLst>
                              <p:cond delay="2000"/>
                            </p:stCondLst>
                            <p:childTnLst>
                              <p:par>
                                <p:cTn id="243" presetID="10" presetClass="entr" presetSubtype="0" fill="hold" grpId="0" nodeType="afterEffect">
                                  <p:stCondLst>
                                    <p:cond delay="0"/>
                                  </p:stCondLst>
                                  <p:childTnLst>
                                    <p:set>
                                      <p:cBhvr>
                                        <p:cTn id="244" dur="1" fill="hold">
                                          <p:stCondLst>
                                            <p:cond delay="0"/>
                                          </p:stCondLst>
                                        </p:cTn>
                                        <p:tgtEl>
                                          <p:spTgt spid="235"/>
                                        </p:tgtEl>
                                        <p:attrNameLst>
                                          <p:attrName>style.visibility</p:attrName>
                                        </p:attrNameLst>
                                      </p:cBhvr>
                                      <p:to>
                                        <p:strVal val="visible"/>
                                      </p:to>
                                    </p:set>
                                    <p:animEffect transition="in" filter="fade">
                                      <p:cBhvr>
                                        <p:cTn id="245" dur="500"/>
                                        <p:tgtEl>
                                          <p:spTgt spid="235"/>
                                        </p:tgtEl>
                                      </p:cBhvr>
                                    </p:animEffect>
                                  </p:childTnLst>
                                </p:cTn>
                              </p:par>
                            </p:childTnLst>
                          </p:cTn>
                        </p:par>
                      </p:childTnLst>
                    </p:cTn>
                  </p:par>
                  <p:par>
                    <p:cTn id="246" fill="hold">
                      <p:stCondLst>
                        <p:cond delay="indefinite"/>
                      </p:stCondLst>
                      <p:childTnLst>
                        <p:par>
                          <p:cTn id="247" fill="hold">
                            <p:stCondLst>
                              <p:cond delay="0"/>
                            </p:stCondLst>
                            <p:childTnLst>
                              <p:par>
                                <p:cTn id="248" presetID="22" presetClass="entr" presetSubtype="1" fill="hold" nodeType="clickEffect">
                                  <p:stCondLst>
                                    <p:cond delay="0"/>
                                  </p:stCondLst>
                                  <p:childTnLst>
                                    <p:set>
                                      <p:cBhvr>
                                        <p:cTn id="249" dur="1" fill="hold">
                                          <p:stCondLst>
                                            <p:cond delay="0"/>
                                          </p:stCondLst>
                                        </p:cTn>
                                        <p:tgtEl>
                                          <p:spTgt spid="232"/>
                                        </p:tgtEl>
                                        <p:attrNameLst>
                                          <p:attrName>style.visibility</p:attrName>
                                        </p:attrNameLst>
                                      </p:cBhvr>
                                      <p:to>
                                        <p:strVal val="visible"/>
                                      </p:to>
                                    </p:set>
                                    <p:animEffect transition="in" filter="wipe(up)">
                                      <p:cBhvr>
                                        <p:cTn id="250" dur="500"/>
                                        <p:tgtEl>
                                          <p:spTgt spid="232"/>
                                        </p:tgtEl>
                                      </p:cBhvr>
                                    </p:animEffect>
                                  </p:childTnLst>
                                </p:cTn>
                              </p:par>
                              <p:par>
                                <p:cTn id="251" presetID="22" presetClass="entr" presetSubtype="8" fill="hold" grpId="0" nodeType="withEffect">
                                  <p:stCondLst>
                                    <p:cond delay="0"/>
                                  </p:stCondLst>
                                  <p:childTnLst>
                                    <p:set>
                                      <p:cBhvr>
                                        <p:cTn id="252" dur="1" fill="hold">
                                          <p:stCondLst>
                                            <p:cond delay="0"/>
                                          </p:stCondLst>
                                        </p:cTn>
                                        <p:tgtEl>
                                          <p:spTgt spid="231"/>
                                        </p:tgtEl>
                                        <p:attrNameLst>
                                          <p:attrName>style.visibility</p:attrName>
                                        </p:attrNameLst>
                                      </p:cBhvr>
                                      <p:to>
                                        <p:strVal val="visible"/>
                                      </p:to>
                                    </p:set>
                                    <p:animEffect transition="in" filter="wipe(left)">
                                      <p:cBhvr>
                                        <p:cTn id="253" dur="500"/>
                                        <p:tgtEl>
                                          <p:spTgt spid="231"/>
                                        </p:tgtEl>
                                      </p:cBhvr>
                                    </p:animEffect>
                                  </p:childTnLst>
                                </p:cTn>
                              </p:par>
                              <p:par>
                                <p:cTn id="254" presetID="10" presetClass="entr" presetSubtype="0" fill="hold" grpId="0" nodeType="withEffect">
                                  <p:stCondLst>
                                    <p:cond delay="0"/>
                                  </p:stCondLst>
                                  <p:childTnLst>
                                    <p:set>
                                      <p:cBhvr>
                                        <p:cTn id="255" dur="1" fill="hold">
                                          <p:stCondLst>
                                            <p:cond delay="0"/>
                                          </p:stCondLst>
                                        </p:cTn>
                                        <p:tgtEl>
                                          <p:spTgt spid="228"/>
                                        </p:tgtEl>
                                        <p:attrNameLst>
                                          <p:attrName>style.visibility</p:attrName>
                                        </p:attrNameLst>
                                      </p:cBhvr>
                                      <p:to>
                                        <p:strVal val="visible"/>
                                      </p:to>
                                    </p:set>
                                    <p:animEffect transition="in" filter="fade">
                                      <p:cBhvr>
                                        <p:cTn id="256" dur="500"/>
                                        <p:tgtEl>
                                          <p:spTgt spid="228"/>
                                        </p:tgtEl>
                                      </p:cBhvr>
                                    </p:animEffect>
                                  </p:childTnLst>
                                </p:cTn>
                              </p:par>
                              <p:par>
                                <p:cTn id="257" presetID="10" presetClass="entr" presetSubtype="0" fill="hold" grpId="0" nodeType="withEffect">
                                  <p:stCondLst>
                                    <p:cond delay="0"/>
                                  </p:stCondLst>
                                  <p:childTnLst>
                                    <p:set>
                                      <p:cBhvr>
                                        <p:cTn id="258" dur="1" fill="hold">
                                          <p:stCondLst>
                                            <p:cond delay="0"/>
                                          </p:stCondLst>
                                        </p:cTn>
                                        <p:tgtEl>
                                          <p:spTgt spid="227"/>
                                        </p:tgtEl>
                                        <p:attrNameLst>
                                          <p:attrName>style.visibility</p:attrName>
                                        </p:attrNameLst>
                                      </p:cBhvr>
                                      <p:to>
                                        <p:strVal val="visible"/>
                                      </p:to>
                                    </p:set>
                                    <p:animEffect transition="in" filter="fade">
                                      <p:cBhvr>
                                        <p:cTn id="259" dur="500"/>
                                        <p:tgtEl>
                                          <p:spTgt spid="227"/>
                                        </p:tgtEl>
                                      </p:cBhvr>
                                    </p:animEffect>
                                  </p:childTnLst>
                                </p:cTn>
                              </p:par>
                            </p:childTnLst>
                          </p:cTn>
                        </p:par>
                        <p:par>
                          <p:cTn id="260" fill="hold">
                            <p:stCondLst>
                              <p:cond delay="500"/>
                            </p:stCondLst>
                            <p:childTnLst>
                              <p:par>
                                <p:cTn id="261" presetID="22" presetClass="entr" presetSubtype="1" fill="hold" nodeType="afterEffect">
                                  <p:stCondLst>
                                    <p:cond delay="0"/>
                                  </p:stCondLst>
                                  <p:childTnLst>
                                    <p:set>
                                      <p:cBhvr>
                                        <p:cTn id="262" dur="1" fill="hold">
                                          <p:stCondLst>
                                            <p:cond delay="0"/>
                                          </p:stCondLst>
                                        </p:cTn>
                                        <p:tgtEl>
                                          <p:spTgt spid="10"/>
                                        </p:tgtEl>
                                        <p:attrNameLst>
                                          <p:attrName>style.visibility</p:attrName>
                                        </p:attrNameLst>
                                      </p:cBhvr>
                                      <p:to>
                                        <p:strVal val="visible"/>
                                      </p:to>
                                    </p:set>
                                    <p:animEffect transition="in" filter="wipe(up)">
                                      <p:cBhvr>
                                        <p:cTn id="263" dur="500"/>
                                        <p:tgtEl>
                                          <p:spTgt spid="10"/>
                                        </p:tgtEl>
                                      </p:cBhvr>
                                    </p:animEffect>
                                  </p:childTnLst>
                                </p:cTn>
                              </p:par>
                              <p:par>
                                <p:cTn id="264" presetID="10" presetClass="entr" presetSubtype="0" fill="hold" grpId="0" nodeType="withEffect">
                                  <p:stCondLst>
                                    <p:cond delay="0"/>
                                  </p:stCondLst>
                                  <p:childTnLst>
                                    <p:set>
                                      <p:cBhvr>
                                        <p:cTn id="265" dur="1" fill="hold">
                                          <p:stCondLst>
                                            <p:cond delay="0"/>
                                          </p:stCondLst>
                                        </p:cTn>
                                        <p:tgtEl>
                                          <p:spTgt spid="240"/>
                                        </p:tgtEl>
                                        <p:attrNameLst>
                                          <p:attrName>style.visibility</p:attrName>
                                        </p:attrNameLst>
                                      </p:cBhvr>
                                      <p:to>
                                        <p:strVal val="visible"/>
                                      </p:to>
                                    </p:set>
                                    <p:animEffect transition="in" filter="fade">
                                      <p:cBhvr>
                                        <p:cTn id="266" dur="500"/>
                                        <p:tgtEl>
                                          <p:spTgt spid="240"/>
                                        </p:tgtEl>
                                      </p:cBhvr>
                                    </p:animEffect>
                                  </p:childTnLst>
                                </p:cTn>
                              </p:par>
                              <p:par>
                                <p:cTn id="267" presetID="22" presetClass="entr" presetSubtype="1" fill="hold" nodeType="withEffect">
                                  <p:stCondLst>
                                    <p:cond delay="0"/>
                                  </p:stCondLst>
                                  <p:childTnLst>
                                    <p:set>
                                      <p:cBhvr>
                                        <p:cTn id="268" dur="1" fill="hold">
                                          <p:stCondLst>
                                            <p:cond delay="0"/>
                                          </p:stCondLst>
                                        </p:cTn>
                                        <p:tgtEl>
                                          <p:spTgt spid="316"/>
                                        </p:tgtEl>
                                        <p:attrNameLst>
                                          <p:attrName>style.visibility</p:attrName>
                                        </p:attrNameLst>
                                      </p:cBhvr>
                                      <p:to>
                                        <p:strVal val="visible"/>
                                      </p:to>
                                    </p:set>
                                    <p:animEffect transition="in" filter="wipe(up)">
                                      <p:cBhvr>
                                        <p:cTn id="269" dur="500"/>
                                        <p:tgtEl>
                                          <p:spTgt spid="316"/>
                                        </p:tgtEl>
                                      </p:cBhvr>
                                    </p:animEffect>
                                  </p:childTnLst>
                                </p:cTn>
                              </p:par>
                              <p:par>
                                <p:cTn id="270" presetID="10" presetClass="entr" presetSubtype="0" fill="hold" grpId="0" nodeType="withEffect">
                                  <p:stCondLst>
                                    <p:cond delay="0"/>
                                  </p:stCondLst>
                                  <p:childTnLst>
                                    <p:set>
                                      <p:cBhvr>
                                        <p:cTn id="271" dur="1" fill="hold">
                                          <p:stCondLst>
                                            <p:cond delay="0"/>
                                          </p:stCondLst>
                                        </p:cTn>
                                        <p:tgtEl>
                                          <p:spTgt spid="242"/>
                                        </p:tgtEl>
                                        <p:attrNameLst>
                                          <p:attrName>style.visibility</p:attrName>
                                        </p:attrNameLst>
                                      </p:cBhvr>
                                      <p:to>
                                        <p:strVal val="visible"/>
                                      </p:to>
                                    </p:set>
                                    <p:animEffect transition="in" filter="fade">
                                      <p:cBhvr>
                                        <p:cTn id="272" dur="500"/>
                                        <p:tgtEl>
                                          <p:spTgt spid="242"/>
                                        </p:tgtEl>
                                      </p:cBhvr>
                                    </p:animEffect>
                                  </p:childTnLst>
                                </p:cTn>
                              </p:par>
                            </p:childTnLst>
                          </p:cTn>
                        </p:par>
                        <p:par>
                          <p:cTn id="273" fill="hold">
                            <p:stCondLst>
                              <p:cond delay="1000"/>
                            </p:stCondLst>
                            <p:childTnLst>
                              <p:par>
                                <p:cTn id="274" presetID="22" presetClass="entr" presetSubtype="2" fill="hold" nodeType="afterEffect">
                                  <p:stCondLst>
                                    <p:cond delay="0"/>
                                  </p:stCondLst>
                                  <p:childTnLst>
                                    <p:set>
                                      <p:cBhvr>
                                        <p:cTn id="275" dur="1" fill="hold">
                                          <p:stCondLst>
                                            <p:cond delay="0"/>
                                          </p:stCondLst>
                                        </p:cTn>
                                        <p:tgtEl>
                                          <p:spTgt spid="307"/>
                                        </p:tgtEl>
                                        <p:attrNameLst>
                                          <p:attrName>style.visibility</p:attrName>
                                        </p:attrNameLst>
                                      </p:cBhvr>
                                      <p:to>
                                        <p:strVal val="visible"/>
                                      </p:to>
                                    </p:set>
                                    <p:animEffect transition="in" filter="wipe(right)">
                                      <p:cBhvr>
                                        <p:cTn id="276" dur="500"/>
                                        <p:tgtEl>
                                          <p:spTgt spid="307"/>
                                        </p:tgtEl>
                                      </p:cBhvr>
                                    </p:animEffect>
                                  </p:childTnLst>
                                </p:cTn>
                              </p:par>
                              <p:par>
                                <p:cTn id="277" presetID="10" presetClass="entr" presetSubtype="0" fill="hold" grpId="0" nodeType="withEffect">
                                  <p:stCondLst>
                                    <p:cond delay="0"/>
                                  </p:stCondLst>
                                  <p:childTnLst>
                                    <p:set>
                                      <p:cBhvr>
                                        <p:cTn id="278" dur="1" fill="hold">
                                          <p:stCondLst>
                                            <p:cond delay="0"/>
                                          </p:stCondLst>
                                        </p:cTn>
                                        <p:tgtEl>
                                          <p:spTgt spid="310"/>
                                        </p:tgtEl>
                                        <p:attrNameLst>
                                          <p:attrName>style.visibility</p:attrName>
                                        </p:attrNameLst>
                                      </p:cBhvr>
                                      <p:to>
                                        <p:strVal val="visible"/>
                                      </p:to>
                                    </p:set>
                                    <p:animEffect transition="in" filter="fade">
                                      <p:cBhvr>
                                        <p:cTn id="279" dur="500"/>
                                        <p:tgtEl>
                                          <p:spTgt spid="310"/>
                                        </p:tgtEl>
                                      </p:cBhvr>
                                    </p:animEffect>
                                  </p:childTnLst>
                                </p:cTn>
                              </p:par>
                            </p:childTnLst>
                          </p:cTn>
                        </p:par>
                        <p:par>
                          <p:cTn id="280" fill="hold">
                            <p:stCondLst>
                              <p:cond delay="1500"/>
                            </p:stCondLst>
                            <p:childTnLst>
                              <p:par>
                                <p:cTn id="281" presetID="22" presetClass="entr" presetSubtype="8" fill="hold" nodeType="afterEffect">
                                  <p:stCondLst>
                                    <p:cond delay="0"/>
                                  </p:stCondLst>
                                  <p:childTnLst>
                                    <p:set>
                                      <p:cBhvr>
                                        <p:cTn id="282" dur="1" fill="hold">
                                          <p:stCondLst>
                                            <p:cond delay="0"/>
                                          </p:stCondLst>
                                        </p:cTn>
                                        <p:tgtEl>
                                          <p:spTgt spid="335"/>
                                        </p:tgtEl>
                                        <p:attrNameLst>
                                          <p:attrName>style.visibility</p:attrName>
                                        </p:attrNameLst>
                                      </p:cBhvr>
                                      <p:to>
                                        <p:strVal val="visible"/>
                                      </p:to>
                                    </p:set>
                                    <p:animEffect transition="in" filter="wipe(left)">
                                      <p:cBhvr>
                                        <p:cTn id="283" dur="500"/>
                                        <p:tgtEl>
                                          <p:spTgt spid="335"/>
                                        </p:tgtEl>
                                      </p:cBhvr>
                                    </p:animEffect>
                                  </p:childTnLst>
                                </p:cTn>
                              </p:par>
                              <p:par>
                                <p:cTn id="284" presetID="10" presetClass="entr" presetSubtype="0" fill="hold" grpId="0" nodeType="withEffect">
                                  <p:stCondLst>
                                    <p:cond delay="0"/>
                                  </p:stCondLst>
                                  <p:childTnLst>
                                    <p:set>
                                      <p:cBhvr>
                                        <p:cTn id="285" dur="1" fill="hold">
                                          <p:stCondLst>
                                            <p:cond delay="0"/>
                                          </p:stCondLst>
                                        </p:cTn>
                                        <p:tgtEl>
                                          <p:spTgt spid="306"/>
                                        </p:tgtEl>
                                        <p:attrNameLst>
                                          <p:attrName>style.visibility</p:attrName>
                                        </p:attrNameLst>
                                      </p:cBhvr>
                                      <p:to>
                                        <p:strVal val="visible"/>
                                      </p:to>
                                    </p:set>
                                    <p:animEffect transition="in" filter="fade">
                                      <p:cBhvr>
                                        <p:cTn id="286" dur="500"/>
                                        <p:tgtEl>
                                          <p:spTgt spid="306"/>
                                        </p:tgtEl>
                                      </p:cBhvr>
                                    </p:animEffect>
                                  </p:childTnLst>
                                </p:cTn>
                              </p:par>
                            </p:childTnLst>
                          </p:cTn>
                        </p:par>
                        <p:par>
                          <p:cTn id="287" fill="hold">
                            <p:stCondLst>
                              <p:cond delay="2000"/>
                            </p:stCondLst>
                            <p:childTnLst>
                              <p:par>
                                <p:cTn id="288" presetID="10" presetClass="entr" presetSubtype="0" fill="hold" grpId="0" nodeType="afterEffect">
                                  <p:stCondLst>
                                    <p:cond delay="0"/>
                                  </p:stCondLst>
                                  <p:childTnLst>
                                    <p:set>
                                      <p:cBhvr>
                                        <p:cTn id="289" dur="1" fill="hold">
                                          <p:stCondLst>
                                            <p:cond delay="0"/>
                                          </p:stCondLst>
                                        </p:cTn>
                                        <p:tgtEl>
                                          <p:spTgt spid="298"/>
                                        </p:tgtEl>
                                        <p:attrNameLst>
                                          <p:attrName>style.visibility</p:attrName>
                                        </p:attrNameLst>
                                      </p:cBhvr>
                                      <p:to>
                                        <p:strVal val="visible"/>
                                      </p:to>
                                    </p:set>
                                    <p:animEffect transition="in" filter="fade">
                                      <p:cBhvr>
                                        <p:cTn id="290" dur="500"/>
                                        <p:tgtEl>
                                          <p:spTgt spid="298"/>
                                        </p:tgtEl>
                                      </p:cBhvr>
                                    </p:animEffect>
                                  </p:childTnLst>
                                </p:cTn>
                              </p:par>
                            </p:childTnLst>
                          </p:cTn>
                        </p:par>
                        <p:par>
                          <p:cTn id="291" fill="hold">
                            <p:stCondLst>
                              <p:cond delay="2500"/>
                            </p:stCondLst>
                            <p:childTnLst>
                              <p:par>
                                <p:cTn id="292" presetID="22" presetClass="entr" presetSubtype="1" fill="hold" nodeType="afterEffect">
                                  <p:stCondLst>
                                    <p:cond delay="0"/>
                                  </p:stCondLst>
                                  <p:childTnLst>
                                    <p:set>
                                      <p:cBhvr>
                                        <p:cTn id="293" dur="1" fill="hold">
                                          <p:stCondLst>
                                            <p:cond delay="0"/>
                                          </p:stCondLst>
                                        </p:cTn>
                                        <p:tgtEl>
                                          <p:spTgt spid="294"/>
                                        </p:tgtEl>
                                        <p:attrNameLst>
                                          <p:attrName>style.visibility</p:attrName>
                                        </p:attrNameLst>
                                      </p:cBhvr>
                                      <p:to>
                                        <p:strVal val="visible"/>
                                      </p:to>
                                    </p:set>
                                    <p:animEffect transition="in" filter="wipe(up)">
                                      <p:cBhvr>
                                        <p:cTn id="294" dur="500"/>
                                        <p:tgtEl>
                                          <p:spTgt spid="294"/>
                                        </p:tgtEl>
                                      </p:cBhvr>
                                    </p:animEffect>
                                  </p:childTnLst>
                                </p:cTn>
                              </p:par>
                            </p:childTnLst>
                          </p:cTn>
                        </p:par>
                        <p:par>
                          <p:cTn id="295" fill="hold">
                            <p:stCondLst>
                              <p:cond delay="3000"/>
                            </p:stCondLst>
                            <p:childTnLst>
                              <p:par>
                                <p:cTn id="296" presetID="10" presetClass="entr" presetSubtype="0" fill="hold" grpId="0" nodeType="afterEffect">
                                  <p:stCondLst>
                                    <p:cond delay="0"/>
                                  </p:stCondLst>
                                  <p:childTnLst>
                                    <p:set>
                                      <p:cBhvr>
                                        <p:cTn id="297" dur="1" fill="hold">
                                          <p:stCondLst>
                                            <p:cond delay="0"/>
                                          </p:stCondLst>
                                        </p:cTn>
                                        <p:tgtEl>
                                          <p:spTgt spid="297"/>
                                        </p:tgtEl>
                                        <p:attrNameLst>
                                          <p:attrName>style.visibility</p:attrName>
                                        </p:attrNameLst>
                                      </p:cBhvr>
                                      <p:to>
                                        <p:strVal val="visible"/>
                                      </p:to>
                                    </p:set>
                                    <p:animEffect transition="in" filter="fade">
                                      <p:cBhvr>
                                        <p:cTn id="298" dur="500"/>
                                        <p:tgtEl>
                                          <p:spTgt spid="297"/>
                                        </p:tgtEl>
                                      </p:cBhvr>
                                    </p:animEffect>
                                  </p:childTnLst>
                                </p:cTn>
                              </p:par>
                            </p:childTnLst>
                          </p:cTn>
                        </p:par>
                      </p:childTnLst>
                    </p:cTn>
                  </p:par>
                  <p:par>
                    <p:cTn id="299" fill="hold">
                      <p:stCondLst>
                        <p:cond delay="indefinite"/>
                      </p:stCondLst>
                      <p:childTnLst>
                        <p:par>
                          <p:cTn id="300" fill="hold">
                            <p:stCondLst>
                              <p:cond delay="0"/>
                            </p:stCondLst>
                            <p:childTnLst>
                              <p:par>
                                <p:cTn id="301" presetID="22" presetClass="entr" presetSubtype="8" fill="hold" grpId="0" nodeType="clickEffect">
                                  <p:stCondLst>
                                    <p:cond delay="0"/>
                                  </p:stCondLst>
                                  <p:childTnLst>
                                    <p:set>
                                      <p:cBhvr>
                                        <p:cTn id="302" dur="1" fill="hold">
                                          <p:stCondLst>
                                            <p:cond delay="0"/>
                                          </p:stCondLst>
                                        </p:cTn>
                                        <p:tgtEl>
                                          <p:spTgt spid="293"/>
                                        </p:tgtEl>
                                        <p:attrNameLst>
                                          <p:attrName>style.visibility</p:attrName>
                                        </p:attrNameLst>
                                      </p:cBhvr>
                                      <p:to>
                                        <p:strVal val="visible"/>
                                      </p:to>
                                    </p:set>
                                    <p:animEffect transition="in" filter="wipe(left)">
                                      <p:cBhvr>
                                        <p:cTn id="303" dur="500"/>
                                        <p:tgtEl>
                                          <p:spTgt spid="293"/>
                                        </p:tgtEl>
                                      </p:cBhvr>
                                    </p:animEffect>
                                  </p:childTnLst>
                                </p:cTn>
                              </p:par>
                            </p:childTnLst>
                          </p:cTn>
                        </p:par>
                        <p:par>
                          <p:cTn id="304" fill="hold">
                            <p:stCondLst>
                              <p:cond delay="500"/>
                            </p:stCondLst>
                            <p:childTnLst>
                              <p:par>
                                <p:cTn id="305" presetID="10" presetClass="entr" presetSubtype="0" fill="hold" grpId="0" nodeType="afterEffect">
                                  <p:stCondLst>
                                    <p:cond delay="0"/>
                                  </p:stCondLst>
                                  <p:childTnLst>
                                    <p:set>
                                      <p:cBhvr>
                                        <p:cTn id="306" dur="1" fill="hold">
                                          <p:stCondLst>
                                            <p:cond delay="0"/>
                                          </p:stCondLst>
                                        </p:cTn>
                                        <p:tgtEl>
                                          <p:spTgt spid="296"/>
                                        </p:tgtEl>
                                        <p:attrNameLst>
                                          <p:attrName>style.visibility</p:attrName>
                                        </p:attrNameLst>
                                      </p:cBhvr>
                                      <p:to>
                                        <p:strVal val="visible"/>
                                      </p:to>
                                    </p:set>
                                    <p:animEffect transition="in" filter="fade">
                                      <p:cBhvr>
                                        <p:cTn id="307" dur="500"/>
                                        <p:tgtEl>
                                          <p:spTgt spid="296"/>
                                        </p:tgtEl>
                                      </p:cBhvr>
                                    </p:animEffect>
                                  </p:childTnLst>
                                </p:cTn>
                              </p:par>
                            </p:childTnLst>
                          </p:cTn>
                        </p:par>
                        <p:par>
                          <p:cTn id="308" fill="hold">
                            <p:stCondLst>
                              <p:cond delay="1000"/>
                            </p:stCondLst>
                            <p:childTnLst>
                              <p:par>
                                <p:cTn id="309" presetID="22" presetClass="entr" presetSubtype="1" fill="hold" nodeType="afterEffect">
                                  <p:stCondLst>
                                    <p:cond delay="0"/>
                                  </p:stCondLst>
                                  <p:childTnLst>
                                    <p:set>
                                      <p:cBhvr>
                                        <p:cTn id="310" dur="1" fill="hold">
                                          <p:stCondLst>
                                            <p:cond delay="0"/>
                                          </p:stCondLst>
                                        </p:cTn>
                                        <p:tgtEl>
                                          <p:spTgt spid="295"/>
                                        </p:tgtEl>
                                        <p:attrNameLst>
                                          <p:attrName>style.visibility</p:attrName>
                                        </p:attrNameLst>
                                      </p:cBhvr>
                                      <p:to>
                                        <p:strVal val="visible"/>
                                      </p:to>
                                    </p:set>
                                    <p:animEffect transition="in" filter="wipe(up)">
                                      <p:cBhvr>
                                        <p:cTn id="311" dur="500"/>
                                        <p:tgtEl>
                                          <p:spTgt spid="295"/>
                                        </p:tgtEl>
                                      </p:cBhvr>
                                    </p:animEffect>
                                  </p:childTnLst>
                                </p:cTn>
                              </p:par>
                            </p:childTnLst>
                          </p:cTn>
                        </p:par>
                      </p:childTnLst>
                    </p:cTn>
                  </p:par>
                  <p:par>
                    <p:cTn id="312" fill="hold">
                      <p:stCondLst>
                        <p:cond delay="indefinite"/>
                      </p:stCondLst>
                      <p:childTnLst>
                        <p:par>
                          <p:cTn id="313" fill="hold">
                            <p:stCondLst>
                              <p:cond delay="0"/>
                            </p:stCondLst>
                            <p:childTnLst>
                              <p:par>
                                <p:cTn id="314" presetID="22" presetClass="entr" presetSubtype="1" fill="hold" nodeType="clickEffect">
                                  <p:stCondLst>
                                    <p:cond delay="0"/>
                                  </p:stCondLst>
                                  <p:childTnLst>
                                    <p:set>
                                      <p:cBhvr>
                                        <p:cTn id="315" dur="1" fill="hold">
                                          <p:stCondLst>
                                            <p:cond delay="0"/>
                                          </p:stCondLst>
                                        </p:cTn>
                                        <p:tgtEl>
                                          <p:spTgt spid="339"/>
                                        </p:tgtEl>
                                        <p:attrNameLst>
                                          <p:attrName>style.visibility</p:attrName>
                                        </p:attrNameLst>
                                      </p:cBhvr>
                                      <p:to>
                                        <p:strVal val="visible"/>
                                      </p:to>
                                    </p:set>
                                    <p:animEffect transition="in" filter="wipe(up)">
                                      <p:cBhvr>
                                        <p:cTn id="316" dur="500"/>
                                        <p:tgtEl>
                                          <p:spTgt spid="339"/>
                                        </p:tgtEl>
                                      </p:cBhvr>
                                    </p:animEffect>
                                  </p:childTnLst>
                                </p:cTn>
                              </p:par>
                              <p:par>
                                <p:cTn id="317" presetID="10" presetClass="entr" presetSubtype="0" fill="hold" grpId="0" nodeType="withEffect">
                                  <p:stCondLst>
                                    <p:cond delay="0"/>
                                  </p:stCondLst>
                                  <p:childTnLst>
                                    <p:set>
                                      <p:cBhvr>
                                        <p:cTn id="318" dur="1" fill="hold">
                                          <p:stCondLst>
                                            <p:cond delay="0"/>
                                          </p:stCondLst>
                                        </p:cTn>
                                        <p:tgtEl>
                                          <p:spTgt spid="234"/>
                                        </p:tgtEl>
                                        <p:attrNameLst>
                                          <p:attrName>style.visibility</p:attrName>
                                        </p:attrNameLst>
                                      </p:cBhvr>
                                      <p:to>
                                        <p:strVal val="visible"/>
                                      </p:to>
                                    </p:set>
                                    <p:animEffect transition="in" filter="fade">
                                      <p:cBhvr>
                                        <p:cTn id="319" dur="500"/>
                                        <p:tgtEl>
                                          <p:spTgt spid="234"/>
                                        </p:tgtEl>
                                      </p:cBhvr>
                                    </p:animEffect>
                                  </p:childTnLst>
                                </p:cTn>
                              </p:par>
                            </p:childTnLst>
                          </p:cTn>
                        </p:par>
                        <p:par>
                          <p:cTn id="320" fill="hold">
                            <p:stCondLst>
                              <p:cond delay="500"/>
                            </p:stCondLst>
                            <p:childTnLst>
                              <p:par>
                                <p:cTn id="321" presetID="22" presetClass="entr" presetSubtype="2" fill="hold" nodeType="afterEffect">
                                  <p:stCondLst>
                                    <p:cond delay="0"/>
                                  </p:stCondLst>
                                  <p:childTnLst>
                                    <p:set>
                                      <p:cBhvr>
                                        <p:cTn id="322" dur="1" fill="hold">
                                          <p:stCondLst>
                                            <p:cond delay="0"/>
                                          </p:stCondLst>
                                        </p:cTn>
                                        <p:tgtEl>
                                          <p:spTgt spid="326"/>
                                        </p:tgtEl>
                                        <p:attrNameLst>
                                          <p:attrName>style.visibility</p:attrName>
                                        </p:attrNameLst>
                                      </p:cBhvr>
                                      <p:to>
                                        <p:strVal val="visible"/>
                                      </p:to>
                                    </p:set>
                                    <p:animEffect transition="in" filter="wipe(right)">
                                      <p:cBhvr>
                                        <p:cTn id="323" dur="500"/>
                                        <p:tgtEl>
                                          <p:spTgt spid="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 grpId="0" animBg="1"/>
      <p:bldP spid="235" grpId="0" animBg="1"/>
      <p:bldP spid="231" grpId="0" animBg="1"/>
      <p:bldP spid="270" grpId="0" animBg="1"/>
      <p:bldP spid="198" grpId="0" animBg="1"/>
      <p:bldP spid="201" grpId="0" animBg="1"/>
      <p:bldP spid="210" grpId="0" animBg="1"/>
      <p:bldP spid="211" grpId="0" animBg="1"/>
      <p:bldP spid="212" grpId="0" animBg="1"/>
      <p:bldP spid="159" grpId="0" animBg="1"/>
      <p:bldP spid="163" grpId="0" animBg="1"/>
      <p:bldP spid="165" grpId="0" animBg="1"/>
      <p:bldP spid="166" grpId="0" animBg="1"/>
      <p:bldP spid="168" grpId="0" animBg="1"/>
      <p:bldP spid="169" grpId="0" animBg="1"/>
      <p:bldP spid="172" grpId="0" animBg="1"/>
      <p:bldP spid="173" grpId="0" animBg="1"/>
      <p:bldP spid="174" grpId="0" animBg="1"/>
      <p:bldP spid="175" grpId="0" animBg="1"/>
      <p:bldP spid="176" grpId="0" animBg="1"/>
      <p:bldP spid="177" grpId="0" animBg="1"/>
      <p:bldP spid="182" grpId="0" animBg="1"/>
      <p:bldP spid="183" grpId="0" animBg="1"/>
      <p:bldP spid="184" grpId="0" animBg="1"/>
      <p:bldP spid="186" grpId="0" animBg="1"/>
      <p:bldP spid="195" grpId="0" animBg="1"/>
      <p:bldP spid="200" grpId="0"/>
      <p:bldP spid="207" grpId="0" animBg="1"/>
      <p:bldP spid="209" grpId="0" animBg="1"/>
      <p:bldP spid="218" grpId="0" animBg="1"/>
      <p:bldP spid="219" grpId="0" animBg="1"/>
      <p:bldP spid="220" grpId="0" animBg="1"/>
      <p:bldP spid="227" grpId="0" animBg="1"/>
      <p:bldP spid="228" grpId="0" animBg="1"/>
      <p:bldP spid="229" grpId="0" animBg="1"/>
      <p:bldP spid="234" grpId="0" animBg="1"/>
      <p:bldP spid="238" grpId="0" animBg="1"/>
      <p:bldP spid="239" grpId="0" animBg="1"/>
      <p:bldP spid="240" grpId="0" animBg="1"/>
      <p:bldP spid="242" grpId="0" animBg="1"/>
      <p:bldP spid="264" grpId="0" animBg="1"/>
      <p:bldP spid="265" grpId="0" animBg="1"/>
      <p:bldP spid="267" grpId="0" animBg="1"/>
      <p:bldP spid="162" grpId="0" animBg="1"/>
      <p:bldP spid="208" grpId="0" animBg="1"/>
      <p:bldP spid="293" grpId="0" animBg="1"/>
      <p:bldP spid="296" grpId="0" animBg="1"/>
      <p:bldP spid="297" grpId="0" animBg="1"/>
      <p:bldP spid="298" grpId="0" animBg="1"/>
      <p:bldP spid="310" grpId="0" animBg="1"/>
      <p:bldP spid="306" grpId="0" animBg="1"/>
      <p:bldP spid="275" grpId="0" animBg="1"/>
      <p:bldP spid="10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6" name="Straight Arrow Connector 85">
            <a:extLst>
              <a:ext uri="{FF2B5EF4-FFF2-40B4-BE49-F238E27FC236}">
                <a16:creationId xmlns:a16="http://schemas.microsoft.com/office/drawing/2014/main" id="{E8F3A7BD-5318-4346-A7C2-072676FC2BA5}"/>
              </a:ext>
              <a:ext uri="{C183D7F6-B498-43B3-948B-1728B52AA6E4}">
                <adec:decorative xmlns:adec="http://schemas.microsoft.com/office/drawing/2017/decorative" val="1"/>
              </a:ext>
            </a:extLst>
          </p:cNvPr>
          <p:cNvCxnSpPr>
            <a:cxnSpLocks/>
          </p:cNvCxnSpPr>
          <p:nvPr/>
        </p:nvCxnSpPr>
        <p:spPr>
          <a:xfrm>
            <a:off x="1875773" y="5190224"/>
            <a:ext cx="0" cy="37786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Title 1" descr="Title of slide which highlights the focus on the content.">
            <a:extLst>
              <a:ext uri="{FF2B5EF4-FFF2-40B4-BE49-F238E27FC236}">
                <a16:creationId xmlns:a16="http://schemas.microsoft.com/office/drawing/2014/main" id="{DB5A3F92-8E64-4FAF-A855-B2D4B7CAED98}"/>
              </a:ext>
            </a:extLst>
          </p:cNvPr>
          <p:cNvSpPr>
            <a:spLocks noGrp="1"/>
          </p:cNvSpPr>
          <p:nvPr>
            <p:ph type="title"/>
          </p:nvPr>
        </p:nvSpPr>
        <p:spPr>
          <a:xfrm>
            <a:off x="838201" y="365125"/>
            <a:ext cx="8629650" cy="660111"/>
          </a:xfrm>
        </p:spPr>
        <p:txBody>
          <a:bodyPr/>
          <a:lstStyle/>
          <a:p>
            <a:r>
              <a:rPr lang="en-US" sz="2800" dirty="0">
                <a:solidFill>
                  <a:srgbClr val="AC1B1F"/>
                </a:solidFill>
              </a:rPr>
              <a:t>Figure 10. </a:t>
            </a:r>
            <a:r>
              <a:rPr lang="en-US" sz="2800" dirty="0"/>
              <a:t>General Approach to Risk Stratification of Patients With Suspected ACS</a:t>
            </a:r>
          </a:p>
        </p:txBody>
      </p:sp>
      <p:sp>
        <p:nvSpPr>
          <p:cNvPr id="63" name="Rectangle 62" descr="This flowchart, Figure 10 outlines recommendation-based guidance on the general approach to risk stratification of patients with suspected acute coronary syndrome.  The first decision step is to identify if the coronary artery disease is obstructive (greater than or equal to 50% stenosis) or nonobstructive (less than 50%).  The Class 1 approach for both types of coronary artery disease may be to defer testing and intensify guideline-directed medical therapy.&#10;Another decision can also be made if the nonobstructive coronary artery disease (less than 50% stenosis) and that would be to obtain a coronary CT angiogram which is a Class 2a recommendation.  If there is found to be no change to the stenotic lesion, then patient discharge is appropriate as well as considering the ischemia and no obstructive coronary artery disease pathway as an outpatient for frequent or persistent symptoms.  If the coronary CT angiogram (Class 2a recommendation) reveals obstructive coronary artery disease (greater than or equal to 50% stenosis) It may be useful (Class 2a recommendation) for the patient to undergo fractional flow reserve with CT or stress testing.  If the fractional flow reserve with CT is greater than 0.8 or there is no moderate to severe ischemia it is a Class 1 recommendation for the patient to receive guideline-directed medical therapy and be discharged.  If however the fractional flow reserve with CT is less than or equal to 0.8 or there is moderate to severe ischemia it is a Class 1 recommendation for the patient to undergo invasive coronary angiography.&#10;If the patient with acute chest pain and intermediate-risk with known CAD has obstructive coronary artery disease (greater than or equal to 50% stenosis) there is the Class 1 recommendation to defer testing and intensify guideline-directed therapy or a Class 2b indication to pursue stress testing (exercise electrocardiogram, stress cardiovascular magnetic resonance imaging, stress echocardiography, stress positron emission tomography, or stress single-photon emission computed tomography) as appropriate.  If the functional results from the stress testing are abnormal there are two options to consider: 1).  defer invasive coronary angiography with mildly abnormal test or 2). Class 1 recommendation for invasive coronary angiography.  If stress testing reveals normal function, then the patient can be discharged.&#10;In patients with high-risk coronary artery disease or frequent angina it is a Class 1 recommendation for the patient to undergo invasive coronary angiography.&#10;">
            <a:extLst>
              <a:ext uri="{FF2B5EF4-FFF2-40B4-BE49-F238E27FC236}">
                <a16:creationId xmlns:a16="http://schemas.microsoft.com/office/drawing/2014/main" id="{4956E500-ECE4-4AF9-B921-EEBC75BED46E}"/>
              </a:ext>
            </a:extLst>
          </p:cNvPr>
          <p:cNvSpPr/>
          <p:nvPr/>
        </p:nvSpPr>
        <p:spPr>
          <a:xfrm>
            <a:off x="368344" y="705679"/>
            <a:ext cx="11111829" cy="5200336"/>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descr="Abbreviations listed of terms used in the slide.">
            <a:extLst>
              <a:ext uri="{FF2B5EF4-FFF2-40B4-BE49-F238E27FC236}">
                <a16:creationId xmlns:a16="http://schemas.microsoft.com/office/drawing/2014/main" id="{D6022AAD-3E65-44C4-9D49-0C14ABEE44ED}"/>
              </a:ext>
            </a:extLst>
          </p:cNvPr>
          <p:cNvSpPr>
            <a:spLocks noGrp="1"/>
          </p:cNvSpPr>
          <p:nvPr>
            <p:ph type="body" sz="quarter" idx="13"/>
          </p:nvPr>
        </p:nvSpPr>
        <p:spPr>
          <a:xfrm>
            <a:off x="2452532" y="5829128"/>
            <a:ext cx="8166015" cy="501183"/>
          </a:xfrm>
        </p:spPr>
        <p:txBody>
          <a:bodyPr/>
          <a:lstStyle/>
          <a:p>
            <a:pPr marL="0" indent="0" algn="ctr"/>
            <a:r>
              <a:rPr lang="en-US" sz="1050" b="1" dirty="0"/>
              <a:t>Abbreviations:  </a:t>
            </a:r>
            <a:r>
              <a:rPr lang="en-US" sz="1050" dirty="0"/>
              <a:t>CAD indicates coronary artery disease; CCTA, coronary CT angiography; CMR, cardiovascular magnetic resonance imaging; </a:t>
            </a:r>
            <a:br>
              <a:rPr lang="en-US" sz="1050" dirty="0"/>
            </a:br>
            <a:r>
              <a:rPr lang="en-US" sz="1050" dirty="0"/>
              <a:t>CT, computed tomography; FFR-CT, fractional flow reserve with CT; GDMT, guideline-directed medical therapy; ICA, invasive coronary angiography; INOCA, ischemia and no obstructive coronary artery disease; PET, positron emission tomography; and SPECT, single-photon emission CT.</a:t>
            </a:r>
          </a:p>
        </p:txBody>
      </p:sp>
      <p:grpSp>
        <p:nvGrpSpPr>
          <p:cNvPr id="9" name="Group 8">
            <a:extLst>
              <a:ext uri="{FF2B5EF4-FFF2-40B4-BE49-F238E27FC236}">
                <a16:creationId xmlns:a16="http://schemas.microsoft.com/office/drawing/2014/main" id="{03F8811E-7AA2-44D3-9C04-A3D2EBE97CF2}"/>
              </a:ext>
              <a:ext uri="{C183D7F6-B498-43B3-948B-1728B52AA6E4}">
                <adec:decorative xmlns:adec="http://schemas.microsoft.com/office/drawing/2017/decorative" val="1"/>
              </a:ext>
            </a:extLst>
          </p:cNvPr>
          <p:cNvGrpSpPr/>
          <p:nvPr/>
        </p:nvGrpSpPr>
        <p:grpSpPr>
          <a:xfrm>
            <a:off x="6979937" y="4524576"/>
            <a:ext cx="625314" cy="480628"/>
            <a:chOff x="6979937" y="4524576"/>
            <a:chExt cx="625314" cy="480628"/>
          </a:xfrm>
        </p:grpSpPr>
        <p:cxnSp>
          <p:nvCxnSpPr>
            <p:cNvPr id="102" name="Straight Arrow Connector 101">
              <a:extLst>
                <a:ext uri="{FF2B5EF4-FFF2-40B4-BE49-F238E27FC236}">
                  <a16:creationId xmlns:a16="http://schemas.microsoft.com/office/drawing/2014/main" id="{A9B13C12-4C5D-442B-B8FE-434F63986B46}"/>
                </a:ext>
                <a:ext uri="{C183D7F6-B498-43B3-948B-1728B52AA6E4}">
                  <adec:decorative xmlns:adec="http://schemas.microsoft.com/office/drawing/2017/decorative" val="1"/>
                </a:ext>
              </a:extLst>
            </p:cNvPr>
            <p:cNvCxnSpPr>
              <a:cxnSpLocks/>
            </p:cNvCxnSpPr>
            <p:nvPr/>
          </p:nvCxnSpPr>
          <p:spPr>
            <a:xfrm>
              <a:off x="7605251" y="4524576"/>
              <a:ext cx="0" cy="27432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3" name="Rectangle 2">
              <a:extLst>
                <a:ext uri="{FF2B5EF4-FFF2-40B4-BE49-F238E27FC236}">
                  <a16:creationId xmlns:a16="http://schemas.microsoft.com/office/drawing/2014/main" id="{D846C5AC-2484-4E9A-A57D-C25542D8781C}"/>
                </a:ext>
              </a:extLst>
            </p:cNvPr>
            <p:cNvSpPr/>
            <p:nvPr/>
          </p:nvSpPr>
          <p:spPr>
            <a:xfrm>
              <a:off x="6979937" y="4780580"/>
              <a:ext cx="625313" cy="224624"/>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04" name="Rectangle 2">
            <a:extLst>
              <a:ext uri="{FF2B5EF4-FFF2-40B4-BE49-F238E27FC236}">
                <a16:creationId xmlns:a16="http://schemas.microsoft.com/office/drawing/2014/main" id="{9B895861-E4BD-460C-9038-1C982003DE78}"/>
              </a:ext>
              <a:ext uri="{C183D7F6-B498-43B3-948B-1728B52AA6E4}">
                <adec:decorative xmlns:adec="http://schemas.microsoft.com/office/drawing/2017/decorative" val="1"/>
              </a:ext>
            </a:extLst>
          </p:cNvPr>
          <p:cNvSpPr/>
          <p:nvPr/>
        </p:nvSpPr>
        <p:spPr>
          <a:xfrm flipH="1">
            <a:off x="7613912" y="4780581"/>
            <a:ext cx="1287199" cy="915896"/>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01" name="Straight Arrow Connector 100">
            <a:extLst>
              <a:ext uri="{FF2B5EF4-FFF2-40B4-BE49-F238E27FC236}">
                <a16:creationId xmlns:a16="http://schemas.microsoft.com/office/drawing/2014/main" id="{9D7D3BF5-EE18-4C24-B3E3-D67E4F889C4E}"/>
              </a:ext>
              <a:ext uri="{C183D7F6-B498-43B3-948B-1728B52AA6E4}">
                <adec:decorative xmlns:adec="http://schemas.microsoft.com/office/drawing/2017/decorative" val="1"/>
              </a:ext>
            </a:extLst>
          </p:cNvPr>
          <p:cNvCxnSpPr>
            <a:cxnSpLocks/>
          </p:cNvCxnSpPr>
          <p:nvPr/>
        </p:nvCxnSpPr>
        <p:spPr>
          <a:xfrm>
            <a:off x="10012690" y="4579134"/>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6270E858-427F-4747-BC96-274FB2C8B54D}"/>
              </a:ext>
              <a:ext uri="{C183D7F6-B498-43B3-948B-1728B52AA6E4}">
                <adec:decorative xmlns:adec="http://schemas.microsoft.com/office/drawing/2017/decorative" val="1"/>
              </a:ext>
            </a:extLst>
          </p:cNvPr>
          <p:cNvGrpSpPr/>
          <p:nvPr/>
        </p:nvGrpSpPr>
        <p:grpSpPr>
          <a:xfrm>
            <a:off x="7602160" y="3719881"/>
            <a:ext cx="1049468" cy="501915"/>
            <a:chOff x="7602160" y="3719881"/>
            <a:chExt cx="1049468" cy="501915"/>
          </a:xfrm>
        </p:grpSpPr>
        <p:cxnSp>
          <p:nvCxnSpPr>
            <p:cNvPr id="98" name="Straight Arrow Connector 97">
              <a:extLst>
                <a:ext uri="{FF2B5EF4-FFF2-40B4-BE49-F238E27FC236}">
                  <a16:creationId xmlns:a16="http://schemas.microsoft.com/office/drawing/2014/main" id="{3B17EB13-E8A6-4C42-856D-5C18DA4D4C34}"/>
                </a:ext>
                <a:ext uri="{C183D7F6-B498-43B3-948B-1728B52AA6E4}">
                  <adec:decorative xmlns:adec="http://schemas.microsoft.com/office/drawing/2017/decorative" val="1"/>
                </a:ext>
              </a:extLst>
            </p:cNvPr>
            <p:cNvCxnSpPr>
              <a:cxnSpLocks/>
            </p:cNvCxnSpPr>
            <p:nvPr/>
          </p:nvCxnSpPr>
          <p:spPr>
            <a:xfrm>
              <a:off x="8642956" y="3719881"/>
              <a:ext cx="0" cy="27432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9" name="Rectangle 2">
              <a:extLst>
                <a:ext uri="{FF2B5EF4-FFF2-40B4-BE49-F238E27FC236}">
                  <a16:creationId xmlns:a16="http://schemas.microsoft.com/office/drawing/2014/main" id="{97811438-5CB2-450D-80F3-CFEBA1D269B7}"/>
                </a:ext>
              </a:extLst>
            </p:cNvPr>
            <p:cNvSpPr/>
            <p:nvPr/>
          </p:nvSpPr>
          <p:spPr>
            <a:xfrm>
              <a:off x="7602160" y="3994935"/>
              <a:ext cx="1049468" cy="226861"/>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00" name="Rectangle 2">
            <a:extLst>
              <a:ext uri="{FF2B5EF4-FFF2-40B4-BE49-F238E27FC236}">
                <a16:creationId xmlns:a16="http://schemas.microsoft.com/office/drawing/2014/main" id="{47C8C23A-82BF-4FCE-B9DF-9267CC31B1BA}"/>
              </a:ext>
              <a:ext uri="{C183D7F6-B498-43B3-948B-1728B52AA6E4}">
                <adec:decorative xmlns:adec="http://schemas.microsoft.com/office/drawing/2017/decorative" val="1"/>
              </a:ext>
            </a:extLst>
          </p:cNvPr>
          <p:cNvSpPr/>
          <p:nvPr/>
        </p:nvSpPr>
        <p:spPr>
          <a:xfrm flipH="1">
            <a:off x="8651628" y="3994935"/>
            <a:ext cx="1361062" cy="20883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2" name="TextBox 71">
            <a:extLst>
              <a:ext uri="{FF2B5EF4-FFF2-40B4-BE49-F238E27FC236}">
                <a16:creationId xmlns:a16="http://schemas.microsoft.com/office/drawing/2014/main" id="{1338EDF3-35D1-4F8D-A00E-E21765DA26A8}"/>
              </a:ext>
              <a:ext uri="{C183D7F6-B498-43B3-948B-1728B52AA6E4}">
                <adec:decorative xmlns:adec="http://schemas.microsoft.com/office/drawing/2017/decorative" val="1"/>
              </a:ext>
            </a:extLst>
          </p:cNvPr>
          <p:cNvSpPr txBox="1"/>
          <p:nvPr/>
        </p:nvSpPr>
        <p:spPr>
          <a:xfrm>
            <a:off x="7510677" y="2713613"/>
            <a:ext cx="2281902" cy="1127248"/>
          </a:xfrm>
          <a:prstGeom prst="rect">
            <a:avLst/>
          </a:prstGeom>
          <a:solidFill>
            <a:srgbClr val="F4E552"/>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u="sng" dirty="0"/>
              <a:t>Stress testing</a:t>
            </a:r>
          </a:p>
          <a:p>
            <a:r>
              <a:rPr lang="en-US" dirty="0"/>
              <a:t>Stress CMR</a:t>
            </a:r>
          </a:p>
          <a:p>
            <a:r>
              <a:rPr lang="en-US" dirty="0"/>
              <a:t>Stress echocardiography</a:t>
            </a:r>
          </a:p>
          <a:p>
            <a:r>
              <a:rPr lang="en-US" dirty="0"/>
              <a:t>Stress PET</a:t>
            </a:r>
          </a:p>
          <a:p>
            <a:r>
              <a:rPr lang="en-US" dirty="0"/>
              <a:t>Stress SPECT</a:t>
            </a:r>
          </a:p>
          <a:p>
            <a:r>
              <a:rPr lang="en-US" dirty="0"/>
              <a:t>(2a)</a:t>
            </a:r>
          </a:p>
        </p:txBody>
      </p:sp>
      <p:cxnSp>
        <p:nvCxnSpPr>
          <p:cNvPr id="82" name="Straight Arrow Connector 81">
            <a:extLst>
              <a:ext uri="{FF2B5EF4-FFF2-40B4-BE49-F238E27FC236}">
                <a16:creationId xmlns:a16="http://schemas.microsoft.com/office/drawing/2014/main" id="{B3F72F7D-DF1B-486D-BBF5-C5773AF222A1}"/>
              </a:ext>
              <a:ext uri="{C183D7F6-B498-43B3-948B-1728B52AA6E4}">
                <adec:decorative xmlns:adec="http://schemas.microsoft.com/office/drawing/2017/decorative" val="1"/>
              </a:ext>
            </a:extLst>
          </p:cNvPr>
          <p:cNvCxnSpPr>
            <a:cxnSpLocks/>
          </p:cNvCxnSpPr>
          <p:nvPr/>
        </p:nvCxnSpPr>
        <p:spPr>
          <a:xfrm>
            <a:off x="8645364" y="2422253"/>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11A4A53-469E-4D70-A2C9-9CC6AB9D3C7C}"/>
              </a:ext>
              <a:ext uri="{C183D7F6-B498-43B3-948B-1728B52AA6E4}">
                <adec:decorative xmlns:adec="http://schemas.microsoft.com/office/drawing/2017/decorative" val="1"/>
              </a:ext>
            </a:extLst>
          </p:cNvPr>
          <p:cNvCxnSpPr>
            <a:cxnSpLocks/>
          </p:cNvCxnSpPr>
          <p:nvPr/>
        </p:nvCxnSpPr>
        <p:spPr>
          <a:xfrm>
            <a:off x="3606285" y="4498423"/>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9AE09996-3C60-444E-8E02-DBFEAE06AE79}"/>
              </a:ext>
              <a:ext uri="{C183D7F6-B498-43B3-948B-1728B52AA6E4}">
                <adec:decorative xmlns:adec="http://schemas.microsoft.com/office/drawing/2017/decorative" val="1"/>
              </a:ext>
            </a:extLst>
          </p:cNvPr>
          <p:cNvCxnSpPr>
            <a:cxnSpLocks/>
          </p:cNvCxnSpPr>
          <p:nvPr/>
        </p:nvCxnSpPr>
        <p:spPr>
          <a:xfrm>
            <a:off x="3596710" y="3885094"/>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06DC0051-B569-4B75-9D04-76264C9DE1D0}"/>
              </a:ext>
              <a:ext uri="{C183D7F6-B498-43B3-948B-1728B52AA6E4}">
                <adec:decorative xmlns:adec="http://schemas.microsoft.com/office/drawing/2017/decorative" val="1"/>
              </a:ext>
            </a:extLst>
          </p:cNvPr>
          <p:cNvCxnSpPr>
            <a:cxnSpLocks/>
          </p:cNvCxnSpPr>
          <p:nvPr/>
        </p:nvCxnSpPr>
        <p:spPr>
          <a:xfrm>
            <a:off x="1185105" y="3885789"/>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2744ACA6-3CE8-491A-9630-71C765503164}"/>
              </a:ext>
              <a:ext uri="{C183D7F6-B498-43B3-948B-1728B52AA6E4}">
                <adec:decorative xmlns:adec="http://schemas.microsoft.com/office/drawing/2017/decorative" val="1"/>
              </a:ext>
            </a:extLst>
          </p:cNvPr>
          <p:cNvGrpSpPr/>
          <p:nvPr/>
        </p:nvGrpSpPr>
        <p:grpSpPr>
          <a:xfrm>
            <a:off x="1195756" y="3023963"/>
            <a:ext cx="1040796" cy="470843"/>
            <a:chOff x="1195756" y="3023963"/>
            <a:chExt cx="1040796" cy="470843"/>
          </a:xfrm>
        </p:grpSpPr>
        <p:cxnSp>
          <p:nvCxnSpPr>
            <p:cNvPr id="69" name="Straight Arrow Connector 68">
              <a:extLst>
                <a:ext uri="{FF2B5EF4-FFF2-40B4-BE49-F238E27FC236}">
                  <a16:creationId xmlns:a16="http://schemas.microsoft.com/office/drawing/2014/main" id="{D7875B50-1700-4CC0-98EE-4B0B647938F3}"/>
                </a:ext>
                <a:ext uri="{C183D7F6-B498-43B3-948B-1728B52AA6E4}">
                  <adec:decorative xmlns:adec="http://schemas.microsoft.com/office/drawing/2017/decorative" val="1"/>
                </a:ext>
              </a:extLst>
            </p:cNvPr>
            <p:cNvCxnSpPr>
              <a:cxnSpLocks/>
            </p:cNvCxnSpPr>
            <p:nvPr/>
          </p:nvCxnSpPr>
          <p:spPr>
            <a:xfrm>
              <a:off x="2236552" y="3023963"/>
              <a:ext cx="0" cy="27432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Rectangle 2">
              <a:extLst>
                <a:ext uri="{FF2B5EF4-FFF2-40B4-BE49-F238E27FC236}">
                  <a16:creationId xmlns:a16="http://schemas.microsoft.com/office/drawing/2014/main" id="{EEA2E05F-44AF-4DA0-BB70-ABB07E91DF30}"/>
                </a:ext>
              </a:extLst>
            </p:cNvPr>
            <p:cNvSpPr/>
            <p:nvPr/>
          </p:nvSpPr>
          <p:spPr>
            <a:xfrm>
              <a:off x="1195756" y="3279967"/>
              <a:ext cx="1040796" cy="21483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71" name="Rectangle 2">
            <a:extLst>
              <a:ext uri="{FF2B5EF4-FFF2-40B4-BE49-F238E27FC236}">
                <a16:creationId xmlns:a16="http://schemas.microsoft.com/office/drawing/2014/main" id="{4D78EB73-8AA6-4961-A033-E6052CF41233}"/>
              </a:ext>
              <a:ext uri="{C183D7F6-B498-43B3-948B-1728B52AA6E4}">
                <adec:decorative xmlns:adec="http://schemas.microsoft.com/office/drawing/2017/decorative" val="1"/>
              </a:ext>
            </a:extLst>
          </p:cNvPr>
          <p:cNvSpPr/>
          <p:nvPr/>
        </p:nvSpPr>
        <p:spPr>
          <a:xfrm flipH="1">
            <a:off x="2245224" y="3279967"/>
            <a:ext cx="1361062" cy="21483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3F3E195E-737B-4B1E-BB88-479014C9FB2F}"/>
              </a:ext>
              <a:ext uri="{C183D7F6-B498-43B3-948B-1728B52AA6E4}">
                <adec:decorative xmlns:adec="http://schemas.microsoft.com/office/drawing/2017/decorative" val="1"/>
              </a:ext>
            </a:extLst>
          </p:cNvPr>
          <p:cNvGrpSpPr/>
          <p:nvPr/>
        </p:nvGrpSpPr>
        <p:grpSpPr>
          <a:xfrm>
            <a:off x="2245224" y="2417121"/>
            <a:ext cx="738567" cy="470843"/>
            <a:chOff x="2245224" y="2417121"/>
            <a:chExt cx="738567" cy="470843"/>
          </a:xfrm>
        </p:grpSpPr>
        <p:cxnSp>
          <p:nvCxnSpPr>
            <p:cNvPr id="65" name="Straight Arrow Connector 64">
              <a:extLst>
                <a:ext uri="{FF2B5EF4-FFF2-40B4-BE49-F238E27FC236}">
                  <a16:creationId xmlns:a16="http://schemas.microsoft.com/office/drawing/2014/main" id="{267F21F4-977E-4395-932F-EA9A6494EF2C}"/>
                </a:ext>
                <a:ext uri="{C183D7F6-B498-43B3-948B-1728B52AA6E4}">
                  <adec:decorative xmlns:adec="http://schemas.microsoft.com/office/drawing/2017/decorative" val="1"/>
                </a:ext>
              </a:extLst>
            </p:cNvPr>
            <p:cNvCxnSpPr>
              <a:cxnSpLocks/>
            </p:cNvCxnSpPr>
            <p:nvPr/>
          </p:nvCxnSpPr>
          <p:spPr>
            <a:xfrm>
              <a:off x="2983791" y="2417121"/>
              <a:ext cx="0" cy="27432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6" name="Rectangle 2">
              <a:extLst>
                <a:ext uri="{FF2B5EF4-FFF2-40B4-BE49-F238E27FC236}">
                  <a16:creationId xmlns:a16="http://schemas.microsoft.com/office/drawing/2014/main" id="{6EAB31FC-CA82-4B2C-B317-46BED88F3309}"/>
                </a:ext>
              </a:extLst>
            </p:cNvPr>
            <p:cNvSpPr/>
            <p:nvPr/>
          </p:nvSpPr>
          <p:spPr>
            <a:xfrm>
              <a:off x="2245224" y="2673125"/>
              <a:ext cx="738567" cy="21483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68" name="Rectangle Container">
            <a:extLst>
              <a:ext uri="{FF2B5EF4-FFF2-40B4-BE49-F238E27FC236}">
                <a16:creationId xmlns:a16="http://schemas.microsoft.com/office/drawing/2014/main" id="{E41BF2FF-F904-4FC4-BDE3-435392A6B3C4}"/>
              </a:ext>
              <a:ext uri="{C183D7F6-B498-43B3-948B-1728B52AA6E4}">
                <adec:decorative xmlns:adec="http://schemas.microsoft.com/office/drawing/2017/decorative" val="1"/>
              </a:ext>
            </a:extLst>
          </p:cNvPr>
          <p:cNvSpPr/>
          <p:nvPr/>
        </p:nvSpPr>
        <p:spPr>
          <a:xfrm>
            <a:off x="1599183" y="2898278"/>
            <a:ext cx="1384608" cy="260306"/>
          </a:xfrm>
          <a:prstGeom prst="rect">
            <a:avLst/>
          </a:prstGeom>
          <a:solidFill>
            <a:srgbClr val="F4E552"/>
          </a:solidFill>
          <a:ln w="25400">
            <a:noFill/>
          </a:ln>
        </p:spPr>
        <p:txBody>
          <a:bodyPr spcFirstLastPara="0" lIns="0" tIns="0" rIns="0" bIns="0" anchor="ctr"/>
          <a:lstStyle/>
          <a:p>
            <a:pPr algn="ctr" hangingPunct="0">
              <a:lnSpc>
                <a:spcPct val="90000"/>
              </a:lnSpc>
            </a:pPr>
            <a:r>
              <a:rPr lang="en-US" sz="1350" dirty="0">
                <a:latin typeface="Lub Dub Bold" panose="020B0803030403020204" pitchFamily="34" charset="0"/>
                <a:cs typeface="Lato"/>
              </a:rPr>
              <a:t>CCTA (Class 2a)</a:t>
            </a:r>
          </a:p>
        </p:txBody>
      </p:sp>
      <p:sp>
        <p:nvSpPr>
          <p:cNvPr id="4" name="Slide Number Placeholder 3">
            <a:extLst>
              <a:ext uri="{FF2B5EF4-FFF2-40B4-BE49-F238E27FC236}">
                <a16:creationId xmlns:a16="http://schemas.microsoft.com/office/drawing/2014/main" id="{41D99FAA-8FED-401F-BABD-FBDD50A957C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23</a:t>
            </a:fld>
            <a:endParaRPr lang="en-US" sz="900" dirty="0"/>
          </a:p>
        </p:txBody>
      </p:sp>
      <p:grpSp>
        <p:nvGrpSpPr>
          <p:cNvPr id="3" name="Group 2">
            <a:extLst>
              <a:ext uri="{FF2B5EF4-FFF2-40B4-BE49-F238E27FC236}">
                <a16:creationId xmlns:a16="http://schemas.microsoft.com/office/drawing/2014/main" id="{CF1B4E3F-ED35-4E91-9BC9-CD6B59171460}"/>
              </a:ext>
              <a:ext uri="{C183D7F6-B498-43B3-948B-1728B52AA6E4}">
                <adec:decorative xmlns:adec="http://schemas.microsoft.com/office/drawing/2017/decorative" val="1"/>
              </a:ext>
            </a:extLst>
          </p:cNvPr>
          <p:cNvGrpSpPr/>
          <p:nvPr/>
        </p:nvGrpSpPr>
        <p:grpSpPr>
          <a:xfrm>
            <a:off x="2992463" y="1561748"/>
            <a:ext cx="2825247" cy="481555"/>
            <a:chOff x="2992463" y="1561748"/>
            <a:chExt cx="2825247" cy="481555"/>
          </a:xfrm>
        </p:grpSpPr>
        <p:cxnSp>
          <p:nvCxnSpPr>
            <p:cNvPr id="51" name="Straight Arrow Connector 50">
              <a:extLst>
                <a:ext uri="{FF2B5EF4-FFF2-40B4-BE49-F238E27FC236}">
                  <a16:creationId xmlns:a16="http://schemas.microsoft.com/office/drawing/2014/main" id="{A45FC9CA-7EB4-4F3B-88D5-D502A150952F}"/>
                </a:ext>
                <a:ext uri="{C183D7F6-B498-43B3-948B-1728B52AA6E4}">
                  <adec:decorative xmlns:adec="http://schemas.microsoft.com/office/drawing/2017/decorative" val="1"/>
                </a:ext>
              </a:extLst>
            </p:cNvPr>
            <p:cNvCxnSpPr>
              <a:cxnSpLocks/>
            </p:cNvCxnSpPr>
            <p:nvPr/>
          </p:nvCxnSpPr>
          <p:spPr>
            <a:xfrm>
              <a:off x="5817710" y="1561748"/>
              <a:ext cx="0" cy="27432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Rectangle 2">
              <a:extLst>
                <a:ext uri="{FF2B5EF4-FFF2-40B4-BE49-F238E27FC236}">
                  <a16:creationId xmlns:a16="http://schemas.microsoft.com/office/drawing/2014/main" id="{C441372D-3FCB-41F7-8213-F41F0A83169B}"/>
                </a:ext>
              </a:extLst>
            </p:cNvPr>
            <p:cNvSpPr/>
            <p:nvPr/>
          </p:nvSpPr>
          <p:spPr>
            <a:xfrm>
              <a:off x="2992463" y="1817752"/>
              <a:ext cx="2825247" cy="225551"/>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55" name="Rectangle 2">
            <a:extLst>
              <a:ext uri="{FF2B5EF4-FFF2-40B4-BE49-F238E27FC236}">
                <a16:creationId xmlns:a16="http://schemas.microsoft.com/office/drawing/2014/main" id="{A0E145A6-216B-4512-BBCC-6D280CC26511}"/>
              </a:ext>
              <a:ext uri="{C183D7F6-B498-43B3-948B-1728B52AA6E4}">
                <adec:decorative xmlns:adec="http://schemas.microsoft.com/office/drawing/2017/decorative" val="1"/>
              </a:ext>
            </a:extLst>
          </p:cNvPr>
          <p:cNvSpPr/>
          <p:nvPr/>
        </p:nvSpPr>
        <p:spPr>
          <a:xfrm flipH="1">
            <a:off x="5826381" y="1817752"/>
            <a:ext cx="2825247" cy="225551"/>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6" name="TextBox 55">
            <a:extLst>
              <a:ext uri="{FF2B5EF4-FFF2-40B4-BE49-F238E27FC236}">
                <a16:creationId xmlns:a16="http://schemas.microsoft.com/office/drawing/2014/main" id="{57015908-9207-4036-A41C-6DCBA4F0C28F}"/>
              </a:ext>
              <a:ext uri="{C183D7F6-B498-43B3-948B-1728B52AA6E4}">
                <adec:decorative xmlns:adec="http://schemas.microsoft.com/office/drawing/2017/decorative" val="1"/>
              </a:ext>
            </a:extLst>
          </p:cNvPr>
          <p:cNvSpPr txBox="1"/>
          <p:nvPr/>
        </p:nvSpPr>
        <p:spPr>
          <a:xfrm>
            <a:off x="1963895" y="2065980"/>
            <a:ext cx="1957794" cy="463209"/>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dirty="0">
                <a:hlinkClick r:id="rId3" action="ppaction://hlinksldjump">
                  <a:extLst>
                    <a:ext uri="{A12FA001-AC4F-418D-AE19-62706E023703}">
                      <ahyp:hlinkClr xmlns:ahyp="http://schemas.microsoft.com/office/drawing/2018/hyperlinkcolor" val="tx"/>
                    </a:ext>
                  </a:extLst>
                </a:hlinkClick>
              </a:rPr>
              <a:t>Nonobstructive CAD+ (&lt;50% stenosis)</a:t>
            </a:r>
            <a:endParaRPr lang="en-US" dirty="0"/>
          </a:p>
        </p:txBody>
      </p:sp>
      <p:sp>
        <p:nvSpPr>
          <p:cNvPr id="57" name="TextBox 56">
            <a:extLst>
              <a:ext uri="{FF2B5EF4-FFF2-40B4-BE49-F238E27FC236}">
                <a16:creationId xmlns:a16="http://schemas.microsoft.com/office/drawing/2014/main" id="{090D53E4-BE46-4694-BB8F-BE37D27F08F1}"/>
              </a:ext>
              <a:ext uri="{C183D7F6-B498-43B3-948B-1728B52AA6E4}">
                <adec:decorative xmlns:adec="http://schemas.microsoft.com/office/drawing/2017/decorative" val="1"/>
              </a:ext>
            </a:extLst>
          </p:cNvPr>
          <p:cNvSpPr txBox="1"/>
          <p:nvPr/>
        </p:nvSpPr>
        <p:spPr>
          <a:xfrm>
            <a:off x="7676240" y="2061056"/>
            <a:ext cx="1938249" cy="463209"/>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dirty="0">
                <a:hlinkClick r:id="rId3" action="ppaction://hlinksldjump">
                  <a:extLst>
                    <a:ext uri="{A12FA001-AC4F-418D-AE19-62706E023703}">
                      <ahyp:hlinkClr xmlns:ahyp="http://schemas.microsoft.com/office/drawing/2018/hyperlinkcolor" val="tx"/>
                    </a:ext>
                  </a:extLst>
                </a:hlinkClick>
              </a:rPr>
              <a:t>Obstructive CAD </a:t>
            </a:r>
            <a:br>
              <a:rPr lang="en-US" dirty="0">
                <a:hlinkClick r:id="rId3" action="ppaction://hlinksldjump">
                  <a:extLst>
                    <a:ext uri="{A12FA001-AC4F-418D-AE19-62706E023703}">
                      <ahyp:hlinkClr xmlns:ahyp="http://schemas.microsoft.com/office/drawing/2018/hyperlinkcolor" val="tx"/>
                    </a:ext>
                  </a:extLst>
                </a:hlinkClick>
              </a:rPr>
            </a:br>
            <a:r>
              <a:rPr lang="en-US" dirty="0">
                <a:hlinkClick r:id="rId3" action="ppaction://hlinksldjump">
                  <a:extLst>
                    <a:ext uri="{A12FA001-AC4F-418D-AE19-62706E023703}">
                      <ahyp:hlinkClr xmlns:ahyp="http://schemas.microsoft.com/office/drawing/2018/hyperlinkcolor" val="tx"/>
                    </a:ext>
                  </a:extLst>
                </a:hlinkClick>
              </a:rPr>
              <a:t>(</a:t>
            </a:r>
            <a:r>
              <a:rPr lang="en-US" u="sng" dirty="0">
                <a:hlinkClick r:id="rId3" action="ppaction://hlinksldjump">
                  <a:extLst>
                    <a:ext uri="{A12FA001-AC4F-418D-AE19-62706E023703}">
                      <ahyp:hlinkClr xmlns:ahyp="http://schemas.microsoft.com/office/drawing/2018/hyperlinkcolor" val="tx"/>
                    </a:ext>
                  </a:extLst>
                </a:hlinkClick>
              </a:rPr>
              <a:t>&gt; or = to </a:t>
            </a:r>
            <a:r>
              <a:rPr lang="en-US" dirty="0">
                <a:hlinkClick r:id="rId3" action="ppaction://hlinksldjump">
                  <a:extLst>
                    <a:ext uri="{A12FA001-AC4F-418D-AE19-62706E023703}">
                      <ahyp:hlinkClr xmlns:ahyp="http://schemas.microsoft.com/office/drawing/2018/hyperlinkcolor" val="tx"/>
                    </a:ext>
                  </a:extLst>
                </a:hlinkClick>
              </a:rPr>
              <a:t>50% stenosis)</a:t>
            </a:r>
            <a:endParaRPr lang="en-US" dirty="0"/>
          </a:p>
        </p:txBody>
      </p:sp>
      <p:sp>
        <p:nvSpPr>
          <p:cNvPr id="58" name="TextBox 57">
            <a:extLst>
              <a:ext uri="{FF2B5EF4-FFF2-40B4-BE49-F238E27FC236}">
                <a16:creationId xmlns:a16="http://schemas.microsoft.com/office/drawing/2014/main" id="{F5A351C8-B57E-4CA8-BEDD-0EF89CE4621E}"/>
              </a:ext>
              <a:ext uri="{C183D7F6-B498-43B3-948B-1728B52AA6E4}">
                <adec:decorative xmlns:adec="http://schemas.microsoft.com/office/drawing/2017/decorative" val="1"/>
              </a:ext>
            </a:extLst>
          </p:cNvPr>
          <p:cNvSpPr txBox="1"/>
          <p:nvPr/>
        </p:nvSpPr>
        <p:spPr>
          <a:xfrm>
            <a:off x="10361733" y="2051656"/>
            <a:ext cx="1070297" cy="840230"/>
          </a:xfrm>
          <a:prstGeom prst="rect">
            <a:avLst/>
          </a:prstGeom>
          <a:solidFill>
            <a:schemeClr val="accent5">
              <a:lumMod val="60000"/>
              <a:lumOff val="40000"/>
            </a:schemeClr>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dirty="0">
                <a:hlinkClick r:id="rId3" action="ppaction://hlinksldjump">
                  <a:extLst>
                    <a:ext uri="{A12FA001-AC4F-418D-AE19-62706E023703}">
                      <ahyp:hlinkClr xmlns:ahyp="http://schemas.microsoft.com/office/drawing/2018/hyperlinkcolor" val="tx"/>
                    </a:ext>
                  </a:extLst>
                </a:hlinkClick>
              </a:rPr>
              <a:t>High-risk CAD or frequent angina</a:t>
            </a:r>
            <a:endParaRPr lang="en-US" dirty="0"/>
          </a:p>
        </p:txBody>
      </p:sp>
      <p:sp>
        <p:nvSpPr>
          <p:cNvPr id="59" name="TextBox 58">
            <a:extLst>
              <a:ext uri="{FF2B5EF4-FFF2-40B4-BE49-F238E27FC236}">
                <a16:creationId xmlns:a16="http://schemas.microsoft.com/office/drawing/2014/main" id="{1EC66806-1A2C-4B11-AB75-79DD7339CA2B}"/>
              </a:ext>
              <a:ext uri="{C183D7F6-B498-43B3-948B-1728B52AA6E4}">
                <adec:decorative xmlns:adec="http://schemas.microsoft.com/office/drawing/2017/decorative" val="1"/>
              </a:ext>
            </a:extLst>
          </p:cNvPr>
          <p:cNvSpPr txBox="1"/>
          <p:nvPr/>
        </p:nvSpPr>
        <p:spPr>
          <a:xfrm>
            <a:off x="4895790" y="2063177"/>
            <a:ext cx="1861181" cy="675300"/>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dirty="0"/>
              <a:t>Option to defer testing and intensify GDMT (1)</a:t>
            </a:r>
          </a:p>
        </p:txBody>
      </p:sp>
      <p:cxnSp>
        <p:nvCxnSpPr>
          <p:cNvPr id="60" name="Straight Arrow Connector 59">
            <a:extLst>
              <a:ext uri="{FF2B5EF4-FFF2-40B4-BE49-F238E27FC236}">
                <a16:creationId xmlns:a16="http://schemas.microsoft.com/office/drawing/2014/main" id="{89755D13-2FA1-4513-B281-205E68BE64CD}"/>
              </a:ext>
              <a:ext uri="{C183D7F6-B498-43B3-948B-1728B52AA6E4}">
                <adec:decorative xmlns:adec="http://schemas.microsoft.com/office/drawing/2017/decorative" val="1"/>
              </a:ext>
            </a:extLst>
          </p:cNvPr>
          <p:cNvCxnSpPr>
            <a:cxnSpLocks/>
          </p:cNvCxnSpPr>
          <p:nvPr/>
        </p:nvCxnSpPr>
        <p:spPr>
          <a:xfrm>
            <a:off x="3934505" y="2292660"/>
            <a:ext cx="961285"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BC48BEB7-8657-40C5-95E7-C2DD2FCB50E1}"/>
              </a:ext>
              <a:ext uri="{C183D7F6-B498-43B3-948B-1728B52AA6E4}">
                <adec:decorative xmlns:adec="http://schemas.microsoft.com/office/drawing/2017/decorative" val="1"/>
              </a:ext>
            </a:extLst>
          </p:cNvPr>
          <p:cNvCxnSpPr>
            <a:cxnSpLocks/>
          </p:cNvCxnSpPr>
          <p:nvPr/>
        </p:nvCxnSpPr>
        <p:spPr>
          <a:xfrm flipH="1">
            <a:off x="6756971" y="2292661"/>
            <a:ext cx="907546"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A2B3B2A6-6948-4856-81DF-F0E0D38CE2EC}"/>
              </a:ext>
              <a:ext uri="{C183D7F6-B498-43B3-948B-1728B52AA6E4}">
                <adec:decorative xmlns:adec="http://schemas.microsoft.com/office/drawing/2017/decorative" val="1"/>
              </a:ext>
            </a:extLst>
          </p:cNvPr>
          <p:cNvCxnSpPr>
            <a:cxnSpLocks/>
          </p:cNvCxnSpPr>
          <p:nvPr/>
        </p:nvCxnSpPr>
        <p:spPr>
          <a:xfrm>
            <a:off x="9607294" y="2292660"/>
            <a:ext cx="754439"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2CB2396C-43EA-4AE3-AC5C-9951F002796A}"/>
              </a:ext>
              <a:ext uri="{C183D7F6-B498-43B3-948B-1728B52AA6E4}">
                <adec:decorative xmlns:adec="http://schemas.microsoft.com/office/drawing/2017/decorative" val="1"/>
              </a:ext>
            </a:extLst>
          </p:cNvPr>
          <p:cNvSpPr txBox="1"/>
          <p:nvPr/>
        </p:nvSpPr>
        <p:spPr>
          <a:xfrm>
            <a:off x="2844478" y="4152974"/>
            <a:ext cx="1543608" cy="466281"/>
          </a:xfrm>
          <a:prstGeom prst="rect">
            <a:avLst/>
          </a:prstGeom>
          <a:solidFill>
            <a:srgbClr val="F4E552"/>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dirty="0">
                <a:hlinkClick r:id="rId3" action="ppaction://hlinksldjump"/>
              </a:rPr>
              <a:t>FFR-CT OR stress testing (2a)</a:t>
            </a:r>
            <a:endParaRPr lang="en-US" dirty="0"/>
          </a:p>
        </p:txBody>
      </p:sp>
      <p:sp>
        <p:nvSpPr>
          <p:cNvPr id="75" name="TextBox 74">
            <a:extLst>
              <a:ext uri="{FF2B5EF4-FFF2-40B4-BE49-F238E27FC236}">
                <a16:creationId xmlns:a16="http://schemas.microsoft.com/office/drawing/2014/main" id="{0D58D114-BC82-44C3-B473-97F00C16201A}"/>
              </a:ext>
              <a:ext uri="{C183D7F6-B498-43B3-948B-1728B52AA6E4}">
                <adec:decorative xmlns:adec="http://schemas.microsoft.com/office/drawing/2017/decorative" val="1"/>
              </a:ext>
            </a:extLst>
          </p:cNvPr>
          <p:cNvSpPr txBox="1"/>
          <p:nvPr/>
        </p:nvSpPr>
        <p:spPr>
          <a:xfrm>
            <a:off x="2900283" y="3504836"/>
            <a:ext cx="1412005" cy="485117"/>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dirty="0"/>
              <a:t>Obstructive CAD (</a:t>
            </a:r>
            <a:r>
              <a:rPr lang="en-US" u="sng" dirty="0"/>
              <a:t>&gt;</a:t>
            </a:r>
            <a:r>
              <a:rPr lang="en-US" dirty="0"/>
              <a:t>50% stenosis)</a:t>
            </a:r>
          </a:p>
        </p:txBody>
      </p:sp>
      <p:sp>
        <p:nvSpPr>
          <p:cNvPr id="76" name="TextBox 75">
            <a:extLst>
              <a:ext uri="{FF2B5EF4-FFF2-40B4-BE49-F238E27FC236}">
                <a16:creationId xmlns:a16="http://schemas.microsoft.com/office/drawing/2014/main" id="{3F49CD66-EECD-42F3-962D-739C8773C5A1}"/>
              </a:ext>
              <a:ext uri="{C183D7F6-B498-43B3-948B-1728B52AA6E4}">
                <adec:decorative xmlns:adec="http://schemas.microsoft.com/office/drawing/2017/decorative" val="1"/>
              </a:ext>
            </a:extLst>
          </p:cNvPr>
          <p:cNvSpPr txBox="1"/>
          <p:nvPr/>
        </p:nvSpPr>
        <p:spPr>
          <a:xfrm>
            <a:off x="632258" y="3509094"/>
            <a:ext cx="1126996" cy="466281"/>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dirty="0"/>
              <a:t>No change</a:t>
            </a:r>
          </a:p>
        </p:txBody>
      </p:sp>
      <p:sp>
        <p:nvSpPr>
          <p:cNvPr id="78" name="TextBox 77">
            <a:extLst>
              <a:ext uri="{FF2B5EF4-FFF2-40B4-BE49-F238E27FC236}">
                <a16:creationId xmlns:a16="http://schemas.microsoft.com/office/drawing/2014/main" id="{414697FA-5294-4D5A-90A8-A27EC3804E5A}"/>
              </a:ext>
              <a:ext uri="{C183D7F6-B498-43B3-948B-1728B52AA6E4}">
                <adec:decorative xmlns:adec="http://schemas.microsoft.com/office/drawing/2017/decorative" val="1"/>
              </a:ext>
            </a:extLst>
          </p:cNvPr>
          <p:cNvSpPr txBox="1"/>
          <p:nvPr/>
        </p:nvSpPr>
        <p:spPr>
          <a:xfrm>
            <a:off x="632258" y="4184618"/>
            <a:ext cx="1126996" cy="466281"/>
          </a:xfrm>
          <a:prstGeom prst="rect">
            <a:avLst/>
          </a:prstGeom>
          <a:solidFill>
            <a:schemeClr val="accent5">
              <a:lumMod val="60000"/>
              <a:lumOff val="40000"/>
            </a:schemeClr>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dirty="0"/>
              <a:t>Discharge</a:t>
            </a:r>
          </a:p>
        </p:txBody>
      </p:sp>
      <p:sp>
        <p:nvSpPr>
          <p:cNvPr id="81" name="TextBox 80">
            <a:extLst>
              <a:ext uri="{FF2B5EF4-FFF2-40B4-BE49-F238E27FC236}">
                <a16:creationId xmlns:a16="http://schemas.microsoft.com/office/drawing/2014/main" id="{AEE9B137-BFBA-4B4C-A1EE-FDA74273E5F5}"/>
              </a:ext>
              <a:ext uri="{C183D7F6-B498-43B3-948B-1728B52AA6E4}">
                <adec:decorative xmlns:adec="http://schemas.microsoft.com/office/drawing/2017/decorative" val="1"/>
              </a:ext>
            </a:extLst>
          </p:cNvPr>
          <p:cNvSpPr txBox="1"/>
          <p:nvPr/>
        </p:nvSpPr>
        <p:spPr>
          <a:xfrm>
            <a:off x="2844478" y="4803899"/>
            <a:ext cx="1518184" cy="565025"/>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dirty="0"/>
              <a:t>FFR-CT </a:t>
            </a:r>
            <a:r>
              <a:rPr lang="en-US" u="sng" dirty="0"/>
              <a:t>&lt;</a:t>
            </a:r>
            <a:r>
              <a:rPr lang="en-US" dirty="0"/>
              <a:t> 0.8 or moderate-severe ischemia</a:t>
            </a:r>
          </a:p>
        </p:txBody>
      </p:sp>
      <p:sp>
        <p:nvSpPr>
          <p:cNvPr id="40" name="Rectangle Container">
            <a:extLst>
              <a:ext uri="{FF2B5EF4-FFF2-40B4-BE49-F238E27FC236}">
                <a16:creationId xmlns:a16="http://schemas.microsoft.com/office/drawing/2014/main" id="{11BBA22B-6D7F-4D82-A5F4-1E2317391C3A}"/>
              </a:ext>
              <a:ext uri="{C183D7F6-B498-43B3-948B-1728B52AA6E4}">
                <adec:decorative xmlns:adec="http://schemas.microsoft.com/office/drawing/2017/decorative" val="1"/>
              </a:ext>
            </a:extLst>
          </p:cNvPr>
          <p:cNvSpPr/>
          <p:nvPr/>
        </p:nvSpPr>
        <p:spPr>
          <a:xfrm>
            <a:off x="3998935" y="1202814"/>
            <a:ext cx="3649005" cy="463209"/>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600" b="1" dirty="0">
                <a:solidFill>
                  <a:schemeClr val="bg1"/>
                </a:solidFill>
                <a:latin typeface="Lub Dub Bold" panose="020B0803030403020204" pitchFamily="34" charset="0"/>
                <a:cs typeface="Lato"/>
                <a:hlinkClick r:id="rId3" action="ppaction://hlinksldjump">
                  <a:extLst>
                    <a:ext uri="{A12FA001-AC4F-418D-AE19-62706E023703}">
                      <ahyp:hlinkClr xmlns:ahyp="http://schemas.microsoft.com/office/drawing/2018/hyperlinkcolor" val="tx"/>
                    </a:ext>
                  </a:extLst>
                </a:hlinkClick>
              </a:rPr>
              <a:t>Acute Chest Pain +</a:t>
            </a:r>
          </a:p>
          <a:p>
            <a:pPr algn="ctr" hangingPunct="0">
              <a:lnSpc>
                <a:spcPct val="90000"/>
              </a:lnSpc>
            </a:pPr>
            <a:r>
              <a:rPr lang="en-US" sz="1600" b="1" dirty="0">
                <a:solidFill>
                  <a:schemeClr val="bg1"/>
                </a:solidFill>
                <a:latin typeface="Lub Dub Bold" panose="020B0803030403020204" pitchFamily="34" charset="0"/>
                <a:cs typeface="Lato"/>
                <a:hlinkClick r:id="rId3" action="ppaction://hlinksldjump">
                  <a:extLst>
                    <a:ext uri="{A12FA001-AC4F-418D-AE19-62706E023703}">
                      <ahyp:hlinkClr xmlns:ahyp="http://schemas.microsoft.com/office/drawing/2018/hyperlinkcolor" val="tx"/>
                    </a:ext>
                  </a:extLst>
                </a:hlinkClick>
              </a:rPr>
              <a:t>Intermediate-Risk with Known CAD</a:t>
            </a:r>
            <a:endParaRPr lang="en-US" sz="1600" b="1" dirty="0">
              <a:solidFill>
                <a:schemeClr val="bg1"/>
              </a:solidFill>
              <a:latin typeface="Lub Dub Bold" panose="020B0803030403020204" pitchFamily="34" charset="0"/>
              <a:cs typeface="Lato"/>
            </a:endParaRPr>
          </a:p>
        </p:txBody>
      </p:sp>
      <p:cxnSp>
        <p:nvCxnSpPr>
          <p:cNvPr id="83" name="Straight Arrow Connector 283">
            <a:extLst>
              <a:ext uri="{FF2B5EF4-FFF2-40B4-BE49-F238E27FC236}">
                <a16:creationId xmlns:a16="http://schemas.microsoft.com/office/drawing/2014/main" id="{8556BBA1-5160-4151-82CD-59384A1EF804}"/>
              </a:ext>
              <a:ext uri="{C183D7F6-B498-43B3-948B-1728B52AA6E4}">
                <adec:decorative xmlns:adec="http://schemas.microsoft.com/office/drawing/2017/decorative" val="1"/>
              </a:ext>
            </a:extLst>
          </p:cNvPr>
          <p:cNvCxnSpPr>
            <a:cxnSpLocks/>
          </p:cNvCxnSpPr>
          <p:nvPr/>
        </p:nvCxnSpPr>
        <p:spPr>
          <a:xfrm>
            <a:off x="2992463" y="2672887"/>
            <a:ext cx="4518214" cy="418951"/>
          </a:xfrm>
          <a:prstGeom prst="bentConnector3">
            <a:avLst>
              <a:gd name="adj1" fmla="val 18086"/>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BDD2EC2A-4ED8-48F8-9822-DEF3C2312533}"/>
              </a:ext>
              <a:ext uri="{C183D7F6-B498-43B3-948B-1728B52AA6E4}">
                <adec:decorative xmlns:adec="http://schemas.microsoft.com/office/drawing/2017/decorative" val="1"/>
              </a:ext>
            </a:extLst>
          </p:cNvPr>
          <p:cNvCxnSpPr>
            <a:cxnSpLocks/>
          </p:cNvCxnSpPr>
          <p:nvPr/>
        </p:nvCxnSpPr>
        <p:spPr>
          <a:xfrm>
            <a:off x="4388086" y="5059307"/>
            <a:ext cx="629391"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18040D9B-1A6E-4409-AD5F-69C13AAEF6DE}"/>
              </a:ext>
              <a:ext uri="{C183D7F6-B498-43B3-948B-1728B52AA6E4}">
                <adec:decorative xmlns:adec="http://schemas.microsoft.com/office/drawing/2017/decorative" val="1"/>
              </a:ext>
            </a:extLst>
          </p:cNvPr>
          <p:cNvCxnSpPr>
            <a:cxnSpLocks/>
            <a:endCxn id="87" idx="3"/>
          </p:cNvCxnSpPr>
          <p:nvPr/>
        </p:nvCxnSpPr>
        <p:spPr>
          <a:xfrm flipH="1">
            <a:off x="2270063" y="5059307"/>
            <a:ext cx="562692"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7" name="Rectangle Container">
            <a:extLst>
              <a:ext uri="{FF2B5EF4-FFF2-40B4-BE49-F238E27FC236}">
                <a16:creationId xmlns:a16="http://schemas.microsoft.com/office/drawing/2014/main" id="{22E54ACF-F8D5-48BC-A557-E9D6CE281062}"/>
              </a:ext>
              <a:ext uri="{C183D7F6-B498-43B3-948B-1728B52AA6E4}">
                <adec:decorative xmlns:adec="http://schemas.microsoft.com/office/drawing/2017/decorative" val="1"/>
              </a:ext>
            </a:extLst>
          </p:cNvPr>
          <p:cNvSpPr/>
          <p:nvPr/>
        </p:nvSpPr>
        <p:spPr>
          <a:xfrm>
            <a:off x="1501185" y="4852332"/>
            <a:ext cx="768878" cy="466281"/>
          </a:xfrm>
          <a:prstGeom prst="rect">
            <a:avLst/>
          </a:prstGeom>
          <a:solidFill>
            <a:srgbClr val="46A547"/>
          </a:solidFill>
          <a:ln w="25400">
            <a:noFill/>
          </a:ln>
        </p:spPr>
        <p:txBody>
          <a:bodyPr spcFirstLastPara="0" lIns="0" tIns="0" rIns="0" bIns="0" anchor="ctr"/>
          <a:lstStyle/>
          <a:p>
            <a:pPr algn="ctr" hangingPunct="0">
              <a:lnSpc>
                <a:spcPct val="90000"/>
              </a:lnSpc>
            </a:pPr>
            <a:r>
              <a:rPr lang="en-US" sz="1350" dirty="0">
                <a:latin typeface="Lub Dub Bold" panose="020B0803030403020204" pitchFamily="34" charset="0"/>
                <a:cs typeface="Lato"/>
              </a:rPr>
              <a:t>GDMT (1)</a:t>
            </a:r>
          </a:p>
        </p:txBody>
      </p:sp>
      <p:sp>
        <p:nvSpPr>
          <p:cNvPr id="89" name="Rectangle Container">
            <a:extLst>
              <a:ext uri="{FF2B5EF4-FFF2-40B4-BE49-F238E27FC236}">
                <a16:creationId xmlns:a16="http://schemas.microsoft.com/office/drawing/2014/main" id="{5435623E-9537-4164-8021-A56CEBA09103}"/>
              </a:ext>
              <a:ext uri="{C183D7F6-B498-43B3-948B-1728B52AA6E4}">
                <adec:decorative xmlns:adec="http://schemas.microsoft.com/office/drawing/2017/decorative" val="1"/>
              </a:ext>
            </a:extLst>
          </p:cNvPr>
          <p:cNvSpPr/>
          <p:nvPr/>
        </p:nvSpPr>
        <p:spPr>
          <a:xfrm>
            <a:off x="4448301" y="4943279"/>
            <a:ext cx="319630" cy="229963"/>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YES</a:t>
            </a:r>
          </a:p>
        </p:txBody>
      </p:sp>
      <p:sp>
        <p:nvSpPr>
          <p:cNvPr id="90" name="Rectangle Container">
            <a:extLst>
              <a:ext uri="{FF2B5EF4-FFF2-40B4-BE49-F238E27FC236}">
                <a16:creationId xmlns:a16="http://schemas.microsoft.com/office/drawing/2014/main" id="{0FE644EA-9F34-4037-8490-B1CD4374EA42}"/>
              </a:ext>
              <a:ext uri="{C183D7F6-B498-43B3-948B-1728B52AA6E4}">
                <adec:decorative xmlns:adec="http://schemas.microsoft.com/office/drawing/2017/decorative" val="1"/>
              </a:ext>
            </a:extLst>
          </p:cNvPr>
          <p:cNvSpPr/>
          <p:nvPr/>
        </p:nvSpPr>
        <p:spPr>
          <a:xfrm>
            <a:off x="2452532" y="4933333"/>
            <a:ext cx="319630" cy="229963"/>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NO</a:t>
            </a:r>
          </a:p>
        </p:txBody>
      </p:sp>
      <p:sp>
        <p:nvSpPr>
          <p:cNvPr id="93" name="TextBox 92">
            <a:extLst>
              <a:ext uri="{FF2B5EF4-FFF2-40B4-BE49-F238E27FC236}">
                <a16:creationId xmlns:a16="http://schemas.microsoft.com/office/drawing/2014/main" id="{EC04C90B-E3E7-4258-947C-A71334382C19}"/>
              </a:ext>
              <a:ext uri="{C183D7F6-B498-43B3-948B-1728B52AA6E4}">
                <adec:decorative xmlns:adec="http://schemas.microsoft.com/office/drawing/2017/decorative" val="1"/>
              </a:ext>
            </a:extLst>
          </p:cNvPr>
          <p:cNvSpPr txBox="1"/>
          <p:nvPr/>
        </p:nvSpPr>
        <p:spPr>
          <a:xfrm>
            <a:off x="5017477" y="4853454"/>
            <a:ext cx="768877" cy="465159"/>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dirty="0"/>
              <a:t>ICA (1)</a:t>
            </a:r>
          </a:p>
        </p:txBody>
      </p:sp>
      <p:sp>
        <p:nvSpPr>
          <p:cNvPr id="94" name="TextBox 93">
            <a:extLst>
              <a:ext uri="{FF2B5EF4-FFF2-40B4-BE49-F238E27FC236}">
                <a16:creationId xmlns:a16="http://schemas.microsoft.com/office/drawing/2014/main" id="{903A2E9A-0DA1-4EEF-8557-04D2E6143498}"/>
              </a:ext>
              <a:ext uri="{C183D7F6-B498-43B3-948B-1728B52AA6E4}">
                <adec:decorative xmlns:adec="http://schemas.microsoft.com/office/drawing/2017/decorative" val="1"/>
              </a:ext>
            </a:extLst>
          </p:cNvPr>
          <p:cNvSpPr txBox="1"/>
          <p:nvPr/>
        </p:nvSpPr>
        <p:spPr>
          <a:xfrm>
            <a:off x="9379709" y="4900339"/>
            <a:ext cx="1265962" cy="262499"/>
          </a:xfrm>
          <a:prstGeom prst="rect">
            <a:avLst/>
          </a:prstGeom>
          <a:solidFill>
            <a:schemeClr val="accent5">
              <a:lumMod val="60000"/>
              <a:lumOff val="40000"/>
            </a:schemeClr>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dirty="0"/>
              <a:t>Discharge</a:t>
            </a:r>
          </a:p>
        </p:txBody>
      </p:sp>
      <p:sp>
        <p:nvSpPr>
          <p:cNvPr id="95" name="TextBox 94">
            <a:extLst>
              <a:ext uri="{FF2B5EF4-FFF2-40B4-BE49-F238E27FC236}">
                <a16:creationId xmlns:a16="http://schemas.microsoft.com/office/drawing/2014/main" id="{F3DD0700-C843-46E9-8FBA-A437531D2FCD}"/>
              </a:ext>
              <a:ext uri="{C183D7F6-B498-43B3-948B-1728B52AA6E4}">
                <adec:decorative xmlns:adec="http://schemas.microsoft.com/office/drawing/2017/decorative" val="1"/>
              </a:ext>
            </a:extLst>
          </p:cNvPr>
          <p:cNvSpPr txBox="1"/>
          <p:nvPr/>
        </p:nvSpPr>
        <p:spPr>
          <a:xfrm>
            <a:off x="6920448" y="4227797"/>
            <a:ext cx="1344469" cy="428851"/>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dirty="0"/>
              <a:t>Abnormal functional test </a:t>
            </a:r>
          </a:p>
        </p:txBody>
      </p:sp>
      <p:sp>
        <p:nvSpPr>
          <p:cNvPr id="96" name="TextBox 95">
            <a:extLst>
              <a:ext uri="{FF2B5EF4-FFF2-40B4-BE49-F238E27FC236}">
                <a16:creationId xmlns:a16="http://schemas.microsoft.com/office/drawing/2014/main" id="{A270B746-010D-4C16-8FA3-CC8979FA6CE3}"/>
              </a:ext>
              <a:ext uri="{C183D7F6-B498-43B3-948B-1728B52AA6E4}">
                <adec:decorative xmlns:adec="http://schemas.microsoft.com/office/drawing/2017/decorative" val="1"/>
              </a:ext>
            </a:extLst>
          </p:cNvPr>
          <p:cNvSpPr txBox="1"/>
          <p:nvPr/>
        </p:nvSpPr>
        <p:spPr>
          <a:xfrm>
            <a:off x="9319747" y="4209775"/>
            <a:ext cx="1385885" cy="446400"/>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dirty="0"/>
              <a:t>Normal functional test </a:t>
            </a:r>
          </a:p>
        </p:txBody>
      </p:sp>
      <p:sp>
        <p:nvSpPr>
          <p:cNvPr id="97" name="TextBox 96">
            <a:extLst>
              <a:ext uri="{FF2B5EF4-FFF2-40B4-BE49-F238E27FC236}">
                <a16:creationId xmlns:a16="http://schemas.microsoft.com/office/drawing/2014/main" id="{81877854-FEED-44F4-B810-B8218D09A788}"/>
              </a:ext>
              <a:ext uri="{C183D7F6-B498-43B3-948B-1728B52AA6E4}">
                <adec:decorative xmlns:adec="http://schemas.microsoft.com/office/drawing/2017/decorative" val="1"/>
              </a:ext>
            </a:extLst>
          </p:cNvPr>
          <p:cNvSpPr txBox="1"/>
          <p:nvPr/>
        </p:nvSpPr>
        <p:spPr>
          <a:xfrm>
            <a:off x="5931288" y="5020972"/>
            <a:ext cx="2169358" cy="406890"/>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dirty="0"/>
              <a:t>Option to defer ICA with mildly abnormal test </a:t>
            </a:r>
          </a:p>
        </p:txBody>
      </p:sp>
      <p:cxnSp>
        <p:nvCxnSpPr>
          <p:cNvPr id="105" name="Straight Arrow Connector 283">
            <a:extLst>
              <a:ext uri="{FF2B5EF4-FFF2-40B4-BE49-F238E27FC236}">
                <a16:creationId xmlns:a16="http://schemas.microsoft.com/office/drawing/2014/main" id="{022CA01F-4E07-42F3-9392-0DFBBD50E7A5}"/>
              </a:ext>
              <a:ext uri="{C183D7F6-B498-43B3-948B-1728B52AA6E4}">
                <adec:decorative xmlns:adec="http://schemas.microsoft.com/office/drawing/2017/decorative" val="1"/>
              </a:ext>
            </a:extLst>
          </p:cNvPr>
          <p:cNvCxnSpPr>
            <a:cxnSpLocks/>
          </p:cNvCxnSpPr>
          <p:nvPr/>
        </p:nvCxnSpPr>
        <p:spPr>
          <a:xfrm rot="10800000">
            <a:off x="5397816" y="5318613"/>
            <a:ext cx="3520440" cy="377862"/>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7" name="Rectangle 2">
            <a:extLst>
              <a:ext uri="{FF2B5EF4-FFF2-40B4-BE49-F238E27FC236}">
                <a16:creationId xmlns:a16="http://schemas.microsoft.com/office/drawing/2014/main" id="{BDDFB9F6-FEBF-4582-9239-6EF113F379ED}"/>
              </a:ext>
              <a:ext uri="{C183D7F6-B498-43B3-948B-1728B52AA6E4}">
                <adec:decorative xmlns:adec="http://schemas.microsoft.com/office/drawing/2017/decorative" val="1"/>
              </a:ext>
            </a:extLst>
          </p:cNvPr>
          <p:cNvSpPr/>
          <p:nvPr/>
        </p:nvSpPr>
        <p:spPr>
          <a:xfrm rot="5400000" flipH="1">
            <a:off x="8386673" y="3080533"/>
            <a:ext cx="2808512" cy="2423373"/>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4" name="TextBox 63">
            <a:extLst>
              <a:ext uri="{FF2B5EF4-FFF2-40B4-BE49-F238E27FC236}">
                <a16:creationId xmlns:a16="http://schemas.microsoft.com/office/drawing/2014/main" id="{474907EF-0F76-4202-B319-5303B646AC36}"/>
              </a:ext>
              <a:ext uri="{C183D7F6-B498-43B3-948B-1728B52AA6E4}">
                <adec:decorative xmlns:adec="http://schemas.microsoft.com/office/drawing/2017/decorative" val="1"/>
              </a:ext>
            </a:extLst>
          </p:cNvPr>
          <p:cNvSpPr txBox="1"/>
          <p:nvPr/>
        </p:nvSpPr>
        <p:spPr>
          <a:xfrm>
            <a:off x="1713455" y="4028921"/>
            <a:ext cx="1046194" cy="784830"/>
          </a:xfrm>
          <a:prstGeom prst="rect">
            <a:avLst/>
          </a:prstGeom>
          <a:noFill/>
          <a:ln w="3175">
            <a:noFill/>
          </a:ln>
        </p:spPr>
        <p:txBody>
          <a:bodyPr wrap="square" rtlCol="0">
            <a:spAutoFit/>
          </a:bodyPr>
          <a:lstStyle/>
          <a:p>
            <a:r>
              <a:rPr lang="en-US" sz="900" i="1" dirty="0">
                <a:latin typeface="Lub Dub Condensed" panose="020B0506030403020204" pitchFamily="34" charset="0"/>
              </a:rPr>
              <a:t>Consider INOCA </a:t>
            </a:r>
          </a:p>
          <a:p>
            <a:r>
              <a:rPr lang="en-US" sz="900" i="1" dirty="0">
                <a:latin typeface="Lub Dub Condensed" panose="020B0506030403020204" pitchFamily="34" charset="0"/>
              </a:rPr>
              <a:t>pathway as an </a:t>
            </a:r>
          </a:p>
          <a:p>
            <a:r>
              <a:rPr lang="en-US" sz="900" i="1" dirty="0">
                <a:latin typeface="Lub Dub Condensed" panose="020B0506030403020204" pitchFamily="34" charset="0"/>
              </a:rPr>
              <a:t>outpatient for </a:t>
            </a:r>
          </a:p>
          <a:p>
            <a:r>
              <a:rPr lang="en-US" sz="900" i="1" dirty="0">
                <a:latin typeface="Lub Dub Condensed" panose="020B0506030403020204" pitchFamily="34" charset="0"/>
              </a:rPr>
              <a:t>frequent persistent symptoms</a:t>
            </a:r>
          </a:p>
        </p:txBody>
      </p:sp>
      <p:sp>
        <p:nvSpPr>
          <p:cNvPr id="73" name="TextBox 72">
            <a:extLst>
              <a:ext uri="{FF2B5EF4-FFF2-40B4-BE49-F238E27FC236}">
                <a16:creationId xmlns:a16="http://schemas.microsoft.com/office/drawing/2014/main" id="{0E3D9CE7-CAAB-4D2C-AFCE-61A385CABCDF}"/>
              </a:ext>
              <a:ext uri="{C183D7F6-B498-43B3-948B-1728B52AA6E4}">
                <adec:decorative xmlns:adec="http://schemas.microsoft.com/office/drawing/2017/decorative" val="1"/>
              </a:ext>
            </a:extLst>
          </p:cNvPr>
          <p:cNvSpPr txBox="1"/>
          <p:nvPr/>
        </p:nvSpPr>
        <p:spPr>
          <a:xfrm>
            <a:off x="1436255" y="5553289"/>
            <a:ext cx="869666" cy="284521"/>
          </a:xfrm>
          <a:prstGeom prst="rect">
            <a:avLst/>
          </a:prstGeom>
          <a:solidFill>
            <a:schemeClr val="accent5">
              <a:lumMod val="60000"/>
              <a:lumOff val="40000"/>
            </a:schemeClr>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dirty="0"/>
              <a:t>Discharge</a:t>
            </a:r>
          </a:p>
        </p:txBody>
      </p:sp>
      <p:sp>
        <p:nvSpPr>
          <p:cNvPr id="88" name="Rectangle 87">
            <a:extLst>
              <a:ext uri="{FF2B5EF4-FFF2-40B4-BE49-F238E27FC236}">
                <a16:creationId xmlns:a16="http://schemas.microsoft.com/office/drawing/2014/main" id="{6748806A-52D7-4803-8D49-09B2E090B005}"/>
              </a:ext>
              <a:ext uri="{C183D7F6-B498-43B3-948B-1728B52AA6E4}">
                <adec:decorative xmlns:adec="http://schemas.microsoft.com/office/drawing/2017/decorative" val="1"/>
              </a:ext>
            </a:extLst>
          </p:cNvPr>
          <p:cNvSpPr/>
          <p:nvPr/>
        </p:nvSpPr>
        <p:spPr>
          <a:xfrm>
            <a:off x="9582982" y="374651"/>
            <a:ext cx="2438400" cy="406400"/>
          </a:xfrm>
          <a:prstGeom prst="rect">
            <a:avLst/>
          </a:prstGeom>
          <a:solidFill>
            <a:schemeClr val="bg1">
              <a:lumMod val="8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Box 90">
            <a:hlinkClick r:id="rId4" action="ppaction://hlinksldjump"/>
            <a:extLst>
              <a:ext uri="{FF2B5EF4-FFF2-40B4-BE49-F238E27FC236}">
                <a16:creationId xmlns:a16="http://schemas.microsoft.com/office/drawing/2014/main" id="{7EFAFC60-6854-4589-A8C8-7AA31CDF71C2}"/>
              </a:ext>
              <a:ext uri="{C183D7F6-B498-43B3-948B-1728B52AA6E4}">
                <adec:decorative xmlns:adec="http://schemas.microsoft.com/office/drawing/2017/decorative" val="1"/>
              </a:ext>
            </a:extLst>
          </p:cNvPr>
          <p:cNvSpPr txBox="1"/>
          <p:nvPr/>
        </p:nvSpPr>
        <p:spPr>
          <a:xfrm>
            <a:off x="9647806" y="408574"/>
            <a:ext cx="2335476" cy="338554"/>
          </a:xfrm>
          <a:prstGeom prst="rect">
            <a:avLst/>
          </a:prstGeom>
          <a:noFill/>
        </p:spPr>
        <p:txBody>
          <a:bodyPr wrap="square" rtlCol="0">
            <a:spAutoFit/>
          </a:bodyPr>
          <a:lstStyle/>
          <a:p>
            <a:r>
              <a:rPr lang="en-US" sz="1600" b="1" dirty="0">
                <a:latin typeface="Lub Dub Condensed" panose="020B0506030403020204" pitchFamily="34" charset="0"/>
                <a:sym typeface="Wingdings 3" panose="05040102010807070707" pitchFamily="18" charset="2"/>
              </a:rPr>
              <a:t>  </a:t>
            </a:r>
            <a:r>
              <a:rPr lang="en-US" sz="1600" b="1" dirty="0">
                <a:latin typeface="Lub Dub Condensed" panose="020B0506030403020204" pitchFamily="34" charset="0"/>
              </a:rPr>
              <a:t>Return to previous slide</a:t>
            </a:r>
          </a:p>
        </p:txBody>
      </p:sp>
    </p:spTree>
    <p:extLst>
      <p:ext uri="{BB962C8B-B14F-4D97-AF65-F5344CB8AC3E}">
        <p14:creationId xmlns:p14="http://schemas.microsoft.com/office/powerpoint/2010/main" val="392454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500"/>
                                        <p:tgtEl>
                                          <p:spTgt spid="56"/>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500"/>
                                        <p:tgtEl>
                                          <p:spTgt spid="68"/>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right)">
                                      <p:cBhvr>
                                        <p:cTn id="27" dur="500"/>
                                        <p:tgtEl>
                                          <p:spTgt spid="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fade">
                                      <p:cBhvr>
                                        <p:cTn id="31" dur="500"/>
                                        <p:tgtEl>
                                          <p:spTgt spid="76"/>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up)">
                                      <p:cBhvr>
                                        <p:cTn id="35" dur="500"/>
                                        <p:tgtEl>
                                          <p:spTgt spid="7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Effect transition="in" filter="fade">
                                      <p:cBhvr>
                                        <p:cTn id="39" dur="500"/>
                                        <p:tgtEl>
                                          <p:spTgt spid="7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71"/>
                                        </p:tgtEl>
                                        <p:attrNameLst>
                                          <p:attrName>style.visibility</p:attrName>
                                        </p:attrNameLst>
                                      </p:cBhvr>
                                      <p:to>
                                        <p:strVal val="visible"/>
                                      </p:to>
                                    </p:set>
                                    <p:animEffect transition="in" filter="wipe(left)">
                                      <p:cBhvr>
                                        <p:cTn id="44" dur="500"/>
                                        <p:tgtEl>
                                          <p:spTgt spid="71"/>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75"/>
                                        </p:tgtEl>
                                        <p:attrNameLst>
                                          <p:attrName>style.visibility</p:attrName>
                                        </p:attrNameLst>
                                      </p:cBhvr>
                                      <p:to>
                                        <p:strVal val="visible"/>
                                      </p:to>
                                    </p:set>
                                    <p:animEffect transition="in" filter="fade">
                                      <p:cBhvr>
                                        <p:cTn id="48" dur="500"/>
                                        <p:tgtEl>
                                          <p:spTgt spid="75"/>
                                        </p:tgtEl>
                                      </p:cBhvr>
                                    </p:animEffect>
                                  </p:childTnLst>
                                </p:cTn>
                              </p:par>
                            </p:childTnLst>
                          </p:cTn>
                        </p:par>
                        <p:par>
                          <p:cTn id="49" fill="hold">
                            <p:stCondLst>
                              <p:cond delay="1000"/>
                            </p:stCondLst>
                            <p:childTnLst>
                              <p:par>
                                <p:cTn id="50" presetID="22" presetClass="entr" presetSubtype="1" fill="hold" nodeType="afterEffect">
                                  <p:stCondLst>
                                    <p:cond delay="0"/>
                                  </p:stCondLst>
                                  <p:childTnLst>
                                    <p:set>
                                      <p:cBhvr>
                                        <p:cTn id="51" dur="1" fill="hold">
                                          <p:stCondLst>
                                            <p:cond delay="0"/>
                                          </p:stCondLst>
                                        </p:cTn>
                                        <p:tgtEl>
                                          <p:spTgt spid="79"/>
                                        </p:tgtEl>
                                        <p:attrNameLst>
                                          <p:attrName>style.visibility</p:attrName>
                                        </p:attrNameLst>
                                      </p:cBhvr>
                                      <p:to>
                                        <p:strVal val="visible"/>
                                      </p:to>
                                    </p:set>
                                    <p:animEffect transition="in" filter="wipe(up)">
                                      <p:cBhvr>
                                        <p:cTn id="52" dur="500"/>
                                        <p:tgtEl>
                                          <p:spTgt spid="79"/>
                                        </p:tgtEl>
                                      </p:cBhvr>
                                    </p:animEffect>
                                  </p:childTnLst>
                                </p:cTn>
                              </p:par>
                            </p:childTnLst>
                          </p:cTn>
                        </p:par>
                        <p:par>
                          <p:cTn id="53" fill="hold">
                            <p:stCondLst>
                              <p:cond delay="1500"/>
                            </p:stCondLst>
                            <p:childTnLst>
                              <p:par>
                                <p:cTn id="54" presetID="10" presetClass="entr" presetSubtype="0" fill="hold" grpId="0" nodeType="afterEffect">
                                  <p:stCondLst>
                                    <p:cond delay="0"/>
                                  </p:stCondLst>
                                  <p:childTnLst>
                                    <p:set>
                                      <p:cBhvr>
                                        <p:cTn id="55" dur="1" fill="hold">
                                          <p:stCondLst>
                                            <p:cond delay="0"/>
                                          </p:stCondLst>
                                        </p:cTn>
                                        <p:tgtEl>
                                          <p:spTgt spid="74"/>
                                        </p:tgtEl>
                                        <p:attrNameLst>
                                          <p:attrName>style.visibility</p:attrName>
                                        </p:attrNameLst>
                                      </p:cBhvr>
                                      <p:to>
                                        <p:strVal val="visible"/>
                                      </p:to>
                                    </p:set>
                                    <p:animEffect transition="in" filter="fade">
                                      <p:cBhvr>
                                        <p:cTn id="56" dur="500"/>
                                        <p:tgtEl>
                                          <p:spTgt spid="74"/>
                                        </p:tgtEl>
                                      </p:cBhvr>
                                    </p:animEffect>
                                  </p:childTnLst>
                                </p:cTn>
                              </p:par>
                            </p:childTnLst>
                          </p:cTn>
                        </p:par>
                        <p:par>
                          <p:cTn id="57" fill="hold">
                            <p:stCondLst>
                              <p:cond delay="2000"/>
                            </p:stCondLst>
                            <p:childTnLst>
                              <p:par>
                                <p:cTn id="58" presetID="22" presetClass="entr" presetSubtype="1"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Effect transition="in" filter="wipe(up)">
                                      <p:cBhvr>
                                        <p:cTn id="60" dur="500"/>
                                        <p:tgtEl>
                                          <p:spTgt spid="80"/>
                                        </p:tgtEl>
                                      </p:cBhvr>
                                    </p:animEffect>
                                  </p:childTnLst>
                                </p:cTn>
                              </p:par>
                            </p:childTnLst>
                          </p:cTn>
                        </p:par>
                        <p:par>
                          <p:cTn id="61" fill="hold">
                            <p:stCondLst>
                              <p:cond delay="2500"/>
                            </p:stCondLst>
                            <p:childTnLst>
                              <p:par>
                                <p:cTn id="62" presetID="10" presetClass="entr" presetSubtype="0" fill="hold" grpId="0" nodeType="afterEffect">
                                  <p:stCondLst>
                                    <p:cond delay="0"/>
                                  </p:stCondLst>
                                  <p:childTnLst>
                                    <p:set>
                                      <p:cBhvr>
                                        <p:cTn id="63" dur="1" fill="hold">
                                          <p:stCondLst>
                                            <p:cond delay="0"/>
                                          </p:stCondLst>
                                        </p:cTn>
                                        <p:tgtEl>
                                          <p:spTgt spid="81"/>
                                        </p:tgtEl>
                                        <p:attrNameLst>
                                          <p:attrName>style.visibility</p:attrName>
                                        </p:attrNameLst>
                                      </p:cBhvr>
                                      <p:to>
                                        <p:strVal val="visible"/>
                                      </p:to>
                                    </p:set>
                                    <p:animEffect transition="in" filter="fade">
                                      <p:cBhvr>
                                        <p:cTn id="64" dur="500"/>
                                        <p:tgtEl>
                                          <p:spTgt spid="81"/>
                                        </p:tgtEl>
                                      </p:cBhvr>
                                    </p:animEffect>
                                  </p:childTnLst>
                                </p:cTn>
                              </p:par>
                            </p:childTnLst>
                          </p:cTn>
                        </p:par>
                        <p:par>
                          <p:cTn id="65" fill="hold">
                            <p:stCondLst>
                              <p:cond delay="3000"/>
                            </p:stCondLst>
                            <p:childTnLst>
                              <p:par>
                                <p:cTn id="66" presetID="22" presetClass="entr" presetSubtype="2" fill="hold" nodeType="afterEffect">
                                  <p:stCondLst>
                                    <p:cond delay="0"/>
                                  </p:stCondLst>
                                  <p:childTnLst>
                                    <p:set>
                                      <p:cBhvr>
                                        <p:cTn id="67" dur="1" fill="hold">
                                          <p:stCondLst>
                                            <p:cond delay="0"/>
                                          </p:stCondLst>
                                        </p:cTn>
                                        <p:tgtEl>
                                          <p:spTgt spid="85"/>
                                        </p:tgtEl>
                                        <p:attrNameLst>
                                          <p:attrName>style.visibility</p:attrName>
                                        </p:attrNameLst>
                                      </p:cBhvr>
                                      <p:to>
                                        <p:strVal val="visible"/>
                                      </p:to>
                                    </p:set>
                                    <p:animEffect transition="in" filter="wipe(right)">
                                      <p:cBhvr>
                                        <p:cTn id="68" dur="500"/>
                                        <p:tgtEl>
                                          <p:spTgt spid="8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90"/>
                                        </p:tgtEl>
                                        <p:attrNameLst>
                                          <p:attrName>style.visibility</p:attrName>
                                        </p:attrNameLst>
                                      </p:cBhvr>
                                      <p:to>
                                        <p:strVal val="visible"/>
                                      </p:to>
                                    </p:set>
                                    <p:animEffect transition="in" filter="fade">
                                      <p:cBhvr>
                                        <p:cTn id="71" dur="500"/>
                                        <p:tgtEl>
                                          <p:spTgt spid="90"/>
                                        </p:tgtEl>
                                      </p:cBhvr>
                                    </p:animEffect>
                                  </p:childTnLst>
                                </p:cTn>
                              </p:par>
                            </p:childTnLst>
                          </p:cTn>
                        </p:par>
                        <p:par>
                          <p:cTn id="72" fill="hold">
                            <p:stCondLst>
                              <p:cond delay="3500"/>
                            </p:stCondLst>
                            <p:childTnLst>
                              <p:par>
                                <p:cTn id="73" presetID="10" presetClass="entr" presetSubtype="0" fill="hold" grpId="0" nodeType="afterEffect">
                                  <p:stCondLst>
                                    <p:cond delay="0"/>
                                  </p:stCondLst>
                                  <p:childTnLst>
                                    <p:set>
                                      <p:cBhvr>
                                        <p:cTn id="74" dur="1" fill="hold">
                                          <p:stCondLst>
                                            <p:cond delay="0"/>
                                          </p:stCondLst>
                                        </p:cTn>
                                        <p:tgtEl>
                                          <p:spTgt spid="87"/>
                                        </p:tgtEl>
                                        <p:attrNameLst>
                                          <p:attrName>style.visibility</p:attrName>
                                        </p:attrNameLst>
                                      </p:cBhvr>
                                      <p:to>
                                        <p:strVal val="visible"/>
                                      </p:to>
                                    </p:set>
                                    <p:animEffect transition="in" filter="fade">
                                      <p:cBhvr>
                                        <p:cTn id="75" dur="500"/>
                                        <p:tgtEl>
                                          <p:spTgt spid="87"/>
                                        </p:tgtEl>
                                      </p:cBhvr>
                                    </p:animEffect>
                                  </p:childTnLst>
                                </p:cTn>
                              </p:par>
                            </p:childTnLst>
                          </p:cTn>
                        </p:par>
                        <p:par>
                          <p:cTn id="76" fill="hold">
                            <p:stCondLst>
                              <p:cond delay="4000"/>
                            </p:stCondLst>
                            <p:childTnLst>
                              <p:par>
                                <p:cTn id="77" presetID="22" presetClass="entr" presetSubtype="8" fill="hold" nodeType="afterEffect">
                                  <p:stCondLst>
                                    <p:cond delay="0"/>
                                  </p:stCondLst>
                                  <p:childTnLst>
                                    <p:set>
                                      <p:cBhvr>
                                        <p:cTn id="78" dur="1" fill="hold">
                                          <p:stCondLst>
                                            <p:cond delay="0"/>
                                          </p:stCondLst>
                                        </p:cTn>
                                        <p:tgtEl>
                                          <p:spTgt spid="84"/>
                                        </p:tgtEl>
                                        <p:attrNameLst>
                                          <p:attrName>style.visibility</p:attrName>
                                        </p:attrNameLst>
                                      </p:cBhvr>
                                      <p:to>
                                        <p:strVal val="visible"/>
                                      </p:to>
                                    </p:set>
                                    <p:animEffect transition="in" filter="wipe(left)">
                                      <p:cBhvr>
                                        <p:cTn id="79" dur="500"/>
                                        <p:tgtEl>
                                          <p:spTgt spid="8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fade">
                                      <p:cBhvr>
                                        <p:cTn id="82" dur="500"/>
                                        <p:tgtEl>
                                          <p:spTgt spid="89"/>
                                        </p:tgtEl>
                                      </p:cBhvr>
                                    </p:animEffect>
                                  </p:childTnLst>
                                </p:cTn>
                              </p:par>
                            </p:childTnLst>
                          </p:cTn>
                        </p:par>
                        <p:par>
                          <p:cTn id="83" fill="hold">
                            <p:stCondLst>
                              <p:cond delay="4500"/>
                            </p:stCondLst>
                            <p:childTnLst>
                              <p:par>
                                <p:cTn id="84" presetID="10" presetClass="entr" presetSubtype="0" fill="hold" grpId="0" nodeType="after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fade">
                                      <p:cBhvr>
                                        <p:cTn id="86" dur="500"/>
                                        <p:tgtEl>
                                          <p:spTgt spid="93"/>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83"/>
                                        </p:tgtEl>
                                        <p:attrNameLst>
                                          <p:attrName>style.visibility</p:attrName>
                                        </p:attrNameLst>
                                      </p:cBhvr>
                                      <p:to>
                                        <p:strVal val="visible"/>
                                      </p:to>
                                    </p:set>
                                    <p:animEffect transition="in" filter="wipe(left)">
                                      <p:cBhvr>
                                        <p:cTn id="91" dur="500"/>
                                        <p:tgtEl>
                                          <p:spTgt spid="83"/>
                                        </p:tgtEl>
                                      </p:cBhvr>
                                    </p:animEffect>
                                  </p:childTnLst>
                                </p:cTn>
                              </p:par>
                            </p:childTnLst>
                          </p:cTn>
                        </p:par>
                        <p:par>
                          <p:cTn id="92" fill="hold">
                            <p:stCondLst>
                              <p:cond delay="500"/>
                            </p:stCondLst>
                            <p:childTnLst>
                              <p:par>
                                <p:cTn id="93" presetID="10" presetClass="entr" presetSubtype="0" fill="hold" grpId="0" nodeType="afterEffect">
                                  <p:stCondLst>
                                    <p:cond delay="0"/>
                                  </p:stCondLst>
                                  <p:childTnLst>
                                    <p:set>
                                      <p:cBhvr>
                                        <p:cTn id="94" dur="1" fill="hold">
                                          <p:stCondLst>
                                            <p:cond delay="0"/>
                                          </p:stCondLst>
                                        </p:cTn>
                                        <p:tgtEl>
                                          <p:spTgt spid="72"/>
                                        </p:tgtEl>
                                        <p:attrNameLst>
                                          <p:attrName>style.visibility</p:attrName>
                                        </p:attrNameLst>
                                      </p:cBhvr>
                                      <p:to>
                                        <p:strVal val="visible"/>
                                      </p:to>
                                    </p:set>
                                    <p:animEffect transition="in" filter="fade">
                                      <p:cBhvr>
                                        <p:cTn id="95" dur="500"/>
                                        <p:tgtEl>
                                          <p:spTgt spid="72"/>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nodeType="clickEffect">
                                  <p:stCondLst>
                                    <p:cond delay="0"/>
                                  </p:stCondLst>
                                  <p:childTnLst>
                                    <p:set>
                                      <p:cBhvr>
                                        <p:cTn id="99" dur="1" fill="hold">
                                          <p:stCondLst>
                                            <p:cond delay="0"/>
                                          </p:stCondLst>
                                        </p:cTn>
                                        <p:tgtEl>
                                          <p:spTgt spid="60"/>
                                        </p:tgtEl>
                                        <p:attrNameLst>
                                          <p:attrName>style.visibility</p:attrName>
                                        </p:attrNameLst>
                                      </p:cBhvr>
                                      <p:to>
                                        <p:strVal val="visible"/>
                                      </p:to>
                                    </p:set>
                                    <p:animEffect transition="in" filter="wipe(left)">
                                      <p:cBhvr>
                                        <p:cTn id="100" dur="500"/>
                                        <p:tgtEl>
                                          <p:spTgt spid="60"/>
                                        </p:tgtEl>
                                      </p:cBhvr>
                                    </p:animEffect>
                                  </p:childTnLst>
                                </p:cTn>
                              </p:par>
                            </p:childTnLst>
                          </p:cTn>
                        </p:par>
                        <p:par>
                          <p:cTn id="101" fill="hold">
                            <p:stCondLst>
                              <p:cond delay="500"/>
                            </p:stCondLst>
                            <p:childTnLst>
                              <p:par>
                                <p:cTn id="102" presetID="10" presetClass="entr" presetSubtype="0" fill="hold" grpId="0"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fade">
                                      <p:cBhvr>
                                        <p:cTn id="104" dur="500"/>
                                        <p:tgtEl>
                                          <p:spTgt spid="59"/>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55"/>
                                        </p:tgtEl>
                                        <p:attrNameLst>
                                          <p:attrName>style.visibility</p:attrName>
                                        </p:attrNameLst>
                                      </p:cBhvr>
                                      <p:to>
                                        <p:strVal val="visible"/>
                                      </p:to>
                                    </p:set>
                                    <p:animEffect transition="in" filter="wipe(left)">
                                      <p:cBhvr>
                                        <p:cTn id="109" dur="500"/>
                                        <p:tgtEl>
                                          <p:spTgt spid="55"/>
                                        </p:tgtEl>
                                      </p:cBhvr>
                                    </p:animEffect>
                                  </p:childTnLst>
                                </p:cTn>
                              </p:par>
                            </p:childTnLst>
                          </p:cTn>
                        </p:par>
                        <p:par>
                          <p:cTn id="110" fill="hold">
                            <p:stCondLst>
                              <p:cond delay="500"/>
                            </p:stCondLst>
                            <p:childTnLst>
                              <p:par>
                                <p:cTn id="111" presetID="10"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Effect transition="in" filter="fade">
                                      <p:cBhvr>
                                        <p:cTn id="113" dur="500"/>
                                        <p:tgtEl>
                                          <p:spTgt spid="57"/>
                                        </p:tgtEl>
                                      </p:cBhvr>
                                    </p:animEffect>
                                  </p:childTnLst>
                                </p:cTn>
                              </p:par>
                            </p:childTnLst>
                          </p:cTn>
                        </p:par>
                        <p:par>
                          <p:cTn id="114" fill="hold">
                            <p:stCondLst>
                              <p:cond delay="1000"/>
                            </p:stCondLst>
                            <p:childTnLst>
                              <p:par>
                                <p:cTn id="115" presetID="22" presetClass="entr" presetSubtype="2" fill="hold" nodeType="afterEffect">
                                  <p:stCondLst>
                                    <p:cond delay="0"/>
                                  </p:stCondLst>
                                  <p:childTnLst>
                                    <p:set>
                                      <p:cBhvr>
                                        <p:cTn id="116" dur="1" fill="hold">
                                          <p:stCondLst>
                                            <p:cond delay="0"/>
                                          </p:stCondLst>
                                        </p:cTn>
                                        <p:tgtEl>
                                          <p:spTgt spid="61"/>
                                        </p:tgtEl>
                                        <p:attrNameLst>
                                          <p:attrName>style.visibility</p:attrName>
                                        </p:attrNameLst>
                                      </p:cBhvr>
                                      <p:to>
                                        <p:strVal val="visible"/>
                                      </p:to>
                                    </p:set>
                                    <p:animEffect transition="in" filter="wipe(right)">
                                      <p:cBhvr>
                                        <p:cTn id="117" dur="500"/>
                                        <p:tgtEl>
                                          <p:spTgt spid="61"/>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1" fill="hold" nodeType="clickEffect">
                                  <p:stCondLst>
                                    <p:cond delay="0"/>
                                  </p:stCondLst>
                                  <p:childTnLst>
                                    <p:set>
                                      <p:cBhvr>
                                        <p:cTn id="121" dur="1" fill="hold">
                                          <p:stCondLst>
                                            <p:cond delay="0"/>
                                          </p:stCondLst>
                                        </p:cTn>
                                        <p:tgtEl>
                                          <p:spTgt spid="82"/>
                                        </p:tgtEl>
                                        <p:attrNameLst>
                                          <p:attrName>style.visibility</p:attrName>
                                        </p:attrNameLst>
                                      </p:cBhvr>
                                      <p:to>
                                        <p:strVal val="visible"/>
                                      </p:to>
                                    </p:set>
                                    <p:animEffect transition="in" filter="wipe(up)">
                                      <p:cBhvr>
                                        <p:cTn id="122" dur="500"/>
                                        <p:tgtEl>
                                          <p:spTgt spid="82"/>
                                        </p:tgtEl>
                                      </p:cBhvr>
                                    </p:animEffect>
                                  </p:childTnLst>
                                </p:cTn>
                              </p:par>
                            </p:childTnLst>
                          </p:cTn>
                        </p:par>
                        <p:par>
                          <p:cTn id="123" fill="hold">
                            <p:stCondLst>
                              <p:cond delay="500"/>
                            </p:stCondLst>
                            <p:childTnLst>
                              <p:par>
                                <p:cTn id="124" presetID="22" presetClass="entr" presetSubtype="2" fill="hold" nodeType="afterEffect">
                                  <p:stCondLst>
                                    <p:cond delay="0"/>
                                  </p:stCondLst>
                                  <p:childTnLst>
                                    <p:set>
                                      <p:cBhvr>
                                        <p:cTn id="125" dur="1" fill="hold">
                                          <p:stCondLst>
                                            <p:cond delay="0"/>
                                          </p:stCondLst>
                                        </p:cTn>
                                        <p:tgtEl>
                                          <p:spTgt spid="8"/>
                                        </p:tgtEl>
                                        <p:attrNameLst>
                                          <p:attrName>style.visibility</p:attrName>
                                        </p:attrNameLst>
                                      </p:cBhvr>
                                      <p:to>
                                        <p:strVal val="visible"/>
                                      </p:to>
                                    </p:set>
                                    <p:animEffect transition="in" filter="wipe(right)">
                                      <p:cBhvr>
                                        <p:cTn id="126" dur="500"/>
                                        <p:tgtEl>
                                          <p:spTgt spid="8"/>
                                        </p:tgtEl>
                                      </p:cBhvr>
                                    </p:animEffect>
                                  </p:childTnLst>
                                </p:cTn>
                              </p:par>
                            </p:childTnLst>
                          </p:cTn>
                        </p:par>
                        <p:par>
                          <p:cTn id="127" fill="hold">
                            <p:stCondLst>
                              <p:cond delay="1000"/>
                            </p:stCondLst>
                            <p:childTnLst>
                              <p:par>
                                <p:cTn id="128" presetID="10" presetClass="entr" presetSubtype="0" fill="hold" grpId="0" nodeType="afterEffect">
                                  <p:stCondLst>
                                    <p:cond delay="0"/>
                                  </p:stCondLst>
                                  <p:childTnLst>
                                    <p:set>
                                      <p:cBhvr>
                                        <p:cTn id="129" dur="1" fill="hold">
                                          <p:stCondLst>
                                            <p:cond delay="0"/>
                                          </p:stCondLst>
                                        </p:cTn>
                                        <p:tgtEl>
                                          <p:spTgt spid="95"/>
                                        </p:tgtEl>
                                        <p:attrNameLst>
                                          <p:attrName>style.visibility</p:attrName>
                                        </p:attrNameLst>
                                      </p:cBhvr>
                                      <p:to>
                                        <p:strVal val="visible"/>
                                      </p:to>
                                    </p:set>
                                    <p:animEffect transition="in" filter="fade">
                                      <p:cBhvr>
                                        <p:cTn id="130" dur="500"/>
                                        <p:tgtEl>
                                          <p:spTgt spid="95"/>
                                        </p:tgtEl>
                                      </p:cBhvr>
                                    </p:animEffect>
                                  </p:childTnLst>
                                </p:cTn>
                              </p:par>
                            </p:childTnLst>
                          </p:cTn>
                        </p:par>
                        <p:par>
                          <p:cTn id="131" fill="hold">
                            <p:stCondLst>
                              <p:cond delay="1500"/>
                            </p:stCondLst>
                            <p:childTnLst>
                              <p:par>
                                <p:cTn id="132" presetID="22" presetClass="entr" presetSubtype="2" fill="hold" nodeType="afterEffect">
                                  <p:stCondLst>
                                    <p:cond delay="0"/>
                                  </p:stCondLst>
                                  <p:childTnLst>
                                    <p:set>
                                      <p:cBhvr>
                                        <p:cTn id="133" dur="1" fill="hold">
                                          <p:stCondLst>
                                            <p:cond delay="0"/>
                                          </p:stCondLst>
                                        </p:cTn>
                                        <p:tgtEl>
                                          <p:spTgt spid="9"/>
                                        </p:tgtEl>
                                        <p:attrNameLst>
                                          <p:attrName>style.visibility</p:attrName>
                                        </p:attrNameLst>
                                      </p:cBhvr>
                                      <p:to>
                                        <p:strVal val="visible"/>
                                      </p:to>
                                    </p:set>
                                    <p:animEffect transition="in" filter="wipe(right)">
                                      <p:cBhvr>
                                        <p:cTn id="134" dur="500"/>
                                        <p:tgtEl>
                                          <p:spTgt spid="9"/>
                                        </p:tgtEl>
                                      </p:cBhvr>
                                    </p:animEffect>
                                  </p:childTnLst>
                                </p:cTn>
                              </p:par>
                            </p:childTnLst>
                          </p:cTn>
                        </p:par>
                        <p:par>
                          <p:cTn id="135" fill="hold">
                            <p:stCondLst>
                              <p:cond delay="2000"/>
                            </p:stCondLst>
                            <p:childTnLst>
                              <p:par>
                                <p:cTn id="136" presetID="10" presetClass="entr" presetSubtype="0" fill="hold" grpId="0" nodeType="afterEffect">
                                  <p:stCondLst>
                                    <p:cond delay="0"/>
                                  </p:stCondLst>
                                  <p:childTnLst>
                                    <p:set>
                                      <p:cBhvr>
                                        <p:cTn id="137" dur="1" fill="hold">
                                          <p:stCondLst>
                                            <p:cond delay="0"/>
                                          </p:stCondLst>
                                        </p:cTn>
                                        <p:tgtEl>
                                          <p:spTgt spid="97"/>
                                        </p:tgtEl>
                                        <p:attrNameLst>
                                          <p:attrName>style.visibility</p:attrName>
                                        </p:attrNameLst>
                                      </p:cBhvr>
                                      <p:to>
                                        <p:strVal val="visible"/>
                                      </p:to>
                                    </p:set>
                                    <p:animEffect transition="in" filter="fade">
                                      <p:cBhvr>
                                        <p:cTn id="138" dur="500"/>
                                        <p:tgtEl>
                                          <p:spTgt spid="97"/>
                                        </p:tgtEl>
                                      </p:cBhvr>
                                    </p:animEffect>
                                  </p:childTnLst>
                                </p:cTn>
                              </p:par>
                            </p:childTnLst>
                          </p:cTn>
                        </p:par>
                        <p:par>
                          <p:cTn id="139" fill="hold">
                            <p:stCondLst>
                              <p:cond delay="2500"/>
                            </p:stCondLst>
                            <p:childTnLst>
                              <p:par>
                                <p:cTn id="140" presetID="22" presetClass="entr" presetSubtype="1" fill="hold" grpId="0" nodeType="afterEffect">
                                  <p:stCondLst>
                                    <p:cond delay="0"/>
                                  </p:stCondLst>
                                  <p:childTnLst>
                                    <p:set>
                                      <p:cBhvr>
                                        <p:cTn id="141" dur="1" fill="hold">
                                          <p:stCondLst>
                                            <p:cond delay="0"/>
                                          </p:stCondLst>
                                        </p:cTn>
                                        <p:tgtEl>
                                          <p:spTgt spid="104"/>
                                        </p:tgtEl>
                                        <p:attrNameLst>
                                          <p:attrName>style.visibility</p:attrName>
                                        </p:attrNameLst>
                                      </p:cBhvr>
                                      <p:to>
                                        <p:strVal val="visible"/>
                                      </p:to>
                                    </p:set>
                                    <p:animEffect transition="in" filter="wipe(up)">
                                      <p:cBhvr>
                                        <p:cTn id="142" dur="500"/>
                                        <p:tgtEl>
                                          <p:spTgt spid="104"/>
                                        </p:tgtEl>
                                      </p:cBhvr>
                                    </p:animEffect>
                                  </p:childTnLst>
                                </p:cTn>
                              </p:par>
                            </p:childTnLst>
                          </p:cTn>
                        </p:par>
                        <p:par>
                          <p:cTn id="143" fill="hold">
                            <p:stCondLst>
                              <p:cond delay="3000"/>
                            </p:stCondLst>
                            <p:childTnLst>
                              <p:par>
                                <p:cTn id="144" presetID="22" presetClass="entr" presetSubtype="2" fill="hold" nodeType="afterEffect">
                                  <p:stCondLst>
                                    <p:cond delay="0"/>
                                  </p:stCondLst>
                                  <p:childTnLst>
                                    <p:set>
                                      <p:cBhvr>
                                        <p:cTn id="145" dur="1" fill="hold">
                                          <p:stCondLst>
                                            <p:cond delay="0"/>
                                          </p:stCondLst>
                                        </p:cTn>
                                        <p:tgtEl>
                                          <p:spTgt spid="105"/>
                                        </p:tgtEl>
                                        <p:attrNameLst>
                                          <p:attrName>style.visibility</p:attrName>
                                        </p:attrNameLst>
                                      </p:cBhvr>
                                      <p:to>
                                        <p:strVal val="visible"/>
                                      </p:to>
                                    </p:set>
                                    <p:animEffect transition="in" filter="wipe(right)">
                                      <p:cBhvr>
                                        <p:cTn id="146" dur="500"/>
                                        <p:tgtEl>
                                          <p:spTgt spid="105"/>
                                        </p:tgtEl>
                                      </p:cBhvr>
                                    </p:animEffect>
                                  </p:childTnLst>
                                </p:cTn>
                              </p:par>
                            </p:childTnLst>
                          </p:cTn>
                        </p:par>
                        <p:par>
                          <p:cTn id="147" fill="hold">
                            <p:stCondLst>
                              <p:cond delay="3500"/>
                            </p:stCondLst>
                            <p:childTnLst>
                              <p:par>
                                <p:cTn id="148" presetID="22" presetClass="entr" presetSubtype="8" fill="hold" grpId="0" nodeType="afterEffect">
                                  <p:stCondLst>
                                    <p:cond delay="0"/>
                                  </p:stCondLst>
                                  <p:childTnLst>
                                    <p:set>
                                      <p:cBhvr>
                                        <p:cTn id="149" dur="1" fill="hold">
                                          <p:stCondLst>
                                            <p:cond delay="0"/>
                                          </p:stCondLst>
                                        </p:cTn>
                                        <p:tgtEl>
                                          <p:spTgt spid="100"/>
                                        </p:tgtEl>
                                        <p:attrNameLst>
                                          <p:attrName>style.visibility</p:attrName>
                                        </p:attrNameLst>
                                      </p:cBhvr>
                                      <p:to>
                                        <p:strVal val="visible"/>
                                      </p:to>
                                    </p:set>
                                    <p:animEffect transition="in" filter="wipe(left)">
                                      <p:cBhvr>
                                        <p:cTn id="150" dur="500"/>
                                        <p:tgtEl>
                                          <p:spTgt spid="100"/>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96"/>
                                        </p:tgtEl>
                                        <p:attrNameLst>
                                          <p:attrName>style.visibility</p:attrName>
                                        </p:attrNameLst>
                                      </p:cBhvr>
                                      <p:to>
                                        <p:strVal val="visible"/>
                                      </p:to>
                                    </p:set>
                                    <p:animEffect transition="in" filter="fade">
                                      <p:cBhvr>
                                        <p:cTn id="153" dur="500"/>
                                        <p:tgtEl>
                                          <p:spTgt spid="96"/>
                                        </p:tgtEl>
                                      </p:cBhvr>
                                    </p:animEffect>
                                  </p:childTnLst>
                                </p:cTn>
                              </p:par>
                            </p:childTnLst>
                          </p:cTn>
                        </p:par>
                        <p:par>
                          <p:cTn id="154" fill="hold">
                            <p:stCondLst>
                              <p:cond delay="4000"/>
                            </p:stCondLst>
                            <p:childTnLst>
                              <p:par>
                                <p:cTn id="155" presetID="22" presetClass="entr" presetSubtype="1" fill="hold" nodeType="afterEffect">
                                  <p:stCondLst>
                                    <p:cond delay="0"/>
                                  </p:stCondLst>
                                  <p:childTnLst>
                                    <p:set>
                                      <p:cBhvr>
                                        <p:cTn id="156" dur="1" fill="hold">
                                          <p:stCondLst>
                                            <p:cond delay="0"/>
                                          </p:stCondLst>
                                        </p:cTn>
                                        <p:tgtEl>
                                          <p:spTgt spid="101"/>
                                        </p:tgtEl>
                                        <p:attrNameLst>
                                          <p:attrName>style.visibility</p:attrName>
                                        </p:attrNameLst>
                                      </p:cBhvr>
                                      <p:to>
                                        <p:strVal val="visible"/>
                                      </p:to>
                                    </p:set>
                                    <p:animEffect transition="in" filter="wipe(up)">
                                      <p:cBhvr>
                                        <p:cTn id="157" dur="500"/>
                                        <p:tgtEl>
                                          <p:spTgt spid="101"/>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94"/>
                                        </p:tgtEl>
                                        <p:attrNameLst>
                                          <p:attrName>style.visibility</p:attrName>
                                        </p:attrNameLst>
                                      </p:cBhvr>
                                      <p:to>
                                        <p:strVal val="visible"/>
                                      </p:to>
                                    </p:set>
                                    <p:animEffect transition="in" filter="fade">
                                      <p:cBhvr>
                                        <p:cTn id="160" dur="500"/>
                                        <p:tgtEl>
                                          <p:spTgt spid="94"/>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8" fill="hold" nodeType="clickEffect">
                                  <p:stCondLst>
                                    <p:cond delay="0"/>
                                  </p:stCondLst>
                                  <p:childTnLst>
                                    <p:set>
                                      <p:cBhvr>
                                        <p:cTn id="164" dur="1" fill="hold">
                                          <p:stCondLst>
                                            <p:cond delay="0"/>
                                          </p:stCondLst>
                                        </p:cTn>
                                        <p:tgtEl>
                                          <p:spTgt spid="62"/>
                                        </p:tgtEl>
                                        <p:attrNameLst>
                                          <p:attrName>style.visibility</p:attrName>
                                        </p:attrNameLst>
                                      </p:cBhvr>
                                      <p:to>
                                        <p:strVal val="visible"/>
                                      </p:to>
                                    </p:set>
                                    <p:animEffect transition="in" filter="wipe(left)">
                                      <p:cBhvr>
                                        <p:cTn id="165" dur="500"/>
                                        <p:tgtEl>
                                          <p:spTgt spid="62"/>
                                        </p:tgtEl>
                                      </p:cBhvr>
                                    </p:animEffect>
                                  </p:childTnLst>
                                </p:cTn>
                              </p:par>
                            </p:childTnLst>
                          </p:cTn>
                        </p:par>
                        <p:par>
                          <p:cTn id="166" fill="hold">
                            <p:stCondLst>
                              <p:cond delay="500"/>
                            </p:stCondLst>
                            <p:childTnLst>
                              <p:par>
                                <p:cTn id="167" presetID="10" presetClass="entr" presetSubtype="0" fill="hold" grpId="0" nodeType="afterEffect">
                                  <p:stCondLst>
                                    <p:cond delay="0"/>
                                  </p:stCondLst>
                                  <p:childTnLst>
                                    <p:set>
                                      <p:cBhvr>
                                        <p:cTn id="168" dur="1" fill="hold">
                                          <p:stCondLst>
                                            <p:cond delay="0"/>
                                          </p:stCondLst>
                                        </p:cTn>
                                        <p:tgtEl>
                                          <p:spTgt spid="58"/>
                                        </p:tgtEl>
                                        <p:attrNameLst>
                                          <p:attrName>style.visibility</p:attrName>
                                        </p:attrNameLst>
                                      </p:cBhvr>
                                      <p:to>
                                        <p:strVal val="visible"/>
                                      </p:to>
                                    </p:set>
                                    <p:animEffect transition="in" filter="fade">
                                      <p:cBhvr>
                                        <p:cTn id="169" dur="500"/>
                                        <p:tgtEl>
                                          <p:spTgt spid="58"/>
                                        </p:tgtEl>
                                      </p:cBhvr>
                                    </p:animEffect>
                                  </p:childTnLst>
                                </p:cTn>
                              </p:par>
                            </p:childTnLst>
                          </p:cTn>
                        </p:par>
                        <p:par>
                          <p:cTn id="170" fill="hold">
                            <p:stCondLst>
                              <p:cond delay="1000"/>
                            </p:stCondLst>
                            <p:childTnLst>
                              <p:par>
                                <p:cTn id="171" presetID="22" presetClass="entr" presetSubtype="1" fill="hold" grpId="0" nodeType="afterEffect">
                                  <p:stCondLst>
                                    <p:cond delay="0"/>
                                  </p:stCondLst>
                                  <p:childTnLst>
                                    <p:set>
                                      <p:cBhvr>
                                        <p:cTn id="172" dur="1" fill="hold">
                                          <p:stCondLst>
                                            <p:cond delay="0"/>
                                          </p:stCondLst>
                                        </p:cTn>
                                        <p:tgtEl>
                                          <p:spTgt spid="67"/>
                                        </p:tgtEl>
                                        <p:attrNameLst>
                                          <p:attrName>style.visibility</p:attrName>
                                        </p:attrNameLst>
                                      </p:cBhvr>
                                      <p:to>
                                        <p:strVal val="visible"/>
                                      </p:to>
                                    </p:set>
                                    <p:animEffect transition="in" filter="wipe(up)">
                                      <p:cBhvr>
                                        <p:cTn id="173" dur="500"/>
                                        <p:tgtEl>
                                          <p:spTgt spid="67"/>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64"/>
                                        </p:tgtEl>
                                        <p:attrNameLst>
                                          <p:attrName>style.visibility</p:attrName>
                                        </p:attrNameLst>
                                      </p:cBhvr>
                                      <p:to>
                                        <p:strVal val="visible"/>
                                      </p:to>
                                    </p:set>
                                    <p:animEffect transition="in" filter="fade">
                                      <p:cBhvr>
                                        <p:cTn id="176" dur="500"/>
                                        <p:tgtEl>
                                          <p:spTgt spid="64"/>
                                        </p:tgtEl>
                                      </p:cBhvr>
                                    </p:animEffect>
                                  </p:childTnLst>
                                </p:cTn>
                              </p:par>
                            </p:childTnLst>
                          </p:cTn>
                        </p:par>
                        <p:par>
                          <p:cTn id="177" fill="hold">
                            <p:stCondLst>
                              <p:cond delay="1500"/>
                            </p:stCondLst>
                            <p:childTnLst>
                              <p:par>
                                <p:cTn id="178" presetID="10" presetClass="entr" presetSubtype="0" fill="hold" grpId="0" nodeType="afterEffect">
                                  <p:stCondLst>
                                    <p:cond delay="0"/>
                                  </p:stCondLst>
                                  <p:childTnLst>
                                    <p:set>
                                      <p:cBhvr>
                                        <p:cTn id="179" dur="1" fill="hold">
                                          <p:stCondLst>
                                            <p:cond delay="0"/>
                                          </p:stCondLst>
                                        </p:cTn>
                                        <p:tgtEl>
                                          <p:spTgt spid="73"/>
                                        </p:tgtEl>
                                        <p:attrNameLst>
                                          <p:attrName>style.visibility</p:attrName>
                                        </p:attrNameLst>
                                      </p:cBhvr>
                                      <p:to>
                                        <p:strVal val="visible"/>
                                      </p:to>
                                    </p:set>
                                    <p:animEffect transition="in" filter="fade">
                                      <p:cBhvr>
                                        <p:cTn id="180" dur="500"/>
                                        <p:tgtEl>
                                          <p:spTgt spid="73"/>
                                        </p:tgtEl>
                                      </p:cBhvr>
                                    </p:animEffect>
                                  </p:childTnLst>
                                </p:cTn>
                              </p:par>
                            </p:childTnLst>
                          </p:cTn>
                        </p:par>
                        <p:par>
                          <p:cTn id="181" fill="hold">
                            <p:stCondLst>
                              <p:cond delay="2000"/>
                            </p:stCondLst>
                            <p:childTnLst>
                              <p:par>
                                <p:cTn id="182" presetID="22" presetClass="entr" presetSubtype="2" fill="hold" nodeType="afterEffect">
                                  <p:stCondLst>
                                    <p:cond delay="0"/>
                                  </p:stCondLst>
                                  <p:childTnLst>
                                    <p:set>
                                      <p:cBhvr>
                                        <p:cTn id="183" dur="1" fill="hold">
                                          <p:stCondLst>
                                            <p:cond delay="0"/>
                                          </p:stCondLst>
                                        </p:cTn>
                                        <p:tgtEl>
                                          <p:spTgt spid="86"/>
                                        </p:tgtEl>
                                        <p:attrNameLst>
                                          <p:attrName>style.visibility</p:attrName>
                                        </p:attrNameLst>
                                      </p:cBhvr>
                                      <p:to>
                                        <p:strVal val="visible"/>
                                      </p:to>
                                    </p:set>
                                    <p:animEffect transition="in" filter="wipe(right)">
                                      <p:cBhvr>
                                        <p:cTn id="184"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0" grpId="0" animBg="1"/>
      <p:bldP spid="72" grpId="0" animBg="1"/>
      <p:bldP spid="71" grpId="0" animBg="1"/>
      <p:bldP spid="68" grpId="0" animBg="1"/>
      <p:bldP spid="55" grpId="0" animBg="1"/>
      <p:bldP spid="56" grpId="0" animBg="1"/>
      <p:bldP spid="57" grpId="0" animBg="1"/>
      <p:bldP spid="58" grpId="0" animBg="1"/>
      <p:bldP spid="59" grpId="0" animBg="1"/>
      <p:bldP spid="74" grpId="0" animBg="1"/>
      <p:bldP spid="75" grpId="0" animBg="1"/>
      <p:bldP spid="76" grpId="0" animBg="1"/>
      <p:bldP spid="78" grpId="0" animBg="1"/>
      <p:bldP spid="81" grpId="0" animBg="1"/>
      <p:bldP spid="40" grpId="0" animBg="1"/>
      <p:bldP spid="87" grpId="0" animBg="1"/>
      <p:bldP spid="89" grpId="0" animBg="1"/>
      <p:bldP spid="90" grpId="0" animBg="1"/>
      <p:bldP spid="93" grpId="0" animBg="1"/>
      <p:bldP spid="94" grpId="0" animBg="1"/>
      <p:bldP spid="95" grpId="0" animBg="1"/>
      <p:bldP spid="96" grpId="0" animBg="1"/>
      <p:bldP spid="97" grpId="0" animBg="1"/>
      <p:bldP spid="67" grpId="0" animBg="1"/>
      <p:bldP spid="64" grpId="0"/>
      <p:bldP spid="7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89ED0-9D4A-4473-9619-C4D733809A51}"/>
              </a:ext>
            </a:extLst>
          </p:cNvPr>
          <p:cNvSpPr>
            <a:spLocks noGrp="1"/>
          </p:cNvSpPr>
          <p:nvPr>
            <p:ph type="title"/>
          </p:nvPr>
        </p:nvSpPr>
        <p:spPr>
          <a:xfrm>
            <a:off x="838200" y="365124"/>
            <a:ext cx="9513277" cy="804987"/>
          </a:xfrm>
        </p:spPr>
        <p:txBody>
          <a:bodyPr/>
          <a:lstStyle/>
          <a:p>
            <a:r>
              <a:rPr lang="en-US" b="1" dirty="0"/>
              <a:t>Recommendations for High-Risk Patients having Chest Pain</a:t>
            </a:r>
          </a:p>
        </p:txBody>
      </p:sp>
      <p:sp>
        <p:nvSpPr>
          <p:cNvPr id="4" name="Slide Number Placeholder 3">
            <a:extLst>
              <a:ext uri="{FF2B5EF4-FFF2-40B4-BE49-F238E27FC236}">
                <a16:creationId xmlns:a16="http://schemas.microsoft.com/office/drawing/2014/main" id="{266C0F6A-1E08-46BE-B93A-9E31F0709EAD}"/>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24</a:t>
            </a:fld>
            <a:endParaRPr lang="en-US" sz="900" dirty="0"/>
          </a:p>
        </p:txBody>
      </p:sp>
      <p:sp>
        <p:nvSpPr>
          <p:cNvPr id="7" name="Content Placeholder 2">
            <a:extLst>
              <a:ext uri="{FF2B5EF4-FFF2-40B4-BE49-F238E27FC236}">
                <a16:creationId xmlns:a16="http://schemas.microsoft.com/office/drawing/2014/main" id="{2BA9920C-159C-4F35-B187-207DEC72035B}"/>
              </a:ext>
            </a:extLst>
          </p:cNvPr>
          <p:cNvSpPr txBox="1">
            <a:spLocks/>
          </p:cNvSpPr>
          <p:nvPr/>
        </p:nvSpPr>
        <p:spPr>
          <a:xfrm>
            <a:off x="1393686" y="2552807"/>
            <a:ext cx="2391502" cy="6765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rgbClr val="CF2429"/>
                </a:solidFill>
                <a:latin typeface="Lub Dub Bold" panose="020B0803030403020204" pitchFamily="34" charset="0"/>
              </a:rPr>
              <a:t>Prior CABG without ACS</a:t>
            </a:r>
          </a:p>
        </p:txBody>
      </p:sp>
      <p:sp>
        <p:nvSpPr>
          <p:cNvPr id="23" name="Rectangle 22" descr="Flow diagraph with arrows connecting boxes with text and bright green boxes which indicate Class 1 recommendations. ">
            <a:extLst>
              <a:ext uri="{FF2B5EF4-FFF2-40B4-BE49-F238E27FC236}">
                <a16:creationId xmlns:a16="http://schemas.microsoft.com/office/drawing/2014/main" id="{A275307D-5A1C-4E8B-8BA4-EBC52F9A230F}"/>
              </a:ext>
            </a:extLst>
          </p:cNvPr>
          <p:cNvSpPr/>
          <p:nvPr/>
        </p:nvSpPr>
        <p:spPr>
          <a:xfrm>
            <a:off x="1669773" y="3229367"/>
            <a:ext cx="1874321" cy="2348113"/>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F2FE8528-BDB0-44F2-90E1-DC367AC2C817}"/>
              </a:ext>
            </a:extLst>
          </p:cNvPr>
          <p:cNvSpPr txBox="1">
            <a:spLocks/>
          </p:cNvSpPr>
          <p:nvPr/>
        </p:nvSpPr>
        <p:spPr>
          <a:xfrm>
            <a:off x="4123625" y="2668726"/>
            <a:ext cx="2790094" cy="2719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rgbClr val="CF2429"/>
                </a:solidFill>
                <a:latin typeface="Lub Dub Bold" panose="020B0803030403020204" pitchFamily="34" charset="0"/>
              </a:rPr>
              <a:t>Dialysis</a:t>
            </a:r>
          </a:p>
        </p:txBody>
      </p:sp>
      <p:cxnSp>
        <p:nvCxnSpPr>
          <p:cNvPr id="8" name="Straight Connector 7">
            <a:extLst>
              <a:ext uri="{FF2B5EF4-FFF2-40B4-BE49-F238E27FC236}">
                <a16:creationId xmlns:a16="http://schemas.microsoft.com/office/drawing/2014/main" id="{A4C37E42-4F96-4D36-B1F8-E3105E98F1EC}"/>
              </a:ext>
              <a:ext uri="{C183D7F6-B498-43B3-948B-1728B52AA6E4}">
                <adec:decorative xmlns:adec="http://schemas.microsoft.com/office/drawing/2017/decorative" val="1"/>
              </a:ext>
            </a:extLst>
          </p:cNvPr>
          <p:cNvCxnSpPr>
            <a:cxnSpLocks/>
          </p:cNvCxnSpPr>
          <p:nvPr/>
        </p:nvCxnSpPr>
        <p:spPr>
          <a:xfrm>
            <a:off x="3954406" y="1462680"/>
            <a:ext cx="0" cy="4114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30BBED7-69A8-4234-9040-6516B58165C8}"/>
              </a:ext>
              <a:ext uri="{C183D7F6-B498-43B3-948B-1728B52AA6E4}">
                <adec:decorative xmlns:adec="http://schemas.microsoft.com/office/drawing/2017/decorative" val="1"/>
              </a:ext>
            </a:extLst>
          </p:cNvPr>
          <p:cNvCxnSpPr>
            <a:cxnSpLocks/>
          </p:cNvCxnSpPr>
          <p:nvPr/>
        </p:nvCxnSpPr>
        <p:spPr>
          <a:xfrm>
            <a:off x="7290502" y="1462680"/>
            <a:ext cx="0" cy="4114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EEF346B-3331-43FE-A0A1-439C5823EE05}"/>
              </a:ext>
              <a:ext uri="{C183D7F6-B498-43B3-948B-1728B52AA6E4}">
                <adec:decorative xmlns:adec="http://schemas.microsoft.com/office/drawing/2017/decorative" val="1"/>
              </a:ext>
            </a:extLst>
          </p:cNvPr>
          <p:cNvSpPr/>
          <p:nvPr/>
        </p:nvSpPr>
        <p:spPr>
          <a:xfrm>
            <a:off x="4588702" y="3358898"/>
            <a:ext cx="2067504" cy="2104542"/>
          </a:xfrm>
          <a:prstGeom prst="rect">
            <a:avLst/>
          </a:prstGeom>
          <a:solidFill>
            <a:srgbClr val="46A547"/>
          </a:solidFill>
          <a:ln w="25400">
            <a:noFill/>
          </a:ln>
        </p:spPr>
        <p:txBody>
          <a:bodyPr spcFirstLastPara="0" lIns="91440" tIns="0" rIns="91440" bIns="0" anchor="ctr"/>
          <a:lstStyle/>
          <a:p>
            <a:pPr algn="ctr" hangingPunct="0">
              <a:lnSpc>
                <a:spcPct val="90000"/>
              </a:lnSpc>
            </a:pPr>
            <a:endParaRPr lang="en-US" sz="1350" dirty="0">
              <a:solidFill>
                <a:schemeClr val="tx1"/>
              </a:solidFill>
              <a:latin typeface="Lub Dub Bold" panose="020B0803030403020204" pitchFamily="34" charset="0"/>
              <a:cs typeface="Lato"/>
            </a:endParaRPr>
          </a:p>
        </p:txBody>
      </p:sp>
      <p:sp>
        <p:nvSpPr>
          <p:cNvPr id="15" name="Rectangle 14">
            <a:extLst>
              <a:ext uri="{FF2B5EF4-FFF2-40B4-BE49-F238E27FC236}">
                <a16:creationId xmlns:a16="http://schemas.microsoft.com/office/drawing/2014/main" id="{F1C9D850-F335-480E-90E2-804A780FAE52}"/>
              </a:ext>
              <a:ext uri="{C183D7F6-B498-43B3-948B-1728B52AA6E4}">
                <adec:decorative xmlns:adec="http://schemas.microsoft.com/office/drawing/2017/decorative" val="1"/>
              </a:ext>
            </a:extLst>
          </p:cNvPr>
          <p:cNvSpPr/>
          <p:nvPr/>
        </p:nvSpPr>
        <p:spPr>
          <a:xfrm>
            <a:off x="7924799" y="3358897"/>
            <a:ext cx="2028848" cy="2104543"/>
          </a:xfrm>
          <a:prstGeom prst="rect">
            <a:avLst/>
          </a:prstGeom>
          <a:solidFill>
            <a:srgbClr val="F0DB10"/>
          </a:solidFill>
          <a:ln w="25400">
            <a:noFill/>
          </a:ln>
        </p:spPr>
        <p:txBody>
          <a:bodyPr spcFirstLastPara="0" lIns="91440" tIns="0" rIns="91440" bIns="0" anchor="ctr"/>
          <a:lstStyle/>
          <a:p>
            <a:pPr algn="ctr" hangingPunct="0">
              <a:lnSpc>
                <a:spcPct val="90000"/>
              </a:lnSpc>
            </a:pPr>
            <a:endParaRPr lang="en-US" sz="1350" dirty="0">
              <a:solidFill>
                <a:schemeClr val="tx1"/>
              </a:solidFill>
              <a:latin typeface="Lub Dub Bold" panose="020B0803030403020204" pitchFamily="34" charset="0"/>
              <a:cs typeface="Lato"/>
            </a:endParaRPr>
          </a:p>
        </p:txBody>
      </p:sp>
      <p:grpSp>
        <p:nvGrpSpPr>
          <p:cNvPr id="3" name="Group 2">
            <a:extLst>
              <a:ext uri="{FF2B5EF4-FFF2-40B4-BE49-F238E27FC236}">
                <a16:creationId xmlns:a16="http://schemas.microsoft.com/office/drawing/2014/main" id="{F3E5F506-A83C-4A87-8F98-A8F8090BEFA3}"/>
              </a:ext>
              <a:ext uri="{C183D7F6-B498-43B3-948B-1728B52AA6E4}">
                <adec:decorative xmlns:adec="http://schemas.microsoft.com/office/drawing/2017/decorative" val="1"/>
              </a:ext>
            </a:extLst>
          </p:cNvPr>
          <p:cNvGrpSpPr/>
          <p:nvPr/>
        </p:nvGrpSpPr>
        <p:grpSpPr>
          <a:xfrm>
            <a:off x="1851303" y="3358897"/>
            <a:ext cx="1468807" cy="2104542"/>
            <a:chOff x="1851303" y="3358897"/>
            <a:chExt cx="1468807" cy="2104542"/>
          </a:xfrm>
        </p:grpSpPr>
        <p:sp>
          <p:nvSpPr>
            <p:cNvPr id="11" name="Rectangle 10" descr="Text in box: Stress testing or CCTA&#10;(Class 1)&#10;">
              <a:extLst>
                <a:ext uri="{FF2B5EF4-FFF2-40B4-BE49-F238E27FC236}">
                  <a16:creationId xmlns:a16="http://schemas.microsoft.com/office/drawing/2014/main" id="{4108EB4D-A47E-46E2-B026-1689F3734AF9}"/>
                </a:ext>
              </a:extLst>
            </p:cNvPr>
            <p:cNvSpPr/>
            <p:nvPr/>
          </p:nvSpPr>
          <p:spPr>
            <a:xfrm>
              <a:off x="1851303" y="3358897"/>
              <a:ext cx="1461345" cy="536892"/>
            </a:xfrm>
            <a:prstGeom prst="rect">
              <a:avLst/>
            </a:prstGeom>
            <a:solidFill>
              <a:srgbClr val="46A547"/>
            </a:solidFill>
            <a:ln w="25400">
              <a:noFill/>
            </a:ln>
          </p:spPr>
          <p:txBody>
            <a:bodyPr spcFirstLastPara="0" lIns="0" tIns="0" rIns="0" bIns="0" anchor="ctr"/>
            <a:lstStyle/>
            <a:p>
              <a:pPr algn="ctr" hangingPunct="0">
                <a:lnSpc>
                  <a:spcPct val="90000"/>
                </a:lnSpc>
              </a:pPr>
              <a:r>
                <a:rPr lang="en-US" sz="1350" dirty="0">
                  <a:solidFill>
                    <a:schemeClr val="tx1"/>
                  </a:solidFill>
                  <a:latin typeface="Lub Dub Bold" panose="020B0803030403020204" pitchFamily="34" charset="0"/>
                  <a:cs typeface="Lato"/>
                </a:rPr>
                <a:t>Stress testing or CCTA (Class 1)</a:t>
              </a:r>
            </a:p>
          </p:txBody>
        </p:sp>
        <p:sp>
          <p:nvSpPr>
            <p:cNvPr id="12" name="TextBox 11" descr="Text: Inderterminate">
              <a:extLst>
                <a:ext uri="{FF2B5EF4-FFF2-40B4-BE49-F238E27FC236}">
                  <a16:creationId xmlns:a16="http://schemas.microsoft.com/office/drawing/2014/main" id="{81322AD7-98D8-4724-83E7-86CBF9032DC2}"/>
                </a:ext>
              </a:extLst>
            </p:cNvPr>
            <p:cNvSpPr txBox="1"/>
            <p:nvPr/>
          </p:nvSpPr>
          <p:spPr>
            <a:xfrm>
              <a:off x="1851303" y="4170110"/>
              <a:ext cx="1468807" cy="336342"/>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dirty="0"/>
                <a:t>Indeterminate</a:t>
              </a:r>
            </a:p>
          </p:txBody>
        </p:sp>
        <p:sp>
          <p:nvSpPr>
            <p:cNvPr id="13" name="Rectangle 12">
              <a:extLst>
                <a:ext uri="{FF2B5EF4-FFF2-40B4-BE49-F238E27FC236}">
                  <a16:creationId xmlns:a16="http://schemas.microsoft.com/office/drawing/2014/main" id="{89268B5D-6075-45CF-B699-3BE077A6583B}"/>
                </a:ext>
              </a:extLst>
            </p:cNvPr>
            <p:cNvSpPr/>
            <p:nvPr/>
          </p:nvSpPr>
          <p:spPr>
            <a:xfrm>
              <a:off x="1858765" y="4786878"/>
              <a:ext cx="1461345" cy="676561"/>
            </a:xfrm>
            <a:prstGeom prst="rect">
              <a:avLst/>
            </a:prstGeom>
            <a:solidFill>
              <a:srgbClr val="46A547"/>
            </a:solidFill>
            <a:ln w="25400">
              <a:noFill/>
            </a:ln>
          </p:spPr>
          <p:txBody>
            <a:bodyPr spcFirstLastPara="0" lIns="0" tIns="0" rIns="0" bIns="0" anchor="ctr"/>
            <a:lstStyle/>
            <a:p>
              <a:pPr algn="ctr" hangingPunct="0">
                <a:lnSpc>
                  <a:spcPct val="90000"/>
                </a:lnSpc>
              </a:pPr>
              <a:r>
                <a:rPr lang="en-US" sz="1350" dirty="0">
                  <a:solidFill>
                    <a:schemeClr val="tx1"/>
                  </a:solidFill>
                  <a:latin typeface="Lub Dub Bold" panose="020B0803030403020204" pitchFamily="34" charset="0"/>
                  <a:cs typeface="Lato"/>
                </a:rPr>
                <a:t>Intra-coronary angiography is useful (Class1)</a:t>
              </a:r>
            </a:p>
          </p:txBody>
        </p:sp>
        <p:cxnSp>
          <p:nvCxnSpPr>
            <p:cNvPr id="17" name="Straight Arrow Connector 16">
              <a:extLst>
                <a:ext uri="{FF2B5EF4-FFF2-40B4-BE49-F238E27FC236}">
                  <a16:creationId xmlns:a16="http://schemas.microsoft.com/office/drawing/2014/main" id="{6C175AD2-9CB8-4F05-856C-83D844DA8A32}"/>
                </a:ext>
                <a:ext uri="{C183D7F6-B498-43B3-948B-1728B52AA6E4}">
                  <adec:decorative xmlns:adec="http://schemas.microsoft.com/office/drawing/2017/decorative" val="1"/>
                </a:ext>
              </a:extLst>
            </p:cNvPr>
            <p:cNvCxnSpPr>
              <a:cxnSpLocks/>
            </p:cNvCxnSpPr>
            <p:nvPr/>
          </p:nvCxnSpPr>
          <p:spPr>
            <a:xfrm>
              <a:off x="2585290" y="3895789"/>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1688759-1FBE-44E6-85BD-E07D4C9B1145}"/>
                </a:ext>
                <a:ext uri="{C183D7F6-B498-43B3-948B-1728B52AA6E4}">
                  <adec:decorative xmlns:adec="http://schemas.microsoft.com/office/drawing/2017/decorative" val="1"/>
                </a:ext>
              </a:extLst>
            </p:cNvPr>
            <p:cNvCxnSpPr>
              <a:cxnSpLocks/>
            </p:cNvCxnSpPr>
            <p:nvPr/>
          </p:nvCxnSpPr>
          <p:spPr>
            <a:xfrm>
              <a:off x="2585290" y="4506452"/>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5" name="Rectangle 24" descr="Text in box: In patients who experience acute unremitting chest pain while undergoing dialysis, transfer by EMS to an acute care setting is recommended &#10;(Class 1)&#10;">
            <a:extLst>
              <a:ext uri="{FF2B5EF4-FFF2-40B4-BE49-F238E27FC236}">
                <a16:creationId xmlns:a16="http://schemas.microsoft.com/office/drawing/2014/main" id="{49D9ED34-F180-45CA-871A-569FEDA9CF87}"/>
              </a:ext>
            </a:extLst>
          </p:cNvPr>
          <p:cNvSpPr/>
          <p:nvPr/>
        </p:nvSpPr>
        <p:spPr>
          <a:xfrm>
            <a:off x="4588702" y="3362058"/>
            <a:ext cx="2067504" cy="2104542"/>
          </a:xfrm>
          <a:prstGeom prst="rect">
            <a:avLst/>
          </a:prstGeom>
          <a:noFill/>
          <a:ln w="25400">
            <a:noFill/>
          </a:ln>
        </p:spPr>
        <p:txBody>
          <a:bodyPr spcFirstLastPara="0" lIns="91440" tIns="0" rIns="91440" bIns="0" anchor="ctr"/>
          <a:lstStyle/>
          <a:p>
            <a:pPr algn="ctr" hangingPunct="0">
              <a:lnSpc>
                <a:spcPct val="90000"/>
              </a:lnSpc>
            </a:pPr>
            <a:r>
              <a:rPr lang="en-US" sz="1350" dirty="0">
                <a:solidFill>
                  <a:schemeClr val="tx1"/>
                </a:solidFill>
                <a:latin typeface="Lub Dub Bold" panose="020B0803030403020204" pitchFamily="34" charset="0"/>
                <a:cs typeface="Lato"/>
              </a:rPr>
              <a:t>In patients who experience acute unremitting chest pain while undergoing dialysis, transfer by EMS to an acute care setting is recommended </a:t>
            </a:r>
          </a:p>
          <a:p>
            <a:pPr algn="ctr" hangingPunct="0">
              <a:lnSpc>
                <a:spcPct val="90000"/>
              </a:lnSpc>
            </a:pPr>
            <a:r>
              <a:rPr lang="en-US" sz="1350" dirty="0">
                <a:solidFill>
                  <a:schemeClr val="tx1"/>
                </a:solidFill>
                <a:latin typeface="Lub Dub Bold" panose="020B0803030403020204" pitchFamily="34" charset="0"/>
                <a:cs typeface="Lato"/>
              </a:rPr>
              <a:t>(Class 1).</a:t>
            </a:r>
          </a:p>
        </p:txBody>
      </p:sp>
      <p:sp>
        <p:nvSpPr>
          <p:cNvPr id="9" name="Content Placeholder 2">
            <a:extLst>
              <a:ext uri="{FF2B5EF4-FFF2-40B4-BE49-F238E27FC236}">
                <a16:creationId xmlns:a16="http://schemas.microsoft.com/office/drawing/2014/main" id="{2F8B63F6-C175-44DF-B8F1-240BBCE42981}"/>
              </a:ext>
            </a:extLst>
          </p:cNvPr>
          <p:cNvSpPr txBox="1">
            <a:spLocks/>
          </p:cNvSpPr>
          <p:nvPr/>
        </p:nvSpPr>
        <p:spPr>
          <a:xfrm>
            <a:off x="7579346" y="2552807"/>
            <a:ext cx="2719753" cy="6765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rgbClr val="CF2429"/>
                </a:solidFill>
                <a:latin typeface="Lub Dub Bold" panose="020B0803030403020204" pitchFamily="34" charset="0"/>
              </a:rPr>
              <a:t>Cocaine/</a:t>
            </a:r>
            <a:br>
              <a:rPr lang="en-US" sz="2000" dirty="0">
                <a:solidFill>
                  <a:srgbClr val="CF2429"/>
                </a:solidFill>
                <a:latin typeface="Lub Dub Bold" panose="020B0803030403020204" pitchFamily="34" charset="0"/>
              </a:rPr>
            </a:br>
            <a:r>
              <a:rPr lang="en-US" sz="2000" dirty="0">
                <a:solidFill>
                  <a:srgbClr val="CF2429"/>
                </a:solidFill>
                <a:latin typeface="Lub Dub Bold" panose="020B0803030403020204" pitchFamily="34" charset="0"/>
              </a:rPr>
              <a:t>Methamphetamine</a:t>
            </a:r>
          </a:p>
        </p:txBody>
      </p:sp>
      <p:sp>
        <p:nvSpPr>
          <p:cNvPr id="26" name="Rectangle 25" descr="Text in box: Reasonable to consider cocaine and methamphetamine as a cause of acute chest pain symptoms (Class 2a)&#10;">
            <a:extLst>
              <a:ext uri="{FF2B5EF4-FFF2-40B4-BE49-F238E27FC236}">
                <a16:creationId xmlns:a16="http://schemas.microsoft.com/office/drawing/2014/main" id="{43B5BE9C-A03B-468B-9DD7-31AA6E0D07E8}"/>
              </a:ext>
            </a:extLst>
          </p:cNvPr>
          <p:cNvSpPr/>
          <p:nvPr/>
        </p:nvSpPr>
        <p:spPr>
          <a:xfrm>
            <a:off x="7924799" y="3362057"/>
            <a:ext cx="2028848" cy="2104543"/>
          </a:xfrm>
          <a:prstGeom prst="rect">
            <a:avLst/>
          </a:prstGeom>
          <a:noFill/>
          <a:ln w="25400">
            <a:noFill/>
          </a:ln>
        </p:spPr>
        <p:txBody>
          <a:bodyPr spcFirstLastPara="0" lIns="91440" tIns="0" rIns="91440" bIns="0" anchor="ctr"/>
          <a:lstStyle/>
          <a:p>
            <a:pPr algn="ctr" hangingPunct="0">
              <a:lnSpc>
                <a:spcPct val="90000"/>
              </a:lnSpc>
            </a:pPr>
            <a:r>
              <a:rPr lang="en-US" sz="1350" dirty="0">
                <a:solidFill>
                  <a:schemeClr val="tx1"/>
                </a:solidFill>
                <a:latin typeface="Lub Dub Bold" panose="020B0803030403020204" pitchFamily="34" charset="0"/>
                <a:cs typeface="Lato"/>
              </a:rPr>
              <a:t>Reasonable to consider cocaine and methamphetamine as a cause of acute chest pain symptoms</a:t>
            </a:r>
          </a:p>
          <a:p>
            <a:pPr algn="ctr" hangingPunct="0">
              <a:lnSpc>
                <a:spcPct val="90000"/>
              </a:lnSpc>
            </a:pPr>
            <a:r>
              <a:rPr lang="en-US" sz="1350" dirty="0">
                <a:solidFill>
                  <a:schemeClr val="tx1"/>
                </a:solidFill>
                <a:latin typeface="Lub Dub Bold" panose="020B0803030403020204" pitchFamily="34" charset="0"/>
                <a:cs typeface="Lato"/>
              </a:rPr>
              <a:t>(Class 2a).</a:t>
            </a:r>
          </a:p>
        </p:txBody>
      </p:sp>
      <p:sp>
        <p:nvSpPr>
          <p:cNvPr id="5" name="Text Placeholder 4" descr="Abbreviations listed of terms used in the slide.">
            <a:extLst>
              <a:ext uri="{FF2B5EF4-FFF2-40B4-BE49-F238E27FC236}">
                <a16:creationId xmlns:a16="http://schemas.microsoft.com/office/drawing/2014/main" id="{F120A294-C8E9-4AC2-B885-FAE91D8DF84B}"/>
              </a:ext>
            </a:extLst>
          </p:cNvPr>
          <p:cNvSpPr>
            <a:spLocks noGrp="1"/>
          </p:cNvSpPr>
          <p:nvPr>
            <p:ph type="body" sz="quarter" idx="13"/>
          </p:nvPr>
        </p:nvSpPr>
        <p:spPr>
          <a:xfrm>
            <a:off x="838200" y="5924195"/>
            <a:ext cx="10515600" cy="271939"/>
          </a:xfrm>
        </p:spPr>
        <p:txBody>
          <a:bodyPr/>
          <a:lstStyle/>
          <a:p>
            <a:pPr marL="0" indent="0" algn="ctr"/>
            <a:r>
              <a:rPr lang="en-US" sz="1200" b="1" dirty="0"/>
              <a:t>Abbreviation: </a:t>
            </a:r>
            <a:r>
              <a:rPr lang="en-US" sz="1200" dirty="0"/>
              <a:t>ACS indicates acute coronary syndrome; CABG, coronary artery bypass graft; </a:t>
            </a:r>
            <a:br>
              <a:rPr lang="en-US" sz="1200" dirty="0"/>
            </a:br>
            <a:r>
              <a:rPr lang="en-US" sz="1200" dirty="0"/>
              <a:t>CCTA, coronary computed tomographic  angiography; and EMS, emergency medical service.</a:t>
            </a:r>
          </a:p>
        </p:txBody>
      </p:sp>
      <p:pic>
        <p:nvPicPr>
          <p:cNvPr id="18" name="Picture 17">
            <a:extLst>
              <a:ext uri="{FF2B5EF4-FFF2-40B4-BE49-F238E27FC236}">
                <a16:creationId xmlns:a16="http://schemas.microsoft.com/office/drawing/2014/main" id="{2DD84490-1905-40E3-96C5-1B0FB406311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740024" y="1223584"/>
            <a:ext cx="1459724" cy="1462157"/>
          </a:xfrm>
          <a:prstGeom prst="rect">
            <a:avLst/>
          </a:prstGeom>
        </p:spPr>
      </p:pic>
      <p:pic>
        <p:nvPicPr>
          <p:cNvPr id="27" name="Picture 26">
            <a:extLst>
              <a:ext uri="{FF2B5EF4-FFF2-40B4-BE49-F238E27FC236}">
                <a16:creationId xmlns:a16="http://schemas.microsoft.com/office/drawing/2014/main" id="{55AB9BB3-D265-49E5-B1AE-DB158DD5AA05}"/>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4783768" y="1224799"/>
            <a:ext cx="1459724" cy="1459724"/>
          </a:xfrm>
          <a:prstGeom prst="rect">
            <a:avLst/>
          </a:prstGeom>
        </p:spPr>
      </p:pic>
      <p:pic>
        <p:nvPicPr>
          <p:cNvPr id="28" name="Picture 27">
            <a:extLst>
              <a:ext uri="{FF2B5EF4-FFF2-40B4-BE49-F238E27FC236}">
                <a16:creationId xmlns:a16="http://schemas.microsoft.com/office/drawing/2014/main" id="{766269C9-DE8F-47D4-93CE-3900163A72EA}"/>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p:blipFill>
        <p:spPr>
          <a:xfrm>
            <a:off x="8119863" y="1224800"/>
            <a:ext cx="1459724" cy="1459724"/>
          </a:xfrm>
          <a:prstGeom prst="rect">
            <a:avLst/>
          </a:prstGeom>
        </p:spPr>
      </p:pic>
    </p:spTree>
    <p:extLst>
      <p:ext uri="{BB962C8B-B14F-4D97-AF65-F5344CB8AC3E}">
        <p14:creationId xmlns:p14="http://schemas.microsoft.com/office/powerpoint/2010/main" val="2909461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97CF6-DBE9-4181-AAB1-3F881C1928DC}"/>
              </a:ext>
            </a:extLst>
          </p:cNvPr>
          <p:cNvSpPr>
            <a:spLocks noGrp="1"/>
          </p:cNvSpPr>
          <p:nvPr>
            <p:ph type="title"/>
          </p:nvPr>
        </p:nvSpPr>
        <p:spPr>
          <a:xfrm>
            <a:off x="838200" y="458456"/>
            <a:ext cx="10412002" cy="444222"/>
          </a:xfrm>
        </p:spPr>
        <p:txBody>
          <a:bodyPr/>
          <a:lstStyle/>
          <a:p>
            <a:r>
              <a:rPr lang="en-US" sz="3200" b="1" dirty="0"/>
              <a:t>Evaluation of Acute Chest Pain Recommendations</a:t>
            </a:r>
          </a:p>
        </p:txBody>
      </p:sp>
      <p:sp>
        <p:nvSpPr>
          <p:cNvPr id="7" name="TextBox 6">
            <a:extLst>
              <a:ext uri="{FF2B5EF4-FFF2-40B4-BE49-F238E27FC236}">
                <a16:creationId xmlns:a16="http://schemas.microsoft.com/office/drawing/2014/main" id="{188832F6-2422-4FCD-A24B-317213156692}"/>
              </a:ext>
            </a:extLst>
          </p:cNvPr>
          <p:cNvSpPr txBox="1"/>
          <p:nvPr/>
        </p:nvSpPr>
        <p:spPr>
          <a:xfrm>
            <a:off x="738554" y="1366827"/>
            <a:ext cx="6002215" cy="369332"/>
          </a:xfrm>
          <a:prstGeom prst="rect">
            <a:avLst/>
          </a:prstGeom>
          <a:noFill/>
        </p:spPr>
        <p:txBody>
          <a:bodyPr wrap="square">
            <a:spAutoFit/>
          </a:bodyPr>
          <a:lstStyle/>
          <a:p>
            <a:pPr>
              <a:lnSpc>
                <a:spcPct val="90000"/>
              </a:lnSpc>
              <a:spcBef>
                <a:spcPts val="1000"/>
              </a:spcBef>
            </a:pPr>
            <a:r>
              <a:rPr lang="en-US" sz="2000" dirty="0">
                <a:solidFill>
                  <a:srgbClr val="CF2429"/>
                </a:solidFill>
                <a:latin typeface="Lub Dub Bold" panose="020B0803030403020204" pitchFamily="34" charset="0"/>
              </a:rPr>
              <a:t>With Nonischemic Cardiac Pathologies</a:t>
            </a:r>
          </a:p>
        </p:txBody>
      </p:sp>
      <p:graphicFrame>
        <p:nvGraphicFramePr>
          <p:cNvPr id="6" name="Content Placeholder 5">
            <a:extLst>
              <a:ext uri="{FF2B5EF4-FFF2-40B4-BE49-F238E27FC236}">
                <a16:creationId xmlns:a16="http://schemas.microsoft.com/office/drawing/2014/main" id="{FE113D5E-CF84-488B-A452-4AFC8525A058}"/>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343745526"/>
              </p:ext>
            </p:extLst>
          </p:nvPr>
        </p:nvGraphicFramePr>
        <p:xfrm>
          <a:off x="838200" y="1736159"/>
          <a:ext cx="10322167" cy="822960"/>
        </p:xfrm>
        <a:graphic>
          <a:graphicData uri="http://schemas.openxmlformats.org/drawingml/2006/table">
            <a:tbl>
              <a:tblPr firstRow="1" bandRow="1">
                <a:tableStyleId>{5C22544A-7EE6-4342-B048-85BDC9FD1C3A}</a:tableStyleId>
              </a:tblPr>
              <a:tblGrid>
                <a:gridCol w="850415">
                  <a:extLst>
                    <a:ext uri="{9D8B030D-6E8A-4147-A177-3AD203B41FA5}">
                      <a16:colId xmlns:a16="http://schemas.microsoft.com/office/drawing/2014/main" val="2649235253"/>
                    </a:ext>
                  </a:extLst>
                </a:gridCol>
                <a:gridCol w="9471752">
                  <a:extLst>
                    <a:ext uri="{9D8B030D-6E8A-4147-A177-3AD203B41FA5}">
                      <a16:colId xmlns:a16="http://schemas.microsoft.com/office/drawing/2014/main" val="3265590656"/>
                    </a:ext>
                  </a:extLst>
                </a:gridCol>
              </a:tblGrid>
              <a:tr h="20176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8197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20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87338" marR="64769" indent="-225425">
                        <a:lnSpc>
                          <a:spcPct val="100000"/>
                        </a:lnSpc>
                        <a:spcBef>
                          <a:spcPts val="0"/>
                        </a:spcBef>
                        <a:spcAft>
                          <a:spcPts val="600"/>
                        </a:spcAft>
                        <a:buFont typeface="+mj-lt"/>
                        <a:buAutoNum type="arabicPeriod"/>
                      </a:pPr>
                      <a:r>
                        <a:rPr lang="en-US" sz="1400" dirty="0">
                          <a:solidFill>
                            <a:srgbClr val="231F20"/>
                          </a:solidFill>
                          <a:latin typeface="Lub Dub Condensed" panose="020B0506030403020204" pitchFamily="34" charset="0"/>
                          <a:cs typeface="Calibri"/>
                        </a:rPr>
                        <a:t>In patients with acute chest pain in whom other potentially life-threatening nonischemic cardiac conditions are suspected (e.g., aortic pathology, pericardial effusion, endocarditis), TTE is recommended for diagnosis. </a:t>
                      </a:r>
                      <a:endParaRPr sz="1400" dirty="0">
                        <a:latin typeface="Lub Dub Condensed" panose="020B0506030403020204" pitchFamily="34" charset="0"/>
                        <a:cs typeface="Calibri"/>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bl>
          </a:graphicData>
        </a:graphic>
      </p:graphicFrame>
      <p:sp>
        <p:nvSpPr>
          <p:cNvPr id="4" name="Slide Number Placeholder 3">
            <a:extLst>
              <a:ext uri="{FF2B5EF4-FFF2-40B4-BE49-F238E27FC236}">
                <a16:creationId xmlns:a16="http://schemas.microsoft.com/office/drawing/2014/main" id="{4AC32A0E-BB52-4175-8688-666A37BC99B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25</a:t>
            </a:fld>
            <a:endParaRPr lang="en-US" sz="900" dirty="0"/>
          </a:p>
        </p:txBody>
      </p:sp>
      <p:sp>
        <p:nvSpPr>
          <p:cNvPr id="9" name="TextBox 8">
            <a:extLst>
              <a:ext uri="{FF2B5EF4-FFF2-40B4-BE49-F238E27FC236}">
                <a16:creationId xmlns:a16="http://schemas.microsoft.com/office/drawing/2014/main" id="{CC6A3AB0-41FE-488D-8C0D-82E69EF9E00F}"/>
              </a:ext>
            </a:extLst>
          </p:cNvPr>
          <p:cNvSpPr txBox="1"/>
          <p:nvPr/>
        </p:nvSpPr>
        <p:spPr>
          <a:xfrm>
            <a:off x="738552" y="3153385"/>
            <a:ext cx="5122986" cy="369332"/>
          </a:xfrm>
          <a:prstGeom prst="rect">
            <a:avLst/>
          </a:prstGeom>
          <a:noFill/>
        </p:spPr>
        <p:txBody>
          <a:bodyPr wrap="square">
            <a:spAutoFit/>
          </a:bodyPr>
          <a:lstStyle/>
          <a:p>
            <a:pPr>
              <a:lnSpc>
                <a:spcPct val="90000"/>
              </a:lnSpc>
              <a:spcBef>
                <a:spcPts val="1000"/>
              </a:spcBef>
            </a:pPr>
            <a:r>
              <a:rPr lang="en-US" sz="2000" dirty="0">
                <a:solidFill>
                  <a:srgbClr val="CF2429"/>
                </a:solidFill>
                <a:latin typeface="Lub Dub Bold" panose="020B0803030403020204" pitchFamily="34" charset="0"/>
              </a:rPr>
              <a:t>With Suspected Acute Aortic Syndrome</a:t>
            </a:r>
          </a:p>
        </p:txBody>
      </p:sp>
      <p:graphicFrame>
        <p:nvGraphicFramePr>
          <p:cNvPr id="8" name="Content Placeholder 5">
            <a:extLst>
              <a:ext uri="{FF2B5EF4-FFF2-40B4-BE49-F238E27FC236}">
                <a16:creationId xmlns:a16="http://schemas.microsoft.com/office/drawing/2014/main" id="{D5B3122C-4B8D-4E42-8071-29A6B996A7F9}"/>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561043752"/>
              </p:ext>
            </p:extLst>
          </p:nvPr>
        </p:nvGraphicFramePr>
        <p:xfrm>
          <a:off x="838201" y="3549024"/>
          <a:ext cx="10322167" cy="1341120"/>
        </p:xfrm>
        <a:graphic>
          <a:graphicData uri="http://schemas.openxmlformats.org/drawingml/2006/table">
            <a:tbl>
              <a:tblPr firstRow="1" bandRow="1">
                <a:tableStyleId>{5C22544A-7EE6-4342-B048-85BDC9FD1C3A}</a:tableStyleId>
              </a:tblPr>
              <a:tblGrid>
                <a:gridCol w="866240">
                  <a:extLst>
                    <a:ext uri="{9D8B030D-6E8A-4147-A177-3AD203B41FA5}">
                      <a16:colId xmlns:a16="http://schemas.microsoft.com/office/drawing/2014/main" val="2649235253"/>
                    </a:ext>
                  </a:extLst>
                </a:gridCol>
                <a:gridCol w="9455927">
                  <a:extLst>
                    <a:ext uri="{9D8B030D-6E8A-4147-A177-3AD203B41FA5}">
                      <a16:colId xmlns:a16="http://schemas.microsoft.com/office/drawing/2014/main" val="3265590656"/>
                    </a:ext>
                  </a:extLst>
                </a:gridCol>
              </a:tblGrid>
              <a:tr h="23249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9524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20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87338" marR="64769" lvl="0" indent="-225425" algn="l" defTabSz="914400" rtl="0" eaLnBrk="1" fontAlgn="auto" latinLnBrk="0" hangingPunct="1">
                        <a:lnSpc>
                          <a:spcPct val="100000"/>
                        </a:lnSpc>
                        <a:spcBef>
                          <a:spcPts val="0"/>
                        </a:spcBef>
                        <a:spcAft>
                          <a:spcPts val="600"/>
                        </a:spcAft>
                        <a:buClrTx/>
                        <a:buSzTx/>
                        <a:buFont typeface="+mj-lt"/>
                        <a:buAutoNum type="arabicPeriod"/>
                        <a:tabLst/>
                        <a:defRPr/>
                      </a:pPr>
                      <a:r>
                        <a:rPr lang="en-US" sz="1400" kern="1200" dirty="0">
                          <a:solidFill>
                            <a:srgbClr val="231F20"/>
                          </a:solidFill>
                          <a:latin typeface="Lub Dub Condensed" panose="020B0506030403020204" pitchFamily="34" charset="0"/>
                          <a:ea typeface="+mn-ea"/>
                          <a:cs typeface="Calibri"/>
                        </a:rPr>
                        <a:t>In patients with acute chest pain where there is clinical concern for aortic dissection, computed tomography angiography (CTA) of the chest, abdomen, and pelvis is recommended for diagnosis and treatment planning.</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395241">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20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80988" marR="64769" lvl="0" indent="-219075" algn="l" defTabSz="914400" rtl="0" eaLnBrk="1" fontAlgn="auto" latinLnBrk="0" hangingPunct="1">
                        <a:lnSpc>
                          <a:spcPct val="100000"/>
                        </a:lnSpc>
                        <a:spcBef>
                          <a:spcPts val="0"/>
                        </a:spcBef>
                        <a:spcAft>
                          <a:spcPts val="600"/>
                        </a:spcAft>
                        <a:buClrTx/>
                        <a:buSzTx/>
                        <a:buFont typeface="+mj-lt"/>
                        <a:buAutoNum type="arabicPeriod" startAt="2"/>
                        <a:tabLst/>
                        <a:defRPr/>
                      </a:pPr>
                      <a:r>
                        <a:rPr lang="en-US" sz="1400" kern="1200" dirty="0">
                          <a:solidFill>
                            <a:srgbClr val="231F20"/>
                          </a:solidFill>
                          <a:latin typeface="Lub Dub Condensed" panose="020B0506030403020204" pitchFamily="34" charset="0"/>
                          <a:ea typeface="+mn-ea"/>
                          <a:cs typeface="Calibri"/>
                        </a:rPr>
                        <a:t>In patients with acute chest pain where there is clinical concern for aortic dissection, TEE or CMR should be performed to make the diagnosis if CT is contraindicated or unavailable.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31764693"/>
                  </a:ext>
                </a:extLst>
              </a:tr>
            </a:tbl>
          </a:graphicData>
        </a:graphic>
      </p:graphicFrame>
      <p:sp>
        <p:nvSpPr>
          <p:cNvPr id="5" name="Text Placeholder 4" descr="Abbreviations listed of terms used in the slide.">
            <a:extLst>
              <a:ext uri="{FF2B5EF4-FFF2-40B4-BE49-F238E27FC236}">
                <a16:creationId xmlns:a16="http://schemas.microsoft.com/office/drawing/2014/main" id="{6F0C6010-1A95-41EC-85EA-FC4237164915}"/>
              </a:ext>
              <a:ext uri="{C183D7F6-B498-43B3-948B-1728B52AA6E4}">
                <adec:decorative xmlns:adec="http://schemas.microsoft.com/office/drawing/2017/decorative" val="0"/>
              </a:ext>
            </a:extLst>
          </p:cNvPr>
          <p:cNvSpPr>
            <a:spLocks noGrp="1"/>
          </p:cNvSpPr>
          <p:nvPr>
            <p:ph type="body" sz="quarter" idx="13"/>
          </p:nvPr>
        </p:nvSpPr>
        <p:spPr>
          <a:xfrm>
            <a:off x="1275839" y="5938227"/>
            <a:ext cx="9536723" cy="462572"/>
          </a:xfrm>
        </p:spPr>
        <p:txBody>
          <a:bodyPr/>
          <a:lstStyle/>
          <a:p>
            <a:pPr marL="0" indent="0" algn="ctr"/>
            <a:r>
              <a:rPr lang="en-US" sz="1100" b="1" dirty="0">
                <a:solidFill>
                  <a:srgbClr val="000000"/>
                </a:solidFill>
              </a:rPr>
              <a:t>Abbreviations: </a:t>
            </a:r>
            <a:r>
              <a:rPr lang="en-US" sz="1100" dirty="0">
                <a:solidFill>
                  <a:srgbClr val="000000"/>
                </a:solidFill>
              </a:rPr>
              <a:t>CMR indicates cardiac magnetic resonance; COR, classification of recommendation; CT, computerized tomography; CTA, computed tomography angiography; LOE, level of evidence; PE, pulmonary embolus; TEE, transesophageal echocardiology; and TTE, transthoracic echocardiography. </a:t>
            </a:r>
          </a:p>
        </p:txBody>
      </p:sp>
    </p:spTree>
    <p:extLst>
      <p:ext uri="{BB962C8B-B14F-4D97-AF65-F5344CB8AC3E}">
        <p14:creationId xmlns:p14="http://schemas.microsoft.com/office/powerpoint/2010/main" val="2009998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97CF6-DBE9-4181-AAB1-3F881C1928DC}"/>
              </a:ext>
            </a:extLst>
          </p:cNvPr>
          <p:cNvSpPr>
            <a:spLocks noGrp="1"/>
          </p:cNvSpPr>
          <p:nvPr>
            <p:ph type="title"/>
          </p:nvPr>
        </p:nvSpPr>
        <p:spPr>
          <a:xfrm>
            <a:off x="838200" y="458456"/>
            <a:ext cx="10412002" cy="444222"/>
          </a:xfrm>
        </p:spPr>
        <p:txBody>
          <a:bodyPr/>
          <a:lstStyle/>
          <a:p>
            <a:r>
              <a:rPr lang="en-US" sz="3200" b="1" dirty="0"/>
              <a:t>Evaluation of Acute Chest Pain Recommendations</a:t>
            </a:r>
          </a:p>
        </p:txBody>
      </p:sp>
      <p:sp>
        <p:nvSpPr>
          <p:cNvPr id="13" name="TextBox 12">
            <a:extLst>
              <a:ext uri="{FF2B5EF4-FFF2-40B4-BE49-F238E27FC236}">
                <a16:creationId xmlns:a16="http://schemas.microsoft.com/office/drawing/2014/main" id="{5C3C77B1-ACFD-4BD8-BBC2-5A3BCB2797DC}"/>
              </a:ext>
            </a:extLst>
          </p:cNvPr>
          <p:cNvSpPr txBox="1"/>
          <p:nvPr/>
        </p:nvSpPr>
        <p:spPr>
          <a:xfrm>
            <a:off x="738555" y="978791"/>
            <a:ext cx="6189784" cy="369332"/>
          </a:xfrm>
          <a:prstGeom prst="rect">
            <a:avLst/>
          </a:prstGeom>
          <a:noFill/>
        </p:spPr>
        <p:txBody>
          <a:bodyPr wrap="square">
            <a:spAutoFit/>
          </a:bodyPr>
          <a:lstStyle/>
          <a:p>
            <a:pPr>
              <a:lnSpc>
                <a:spcPct val="90000"/>
              </a:lnSpc>
              <a:spcBef>
                <a:spcPts val="1000"/>
              </a:spcBef>
            </a:pPr>
            <a:r>
              <a:rPr lang="en-US" sz="2000" dirty="0">
                <a:solidFill>
                  <a:srgbClr val="CF2429"/>
                </a:solidFill>
                <a:latin typeface="Lub Dub Bold" panose="020B0803030403020204" pitchFamily="34" charset="0"/>
              </a:rPr>
              <a:t>With Suspected Pulmonary Embolus</a:t>
            </a:r>
          </a:p>
        </p:txBody>
      </p:sp>
      <p:graphicFrame>
        <p:nvGraphicFramePr>
          <p:cNvPr id="12" name="Content Placeholder 5">
            <a:extLst>
              <a:ext uri="{FF2B5EF4-FFF2-40B4-BE49-F238E27FC236}">
                <a16:creationId xmlns:a16="http://schemas.microsoft.com/office/drawing/2014/main" id="{490210EC-84D6-46BF-83E4-370C2767E1C8}"/>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030309907"/>
              </p:ext>
            </p:extLst>
          </p:nvPr>
        </p:nvGraphicFramePr>
        <p:xfrm>
          <a:off x="838200" y="1324112"/>
          <a:ext cx="10322168" cy="1097280"/>
        </p:xfrm>
        <a:graphic>
          <a:graphicData uri="http://schemas.openxmlformats.org/drawingml/2006/table">
            <a:tbl>
              <a:tblPr firstRow="1" bandRow="1">
                <a:tableStyleId>{5C22544A-7EE6-4342-B048-85BDC9FD1C3A}</a:tableStyleId>
              </a:tblPr>
              <a:tblGrid>
                <a:gridCol w="818762">
                  <a:extLst>
                    <a:ext uri="{9D8B030D-6E8A-4147-A177-3AD203B41FA5}">
                      <a16:colId xmlns:a16="http://schemas.microsoft.com/office/drawing/2014/main" val="2649235253"/>
                    </a:ext>
                  </a:extLst>
                </a:gridCol>
                <a:gridCol w="9503406">
                  <a:extLst>
                    <a:ext uri="{9D8B030D-6E8A-4147-A177-3AD203B41FA5}">
                      <a16:colId xmlns:a16="http://schemas.microsoft.com/office/drawing/2014/main" val="3265590656"/>
                    </a:ext>
                  </a:extLst>
                </a:gridCol>
              </a:tblGrid>
              <a:tr h="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1952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20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80988" marR="36195" lvl="0" indent="-227013" algn="l" defTabSz="914400" rtl="0" eaLnBrk="1" fontAlgn="auto" latinLnBrk="0" hangingPunct="1">
                        <a:lnSpc>
                          <a:spcPct val="100000"/>
                        </a:lnSpc>
                        <a:spcBef>
                          <a:spcPts val="600"/>
                        </a:spcBef>
                        <a:spcAft>
                          <a:spcPts val="600"/>
                        </a:spcAft>
                        <a:buClrTx/>
                        <a:buSzTx/>
                        <a:buFont typeface="+mj-lt"/>
                        <a:buAutoNum type="arabicPeriod"/>
                        <a:tabLst/>
                        <a:defRPr/>
                      </a:pPr>
                      <a:r>
                        <a:rPr lang="en-US" sz="1400" kern="1200" dirty="0">
                          <a:solidFill>
                            <a:srgbClr val="231F20"/>
                          </a:solidFill>
                          <a:latin typeface="Lub Dub Condensed" panose="020B0506030403020204" pitchFamily="34" charset="0"/>
                          <a:ea typeface="+mn-ea"/>
                          <a:cs typeface="Calibri"/>
                        </a:rPr>
                        <a:t>In stable patients with acute chest pain with high clinical suspicion for PE, CTA using a PE protocol is recommended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119521">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20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80988" marR="36195" lvl="0" indent="-227013" algn="l" defTabSz="914400" rtl="0" eaLnBrk="1" fontAlgn="auto" latinLnBrk="0" hangingPunct="1">
                        <a:lnSpc>
                          <a:spcPct val="100000"/>
                        </a:lnSpc>
                        <a:spcBef>
                          <a:spcPts val="600"/>
                        </a:spcBef>
                        <a:spcAft>
                          <a:spcPts val="600"/>
                        </a:spcAft>
                        <a:buClrTx/>
                        <a:buSzTx/>
                        <a:buFont typeface="+mj-lt"/>
                        <a:buAutoNum type="arabicPeriod" startAt="2"/>
                        <a:tabLst/>
                        <a:defRPr/>
                      </a:pPr>
                      <a:r>
                        <a:rPr lang="en-US" sz="1400" kern="1200" dirty="0">
                          <a:solidFill>
                            <a:srgbClr val="231F20"/>
                          </a:solidFill>
                          <a:latin typeface="Lub Dub Condensed" panose="020B0506030403020204" pitchFamily="34" charset="0"/>
                          <a:ea typeface="+mn-ea"/>
                          <a:cs typeface="Calibri"/>
                        </a:rPr>
                        <a:t>For patients with acute chest pain and possible PE, need for further testing should be guided by pretest probability.</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31764693"/>
                  </a:ext>
                </a:extLst>
              </a:tr>
            </a:tbl>
          </a:graphicData>
        </a:graphic>
      </p:graphicFrame>
      <p:sp>
        <p:nvSpPr>
          <p:cNvPr id="7" name="TextBox 6">
            <a:extLst>
              <a:ext uri="{FF2B5EF4-FFF2-40B4-BE49-F238E27FC236}">
                <a16:creationId xmlns:a16="http://schemas.microsoft.com/office/drawing/2014/main" id="{188832F6-2422-4FCD-A24B-317213156692}"/>
              </a:ext>
            </a:extLst>
          </p:cNvPr>
          <p:cNvSpPr txBox="1"/>
          <p:nvPr/>
        </p:nvSpPr>
        <p:spPr>
          <a:xfrm>
            <a:off x="738555" y="2767068"/>
            <a:ext cx="4630614" cy="369332"/>
          </a:xfrm>
          <a:prstGeom prst="rect">
            <a:avLst/>
          </a:prstGeom>
          <a:noFill/>
        </p:spPr>
        <p:txBody>
          <a:bodyPr wrap="square">
            <a:spAutoFit/>
          </a:bodyPr>
          <a:lstStyle/>
          <a:p>
            <a:pPr>
              <a:lnSpc>
                <a:spcPct val="90000"/>
              </a:lnSpc>
              <a:spcBef>
                <a:spcPts val="1000"/>
              </a:spcBef>
            </a:pPr>
            <a:r>
              <a:rPr lang="en-US" sz="2000" dirty="0">
                <a:solidFill>
                  <a:srgbClr val="CF2429"/>
                </a:solidFill>
                <a:latin typeface="Lub Dub Bold" panose="020B0803030403020204" pitchFamily="34" charset="0"/>
              </a:rPr>
              <a:t>With Suspected Myopericarditis</a:t>
            </a:r>
          </a:p>
        </p:txBody>
      </p:sp>
      <p:graphicFrame>
        <p:nvGraphicFramePr>
          <p:cNvPr id="6" name="Content Placeholder 5">
            <a:extLst>
              <a:ext uri="{FF2B5EF4-FFF2-40B4-BE49-F238E27FC236}">
                <a16:creationId xmlns:a16="http://schemas.microsoft.com/office/drawing/2014/main" id="{FE113D5E-CF84-488B-A452-4AFC8525A058}"/>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809765615"/>
              </p:ext>
            </p:extLst>
          </p:nvPr>
        </p:nvGraphicFramePr>
        <p:xfrm>
          <a:off x="838200" y="3112954"/>
          <a:ext cx="10322169" cy="2590800"/>
        </p:xfrm>
        <a:graphic>
          <a:graphicData uri="http://schemas.openxmlformats.org/drawingml/2006/table">
            <a:tbl>
              <a:tblPr firstRow="1" bandRow="1">
                <a:tableStyleId>{5C22544A-7EE6-4342-B048-85BDC9FD1C3A}</a:tableStyleId>
              </a:tblPr>
              <a:tblGrid>
                <a:gridCol w="850415">
                  <a:extLst>
                    <a:ext uri="{9D8B030D-6E8A-4147-A177-3AD203B41FA5}">
                      <a16:colId xmlns:a16="http://schemas.microsoft.com/office/drawing/2014/main" val="2649235253"/>
                    </a:ext>
                  </a:extLst>
                </a:gridCol>
                <a:gridCol w="9471754">
                  <a:extLst>
                    <a:ext uri="{9D8B030D-6E8A-4147-A177-3AD203B41FA5}">
                      <a16:colId xmlns:a16="http://schemas.microsoft.com/office/drawing/2014/main" val="3265590656"/>
                    </a:ext>
                  </a:extLst>
                </a:gridCol>
              </a:tblGrid>
              <a:tr h="25757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61817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20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87338" marR="64769" lvl="0" indent="-225425" algn="l" defTabSz="914400" rtl="0" eaLnBrk="1" fontAlgn="auto" latinLnBrk="0" hangingPunct="1">
                        <a:lnSpc>
                          <a:spcPct val="100000"/>
                        </a:lnSpc>
                        <a:spcBef>
                          <a:spcPts val="0"/>
                        </a:spcBef>
                        <a:spcAft>
                          <a:spcPts val="600"/>
                        </a:spcAft>
                        <a:buClrTx/>
                        <a:buSzTx/>
                        <a:buFont typeface="+mj-lt"/>
                        <a:buAutoNum type="arabicPeriod"/>
                        <a:tabLst/>
                        <a:defRPr/>
                      </a:pPr>
                      <a:r>
                        <a:rPr lang="en-US" sz="1400" kern="1200" dirty="0">
                          <a:solidFill>
                            <a:srgbClr val="231F20"/>
                          </a:solidFill>
                          <a:latin typeface="Lub Dub Condensed" panose="020B0506030403020204" pitchFamily="34" charset="0"/>
                          <a:ea typeface="+mn-ea"/>
                          <a:cs typeface="Calibri"/>
                        </a:rPr>
                        <a:t>In patients with acute chest pain and myocardial injury who have nonobstructive coronary arteries on anatomic testing, CMR with gadolinium contrast is effective to distinguish myopericarditis from other causes, including myocardial infarction and nonobstructive coronary arteries (MINOCA).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437872">
                <a:tc>
                  <a:txBody>
                    <a:bodyPr/>
                    <a:lstStyle/>
                    <a:p>
                      <a:pPr marL="0" indent="0" algn="ctr">
                        <a:lnSpc>
                          <a:spcPct val="100000"/>
                        </a:lnSpc>
                        <a:spcBef>
                          <a:spcPts val="295"/>
                        </a:spcBef>
                      </a:pPr>
                      <a:r>
                        <a:rPr lang="en-US" sz="20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80988" marR="64769" lvl="0" indent="-219075" algn="l" defTabSz="914400" rtl="0" eaLnBrk="1" fontAlgn="auto" latinLnBrk="0" hangingPunct="1">
                        <a:lnSpc>
                          <a:spcPct val="100000"/>
                        </a:lnSpc>
                        <a:spcBef>
                          <a:spcPts val="0"/>
                        </a:spcBef>
                        <a:spcAft>
                          <a:spcPts val="600"/>
                        </a:spcAft>
                        <a:buClrTx/>
                        <a:buSzTx/>
                        <a:buFont typeface="+mj-lt"/>
                        <a:buAutoNum type="arabicPeriod" startAt="2"/>
                        <a:tabLst/>
                        <a:defRPr/>
                      </a:pPr>
                      <a:r>
                        <a:rPr lang="en-US" sz="1400" kern="1200" dirty="0">
                          <a:solidFill>
                            <a:srgbClr val="231F20"/>
                          </a:solidFill>
                          <a:latin typeface="Lub Dub Condensed" panose="020B0506030403020204" pitchFamily="34" charset="0"/>
                          <a:ea typeface="+mn-ea"/>
                          <a:cs typeface="Calibri"/>
                        </a:rPr>
                        <a:t>In patients with acute chest pain with suspected acute myopericarditis, CMR is useful if there is diagnostic uncertainty, or to determine the presence and extent of myocardial and pericardial inflammation and fibrosis.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270375561"/>
                  </a:ext>
                </a:extLst>
              </a:tr>
              <a:tr h="437872">
                <a:tc>
                  <a:txBody>
                    <a:bodyPr/>
                    <a:lstStyle/>
                    <a:p>
                      <a:pPr marL="0" indent="0" algn="ctr">
                        <a:lnSpc>
                          <a:spcPct val="100000"/>
                        </a:lnSpc>
                        <a:spcBef>
                          <a:spcPts val="295"/>
                        </a:spcBef>
                      </a:pPr>
                      <a:r>
                        <a:rPr lang="en-US" sz="20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80988" marR="64769" lvl="0" indent="-219075" algn="l" defTabSz="914400" rtl="0" eaLnBrk="1" fontAlgn="auto" latinLnBrk="0" hangingPunct="1">
                        <a:lnSpc>
                          <a:spcPct val="100000"/>
                        </a:lnSpc>
                        <a:spcBef>
                          <a:spcPts val="0"/>
                        </a:spcBef>
                        <a:spcAft>
                          <a:spcPts val="600"/>
                        </a:spcAft>
                        <a:buClrTx/>
                        <a:buSzTx/>
                        <a:buFont typeface="+mj-lt"/>
                        <a:buAutoNum type="arabicPeriod" startAt="3"/>
                        <a:tabLst/>
                        <a:defRPr/>
                      </a:pPr>
                      <a:r>
                        <a:rPr lang="en-US" sz="1400" kern="1200" dirty="0">
                          <a:solidFill>
                            <a:srgbClr val="231F20"/>
                          </a:solidFill>
                          <a:latin typeface="Lub Dub Condensed" panose="020B0506030403020204" pitchFamily="34" charset="0"/>
                          <a:ea typeface="+mn-ea"/>
                          <a:cs typeface="Calibri"/>
                        </a:rPr>
                        <a:t>In patients with acute chest pain and suspected myopericarditis, TTE is effective to determine the presence of ventricular wall motion abnormalities, pericardial effusion, valvular abnormalities, or restrictive physiology.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48176933"/>
                  </a:ext>
                </a:extLst>
              </a:tr>
              <a:tr h="437872">
                <a:tc>
                  <a:txBody>
                    <a:bodyPr/>
                    <a:lstStyle/>
                    <a:p>
                      <a:pPr marL="0" indent="0" algn="ctr">
                        <a:lnSpc>
                          <a:spcPct val="100000"/>
                        </a:lnSpc>
                        <a:spcBef>
                          <a:spcPts val="295"/>
                        </a:spcBef>
                      </a:pPr>
                      <a:r>
                        <a:rPr lang="en-US" sz="20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280988" marR="64769" lvl="0" indent="-219075" algn="l" defTabSz="914400" rtl="0" eaLnBrk="1" fontAlgn="auto" latinLnBrk="0" hangingPunct="1">
                        <a:lnSpc>
                          <a:spcPct val="100000"/>
                        </a:lnSpc>
                        <a:spcBef>
                          <a:spcPts val="0"/>
                        </a:spcBef>
                        <a:spcAft>
                          <a:spcPts val="600"/>
                        </a:spcAft>
                        <a:buClrTx/>
                        <a:buSzTx/>
                        <a:buFont typeface="+mj-lt"/>
                        <a:buAutoNum type="arabicPeriod" startAt="4"/>
                        <a:tabLst/>
                        <a:defRPr/>
                      </a:pPr>
                      <a:r>
                        <a:rPr lang="en-US" sz="1400" kern="1200" dirty="0">
                          <a:solidFill>
                            <a:srgbClr val="231F20"/>
                          </a:solidFill>
                          <a:latin typeface="Lub Dub Condensed" panose="020B0506030403020204" pitchFamily="34" charset="0"/>
                          <a:ea typeface="+mn-ea"/>
                          <a:cs typeface="Calibri"/>
                        </a:rPr>
                        <a:t>In patients with acute chest pain with suspected acute pericarditis, noncontrast or contrast cardiac CT scanning may be reasonable to determine the presence and degree of pericardial thickening.</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923899118"/>
                  </a:ext>
                </a:extLst>
              </a:tr>
            </a:tbl>
          </a:graphicData>
        </a:graphic>
      </p:graphicFrame>
      <p:sp>
        <p:nvSpPr>
          <p:cNvPr id="4" name="Slide Number Placeholder 3">
            <a:extLst>
              <a:ext uri="{FF2B5EF4-FFF2-40B4-BE49-F238E27FC236}">
                <a16:creationId xmlns:a16="http://schemas.microsoft.com/office/drawing/2014/main" id="{4AC32A0E-BB52-4175-8688-666A37BC99B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26</a:t>
            </a:fld>
            <a:endParaRPr lang="en-US" sz="900" dirty="0"/>
          </a:p>
        </p:txBody>
      </p:sp>
      <p:sp>
        <p:nvSpPr>
          <p:cNvPr id="15" name="Text Placeholder 4" descr="Abbreviations listed of terms used in the slide.">
            <a:extLst>
              <a:ext uri="{FF2B5EF4-FFF2-40B4-BE49-F238E27FC236}">
                <a16:creationId xmlns:a16="http://schemas.microsoft.com/office/drawing/2014/main" id="{18671832-B60F-4225-921F-74D72C29CC25}"/>
              </a:ext>
              <a:ext uri="{C183D7F6-B498-43B3-948B-1728B52AA6E4}">
                <adec:decorative xmlns:adec="http://schemas.microsoft.com/office/drawing/2017/decorative" val="0"/>
              </a:ext>
            </a:extLst>
          </p:cNvPr>
          <p:cNvSpPr>
            <a:spLocks noGrp="1"/>
          </p:cNvSpPr>
          <p:nvPr>
            <p:ph type="body" sz="quarter" idx="13"/>
          </p:nvPr>
        </p:nvSpPr>
        <p:spPr>
          <a:xfrm>
            <a:off x="1275839" y="5938227"/>
            <a:ext cx="9536723" cy="462572"/>
          </a:xfrm>
        </p:spPr>
        <p:txBody>
          <a:bodyPr/>
          <a:lstStyle/>
          <a:p>
            <a:pPr marL="0" indent="0" algn="ctr"/>
            <a:r>
              <a:rPr lang="en-US" sz="1100" b="1" dirty="0">
                <a:solidFill>
                  <a:srgbClr val="000000"/>
                </a:solidFill>
              </a:rPr>
              <a:t>Abbreviations: </a:t>
            </a:r>
            <a:r>
              <a:rPr lang="en-US" sz="1100" dirty="0">
                <a:solidFill>
                  <a:srgbClr val="000000"/>
                </a:solidFill>
              </a:rPr>
              <a:t>CMR indicates cardiac magnetic resonance; COR, classification of recommendation; CT, computerized tomography; CTA, computed tomography angiography; LOE, level of evidence; PE, pulmonary embolus; TEE, transesophageal echocardiology; and TTE, transthoracic echocardiography. </a:t>
            </a:r>
          </a:p>
        </p:txBody>
      </p:sp>
    </p:spTree>
    <p:extLst>
      <p:ext uri="{BB962C8B-B14F-4D97-AF65-F5344CB8AC3E}">
        <p14:creationId xmlns:p14="http://schemas.microsoft.com/office/powerpoint/2010/main" val="1619837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97CF6-DBE9-4181-AAB1-3F881C1928DC}"/>
              </a:ext>
            </a:extLst>
          </p:cNvPr>
          <p:cNvSpPr>
            <a:spLocks noGrp="1"/>
          </p:cNvSpPr>
          <p:nvPr>
            <p:ph type="title"/>
          </p:nvPr>
        </p:nvSpPr>
        <p:spPr>
          <a:xfrm>
            <a:off x="838200" y="458456"/>
            <a:ext cx="10412002" cy="444222"/>
          </a:xfrm>
        </p:spPr>
        <p:txBody>
          <a:bodyPr/>
          <a:lstStyle/>
          <a:p>
            <a:r>
              <a:rPr lang="en-US" sz="3200" b="1" dirty="0"/>
              <a:t>Evaluation of Acute Chest Pain Recommendations</a:t>
            </a:r>
          </a:p>
        </p:txBody>
      </p:sp>
      <p:sp>
        <p:nvSpPr>
          <p:cNvPr id="4" name="Slide Number Placeholder 3">
            <a:extLst>
              <a:ext uri="{FF2B5EF4-FFF2-40B4-BE49-F238E27FC236}">
                <a16:creationId xmlns:a16="http://schemas.microsoft.com/office/drawing/2014/main" id="{4AC32A0E-BB52-4175-8688-666A37BC99B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27</a:t>
            </a:fld>
            <a:endParaRPr lang="en-US" sz="900" dirty="0"/>
          </a:p>
        </p:txBody>
      </p:sp>
      <p:sp>
        <p:nvSpPr>
          <p:cNvPr id="9" name="TextBox 8">
            <a:extLst>
              <a:ext uri="{FF2B5EF4-FFF2-40B4-BE49-F238E27FC236}">
                <a16:creationId xmlns:a16="http://schemas.microsoft.com/office/drawing/2014/main" id="{CC6A3AB0-41FE-488D-8C0D-82E69EF9E00F}"/>
              </a:ext>
            </a:extLst>
          </p:cNvPr>
          <p:cNvSpPr txBox="1"/>
          <p:nvPr/>
        </p:nvSpPr>
        <p:spPr>
          <a:xfrm>
            <a:off x="738552" y="1927850"/>
            <a:ext cx="5474679" cy="369332"/>
          </a:xfrm>
          <a:prstGeom prst="rect">
            <a:avLst/>
          </a:prstGeom>
          <a:noFill/>
        </p:spPr>
        <p:txBody>
          <a:bodyPr wrap="square">
            <a:spAutoFit/>
          </a:bodyPr>
          <a:lstStyle/>
          <a:p>
            <a:pPr>
              <a:lnSpc>
                <a:spcPct val="90000"/>
              </a:lnSpc>
              <a:spcBef>
                <a:spcPts val="1000"/>
              </a:spcBef>
            </a:pPr>
            <a:r>
              <a:rPr lang="en-US" sz="2000" dirty="0">
                <a:solidFill>
                  <a:srgbClr val="CF2429"/>
                </a:solidFill>
                <a:latin typeface="Lub Dub Bold" panose="020B0803030403020204" pitchFamily="34" charset="0"/>
              </a:rPr>
              <a:t>With Valvular Heart Disease</a:t>
            </a:r>
          </a:p>
        </p:txBody>
      </p:sp>
      <p:graphicFrame>
        <p:nvGraphicFramePr>
          <p:cNvPr id="8" name="Content Placeholder 5">
            <a:extLst>
              <a:ext uri="{FF2B5EF4-FFF2-40B4-BE49-F238E27FC236}">
                <a16:creationId xmlns:a16="http://schemas.microsoft.com/office/drawing/2014/main" id="{D5B3122C-4B8D-4E42-8071-29A6B996A7F9}"/>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421778889"/>
              </p:ext>
            </p:extLst>
          </p:nvPr>
        </p:nvGraphicFramePr>
        <p:xfrm>
          <a:off x="838200" y="2315110"/>
          <a:ext cx="10322169" cy="1859280"/>
        </p:xfrm>
        <a:graphic>
          <a:graphicData uri="http://schemas.openxmlformats.org/drawingml/2006/table">
            <a:tbl>
              <a:tblPr firstRow="1" bandRow="1">
                <a:tableStyleId>{5C22544A-7EE6-4342-B048-85BDC9FD1C3A}</a:tableStyleId>
              </a:tblPr>
              <a:tblGrid>
                <a:gridCol w="866240">
                  <a:extLst>
                    <a:ext uri="{9D8B030D-6E8A-4147-A177-3AD203B41FA5}">
                      <a16:colId xmlns:a16="http://schemas.microsoft.com/office/drawing/2014/main" val="2649235253"/>
                    </a:ext>
                  </a:extLst>
                </a:gridCol>
                <a:gridCol w="9455929">
                  <a:extLst>
                    <a:ext uri="{9D8B030D-6E8A-4147-A177-3AD203B41FA5}">
                      <a16:colId xmlns:a16="http://schemas.microsoft.com/office/drawing/2014/main" val="3265590656"/>
                    </a:ext>
                  </a:extLst>
                </a:gridCol>
              </a:tblGrid>
              <a:tr h="20006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4010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20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87338" marR="64769" lvl="0" indent="-225425" algn="l" defTabSz="914400" rtl="0" eaLnBrk="1" fontAlgn="auto" latinLnBrk="0" hangingPunct="1">
                        <a:lnSpc>
                          <a:spcPct val="100000"/>
                        </a:lnSpc>
                        <a:spcBef>
                          <a:spcPts val="0"/>
                        </a:spcBef>
                        <a:spcAft>
                          <a:spcPts val="600"/>
                        </a:spcAft>
                        <a:buClrTx/>
                        <a:buSzTx/>
                        <a:buFont typeface="+mj-lt"/>
                        <a:buAutoNum type="arabicPeriod"/>
                        <a:tabLst/>
                        <a:defRPr/>
                      </a:pPr>
                      <a:r>
                        <a:rPr lang="en-US" sz="1400" kern="1200" dirty="0">
                          <a:solidFill>
                            <a:srgbClr val="231F20"/>
                          </a:solidFill>
                          <a:latin typeface="Lub Dub Condensed" panose="020B0506030403020204" pitchFamily="34" charset="0"/>
                          <a:ea typeface="+mn-ea"/>
                          <a:cs typeface="Calibri"/>
                        </a:rPr>
                        <a:t>In patients presenting with acute chest pain with suspected or known history of valvular heart disease (VHD), TTE is useful in determining the presence, severity, and cause of VHD.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340104">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20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80988" marR="64769" lvl="0" indent="-219075" algn="l" defTabSz="914400" rtl="0" eaLnBrk="1" fontAlgn="auto" latinLnBrk="0" hangingPunct="1">
                        <a:lnSpc>
                          <a:spcPct val="100000"/>
                        </a:lnSpc>
                        <a:spcBef>
                          <a:spcPts val="0"/>
                        </a:spcBef>
                        <a:spcAft>
                          <a:spcPts val="600"/>
                        </a:spcAft>
                        <a:buClrTx/>
                        <a:buSzTx/>
                        <a:buFont typeface="+mj-lt"/>
                        <a:buAutoNum type="arabicPeriod" startAt="2"/>
                        <a:tabLst/>
                        <a:defRPr/>
                      </a:pPr>
                      <a:r>
                        <a:rPr lang="en-US" sz="1400" kern="1200" dirty="0">
                          <a:solidFill>
                            <a:srgbClr val="231F20"/>
                          </a:solidFill>
                          <a:latin typeface="Lub Dub Condensed" panose="020B0506030403020204" pitchFamily="34" charset="0"/>
                          <a:ea typeface="+mn-ea"/>
                          <a:cs typeface="Calibri"/>
                        </a:rPr>
                        <a:t>In patients presenting with acute chest pain with suspected or known VHD in whom TTE diagnostic quality is inadequate, TEE (with 3D imaging if available) is useful in determining the severity and cause of VHD.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31764693"/>
                  </a:ext>
                </a:extLst>
              </a:tr>
              <a:tr h="340104">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20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280988" marR="64769" lvl="0" indent="-219075" algn="l" defTabSz="914400" rtl="0" eaLnBrk="1" fontAlgn="auto" latinLnBrk="0" hangingPunct="1">
                        <a:lnSpc>
                          <a:spcPct val="100000"/>
                        </a:lnSpc>
                        <a:spcBef>
                          <a:spcPts val="0"/>
                        </a:spcBef>
                        <a:spcAft>
                          <a:spcPts val="600"/>
                        </a:spcAft>
                        <a:buClrTx/>
                        <a:buSzTx/>
                        <a:buFont typeface="+mj-lt"/>
                        <a:buAutoNum type="arabicPeriod" startAt="3"/>
                        <a:tabLst/>
                        <a:defRPr/>
                      </a:pPr>
                      <a:r>
                        <a:rPr lang="en-US" sz="1400" kern="1200" dirty="0">
                          <a:solidFill>
                            <a:srgbClr val="231F20"/>
                          </a:solidFill>
                          <a:latin typeface="Lub Dub Condensed" panose="020B0506030403020204" pitchFamily="34" charset="0"/>
                          <a:ea typeface="+mn-ea"/>
                          <a:cs typeface="Calibri"/>
                        </a:rPr>
                        <a:t>In patients presenting with acute chest pain with known or suspected VHD, CMR imaging is reasonable as an alternative to TTE and/or TEE is nondiagnostic.</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958231300"/>
                  </a:ext>
                </a:extLst>
              </a:tr>
            </a:tbl>
          </a:graphicData>
        </a:graphic>
      </p:graphicFrame>
      <p:sp>
        <p:nvSpPr>
          <p:cNvPr id="13" name="Text Placeholder 4" descr="Abbreviations listed of terms used in the slide.">
            <a:extLst>
              <a:ext uri="{FF2B5EF4-FFF2-40B4-BE49-F238E27FC236}">
                <a16:creationId xmlns:a16="http://schemas.microsoft.com/office/drawing/2014/main" id="{9BEEE186-ECE9-4169-93C1-69303560986C}"/>
              </a:ext>
              <a:ext uri="{C183D7F6-B498-43B3-948B-1728B52AA6E4}">
                <adec:decorative xmlns:adec="http://schemas.microsoft.com/office/drawing/2017/decorative" val="0"/>
              </a:ext>
            </a:extLst>
          </p:cNvPr>
          <p:cNvSpPr>
            <a:spLocks noGrp="1"/>
          </p:cNvSpPr>
          <p:nvPr>
            <p:ph type="body" sz="quarter" idx="13"/>
          </p:nvPr>
        </p:nvSpPr>
        <p:spPr>
          <a:xfrm>
            <a:off x="1275839" y="5938227"/>
            <a:ext cx="9536723" cy="462572"/>
          </a:xfrm>
        </p:spPr>
        <p:txBody>
          <a:bodyPr/>
          <a:lstStyle/>
          <a:p>
            <a:pPr marL="0" indent="0" algn="ctr"/>
            <a:r>
              <a:rPr lang="en-US" sz="1100" b="1" dirty="0">
                <a:solidFill>
                  <a:srgbClr val="000000"/>
                </a:solidFill>
              </a:rPr>
              <a:t>Abbreviations: </a:t>
            </a:r>
            <a:r>
              <a:rPr lang="en-US" sz="1100" dirty="0">
                <a:solidFill>
                  <a:srgbClr val="000000"/>
                </a:solidFill>
              </a:rPr>
              <a:t>CMR indicates cardiac magnetic resonance; COR, classification of recommendation; CT, computerized tomography; CTA, computed tomography angiography; LOE, level of evidence; PE, pulmonary embolus; TEE, transesophageal echocardiology; and TTE, transthoracic echocardiography. </a:t>
            </a:r>
          </a:p>
        </p:txBody>
      </p:sp>
    </p:spTree>
    <p:extLst>
      <p:ext uri="{BB962C8B-B14F-4D97-AF65-F5344CB8AC3E}">
        <p14:creationId xmlns:p14="http://schemas.microsoft.com/office/powerpoint/2010/main" val="1005921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of slide in bold black font across top of slide.">
            <a:extLst>
              <a:ext uri="{FF2B5EF4-FFF2-40B4-BE49-F238E27FC236}">
                <a16:creationId xmlns:a16="http://schemas.microsoft.com/office/drawing/2014/main" id="{DC1C2DB6-C2C9-4D02-B9FF-C99048E736C8}"/>
              </a:ext>
            </a:extLst>
          </p:cNvPr>
          <p:cNvSpPr>
            <a:spLocks noGrp="1"/>
          </p:cNvSpPr>
          <p:nvPr>
            <p:ph type="title"/>
          </p:nvPr>
        </p:nvSpPr>
        <p:spPr/>
        <p:txBody>
          <a:bodyPr/>
          <a:lstStyle/>
          <a:p>
            <a:r>
              <a:rPr lang="en-US" dirty="0"/>
              <a:t>Other causes of chest pain</a:t>
            </a:r>
          </a:p>
        </p:txBody>
      </p:sp>
      <p:pic>
        <p:nvPicPr>
          <p:cNvPr id="9" name="Picture 8" descr="Illustration of chest area with highlights on different types of chest pain: cervical spondylosis, rib racture, bone mets, costochondritis, pleurisy, Empyema, GORD + Ulcers, Pancreatitis, sickle cell crisis, Cholecystitis, Oesophageal spasm, Pneumonia, Pericarditis and Shingles.">
            <a:extLst>
              <a:ext uri="{FF2B5EF4-FFF2-40B4-BE49-F238E27FC236}">
                <a16:creationId xmlns:a16="http://schemas.microsoft.com/office/drawing/2014/main" id="{391ED286-2458-404E-97C8-02919124B10D}"/>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578136" y="984748"/>
            <a:ext cx="10396749" cy="4812802"/>
          </a:xfrm>
          <a:prstGeom prst="rect">
            <a:avLst/>
          </a:prstGeom>
        </p:spPr>
      </p:pic>
      <p:sp>
        <p:nvSpPr>
          <p:cNvPr id="4" name="Slide Number Placeholder 3">
            <a:extLst>
              <a:ext uri="{FF2B5EF4-FFF2-40B4-BE49-F238E27FC236}">
                <a16:creationId xmlns:a16="http://schemas.microsoft.com/office/drawing/2014/main" id="{2C9D4B3C-E681-488E-B5B6-6FBEF176FBC3}"/>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28</a:t>
            </a:fld>
            <a:endParaRPr lang="en-US" sz="900" dirty="0"/>
          </a:p>
        </p:txBody>
      </p:sp>
      <p:sp>
        <p:nvSpPr>
          <p:cNvPr id="5" name="Text Placeholder 4" descr="Abbreviations listed of terms used in the slide.">
            <a:extLst>
              <a:ext uri="{FF2B5EF4-FFF2-40B4-BE49-F238E27FC236}">
                <a16:creationId xmlns:a16="http://schemas.microsoft.com/office/drawing/2014/main" id="{5C460162-2171-4A90-A935-B4115332C560}"/>
              </a:ext>
              <a:ext uri="{C183D7F6-B498-43B3-948B-1728B52AA6E4}">
                <adec:decorative xmlns:adec="http://schemas.microsoft.com/office/drawing/2017/decorative" val="0"/>
              </a:ext>
            </a:extLst>
          </p:cNvPr>
          <p:cNvSpPr>
            <a:spLocks noGrp="1"/>
          </p:cNvSpPr>
          <p:nvPr>
            <p:ph type="body" sz="quarter" idx="13"/>
          </p:nvPr>
        </p:nvSpPr>
        <p:spPr>
          <a:xfrm>
            <a:off x="2268661" y="6028028"/>
            <a:ext cx="7238856" cy="546943"/>
          </a:xfrm>
        </p:spPr>
        <p:txBody>
          <a:bodyPr/>
          <a:lstStyle/>
          <a:p>
            <a:pPr marL="0" indent="0" algn="ctr"/>
            <a:r>
              <a:rPr lang="en-US" sz="1000" b="1" dirty="0">
                <a:solidFill>
                  <a:srgbClr val="000000"/>
                </a:solidFill>
              </a:rPr>
              <a:t>Abbreviations:  </a:t>
            </a:r>
            <a:r>
              <a:rPr lang="en-US" sz="1000" dirty="0">
                <a:solidFill>
                  <a:srgbClr val="000000"/>
                </a:solidFill>
              </a:rPr>
              <a:t>GORD  indicates  </a:t>
            </a:r>
            <a:r>
              <a:rPr lang="en-US" sz="1000" dirty="0">
                <a:solidFill>
                  <a:srgbClr val="202124"/>
                </a:solidFill>
              </a:rPr>
              <a:t>g</a:t>
            </a:r>
            <a:r>
              <a:rPr lang="en-US" sz="1000" i="0" dirty="0">
                <a:solidFill>
                  <a:srgbClr val="202124"/>
                </a:solidFill>
                <a:effectLst/>
              </a:rPr>
              <a:t>astro-oesophageal reflux disease; and mets, metastasis.</a:t>
            </a:r>
            <a:endParaRPr lang="en-US" sz="1000" dirty="0">
              <a:solidFill>
                <a:srgbClr val="000000"/>
              </a:solidFill>
            </a:endParaRPr>
          </a:p>
        </p:txBody>
      </p:sp>
    </p:spTree>
    <p:extLst>
      <p:ext uri="{BB962C8B-B14F-4D97-AF65-F5344CB8AC3E}">
        <p14:creationId xmlns:p14="http://schemas.microsoft.com/office/powerpoint/2010/main" val="4114032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24523-4B98-435D-B5C1-7938F46D5D88}"/>
              </a:ext>
            </a:extLst>
          </p:cNvPr>
          <p:cNvSpPr>
            <a:spLocks noGrp="1"/>
          </p:cNvSpPr>
          <p:nvPr>
            <p:ph type="title"/>
          </p:nvPr>
        </p:nvSpPr>
        <p:spPr/>
        <p:txBody>
          <a:bodyPr/>
          <a:lstStyle/>
          <a:p>
            <a:r>
              <a:rPr lang="en-US" dirty="0"/>
              <a:t>Noncardiac Chest Pain: </a:t>
            </a:r>
            <a:r>
              <a:rPr lang="en-US" dirty="0">
                <a:latin typeface="Lub Dub Medium" panose="020B0603030403020204" pitchFamily="34" charset="0"/>
              </a:rPr>
              <a:t>Differential Diagnoses</a:t>
            </a:r>
          </a:p>
        </p:txBody>
      </p:sp>
      <p:sp>
        <p:nvSpPr>
          <p:cNvPr id="4" name="Slide Number Placeholder 3">
            <a:extLst>
              <a:ext uri="{FF2B5EF4-FFF2-40B4-BE49-F238E27FC236}">
                <a16:creationId xmlns:a16="http://schemas.microsoft.com/office/drawing/2014/main" id="{DD72CFDA-79CC-4C53-8C7D-DBDC55CBA0F6}"/>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29</a:t>
            </a:fld>
            <a:endParaRPr lang="en-US" sz="900" dirty="0"/>
          </a:p>
        </p:txBody>
      </p:sp>
      <p:sp>
        <p:nvSpPr>
          <p:cNvPr id="7" name="Content Placeholder 2">
            <a:extLst>
              <a:ext uri="{FF2B5EF4-FFF2-40B4-BE49-F238E27FC236}">
                <a16:creationId xmlns:a16="http://schemas.microsoft.com/office/drawing/2014/main" id="{3AA4C595-10FB-40A1-8A08-41304E07195F}"/>
              </a:ext>
            </a:extLst>
          </p:cNvPr>
          <p:cNvSpPr txBox="1">
            <a:spLocks/>
          </p:cNvSpPr>
          <p:nvPr/>
        </p:nvSpPr>
        <p:spPr>
          <a:xfrm>
            <a:off x="420219" y="1587529"/>
            <a:ext cx="2308463" cy="25719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rgbClr val="CF2429"/>
                </a:solidFill>
                <a:latin typeface="Lub Dub Bold" panose="020B0803030403020204" pitchFamily="34" charset="0"/>
              </a:rPr>
              <a:t>Respiratory</a:t>
            </a:r>
          </a:p>
          <a:p>
            <a:pPr fontAlgn="t"/>
            <a:r>
              <a:rPr lang="en-US" sz="1400" dirty="0"/>
              <a:t>PE</a:t>
            </a:r>
          </a:p>
          <a:p>
            <a:pPr fontAlgn="t"/>
            <a:r>
              <a:rPr lang="en-US" sz="1400" dirty="0"/>
              <a:t>Pneumothorax/</a:t>
            </a:r>
            <a:br>
              <a:rPr lang="en-US" sz="1400" dirty="0"/>
            </a:br>
            <a:r>
              <a:rPr lang="en-US" sz="1400" dirty="0"/>
              <a:t>hemothorax</a:t>
            </a:r>
          </a:p>
          <a:p>
            <a:pPr fontAlgn="t"/>
            <a:r>
              <a:rPr lang="en-US" sz="1400" dirty="0"/>
              <a:t>Pneumomediastinum</a:t>
            </a:r>
          </a:p>
          <a:p>
            <a:pPr fontAlgn="t"/>
            <a:r>
              <a:rPr lang="en-US" sz="1400" dirty="0"/>
              <a:t>Pneumonia</a:t>
            </a:r>
          </a:p>
          <a:p>
            <a:pPr fontAlgn="t"/>
            <a:r>
              <a:rPr lang="en-US" sz="1400" dirty="0"/>
              <a:t>Bronchitis</a:t>
            </a:r>
          </a:p>
          <a:p>
            <a:pPr fontAlgn="t"/>
            <a:r>
              <a:rPr lang="en-US" sz="1400" dirty="0"/>
              <a:t>Pleural irritation</a:t>
            </a:r>
          </a:p>
          <a:p>
            <a:pPr fontAlgn="t"/>
            <a:r>
              <a:rPr lang="en-US" sz="1400" dirty="0"/>
              <a:t>Malignancy</a:t>
            </a:r>
          </a:p>
        </p:txBody>
      </p:sp>
      <p:cxnSp>
        <p:nvCxnSpPr>
          <p:cNvPr id="8" name="Straight Connector 7">
            <a:extLst>
              <a:ext uri="{FF2B5EF4-FFF2-40B4-BE49-F238E27FC236}">
                <a16:creationId xmlns:a16="http://schemas.microsoft.com/office/drawing/2014/main" id="{E3A6CE35-AEEF-470D-A7B9-5A891D8505BE}"/>
              </a:ext>
              <a:ext uri="{C183D7F6-B498-43B3-948B-1728B52AA6E4}">
                <adec:decorative xmlns:adec="http://schemas.microsoft.com/office/drawing/2017/decorative" val="1"/>
              </a:ext>
            </a:extLst>
          </p:cNvPr>
          <p:cNvCxnSpPr>
            <a:cxnSpLocks/>
          </p:cNvCxnSpPr>
          <p:nvPr/>
        </p:nvCxnSpPr>
        <p:spPr>
          <a:xfrm>
            <a:off x="2753166" y="1587529"/>
            <a:ext cx="0" cy="384048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1BCDB04-C918-4706-AA85-12163F8517CC}"/>
              </a:ext>
              <a:ext uri="{C183D7F6-B498-43B3-948B-1728B52AA6E4}">
                <adec:decorative xmlns:adec="http://schemas.microsoft.com/office/drawing/2017/decorative" val="1"/>
              </a:ext>
            </a:extLst>
          </p:cNvPr>
          <p:cNvCxnSpPr>
            <a:cxnSpLocks/>
          </p:cNvCxnSpPr>
          <p:nvPr/>
        </p:nvCxnSpPr>
        <p:spPr>
          <a:xfrm>
            <a:off x="5129352" y="1587529"/>
            <a:ext cx="0" cy="384048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EEB24C83-996C-415B-A822-F6E454AC881A}"/>
              </a:ext>
            </a:extLst>
          </p:cNvPr>
          <p:cNvSpPr txBox="1">
            <a:spLocks/>
          </p:cNvSpPr>
          <p:nvPr/>
        </p:nvSpPr>
        <p:spPr>
          <a:xfrm>
            <a:off x="2916557" y="1587529"/>
            <a:ext cx="2122420" cy="25719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rgbClr val="CF2429"/>
                </a:solidFill>
                <a:latin typeface="Lub Dub Bold" panose="020B0803030403020204" pitchFamily="34" charset="0"/>
              </a:rPr>
              <a:t>Gastrointestinal</a:t>
            </a:r>
            <a:endParaRPr lang="en-US" sz="3200" b="0" i="0" u="none" strike="noStrike" dirty="0">
              <a:effectLst/>
              <a:latin typeface="Arial" panose="020B0604020202020204" pitchFamily="34" charset="0"/>
            </a:endParaRPr>
          </a:p>
          <a:p>
            <a:pPr fontAlgn="t">
              <a:spcAft>
                <a:spcPts val="0"/>
              </a:spcAft>
            </a:pPr>
            <a:r>
              <a:rPr lang="en-US" sz="1400" dirty="0"/>
              <a:t>Cholecystitis</a:t>
            </a:r>
          </a:p>
          <a:p>
            <a:pPr fontAlgn="t">
              <a:spcAft>
                <a:spcPts val="0"/>
              </a:spcAft>
            </a:pPr>
            <a:r>
              <a:rPr lang="en-US" sz="1400" dirty="0"/>
              <a:t>Pancreatitis</a:t>
            </a:r>
          </a:p>
          <a:p>
            <a:pPr fontAlgn="t">
              <a:spcAft>
                <a:spcPts val="0"/>
              </a:spcAft>
            </a:pPr>
            <a:r>
              <a:rPr lang="en-US" sz="1400" dirty="0"/>
              <a:t>Hiatal hernia</a:t>
            </a:r>
          </a:p>
          <a:p>
            <a:pPr fontAlgn="t">
              <a:spcAft>
                <a:spcPts val="0"/>
              </a:spcAft>
            </a:pPr>
            <a:r>
              <a:rPr lang="en-US" sz="1400" dirty="0"/>
              <a:t>GI reflux disease</a:t>
            </a:r>
          </a:p>
          <a:p>
            <a:pPr fontAlgn="t">
              <a:spcAft>
                <a:spcPts val="0"/>
              </a:spcAft>
            </a:pPr>
            <a:r>
              <a:rPr lang="en-US" sz="1400" dirty="0"/>
              <a:t>Gastritis/</a:t>
            </a:r>
          </a:p>
          <a:p>
            <a:pPr fontAlgn="t">
              <a:spcAft>
                <a:spcPts val="0"/>
              </a:spcAft>
            </a:pPr>
            <a:r>
              <a:rPr lang="en-US" sz="1400" dirty="0"/>
              <a:t>Esophagitis</a:t>
            </a:r>
          </a:p>
          <a:p>
            <a:pPr fontAlgn="t">
              <a:spcAft>
                <a:spcPts val="0"/>
              </a:spcAft>
            </a:pPr>
            <a:r>
              <a:rPr lang="en-US" sz="1400" dirty="0"/>
              <a:t>Peptic ulcer disease</a:t>
            </a:r>
          </a:p>
          <a:p>
            <a:pPr fontAlgn="t">
              <a:spcAft>
                <a:spcPts val="0"/>
              </a:spcAft>
            </a:pPr>
            <a:r>
              <a:rPr lang="en-US" sz="1400" dirty="0"/>
              <a:t>Esophageal spasm</a:t>
            </a:r>
          </a:p>
          <a:p>
            <a:pPr fontAlgn="t">
              <a:spcAft>
                <a:spcPts val="0"/>
              </a:spcAft>
            </a:pPr>
            <a:r>
              <a:rPr lang="en-US" sz="1400" dirty="0"/>
              <a:t>Dyspepsia</a:t>
            </a:r>
          </a:p>
        </p:txBody>
      </p:sp>
      <p:sp>
        <p:nvSpPr>
          <p:cNvPr id="12" name="Content Placeholder 2">
            <a:extLst>
              <a:ext uri="{FF2B5EF4-FFF2-40B4-BE49-F238E27FC236}">
                <a16:creationId xmlns:a16="http://schemas.microsoft.com/office/drawing/2014/main" id="{50EE467B-EAA9-428D-BBCE-28909A9572D3}"/>
              </a:ext>
            </a:extLst>
          </p:cNvPr>
          <p:cNvSpPr txBox="1">
            <a:spLocks/>
          </p:cNvSpPr>
          <p:nvPr/>
        </p:nvSpPr>
        <p:spPr>
          <a:xfrm>
            <a:off x="5226852" y="1587529"/>
            <a:ext cx="1855082" cy="32072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rgbClr val="CF2429"/>
                </a:solidFill>
                <a:latin typeface="Lub Dub Bold" panose="020B0803030403020204" pitchFamily="34" charset="0"/>
              </a:rPr>
              <a:t>Chest Wall</a:t>
            </a:r>
            <a:endParaRPr lang="en-US" sz="3200" b="0" i="0" u="none" strike="noStrike" dirty="0">
              <a:effectLst/>
              <a:latin typeface="Arial" panose="020B0604020202020204" pitchFamily="34" charset="0"/>
            </a:endParaRPr>
          </a:p>
          <a:p>
            <a:pPr fontAlgn="t"/>
            <a:r>
              <a:rPr lang="en-US" sz="1400" dirty="0"/>
              <a:t>Costochondritis</a:t>
            </a:r>
          </a:p>
          <a:p>
            <a:pPr fontAlgn="t"/>
            <a:r>
              <a:rPr lang="en-US" sz="1400" dirty="0"/>
              <a:t>Chest wall trauma</a:t>
            </a:r>
          </a:p>
          <a:p>
            <a:pPr fontAlgn="t"/>
            <a:r>
              <a:rPr lang="en-US" sz="1400" dirty="0"/>
              <a:t>Herpes Zoster</a:t>
            </a:r>
          </a:p>
          <a:p>
            <a:pPr fontAlgn="t"/>
            <a:r>
              <a:rPr lang="en-US" sz="1400" dirty="0"/>
              <a:t>Cervical radiculopathy</a:t>
            </a:r>
          </a:p>
          <a:p>
            <a:pPr fontAlgn="t"/>
            <a:r>
              <a:rPr lang="en-US" sz="1400" dirty="0"/>
              <a:t>Breast disease</a:t>
            </a:r>
          </a:p>
          <a:p>
            <a:pPr fontAlgn="t"/>
            <a:r>
              <a:rPr lang="en-US" sz="1400" dirty="0"/>
              <a:t>Rib fracture</a:t>
            </a:r>
          </a:p>
          <a:p>
            <a:pPr fontAlgn="t"/>
            <a:r>
              <a:rPr lang="en-US" sz="1400" dirty="0"/>
              <a:t>Musculoskeletal injury</a:t>
            </a:r>
          </a:p>
        </p:txBody>
      </p:sp>
      <p:sp>
        <p:nvSpPr>
          <p:cNvPr id="13" name="Content Placeholder 2">
            <a:extLst>
              <a:ext uri="{FF2B5EF4-FFF2-40B4-BE49-F238E27FC236}">
                <a16:creationId xmlns:a16="http://schemas.microsoft.com/office/drawing/2014/main" id="{CED0E944-A572-4708-BE4C-8FC07F022B5F}"/>
              </a:ext>
            </a:extLst>
          </p:cNvPr>
          <p:cNvSpPr txBox="1">
            <a:spLocks/>
          </p:cNvSpPr>
          <p:nvPr/>
        </p:nvSpPr>
        <p:spPr>
          <a:xfrm>
            <a:off x="7259283" y="1587529"/>
            <a:ext cx="1855081" cy="25719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rgbClr val="CF2429"/>
                </a:solidFill>
                <a:latin typeface="Lub Dub Bold" panose="020B0803030403020204" pitchFamily="34" charset="0"/>
              </a:rPr>
              <a:t>Psychological</a:t>
            </a:r>
            <a:endParaRPr lang="en-US" sz="3200" b="0" i="0" u="none" strike="noStrike" dirty="0">
              <a:effectLst/>
              <a:latin typeface="Arial" panose="020B0604020202020204" pitchFamily="34" charset="0"/>
            </a:endParaRPr>
          </a:p>
          <a:p>
            <a:pPr fontAlgn="t">
              <a:spcAft>
                <a:spcPts val="0"/>
              </a:spcAft>
            </a:pPr>
            <a:r>
              <a:rPr lang="en-US" sz="1400" dirty="0"/>
              <a:t>Panic disorder</a:t>
            </a:r>
          </a:p>
          <a:p>
            <a:pPr fontAlgn="t">
              <a:spcAft>
                <a:spcPts val="0"/>
              </a:spcAft>
            </a:pPr>
            <a:r>
              <a:rPr lang="en-US" sz="1400" dirty="0"/>
              <a:t>Anxiety</a:t>
            </a:r>
          </a:p>
          <a:p>
            <a:pPr fontAlgn="t">
              <a:spcAft>
                <a:spcPts val="0"/>
              </a:spcAft>
            </a:pPr>
            <a:r>
              <a:rPr lang="en-US" sz="1400" dirty="0"/>
              <a:t>Clinical Depression</a:t>
            </a:r>
          </a:p>
          <a:p>
            <a:pPr fontAlgn="t">
              <a:spcAft>
                <a:spcPts val="0"/>
              </a:spcAft>
            </a:pPr>
            <a:r>
              <a:rPr lang="en-US" sz="1400" dirty="0"/>
              <a:t>Somatization disorder</a:t>
            </a:r>
          </a:p>
          <a:p>
            <a:pPr fontAlgn="t">
              <a:spcAft>
                <a:spcPts val="0"/>
              </a:spcAft>
            </a:pPr>
            <a:r>
              <a:rPr lang="en-US" sz="1400" dirty="0"/>
              <a:t>Hypochondria</a:t>
            </a:r>
          </a:p>
        </p:txBody>
      </p:sp>
      <p:sp>
        <p:nvSpPr>
          <p:cNvPr id="14" name="Content Placeholder 2">
            <a:extLst>
              <a:ext uri="{FF2B5EF4-FFF2-40B4-BE49-F238E27FC236}">
                <a16:creationId xmlns:a16="http://schemas.microsoft.com/office/drawing/2014/main" id="{5531595D-B3BF-429E-90D7-1241C384F7E8}"/>
              </a:ext>
            </a:extLst>
          </p:cNvPr>
          <p:cNvSpPr txBox="1">
            <a:spLocks/>
          </p:cNvSpPr>
          <p:nvPr/>
        </p:nvSpPr>
        <p:spPr>
          <a:xfrm>
            <a:off x="9345106" y="1587529"/>
            <a:ext cx="2101965" cy="35823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rgbClr val="CF2429"/>
                </a:solidFill>
                <a:latin typeface="Lub Dub Bold" panose="020B0803030403020204" pitchFamily="34" charset="0"/>
              </a:rPr>
              <a:t>Other</a:t>
            </a:r>
            <a:endParaRPr lang="en-US" sz="3200" b="0" i="0" u="none" strike="noStrike" dirty="0">
              <a:effectLst/>
              <a:latin typeface="Arial" panose="020B0604020202020204" pitchFamily="34" charset="0"/>
            </a:endParaRPr>
          </a:p>
          <a:p>
            <a:pPr marR="0" fontAlgn="t"/>
            <a:r>
              <a:rPr lang="en-US" sz="1400" dirty="0"/>
              <a:t>Hyperventilation syndrome</a:t>
            </a:r>
          </a:p>
          <a:p>
            <a:pPr fontAlgn="t"/>
            <a:r>
              <a:rPr lang="en-US" sz="1400" dirty="0"/>
              <a:t>Carbon monoxide poisoning</a:t>
            </a:r>
          </a:p>
          <a:p>
            <a:pPr fontAlgn="t"/>
            <a:r>
              <a:rPr lang="en-US" sz="1400" dirty="0"/>
              <a:t>Sarcoidosis</a:t>
            </a:r>
          </a:p>
          <a:p>
            <a:pPr fontAlgn="t"/>
            <a:r>
              <a:rPr lang="en-US" sz="1400" dirty="0"/>
              <a:t>Lead poisoning</a:t>
            </a:r>
          </a:p>
          <a:p>
            <a:pPr fontAlgn="t"/>
            <a:r>
              <a:rPr lang="en-US" sz="1400" dirty="0"/>
              <a:t>Prolapsed interverbal disc</a:t>
            </a:r>
          </a:p>
          <a:p>
            <a:pPr fontAlgn="t"/>
            <a:r>
              <a:rPr lang="en-US" sz="1400" dirty="0"/>
              <a:t>Thoracic outlet syndrome</a:t>
            </a:r>
          </a:p>
          <a:p>
            <a:pPr fontAlgn="t"/>
            <a:r>
              <a:rPr lang="en-US" sz="1400" dirty="0"/>
              <a:t>Sickle cell crisis</a:t>
            </a:r>
          </a:p>
          <a:p>
            <a:pPr fontAlgn="t"/>
            <a:r>
              <a:rPr lang="en-US" sz="1400" dirty="0"/>
              <a:t>Adverse medication effects</a:t>
            </a:r>
          </a:p>
        </p:txBody>
      </p:sp>
      <p:cxnSp>
        <p:nvCxnSpPr>
          <p:cNvPr id="15" name="Straight Connector 14">
            <a:extLst>
              <a:ext uri="{FF2B5EF4-FFF2-40B4-BE49-F238E27FC236}">
                <a16:creationId xmlns:a16="http://schemas.microsoft.com/office/drawing/2014/main" id="{70A8B83C-E544-46DE-B493-199E999DFF9F}"/>
              </a:ext>
              <a:ext uri="{C183D7F6-B498-43B3-948B-1728B52AA6E4}">
                <adec:decorative xmlns:adec="http://schemas.microsoft.com/office/drawing/2017/decorative" val="1"/>
              </a:ext>
            </a:extLst>
          </p:cNvPr>
          <p:cNvCxnSpPr>
            <a:cxnSpLocks/>
          </p:cNvCxnSpPr>
          <p:nvPr/>
        </p:nvCxnSpPr>
        <p:spPr>
          <a:xfrm>
            <a:off x="7095891" y="1587529"/>
            <a:ext cx="0" cy="384048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9DC1957-DE34-4576-AE9E-5CDFF2F57249}"/>
              </a:ext>
              <a:ext uri="{C183D7F6-B498-43B3-948B-1728B52AA6E4}">
                <adec:decorative xmlns:adec="http://schemas.microsoft.com/office/drawing/2017/decorative" val="1"/>
              </a:ext>
            </a:extLst>
          </p:cNvPr>
          <p:cNvCxnSpPr>
            <a:cxnSpLocks/>
          </p:cNvCxnSpPr>
          <p:nvPr/>
        </p:nvCxnSpPr>
        <p:spPr>
          <a:xfrm>
            <a:off x="9161829" y="1587529"/>
            <a:ext cx="0" cy="384048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4" descr="Abbreviations listed of terms used in the slide.">
            <a:extLst>
              <a:ext uri="{FF2B5EF4-FFF2-40B4-BE49-F238E27FC236}">
                <a16:creationId xmlns:a16="http://schemas.microsoft.com/office/drawing/2014/main" id="{70AA15B4-FF20-4576-B233-333BC7C16C4D}"/>
              </a:ext>
              <a:ext uri="{C183D7F6-B498-43B3-948B-1728B52AA6E4}">
                <adec:decorative xmlns:adec="http://schemas.microsoft.com/office/drawing/2017/decorative" val="0"/>
              </a:ext>
            </a:extLst>
          </p:cNvPr>
          <p:cNvSpPr>
            <a:spLocks noGrp="1"/>
          </p:cNvSpPr>
          <p:nvPr>
            <p:ph type="body" sz="quarter" idx="13"/>
          </p:nvPr>
        </p:nvSpPr>
        <p:spPr>
          <a:xfrm>
            <a:off x="1170736" y="5706941"/>
            <a:ext cx="9536723" cy="462572"/>
          </a:xfrm>
        </p:spPr>
        <p:txBody>
          <a:bodyPr/>
          <a:lstStyle/>
          <a:p>
            <a:pPr marL="0" indent="0" algn="ctr"/>
            <a:r>
              <a:rPr lang="en-US" sz="1100" b="1" dirty="0">
                <a:solidFill>
                  <a:srgbClr val="000000"/>
                </a:solidFill>
              </a:rPr>
              <a:t>Abbreviations: </a:t>
            </a:r>
            <a:r>
              <a:rPr lang="en-US" sz="1100" dirty="0">
                <a:solidFill>
                  <a:srgbClr val="000000"/>
                </a:solidFill>
              </a:rPr>
              <a:t>Gi indicates gastrointestinal; and PE, pulmonary embolus. </a:t>
            </a:r>
          </a:p>
        </p:txBody>
      </p:sp>
    </p:spTree>
    <p:extLst>
      <p:ext uri="{BB962C8B-B14F-4D97-AF65-F5344CB8AC3E}">
        <p14:creationId xmlns:p14="http://schemas.microsoft.com/office/powerpoint/2010/main" val="2814827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BC301-E20E-40BD-8B68-47938A8DBF50}"/>
              </a:ext>
            </a:extLst>
          </p:cNvPr>
          <p:cNvSpPr>
            <a:spLocks noGrp="1"/>
          </p:cNvSpPr>
          <p:nvPr>
            <p:ph type="title"/>
          </p:nvPr>
        </p:nvSpPr>
        <p:spPr/>
        <p:txBody>
          <a:bodyPr/>
          <a:lstStyle/>
          <a:p>
            <a:r>
              <a:rPr lang="en-US" sz="2800" b="1" dirty="0"/>
              <a:t>Defining Chest Pain</a:t>
            </a:r>
          </a:p>
        </p:txBody>
      </p:sp>
      <p:sp>
        <p:nvSpPr>
          <p:cNvPr id="6" name="Content Placeholder 5">
            <a:extLst>
              <a:ext uri="{FF2B5EF4-FFF2-40B4-BE49-F238E27FC236}">
                <a16:creationId xmlns:a16="http://schemas.microsoft.com/office/drawing/2014/main" id="{D734A057-CB19-4CE8-8778-F6894A5A5193}"/>
              </a:ext>
            </a:extLst>
          </p:cNvPr>
          <p:cNvSpPr>
            <a:spLocks noGrp="1"/>
          </p:cNvSpPr>
          <p:nvPr>
            <p:ph idx="1"/>
          </p:nvPr>
        </p:nvSpPr>
        <p:spPr>
          <a:xfrm>
            <a:off x="2133599" y="1297565"/>
            <a:ext cx="7991477" cy="896112"/>
          </a:xfrm>
          <a:solidFill>
            <a:schemeClr val="bg1">
              <a:lumMod val="85000"/>
            </a:schemeClr>
          </a:solidFill>
        </p:spPr>
        <p:txBody>
          <a:bodyPr anchor="ctr" anchorCtr="0">
            <a:noAutofit/>
          </a:bodyPr>
          <a:lstStyle/>
          <a:p>
            <a:pPr marL="457200" indent="0">
              <a:buNone/>
            </a:pPr>
            <a:r>
              <a:rPr lang="en-US" sz="1800" dirty="0"/>
              <a:t>“Chest pain” suggestive of ischemia is </a:t>
            </a:r>
            <a:r>
              <a:rPr lang="en-US" sz="1800" dirty="0">
                <a:solidFill>
                  <a:srgbClr val="CF2429"/>
                </a:solidFill>
                <a:latin typeface="Lub Dub Bold" panose="020B0803030403020204" pitchFamily="34" charset="0"/>
              </a:rPr>
              <a:t>not</a:t>
            </a:r>
            <a:r>
              <a:rPr lang="en-US" sz="1800" dirty="0"/>
              <a:t> just discomfort in the chest; it can be discomfort in the shoulder, jaw, epigastric area, neck or back.</a:t>
            </a:r>
          </a:p>
        </p:txBody>
      </p:sp>
      <p:sp>
        <p:nvSpPr>
          <p:cNvPr id="7" name="Slide Number Placeholder 6">
            <a:extLst>
              <a:ext uri="{FF2B5EF4-FFF2-40B4-BE49-F238E27FC236}">
                <a16:creationId xmlns:a16="http://schemas.microsoft.com/office/drawing/2014/main" id="{24377A45-677E-4ADC-B9CD-2D68CE29D95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a:t>
            </a:fld>
            <a:endParaRPr lang="en-US" sz="900" dirty="0"/>
          </a:p>
        </p:txBody>
      </p:sp>
      <p:sp>
        <p:nvSpPr>
          <p:cNvPr id="11" name="Content Placeholder 5">
            <a:extLst>
              <a:ext uri="{FF2B5EF4-FFF2-40B4-BE49-F238E27FC236}">
                <a16:creationId xmlns:a16="http://schemas.microsoft.com/office/drawing/2014/main" id="{28372423-9F0C-4926-96C9-FE383F93B402}"/>
              </a:ext>
            </a:extLst>
          </p:cNvPr>
          <p:cNvSpPr txBox="1">
            <a:spLocks/>
          </p:cNvSpPr>
          <p:nvPr/>
        </p:nvSpPr>
        <p:spPr>
          <a:xfrm>
            <a:off x="2133600" y="2465199"/>
            <a:ext cx="7991476" cy="895349"/>
          </a:xfrm>
          <a:prstGeom prst="rect">
            <a:avLst/>
          </a:prstGeom>
          <a:solidFill>
            <a:srgbClr val="46A547"/>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0">
              <a:buFont typeface="Arial" panose="020B0604020202020204" pitchFamily="34" charset="0"/>
              <a:buNone/>
            </a:pPr>
            <a:r>
              <a:rPr lang="en-US" sz="1800" dirty="0">
                <a:solidFill>
                  <a:schemeClr val="bg1"/>
                </a:solidFill>
              </a:rPr>
              <a:t>An initial assessment of chest pain is recommended to triage patients effectively on the basis of the likelihood that symptoms may be attributable to myocardial ischemia (Class 1).</a:t>
            </a:r>
          </a:p>
        </p:txBody>
      </p:sp>
      <p:sp>
        <p:nvSpPr>
          <p:cNvPr id="13" name="Content Placeholder 5">
            <a:extLst>
              <a:ext uri="{FF2B5EF4-FFF2-40B4-BE49-F238E27FC236}">
                <a16:creationId xmlns:a16="http://schemas.microsoft.com/office/drawing/2014/main" id="{89DEB6E6-8F2A-4512-951A-8B10A39E055F}"/>
              </a:ext>
            </a:extLst>
          </p:cNvPr>
          <p:cNvSpPr txBox="1">
            <a:spLocks/>
          </p:cNvSpPr>
          <p:nvPr/>
        </p:nvSpPr>
        <p:spPr>
          <a:xfrm>
            <a:off x="2133600" y="3661929"/>
            <a:ext cx="7991476" cy="896112"/>
          </a:xfrm>
          <a:prstGeom prst="rect">
            <a:avLst/>
          </a:prstGeom>
          <a:solidFill>
            <a:srgbClr val="46A547"/>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0">
              <a:buFont typeface="Arial" panose="020B0604020202020204" pitchFamily="34" charset="0"/>
              <a:buNone/>
            </a:pPr>
            <a:r>
              <a:rPr lang="en-US" sz="1800" dirty="0">
                <a:solidFill>
                  <a:schemeClr val="bg1"/>
                </a:solidFill>
              </a:rPr>
              <a:t>Chest pain should </a:t>
            </a:r>
            <a:r>
              <a:rPr lang="en-US" sz="1800" u="sng" dirty="0">
                <a:solidFill>
                  <a:schemeClr val="bg1"/>
                </a:solidFill>
                <a:latin typeface="Lub Dub Bold" panose="020B0803030403020204" pitchFamily="34" charset="0"/>
              </a:rPr>
              <a:t>not</a:t>
            </a:r>
            <a:r>
              <a:rPr lang="en-US" sz="1800" dirty="0">
                <a:solidFill>
                  <a:schemeClr val="bg1"/>
                </a:solidFill>
              </a:rPr>
              <a:t> be described as </a:t>
            </a:r>
            <a:r>
              <a:rPr lang="en-US" sz="1800" u="sng" dirty="0">
                <a:solidFill>
                  <a:schemeClr val="bg1"/>
                </a:solidFill>
                <a:latin typeface="Lub Dub Bold" panose="020B0803030403020204" pitchFamily="34" charset="0"/>
              </a:rPr>
              <a:t>atypical</a:t>
            </a:r>
            <a:r>
              <a:rPr lang="en-US" sz="1800" dirty="0">
                <a:solidFill>
                  <a:schemeClr val="bg1"/>
                </a:solidFill>
              </a:rPr>
              <a:t>, because it is not helpful in determining the cause and can be misinterpreted as benign in nature (Class 1). </a:t>
            </a:r>
          </a:p>
        </p:txBody>
      </p:sp>
      <p:sp>
        <p:nvSpPr>
          <p:cNvPr id="15" name="Content Placeholder 5">
            <a:extLst>
              <a:ext uri="{FF2B5EF4-FFF2-40B4-BE49-F238E27FC236}">
                <a16:creationId xmlns:a16="http://schemas.microsoft.com/office/drawing/2014/main" id="{01FC9C9D-DB67-454D-9E81-EDDCE60808D1}"/>
              </a:ext>
            </a:extLst>
          </p:cNvPr>
          <p:cNvSpPr txBox="1">
            <a:spLocks/>
          </p:cNvSpPr>
          <p:nvPr/>
        </p:nvSpPr>
        <p:spPr>
          <a:xfrm>
            <a:off x="2133600" y="4818303"/>
            <a:ext cx="7991476" cy="896112"/>
          </a:xfrm>
          <a:prstGeom prst="rect">
            <a:avLst/>
          </a:prstGeom>
          <a:solidFill>
            <a:srgbClr val="46A547"/>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0">
              <a:buFont typeface="Arial" panose="020B0604020202020204" pitchFamily="34" charset="0"/>
              <a:buNone/>
            </a:pPr>
            <a:r>
              <a:rPr lang="en-US" sz="1800" dirty="0">
                <a:solidFill>
                  <a:schemeClr val="bg1"/>
                </a:solidFill>
              </a:rPr>
              <a:t>Chest pain should be described as </a:t>
            </a:r>
            <a:r>
              <a:rPr lang="en-US" sz="1800" u="sng" dirty="0">
                <a:solidFill>
                  <a:schemeClr val="bg1"/>
                </a:solidFill>
                <a:latin typeface="Lub Dub Bold" panose="020B0803030403020204" pitchFamily="34" charset="0"/>
              </a:rPr>
              <a:t>cardiac, possibly cardiac, or noncardiac</a:t>
            </a:r>
            <a:r>
              <a:rPr lang="en-US" sz="1800" dirty="0">
                <a:solidFill>
                  <a:schemeClr val="bg1"/>
                </a:solidFill>
              </a:rPr>
              <a:t> because these terms are more specific to the potential underlying diagnosis (Class 1).</a:t>
            </a:r>
          </a:p>
        </p:txBody>
      </p:sp>
      <p:pic>
        <p:nvPicPr>
          <p:cNvPr id="4" name="Picture 3">
            <a:extLst>
              <a:ext uri="{FF2B5EF4-FFF2-40B4-BE49-F238E27FC236}">
                <a16:creationId xmlns:a16="http://schemas.microsoft.com/office/drawing/2014/main" id="{F5281298-0BBD-48C4-A2C1-204F6208D284}"/>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375297" y="1187653"/>
            <a:ext cx="1162256" cy="1162256"/>
          </a:xfrm>
          <a:prstGeom prst="rect">
            <a:avLst/>
          </a:prstGeom>
        </p:spPr>
      </p:pic>
      <p:pic>
        <p:nvPicPr>
          <p:cNvPr id="17" name="Picture 16">
            <a:extLst>
              <a:ext uri="{FF2B5EF4-FFF2-40B4-BE49-F238E27FC236}">
                <a16:creationId xmlns:a16="http://schemas.microsoft.com/office/drawing/2014/main" id="{4990F0CB-9557-4170-A0A7-46B4B4931653}"/>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1375297" y="2332712"/>
            <a:ext cx="1162256" cy="1160322"/>
          </a:xfrm>
          <a:prstGeom prst="rect">
            <a:avLst/>
          </a:prstGeom>
        </p:spPr>
      </p:pic>
      <p:pic>
        <p:nvPicPr>
          <p:cNvPr id="18" name="Picture 17">
            <a:extLst>
              <a:ext uri="{FF2B5EF4-FFF2-40B4-BE49-F238E27FC236}">
                <a16:creationId xmlns:a16="http://schemas.microsoft.com/office/drawing/2014/main" id="{758BADFA-244B-4528-AB99-85ED8134CBE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1375297" y="3526883"/>
            <a:ext cx="1162256" cy="1160322"/>
          </a:xfrm>
          <a:prstGeom prst="rect">
            <a:avLst/>
          </a:prstGeom>
        </p:spPr>
      </p:pic>
      <p:pic>
        <p:nvPicPr>
          <p:cNvPr id="19" name="Picture 18">
            <a:extLst>
              <a:ext uri="{FF2B5EF4-FFF2-40B4-BE49-F238E27FC236}">
                <a16:creationId xmlns:a16="http://schemas.microsoft.com/office/drawing/2014/main" id="{0197A30B-F494-49C3-8AA6-30D1E3306D57}"/>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p:blipFill>
        <p:spPr>
          <a:xfrm>
            <a:off x="1393084" y="4721054"/>
            <a:ext cx="1162256" cy="1160322"/>
          </a:xfrm>
          <a:prstGeom prst="rect">
            <a:avLst/>
          </a:prstGeom>
        </p:spPr>
      </p:pic>
    </p:spTree>
    <p:extLst>
      <p:ext uri="{BB962C8B-B14F-4D97-AF65-F5344CB8AC3E}">
        <p14:creationId xmlns:p14="http://schemas.microsoft.com/office/powerpoint/2010/main" val="13402523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4302A91-AC7A-4A43-8DC0-B0A67A82618D}"/>
              </a:ext>
              <a:ext uri="{C183D7F6-B498-43B3-948B-1728B52AA6E4}">
                <adec:decorative xmlns:adec="http://schemas.microsoft.com/office/drawing/2017/decorative" val="1"/>
              </a:ext>
            </a:extLst>
          </p:cNvPr>
          <p:cNvGrpSpPr/>
          <p:nvPr/>
        </p:nvGrpSpPr>
        <p:grpSpPr>
          <a:xfrm>
            <a:off x="10503519" y="4736152"/>
            <a:ext cx="577617" cy="501782"/>
            <a:chOff x="10503519" y="4736152"/>
            <a:chExt cx="577617" cy="501782"/>
          </a:xfrm>
        </p:grpSpPr>
        <p:cxnSp>
          <p:nvCxnSpPr>
            <p:cNvPr id="275" name="Straight Arrow Connector 274">
              <a:extLst>
                <a:ext uri="{FF2B5EF4-FFF2-40B4-BE49-F238E27FC236}">
                  <a16:creationId xmlns:a16="http://schemas.microsoft.com/office/drawing/2014/main" id="{F7FB1CD9-C681-42D4-BD2D-B4B3C265C51E}"/>
                </a:ext>
                <a:ext uri="{C183D7F6-B498-43B3-948B-1728B52AA6E4}">
                  <adec:decorative xmlns:adec="http://schemas.microsoft.com/office/drawing/2017/decorative" val="1"/>
                </a:ext>
              </a:extLst>
            </p:cNvPr>
            <p:cNvCxnSpPr>
              <a:cxnSpLocks/>
            </p:cNvCxnSpPr>
            <p:nvPr/>
          </p:nvCxnSpPr>
          <p:spPr>
            <a:xfrm>
              <a:off x="11062772" y="4736152"/>
              <a:ext cx="0" cy="24092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1" name="Rectangle 2">
              <a:extLst>
                <a:ext uri="{FF2B5EF4-FFF2-40B4-BE49-F238E27FC236}">
                  <a16:creationId xmlns:a16="http://schemas.microsoft.com/office/drawing/2014/main" id="{1B098AB8-BABA-4DE7-812C-CDBC5C86FDCB}"/>
                </a:ext>
              </a:extLst>
            </p:cNvPr>
            <p:cNvSpPr/>
            <p:nvPr/>
          </p:nvSpPr>
          <p:spPr>
            <a:xfrm>
              <a:off x="10503519" y="4972997"/>
              <a:ext cx="577617" cy="26493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grpSp>
      <p:grpSp>
        <p:nvGrpSpPr>
          <p:cNvPr id="12" name="Group 11">
            <a:extLst>
              <a:ext uri="{FF2B5EF4-FFF2-40B4-BE49-F238E27FC236}">
                <a16:creationId xmlns:a16="http://schemas.microsoft.com/office/drawing/2014/main" id="{25B39E2D-7352-4468-A9B9-C95A7D259204}"/>
              </a:ext>
              <a:ext uri="{C183D7F6-B498-43B3-948B-1728B52AA6E4}">
                <adec:decorative xmlns:adec="http://schemas.microsoft.com/office/drawing/2017/decorative" val="1"/>
              </a:ext>
            </a:extLst>
          </p:cNvPr>
          <p:cNvGrpSpPr/>
          <p:nvPr/>
        </p:nvGrpSpPr>
        <p:grpSpPr>
          <a:xfrm>
            <a:off x="8711879" y="2364546"/>
            <a:ext cx="1354923" cy="557975"/>
            <a:chOff x="8711879" y="2364546"/>
            <a:chExt cx="1354923" cy="557975"/>
          </a:xfrm>
        </p:grpSpPr>
        <p:cxnSp>
          <p:nvCxnSpPr>
            <p:cNvPr id="259" name="Straight Arrow Connector 258">
              <a:extLst>
                <a:ext uri="{FF2B5EF4-FFF2-40B4-BE49-F238E27FC236}">
                  <a16:creationId xmlns:a16="http://schemas.microsoft.com/office/drawing/2014/main" id="{D9DB5BA1-4E91-4019-8AC0-EF9C556B7489}"/>
                </a:ext>
                <a:ext uri="{C183D7F6-B498-43B3-948B-1728B52AA6E4}">
                  <adec:decorative xmlns:adec="http://schemas.microsoft.com/office/drawing/2017/decorative" val="1"/>
                </a:ext>
              </a:extLst>
            </p:cNvPr>
            <p:cNvCxnSpPr>
              <a:cxnSpLocks/>
            </p:cNvCxnSpPr>
            <p:nvPr/>
          </p:nvCxnSpPr>
          <p:spPr>
            <a:xfrm>
              <a:off x="10066802" y="2364546"/>
              <a:ext cx="0" cy="292533"/>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7" name="Rectangle 2">
              <a:extLst>
                <a:ext uri="{FF2B5EF4-FFF2-40B4-BE49-F238E27FC236}">
                  <a16:creationId xmlns:a16="http://schemas.microsoft.com/office/drawing/2014/main" id="{114AF0C5-CDBA-4625-BE18-0BB5CE1B5E83}"/>
                </a:ext>
              </a:extLst>
            </p:cNvPr>
            <p:cNvSpPr/>
            <p:nvPr/>
          </p:nvSpPr>
          <p:spPr>
            <a:xfrm>
              <a:off x="8711879" y="2640074"/>
              <a:ext cx="1354923" cy="28244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grpSp>
      <p:grpSp>
        <p:nvGrpSpPr>
          <p:cNvPr id="6" name="Group 5">
            <a:extLst>
              <a:ext uri="{FF2B5EF4-FFF2-40B4-BE49-F238E27FC236}">
                <a16:creationId xmlns:a16="http://schemas.microsoft.com/office/drawing/2014/main" id="{DA60C634-F48F-4909-BB9F-ABA9EFB433FA}"/>
              </a:ext>
              <a:ext uri="{C183D7F6-B498-43B3-948B-1728B52AA6E4}">
                <adec:decorative xmlns:adec="http://schemas.microsoft.com/office/drawing/2017/decorative" val="1"/>
              </a:ext>
            </a:extLst>
          </p:cNvPr>
          <p:cNvGrpSpPr/>
          <p:nvPr/>
        </p:nvGrpSpPr>
        <p:grpSpPr>
          <a:xfrm>
            <a:off x="4416293" y="5064031"/>
            <a:ext cx="935508" cy="243778"/>
            <a:chOff x="4416293" y="5064031"/>
            <a:chExt cx="935508" cy="243778"/>
          </a:xfrm>
        </p:grpSpPr>
        <p:cxnSp>
          <p:nvCxnSpPr>
            <p:cNvPr id="244" name="Straight Arrow Connector 243">
              <a:extLst>
                <a:ext uri="{FF2B5EF4-FFF2-40B4-BE49-F238E27FC236}">
                  <a16:creationId xmlns:a16="http://schemas.microsoft.com/office/drawing/2014/main" id="{8F61A38A-7399-474C-A09C-F0CBC6A14EC3}"/>
                </a:ext>
                <a:ext uri="{C183D7F6-B498-43B3-948B-1728B52AA6E4}">
                  <adec:decorative xmlns:adec="http://schemas.microsoft.com/office/drawing/2017/decorative" val="1"/>
                </a:ext>
              </a:extLst>
            </p:cNvPr>
            <p:cNvCxnSpPr>
              <a:cxnSpLocks/>
            </p:cNvCxnSpPr>
            <p:nvPr/>
          </p:nvCxnSpPr>
          <p:spPr>
            <a:xfrm>
              <a:off x="5336647" y="5064031"/>
              <a:ext cx="0" cy="24092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7" name="Straight Arrow Connector 246">
              <a:extLst>
                <a:ext uri="{FF2B5EF4-FFF2-40B4-BE49-F238E27FC236}">
                  <a16:creationId xmlns:a16="http://schemas.microsoft.com/office/drawing/2014/main" id="{9C30CF31-0A9E-4678-ABAD-277BB6A7488F}"/>
                </a:ext>
                <a:ext uri="{C183D7F6-B498-43B3-948B-1728B52AA6E4}">
                  <adec:decorative xmlns:adec="http://schemas.microsoft.com/office/drawing/2017/decorative" val="1"/>
                </a:ext>
              </a:extLst>
            </p:cNvPr>
            <p:cNvCxnSpPr>
              <a:cxnSpLocks/>
            </p:cNvCxnSpPr>
            <p:nvPr/>
          </p:nvCxnSpPr>
          <p:spPr>
            <a:xfrm flipH="1">
              <a:off x="4416293" y="5307809"/>
              <a:ext cx="935508"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220" name="Straight Arrow Connector 219">
            <a:extLst>
              <a:ext uri="{FF2B5EF4-FFF2-40B4-BE49-F238E27FC236}">
                <a16:creationId xmlns:a16="http://schemas.microsoft.com/office/drawing/2014/main" id="{8197A5F5-6DB7-433C-B879-35262E456782}"/>
              </a:ext>
              <a:ext uri="{C183D7F6-B498-43B3-948B-1728B52AA6E4}">
                <adec:decorative xmlns:adec="http://schemas.microsoft.com/office/drawing/2017/decorative" val="1"/>
              </a:ext>
            </a:extLst>
          </p:cNvPr>
          <p:cNvCxnSpPr>
            <a:cxnSpLocks/>
          </p:cNvCxnSpPr>
          <p:nvPr/>
        </p:nvCxnSpPr>
        <p:spPr>
          <a:xfrm>
            <a:off x="5351801" y="4265366"/>
            <a:ext cx="0" cy="25399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6" name="Straight Arrow Connector 205">
            <a:extLst>
              <a:ext uri="{FF2B5EF4-FFF2-40B4-BE49-F238E27FC236}">
                <a16:creationId xmlns:a16="http://schemas.microsoft.com/office/drawing/2014/main" id="{0E2BC950-0A51-4FD6-A573-745A3143DB9F}"/>
              </a:ext>
              <a:ext uri="{C183D7F6-B498-43B3-948B-1728B52AA6E4}">
                <adec:decorative xmlns:adec="http://schemas.microsoft.com/office/drawing/2017/decorative" val="1"/>
              </a:ext>
            </a:extLst>
          </p:cNvPr>
          <p:cNvCxnSpPr>
            <a:cxnSpLocks/>
          </p:cNvCxnSpPr>
          <p:nvPr/>
        </p:nvCxnSpPr>
        <p:spPr>
          <a:xfrm>
            <a:off x="2175179" y="3540846"/>
            <a:ext cx="0" cy="25399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8" name="Straight Arrow Connector 207">
            <a:extLst>
              <a:ext uri="{FF2B5EF4-FFF2-40B4-BE49-F238E27FC236}">
                <a16:creationId xmlns:a16="http://schemas.microsoft.com/office/drawing/2014/main" id="{7EF51B32-5D0C-4BC4-83A4-80002FEC080B}"/>
              </a:ext>
              <a:ext uri="{C183D7F6-B498-43B3-948B-1728B52AA6E4}">
                <adec:decorative xmlns:adec="http://schemas.microsoft.com/office/drawing/2017/decorative" val="1"/>
              </a:ext>
            </a:extLst>
          </p:cNvPr>
          <p:cNvCxnSpPr>
            <a:cxnSpLocks/>
          </p:cNvCxnSpPr>
          <p:nvPr/>
        </p:nvCxnSpPr>
        <p:spPr>
          <a:xfrm>
            <a:off x="3436059" y="3540846"/>
            <a:ext cx="0" cy="25399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9" name="Straight Arrow Connector 208">
            <a:extLst>
              <a:ext uri="{FF2B5EF4-FFF2-40B4-BE49-F238E27FC236}">
                <a16:creationId xmlns:a16="http://schemas.microsoft.com/office/drawing/2014/main" id="{F54FC7F0-BBE8-43A7-B14D-A490E5FE439A}"/>
              </a:ext>
              <a:ext uri="{C183D7F6-B498-43B3-948B-1728B52AA6E4}">
                <adec:decorative xmlns:adec="http://schemas.microsoft.com/office/drawing/2017/decorative" val="1"/>
              </a:ext>
            </a:extLst>
          </p:cNvPr>
          <p:cNvCxnSpPr>
            <a:cxnSpLocks/>
          </p:cNvCxnSpPr>
          <p:nvPr/>
        </p:nvCxnSpPr>
        <p:spPr>
          <a:xfrm>
            <a:off x="4694208" y="3540846"/>
            <a:ext cx="0" cy="25399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0" name="Straight Arrow Connector 209">
            <a:extLst>
              <a:ext uri="{FF2B5EF4-FFF2-40B4-BE49-F238E27FC236}">
                <a16:creationId xmlns:a16="http://schemas.microsoft.com/office/drawing/2014/main" id="{63C015DF-6D5D-4C79-9891-A7C412FF8BEC}"/>
              </a:ext>
              <a:ext uri="{C183D7F6-B498-43B3-948B-1728B52AA6E4}">
                <adec:decorative xmlns:adec="http://schemas.microsoft.com/office/drawing/2017/decorative" val="1"/>
              </a:ext>
            </a:extLst>
          </p:cNvPr>
          <p:cNvCxnSpPr>
            <a:cxnSpLocks/>
          </p:cNvCxnSpPr>
          <p:nvPr/>
        </p:nvCxnSpPr>
        <p:spPr>
          <a:xfrm>
            <a:off x="5913733" y="3540846"/>
            <a:ext cx="0" cy="25399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5" name="Straight Arrow Connector 194">
            <a:extLst>
              <a:ext uri="{FF2B5EF4-FFF2-40B4-BE49-F238E27FC236}">
                <a16:creationId xmlns:a16="http://schemas.microsoft.com/office/drawing/2014/main" id="{AE411FE5-7A1A-4D1E-B99D-6CD1C17F96B8}"/>
              </a:ext>
              <a:ext uri="{C183D7F6-B498-43B3-948B-1728B52AA6E4}">
                <adec:decorative xmlns:adec="http://schemas.microsoft.com/office/drawing/2017/decorative" val="1"/>
              </a:ext>
            </a:extLst>
          </p:cNvPr>
          <p:cNvCxnSpPr>
            <a:cxnSpLocks/>
          </p:cNvCxnSpPr>
          <p:nvPr/>
        </p:nvCxnSpPr>
        <p:spPr>
          <a:xfrm>
            <a:off x="4676390" y="2811382"/>
            <a:ext cx="0" cy="2286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2" name="Straight Arrow Connector 201">
            <a:extLst>
              <a:ext uri="{FF2B5EF4-FFF2-40B4-BE49-F238E27FC236}">
                <a16:creationId xmlns:a16="http://schemas.microsoft.com/office/drawing/2014/main" id="{B7C214AC-120F-42C3-A443-C750E2D96615}"/>
              </a:ext>
              <a:ext uri="{C183D7F6-B498-43B3-948B-1728B52AA6E4}">
                <adec:decorative xmlns:adec="http://schemas.microsoft.com/office/drawing/2017/decorative" val="1"/>
              </a:ext>
            </a:extLst>
          </p:cNvPr>
          <p:cNvCxnSpPr>
            <a:cxnSpLocks/>
          </p:cNvCxnSpPr>
          <p:nvPr/>
        </p:nvCxnSpPr>
        <p:spPr>
          <a:xfrm>
            <a:off x="3455600" y="2804799"/>
            <a:ext cx="0" cy="24886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0" name="Straight Arrow Connector 229">
            <a:extLst>
              <a:ext uri="{FF2B5EF4-FFF2-40B4-BE49-F238E27FC236}">
                <a16:creationId xmlns:a16="http://schemas.microsoft.com/office/drawing/2014/main" id="{5DCBA8FD-E169-4451-8732-4541E8A4EDC8}"/>
              </a:ext>
              <a:ext uri="{C183D7F6-B498-43B3-948B-1728B52AA6E4}">
                <adec:decorative xmlns:adec="http://schemas.microsoft.com/office/drawing/2017/decorative" val="1"/>
              </a:ext>
            </a:extLst>
          </p:cNvPr>
          <p:cNvCxnSpPr>
            <a:cxnSpLocks/>
          </p:cNvCxnSpPr>
          <p:nvPr/>
        </p:nvCxnSpPr>
        <p:spPr>
          <a:xfrm>
            <a:off x="7122343" y="4262534"/>
            <a:ext cx="0" cy="25399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4" name="Straight Arrow Connector 263">
            <a:extLst>
              <a:ext uri="{FF2B5EF4-FFF2-40B4-BE49-F238E27FC236}">
                <a16:creationId xmlns:a16="http://schemas.microsoft.com/office/drawing/2014/main" id="{38D680B7-7B6F-4575-85DB-8648295D33D3}"/>
              </a:ext>
              <a:ext uri="{C183D7F6-B498-43B3-948B-1728B52AA6E4}">
                <adec:decorative xmlns:adec="http://schemas.microsoft.com/office/drawing/2017/decorative" val="1"/>
              </a:ext>
            </a:extLst>
          </p:cNvPr>
          <p:cNvCxnSpPr>
            <a:cxnSpLocks/>
          </p:cNvCxnSpPr>
          <p:nvPr/>
        </p:nvCxnSpPr>
        <p:spPr>
          <a:xfrm>
            <a:off x="9750684" y="3281031"/>
            <a:ext cx="0" cy="25399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3" name="Straight Arrow Connector 272">
            <a:extLst>
              <a:ext uri="{FF2B5EF4-FFF2-40B4-BE49-F238E27FC236}">
                <a16:creationId xmlns:a16="http://schemas.microsoft.com/office/drawing/2014/main" id="{4865CE8B-64FA-4FFA-8F83-97089724B4D9}"/>
              </a:ext>
              <a:ext uri="{C183D7F6-B498-43B3-948B-1728B52AA6E4}">
                <adec:decorative xmlns:adec="http://schemas.microsoft.com/office/drawing/2017/decorative" val="1"/>
              </a:ext>
            </a:extLst>
          </p:cNvPr>
          <p:cNvCxnSpPr>
            <a:cxnSpLocks/>
          </p:cNvCxnSpPr>
          <p:nvPr/>
        </p:nvCxnSpPr>
        <p:spPr>
          <a:xfrm>
            <a:off x="11065158" y="3306432"/>
            <a:ext cx="0" cy="25399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4" name="Straight Arrow Connector 273">
            <a:extLst>
              <a:ext uri="{FF2B5EF4-FFF2-40B4-BE49-F238E27FC236}">
                <a16:creationId xmlns:a16="http://schemas.microsoft.com/office/drawing/2014/main" id="{AE60FD87-848F-42C6-A7A7-33846E6E080E}"/>
              </a:ext>
              <a:ext uri="{C183D7F6-B498-43B3-948B-1728B52AA6E4}">
                <adec:decorative xmlns:adec="http://schemas.microsoft.com/office/drawing/2017/decorative" val="1"/>
              </a:ext>
            </a:extLst>
          </p:cNvPr>
          <p:cNvCxnSpPr>
            <a:cxnSpLocks/>
          </p:cNvCxnSpPr>
          <p:nvPr/>
        </p:nvCxnSpPr>
        <p:spPr>
          <a:xfrm>
            <a:off x="11062772" y="4127402"/>
            <a:ext cx="0" cy="25399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0" name="Rectangle 2">
            <a:extLst>
              <a:ext uri="{FF2B5EF4-FFF2-40B4-BE49-F238E27FC236}">
                <a16:creationId xmlns:a16="http://schemas.microsoft.com/office/drawing/2014/main" id="{0F6022FD-2AFE-49B8-8A5A-72881AE3CADE}"/>
              </a:ext>
              <a:ext uri="{C183D7F6-B498-43B3-948B-1728B52AA6E4}">
                <adec:decorative xmlns:adec="http://schemas.microsoft.com/office/drawing/2017/decorative" val="1"/>
              </a:ext>
            </a:extLst>
          </p:cNvPr>
          <p:cNvSpPr/>
          <p:nvPr/>
        </p:nvSpPr>
        <p:spPr>
          <a:xfrm flipH="1">
            <a:off x="5375635" y="2804799"/>
            <a:ext cx="538094" cy="229216"/>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
        <p:nvSpPr>
          <p:cNvPr id="205" name="TextBox 204">
            <a:extLst>
              <a:ext uri="{FF2B5EF4-FFF2-40B4-BE49-F238E27FC236}">
                <a16:creationId xmlns:a16="http://schemas.microsoft.com/office/drawing/2014/main" id="{012FDA18-BE6C-4B2B-8CC1-EDED391A9C1D}"/>
              </a:ext>
              <a:ext uri="{C183D7F6-B498-43B3-948B-1728B52AA6E4}">
                <adec:decorative xmlns:adec="http://schemas.microsoft.com/office/drawing/2017/decorative" val="1"/>
              </a:ext>
            </a:extLst>
          </p:cNvPr>
          <p:cNvSpPr txBox="1"/>
          <p:nvPr/>
        </p:nvSpPr>
        <p:spPr>
          <a:xfrm>
            <a:off x="1703224" y="3785031"/>
            <a:ext cx="927271" cy="382317"/>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t>Stress testing </a:t>
            </a:r>
          </a:p>
          <a:p>
            <a:r>
              <a:rPr lang="en-US" dirty="0"/>
              <a:t>(2a)</a:t>
            </a:r>
          </a:p>
        </p:txBody>
      </p:sp>
      <p:sp>
        <p:nvSpPr>
          <p:cNvPr id="207" name="Rectangle 206">
            <a:extLst>
              <a:ext uri="{FF2B5EF4-FFF2-40B4-BE49-F238E27FC236}">
                <a16:creationId xmlns:a16="http://schemas.microsoft.com/office/drawing/2014/main" id="{64680E21-FD68-48CD-919A-33DF133EFB15}"/>
              </a:ext>
              <a:ext uri="{C183D7F6-B498-43B3-948B-1728B52AA6E4}">
                <adec:decorative xmlns:adec="http://schemas.microsoft.com/office/drawing/2017/decorative" val="1"/>
              </a:ext>
            </a:extLst>
          </p:cNvPr>
          <p:cNvSpPr/>
          <p:nvPr/>
        </p:nvSpPr>
        <p:spPr>
          <a:xfrm>
            <a:off x="2773256" y="3813382"/>
            <a:ext cx="1325619" cy="897820"/>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200" b="1" dirty="0">
                <a:solidFill>
                  <a:srgbClr val="292929"/>
                </a:solidFill>
                <a:latin typeface="Lub Dub Condensed" panose="020B0506030403020204" pitchFamily="34" charset="0"/>
                <a:cs typeface="Lato"/>
              </a:rPr>
              <a:t>Consider INOCA pathway as an outpatient for frequent or persistent symptoms</a:t>
            </a:r>
          </a:p>
        </p:txBody>
      </p:sp>
      <p:sp>
        <p:nvSpPr>
          <p:cNvPr id="215" name="TextBox 214">
            <a:extLst>
              <a:ext uri="{FF2B5EF4-FFF2-40B4-BE49-F238E27FC236}">
                <a16:creationId xmlns:a16="http://schemas.microsoft.com/office/drawing/2014/main" id="{B4D7010F-B958-4468-BFE1-7CC9A7E11A08}"/>
              </a:ext>
              <a:ext uri="{C183D7F6-B498-43B3-948B-1728B52AA6E4}">
                <adec:decorative xmlns:adec="http://schemas.microsoft.com/office/drawing/2017/decorative" val="1"/>
              </a:ext>
            </a:extLst>
          </p:cNvPr>
          <p:cNvSpPr txBox="1"/>
          <p:nvPr/>
        </p:nvSpPr>
        <p:spPr>
          <a:xfrm>
            <a:off x="4349005" y="3803946"/>
            <a:ext cx="2118687" cy="527208"/>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t>FFR-CT for 40-90% stenosis </a:t>
            </a:r>
          </a:p>
          <a:p>
            <a:r>
              <a:rPr lang="en-US" dirty="0"/>
              <a:t>OR stress testing (2a)</a:t>
            </a:r>
          </a:p>
        </p:txBody>
      </p:sp>
      <p:sp>
        <p:nvSpPr>
          <p:cNvPr id="181" name="TextBox 180">
            <a:extLst>
              <a:ext uri="{FF2B5EF4-FFF2-40B4-BE49-F238E27FC236}">
                <a16:creationId xmlns:a16="http://schemas.microsoft.com/office/drawing/2014/main" id="{2BEDDBCC-3CF7-4802-91FD-5BA07F630506}"/>
              </a:ext>
              <a:ext uri="{C183D7F6-B498-43B3-948B-1728B52AA6E4}">
                <adec:decorative xmlns:adec="http://schemas.microsoft.com/office/drawing/2017/decorative" val="1"/>
              </a:ext>
            </a:extLst>
          </p:cNvPr>
          <p:cNvSpPr txBox="1"/>
          <p:nvPr/>
        </p:nvSpPr>
        <p:spPr>
          <a:xfrm>
            <a:off x="462104" y="1948251"/>
            <a:ext cx="1880516" cy="479836"/>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t>CAC or exercise ECG</a:t>
            </a:r>
          </a:p>
          <a:p>
            <a:r>
              <a:rPr lang="en-US" dirty="0"/>
              <a:t> testing in selected cases (2a)</a:t>
            </a:r>
          </a:p>
        </p:txBody>
      </p:sp>
      <p:sp>
        <p:nvSpPr>
          <p:cNvPr id="2" name="Title 1" descr="Title of slide which highlights the focus on the content.">
            <a:extLst>
              <a:ext uri="{FF2B5EF4-FFF2-40B4-BE49-F238E27FC236}">
                <a16:creationId xmlns:a16="http://schemas.microsoft.com/office/drawing/2014/main" id="{4DCFEF76-E521-45E5-B3E1-0B5AD3D86123}"/>
              </a:ext>
              <a:ext uri="{C183D7F6-B498-43B3-948B-1728B52AA6E4}">
                <adec:decorative xmlns:adec="http://schemas.microsoft.com/office/drawing/2017/decorative" val="0"/>
              </a:ext>
            </a:extLst>
          </p:cNvPr>
          <p:cNvSpPr>
            <a:spLocks noGrp="1"/>
          </p:cNvSpPr>
          <p:nvPr>
            <p:ph type="title"/>
          </p:nvPr>
        </p:nvSpPr>
        <p:spPr>
          <a:xfrm>
            <a:off x="838200" y="365125"/>
            <a:ext cx="8540262" cy="660111"/>
          </a:xfrm>
        </p:spPr>
        <p:txBody>
          <a:bodyPr/>
          <a:lstStyle/>
          <a:p>
            <a:r>
              <a:rPr lang="en-US" sz="2400" dirty="0">
                <a:solidFill>
                  <a:srgbClr val="AC1B1F"/>
                </a:solidFill>
              </a:rPr>
              <a:t>Figure 12. </a:t>
            </a:r>
            <a:r>
              <a:rPr lang="en-US" sz="2400" dirty="0"/>
              <a:t>Clinical Decision Pathway for Patients With Stable Chest Pain &amp; No Known CAD</a:t>
            </a:r>
          </a:p>
        </p:txBody>
      </p:sp>
      <p:sp>
        <p:nvSpPr>
          <p:cNvPr id="4" name="Slide Number Placeholder 3">
            <a:extLst>
              <a:ext uri="{FF2B5EF4-FFF2-40B4-BE49-F238E27FC236}">
                <a16:creationId xmlns:a16="http://schemas.microsoft.com/office/drawing/2014/main" id="{D1213A9F-2826-4C58-8532-417B8E72CAC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30</a:t>
            </a:fld>
            <a:endParaRPr lang="en-US" sz="900" dirty="0"/>
          </a:p>
        </p:txBody>
      </p:sp>
      <p:sp>
        <p:nvSpPr>
          <p:cNvPr id="76" name="Rectangle 75" descr="This flowchart, Figure 12 outlines the clinical decision pathway for patients with stable chest pain and no known coronary artery disease.  The initial step is to conduct a clinical risk assessment to determine low, intermediate, and high risk.&#10;In low-risk patients, no testing is a Class 1 recommendation with coronary artery calcium or exercise electrocardiogram testing in selected cases designated as a Class 2a recommendation.&#10;Intermediate/high-risk there are 2 pathways for clinical decision-making. 1).  If coronary CT angiography is performed (Class 1 recommendation) and the results are inconclusive, then stress testing is recommended (Class 2a).  If the coronary CT angiography indicates no coronary artery disease (no stenosis or plaque) then the clinician should consider the ischemia and no obstructive coronary artery disease pathway as an outpatient for frequent or persistent symptoms.  If coronary CT angiography indicates nonobstructive coronary artery disease (less than 50% stenosis), it is a Class 2a recommendation for fractional flow reserve with CT testing for 40% to 90% stenosis or stress testing then the clinician should consider the ischemia and no obstructive coronary artery disease pathway as an outpatient for frequent or persistent symptoms.  If coronary CT angiography indicates obstructive coronary artery disease (greater or equal to 50% stenosis), it is a Class 2a recommendation for fractional flow reserve with CT testing for 40% to 90% stenosis or stress testing.  If the fractional flow reserve with CT is greater than 0.8 or no moderate-severe ischemia, then follow-up testing and intensification of guideline-directed medical therapy by initial test results and persistence/worsening/frequency of symptoms is appropriate.  If the fractional flow reserve with CT is less than equal to 0.8 or moderate-severe ischemia is present, then the Class 1 recommendation indicates for invasive coronary angiography.  If coronary CT angiography indicates obstructive coronary artery disease (greater or equal to 50% stenosis) and there is high-risk coronary artery disease or frequent angina the Class 1 recommendation indicates for invasive coronary angiography.  2).  Stress testing (stress cardiovascular magnetic resonance imaging, stress positron emission tomography, or stress single-photon emission computed tomography, stress echocardiography) (Class 1 recommendation) or exercise electrocardiogram (Class 2a) can be obtained to examine for ischemia.  If study results are inconclusive then it is a Class 1 recommendation for invasive coronary angiography and a Class 2a recommendation for coronary CT angiography.  If study results reveal mild ischemia, then it is a Class 1 recommendation to optimize preventive therapies and a Class 2a recommendation for coronary artery calcium scanning.  If the study results indicate moderate-severe ischemia it is a Class 1 recommendation to optimize preventive therapies.  If symptoms persist, the Class 1 recommendation is for invasive coronary angiography and a Class 2a recommendation for coronary CT angiography.  If symptoms do not persist it is a Class 1 recommendation to continue preventive therapies.&#10;">
            <a:extLst>
              <a:ext uri="{FF2B5EF4-FFF2-40B4-BE49-F238E27FC236}">
                <a16:creationId xmlns:a16="http://schemas.microsoft.com/office/drawing/2014/main" id="{70C9FD9A-7605-417D-89D4-4154CD6E9BD1}"/>
              </a:ext>
            </a:extLst>
          </p:cNvPr>
          <p:cNvSpPr/>
          <p:nvPr/>
        </p:nvSpPr>
        <p:spPr>
          <a:xfrm>
            <a:off x="241971" y="1126800"/>
            <a:ext cx="11111829" cy="5200336"/>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descr="Abbreviations listed of terms used in the slide.">
            <a:extLst>
              <a:ext uri="{FF2B5EF4-FFF2-40B4-BE49-F238E27FC236}">
                <a16:creationId xmlns:a16="http://schemas.microsoft.com/office/drawing/2014/main" id="{B1DCBB61-4D98-4114-856D-1CCC1297F0F2}"/>
              </a:ext>
              <a:ext uri="{C183D7F6-B498-43B3-948B-1728B52AA6E4}">
                <adec:decorative xmlns:adec="http://schemas.microsoft.com/office/drawing/2017/decorative" val="0"/>
              </a:ext>
            </a:extLst>
          </p:cNvPr>
          <p:cNvSpPr>
            <a:spLocks noGrp="1"/>
          </p:cNvSpPr>
          <p:nvPr>
            <p:ph type="body" sz="quarter" idx="13"/>
          </p:nvPr>
        </p:nvSpPr>
        <p:spPr>
          <a:xfrm>
            <a:off x="2436826" y="5827352"/>
            <a:ext cx="7238856" cy="546943"/>
          </a:xfrm>
        </p:spPr>
        <p:txBody>
          <a:bodyPr/>
          <a:lstStyle/>
          <a:p>
            <a:pPr marL="0" indent="0" algn="ctr"/>
            <a:r>
              <a:rPr lang="en-US" sz="1000" b="1" dirty="0">
                <a:solidFill>
                  <a:srgbClr val="000000"/>
                </a:solidFill>
              </a:rPr>
              <a:t>Abbreviations: </a:t>
            </a:r>
            <a:r>
              <a:rPr lang="en-US" sz="1000" dirty="0">
                <a:solidFill>
                  <a:srgbClr val="000000"/>
                </a:solidFill>
              </a:rPr>
              <a:t>CAC indicates coronary artery calcium; CAD, coronary artery disease; CCTA, coronary CT angiography; CMR, cardiovascular magnetic resonance imaging; CT, computed tomography; FFR-CT, fractional flow reserve with CT; GDMT, guideline-directed medical therapy; INOCA, ischemia and no obstructive coronary artery disease; PET, positron emission tomography; and SPECT, single-photon emission CT.</a:t>
            </a:r>
          </a:p>
        </p:txBody>
      </p:sp>
      <p:cxnSp>
        <p:nvCxnSpPr>
          <p:cNvPr id="171" name="Straight Arrow Connector 170">
            <a:extLst>
              <a:ext uri="{FF2B5EF4-FFF2-40B4-BE49-F238E27FC236}">
                <a16:creationId xmlns:a16="http://schemas.microsoft.com/office/drawing/2014/main" id="{7A551BD9-B022-45F0-80E0-2FA2778A539F}"/>
              </a:ext>
              <a:ext uri="{C183D7F6-B498-43B3-948B-1728B52AA6E4}">
                <adec:decorative xmlns:adec="http://schemas.microsoft.com/office/drawing/2017/decorative" val="1"/>
              </a:ext>
            </a:extLst>
          </p:cNvPr>
          <p:cNvCxnSpPr>
            <a:cxnSpLocks/>
          </p:cNvCxnSpPr>
          <p:nvPr/>
        </p:nvCxnSpPr>
        <p:spPr>
          <a:xfrm>
            <a:off x="5823437" y="1340015"/>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987D849-D226-46E4-9898-C39C1219B94B}"/>
              </a:ext>
              <a:ext uri="{C183D7F6-B498-43B3-948B-1728B52AA6E4}">
                <adec:decorative xmlns:adec="http://schemas.microsoft.com/office/drawing/2017/decorative" val="1"/>
              </a:ext>
            </a:extLst>
          </p:cNvPr>
          <p:cNvSpPr txBox="1"/>
          <p:nvPr/>
        </p:nvSpPr>
        <p:spPr>
          <a:xfrm>
            <a:off x="4307775" y="1116760"/>
            <a:ext cx="3042964" cy="313932"/>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stStyle>
          <a:p>
            <a:r>
              <a:rPr lang="en-US" sz="1400" dirty="0">
                <a:latin typeface="Lub Dub Condensed" panose="020B0506030403020204" pitchFamily="34" charset="0"/>
              </a:rPr>
              <a:t>Stable Chest Pain + No Known CAD</a:t>
            </a:r>
          </a:p>
        </p:txBody>
      </p:sp>
      <p:sp>
        <p:nvSpPr>
          <p:cNvPr id="174" name="Rectangle 2">
            <a:extLst>
              <a:ext uri="{FF2B5EF4-FFF2-40B4-BE49-F238E27FC236}">
                <a16:creationId xmlns:a16="http://schemas.microsoft.com/office/drawing/2014/main" id="{0966DE95-BA62-49FC-8EF4-E23BBCBA7752}"/>
              </a:ext>
              <a:ext uri="{C183D7F6-B498-43B3-948B-1728B52AA6E4}">
                <adec:decorative xmlns:adec="http://schemas.microsoft.com/office/drawing/2017/decorative" val="1"/>
              </a:ext>
            </a:extLst>
          </p:cNvPr>
          <p:cNvSpPr/>
          <p:nvPr/>
        </p:nvSpPr>
        <p:spPr>
          <a:xfrm flipH="1">
            <a:off x="7294611" y="1737425"/>
            <a:ext cx="391508" cy="290111"/>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
        <p:nvSpPr>
          <p:cNvPr id="177" name="TextBox 176">
            <a:extLst>
              <a:ext uri="{FF2B5EF4-FFF2-40B4-BE49-F238E27FC236}">
                <a16:creationId xmlns:a16="http://schemas.microsoft.com/office/drawing/2014/main" id="{8E6BEE4B-EDB3-4143-8DF4-5DAF7E48131F}"/>
              </a:ext>
              <a:ext uri="{C183D7F6-B498-43B3-948B-1728B52AA6E4}">
                <adec:decorative xmlns:adec="http://schemas.microsoft.com/office/drawing/2017/decorative" val="1"/>
              </a:ext>
            </a:extLst>
          </p:cNvPr>
          <p:cNvSpPr txBox="1"/>
          <p:nvPr/>
        </p:nvSpPr>
        <p:spPr>
          <a:xfrm>
            <a:off x="2696825" y="1614335"/>
            <a:ext cx="1240800" cy="274320"/>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400" b="1">
                <a:solidFill>
                  <a:srgbClr val="292929"/>
                </a:solidFill>
                <a:latin typeface="Lub Dub Condensed" panose="020B0506030403020204" pitchFamily="34" charset="0"/>
                <a:cs typeface="Lato"/>
              </a:defRPr>
            </a:lvl1pPr>
          </a:lstStyle>
          <a:p>
            <a:r>
              <a:rPr lang="en-US" dirty="0"/>
              <a:t>Low risk</a:t>
            </a:r>
          </a:p>
        </p:txBody>
      </p:sp>
      <p:sp>
        <p:nvSpPr>
          <p:cNvPr id="178" name="TextBox 177">
            <a:extLst>
              <a:ext uri="{FF2B5EF4-FFF2-40B4-BE49-F238E27FC236}">
                <a16:creationId xmlns:a16="http://schemas.microsoft.com/office/drawing/2014/main" id="{551406D3-CFD9-4F2F-BEC2-471A2406534A}"/>
              </a:ext>
              <a:ext uri="{C183D7F6-B498-43B3-948B-1728B52AA6E4}">
                <adec:decorative xmlns:adec="http://schemas.microsoft.com/office/drawing/2017/decorative" val="1"/>
              </a:ext>
            </a:extLst>
          </p:cNvPr>
          <p:cNvSpPr txBox="1"/>
          <p:nvPr/>
        </p:nvSpPr>
        <p:spPr>
          <a:xfrm>
            <a:off x="6713276" y="2052899"/>
            <a:ext cx="1998604" cy="274320"/>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400" b="1">
                <a:solidFill>
                  <a:srgbClr val="292929"/>
                </a:solidFill>
                <a:latin typeface="Lub Dub Condensed" panose="020B0506030403020204" pitchFamily="34" charset="0"/>
                <a:cs typeface="Lato"/>
              </a:defRPr>
            </a:lvl1pPr>
          </a:lstStyle>
          <a:p>
            <a:r>
              <a:rPr lang="en-US" dirty="0"/>
              <a:t>Intermediate/high risk</a:t>
            </a:r>
          </a:p>
        </p:txBody>
      </p:sp>
      <p:sp>
        <p:nvSpPr>
          <p:cNvPr id="179" name="TextBox 178">
            <a:extLst>
              <a:ext uri="{FF2B5EF4-FFF2-40B4-BE49-F238E27FC236}">
                <a16:creationId xmlns:a16="http://schemas.microsoft.com/office/drawing/2014/main" id="{00337D8B-7A64-42F8-9C8D-6CBD59E8BA8B}"/>
              </a:ext>
              <a:ext uri="{C183D7F6-B498-43B3-948B-1728B52AA6E4}">
                <adec:decorative xmlns:adec="http://schemas.microsoft.com/office/drawing/2017/decorative" val="1"/>
              </a:ext>
            </a:extLst>
          </p:cNvPr>
          <p:cNvSpPr txBox="1"/>
          <p:nvPr/>
        </p:nvSpPr>
        <p:spPr>
          <a:xfrm>
            <a:off x="4307775" y="1591841"/>
            <a:ext cx="3042963" cy="282018"/>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b="1">
                <a:solidFill>
                  <a:schemeClr val="bg1"/>
                </a:solidFill>
                <a:latin typeface="Lub Dub Bold" panose="020B0803030403020204" pitchFamily="34" charset="0"/>
                <a:cs typeface="Lato"/>
              </a:defRPr>
            </a:lvl1pPr>
          </a:lstStyle>
          <a:p>
            <a:r>
              <a:rPr lang="en-US" dirty="0">
                <a:solidFill>
                  <a:schemeClr val="tx1"/>
                </a:solidFill>
                <a:latin typeface="Lub Dub Condensed" panose="020B0506030403020204" pitchFamily="34" charset="0"/>
              </a:rPr>
              <a:t>Clinical risk assessment  (1)</a:t>
            </a:r>
          </a:p>
        </p:txBody>
      </p:sp>
      <p:sp>
        <p:nvSpPr>
          <p:cNvPr id="182" name="TextBox 181">
            <a:extLst>
              <a:ext uri="{FF2B5EF4-FFF2-40B4-BE49-F238E27FC236}">
                <a16:creationId xmlns:a16="http://schemas.microsoft.com/office/drawing/2014/main" id="{8964B171-9717-44F5-B3BE-FB2A66D0D144}"/>
              </a:ext>
              <a:ext uri="{C183D7F6-B498-43B3-948B-1728B52AA6E4}">
                <adec:decorative xmlns:adec="http://schemas.microsoft.com/office/drawing/2017/decorative" val="1"/>
              </a:ext>
            </a:extLst>
          </p:cNvPr>
          <p:cNvSpPr txBox="1"/>
          <p:nvPr/>
        </p:nvSpPr>
        <p:spPr>
          <a:xfrm>
            <a:off x="4254365" y="2006562"/>
            <a:ext cx="2106860" cy="328717"/>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b="1">
                <a:latin typeface="Lub Dub Bold" panose="020B0803030403020204" pitchFamily="34" charset="0"/>
                <a:cs typeface="Lato"/>
              </a:defRPr>
            </a:lvl1pPr>
          </a:lstStyle>
          <a:p>
            <a:r>
              <a:rPr lang="en-US" dirty="0">
                <a:latin typeface="Lub Dub Condensed" panose="020B0506030403020204" pitchFamily="34" charset="0"/>
              </a:rPr>
              <a:t>CCTA (1)</a:t>
            </a:r>
          </a:p>
        </p:txBody>
      </p:sp>
      <p:sp>
        <p:nvSpPr>
          <p:cNvPr id="183" name="TextBox 182">
            <a:extLst>
              <a:ext uri="{FF2B5EF4-FFF2-40B4-BE49-F238E27FC236}">
                <a16:creationId xmlns:a16="http://schemas.microsoft.com/office/drawing/2014/main" id="{7E4312D0-CE83-4915-B389-ACC8E853AD0C}"/>
              </a:ext>
              <a:ext uri="{C183D7F6-B498-43B3-948B-1728B52AA6E4}">
                <adec:decorative xmlns:adec="http://schemas.microsoft.com/office/drawing/2017/decorative" val="1"/>
              </a:ext>
            </a:extLst>
          </p:cNvPr>
          <p:cNvSpPr txBox="1"/>
          <p:nvPr/>
        </p:nvSpPr>
        <p:spPr>
          <a:xfrm>
            <a:off x="473188" y="1523519"/>
            <a:ext cx="1858348" cy="424732"/>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b="1">
                <a:latin typeface="Lub Dub Bold" panose="020B0803030403020204" pitchFamily="34" charset="0"/>
                <a:cs typeface="Lato"/>
              </a:defRPr>
            </a:lvl1pPr>
          </a:lstStyle>
          <a:p>
            <a:r>
              <a:rPr lang="en-US" dirty="0">
                <a:latin typeface="Lub Dub Condensed" panose="020B0506030403020204" pitchFamily="34" charset="0"/>
              </a:rPr>
              <a:t>No testing recommended (1)</a:t>
            </a:r>
          </a:p>
        </p:txBody>
      </p:sp>
      <p:sp>
        <p:nvSpPr>
          <p:cNvPr id="184" name="TextBox 183">
            <a:extLst>
              <a:ext uri="{FF2B5EF4-FFF2-40B4-BE49-F238E27FC236}">
                <a16:creationId xmlns:a16="http://schemas.microsoft.com/office/drawing/2014/main" id="{019337AD-3B5C-4D78-8557-13A5342EF0FE}"/>
              </a:ext>
              <a:ext uri="{C183D7F6-B498-43B3-948B-1728B52AA6E4}">
                <adec:decorative xmlns:adec="http://schemas.microsoft.com/office/drawing/2017/decorative" val="1"/>
              </a:ext>
            </a:extLst>
          </p:cNvPr>
          <p:cNvSpPr txBox="1"/>
          <p:nvPr/>
        </p:nvSpPr>
        <p:spPr>
          <a:xfrm>
            <a:off x="9040201" y="1479126"/>
            <a:ext cx="1921772" cy="958836"/>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b="1">
                <a:latin typeface="Lub Dub Bold" panose="020B0803030403020204" pitchFamily="34" charset="0"/>
                <a:cs typeface="Lato"/>
              </a:defRPr>
            </a:lvl1pPr>
          </a:lstStyle>
          <a:p>
            <a:r>
              <a:rPr lang="en-US" dirty="0">
                <a:latin typeface="Lub Dub Condensed" panose="020B0506030403020204" pitchFamily="34" charset="0"/>
                <a:hlinkClick r:id="rId3" action="ppaction://hlinksldjump">
                  <a:extLst>
                    <a:ext uri="{A12FA001-AC4F-418D-AE19-62706E023703}">
                      <ahyp:hlinkClr xmlns:ahyp="http://schemas.microsoft.com/office/drawing/2018/hyperlinkcolor" val="tx"/>
                    </a:ext>
                  </a:extLst>
                </a:hlinkClick>
              </a:rPr>
              <a:t>Stress testing</a:t>
            </a:r>
          </a:p>
          <a:p>
            <a:r>
              <a:rPr lang="en-US" dirty="0">
                <a:latin typeface="Lub Dub Condensed" panose="020B0506030403020204" pitchFamily="34" charset="0"/>
                <a:hlinkClick r:id="rId3" action="ppaction://hlinksldjump">
                  <a:extLst>
                    <a:ext uri="{A12FA001-AC4F-418D-AE19-62706E023703}">
                      <ahyp:hlinkClr xmlns:ahyp="http://schemas.microsoft.com/office/drawing/2018/hyperlinkcolor" val="tx"/>
                    </a:ext>
                  </a:extLst>
                </a:hlinkClick>
              </a:rPr>
              <a:t>Stress CMR</a:t>
            </a:r>
          </a:p>
          <a:p>
            <a:r>
              <a:rPr lang="en-US" dirty="0">
                <a:latin typeface="Lub Dub Condensed" panose="020B0506030403020204" pitchFamily="34" charset="0"/>
                <a:hlinkClick r:id="rId3" action="ppaction://hlinksldjump">
                  <a:extLst>
                    <a:ext uri="{A12FA001-AC4F-418D-AE19-62706E023703}">
                      <ahyp:hlinkClr xmlns:ahyp="http://schemas.microsoft.com/office/drawing/2018/hyperlinkcolor" val="tx"/>
                    </a:ext>
                  </a:extLst>
                </a:hlinkClick>
              </a:rPr>
              <a:t>Stress PET</a:t>
            </a:r>
          </a:p>
          <a:p>
            <a:r>
              <a:rPr lang="en-US" dirty="0">
                <a:latin typeface="Lub Dub Condensed" panose="020B0506030403020204" pitchFamily="34" charset="0"/>
                <a:hlinkClick r:id="rId3" action="ppaction://hlinksldjump">
                  <a:extLst>
                    <a:ext uri="{A12FA001-AC4F-418D-AE19-62706E023703}">
                      <ahyp:hlinkClr xmlns:ahyp="http://schemas.microsoft.com/office/drawing/2018/hyperlinkcolor" val="tx"/>
                    </a:ext>
                  </a:extLst>
                </a:hlinkClick>
              </a:rPr>
              <a:t>Stress SPECT</a:t>
            </a:r>
          </a:p>
          <a:p>
            <a:r>
              <a:rPr lang="en-US" dirty="0">
                <a:latin typeface="Lub Dub Condensed" panose="020B0506030403020204" pitchFamily="34" charset="0"/>
                <a:hlinkClick r:id="rId3" action="ppaction://hlinksldjump">
                  <a:extLst>
                    <a:ext uri="{A12FA001-AC4F-418D-AE19-62706E023703}">
                      <ahyp:hlinkClr xmlns:ahyp="http://schemas.microsoft.com/office/drawing/2018/hyperlinkcolor" val="tx"/>
                    </a:ext>
                  </a:extLst>
                </a:hlinkClick>
              </a:rPr>
              <a:t>Stress echocardiography (1)</a:t>
            </a:r>
            <a:endParaRPr lang="en-US" dirty="0">
              <a:latin typeface="Lub Dub Condensed" panose="020B0506030403020204" pitchFamily="34" charset="0"/>
            </a:endParaRPr>
          </a:p>
        </p:txBody>
      </p:sp>
      <p:sp>
        <p:nvSpPr>
          <p:cNvPr id="198" name="TextBox 197">
            <a:extLst>
              <a:ext uri="{FF2B5EF4-FFF2-40B4-BE49-F238E27FC236}">
                <a16:creationId xmlns:a16="http://schemas.microsoft.com/office/drawing/2014/main" id="{D1F6A8A1-847A-41C8-8C1B-3BAA0BCD78C6}"/>
              </a:ext>
              <a:ext uri="{C183D7F6-B498-43B3-948B-1728B52AA6E4}">
                <adec:decorative xmlns:adec="http://schemas.microsoft.com/office/drawing/2017/decorative" val="1"/>
              </a:ext>
            </a:extLst>
          </p:cNvPr>
          <p:cNvSpPr txBox="1"/>
          <p:nvPr/>
        </p:nvSpPr>
        <p:spPr>
          <a:xfrm>
            <a:off x="5351801" y="3056238"/>
            <a:ext cx="1091710" cy="540734"/>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200" b="1">
                <a:solidFill>
                  <a:schemeClr val="bg1"/>
                </a:solidFill>
                <a:latin typeface="Lub Dub Condensed" panose="020B0506030403020204" pitchFamily="34" charset="0"/>
                <a:cs typeface="Lato"/>
              </a:defRPr>
            </a:lvl1pPr>
          </a:lstStyle>
          <a:p>
            <a:r>
              <a:rPr lang="en-US" dirty="0"/>
              <a:t>Obstructive CAD </a:t>
            </a:r>
          </a:p>
          <a:p>
            <a:r>
              <a:rPr lang="en-US" dirty="0"/>
              <a:t>(≥50% stenosis)</a:t>
            </a:r>
          </a:p>
        </p:txBody>
      </p:sp>
      <p:sp>
        <p:nvSpPr>
          <p:cNvPr id="199" name="TextBox 198">
            <a:extLst>
              <a:ext uri="{FF2B5EF4-FFF2-40B4-BE49-F238E27FC236}">
                <a16:creationId xmlns:a16="http://schemas.microsoft.com/office/drawing/2014/main" id="{D79C01CD-C2F4-4302-9FB0-7F26CF117564}"/>
              </a:ext>
              <a:ext uri="{C183D7F6-B498-43B3-948B-1728B52AA6E4}">
                <adec:decorative xmlns:adec="http://schemas.microsoft.com/office/drawing/2017/decorative" val="1"/>
              </a:ext>
            </a:extLst>
          </p:cNvPr>
          <p:cNvSpPr txBox="1"/>
          <p:nvPr/>
        </p:nvSpPr>
        <p:spPr>
          <a:xfrm>
            <a:off x="4124413" y="3056238"/>
            <a:ext cx="1091710" cy="540734"/>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200" b="1">
                <a:solidFill>
                  <a:schemeClr val="bg1"/>
                </a:solidFill>
                <a:latin typeface="Lub Dub Condensed" panose="020B0506030403020204" pitchFamily="34" charset="0"/>
                <a:cs typeface="Lato"/>
              </a:defRPr>
            </a:lvl1pPr>
          </a:lstStyle>
          <a:p>
            <a:r>
              <a:rPr lang="en-US" dirty="0"/>
              <a:t>Nonobstructive CAD </a:t>
            </a:r>
          </a:p>
          <a:p>
            <a:r>
              <a:rPr lang="en-US" dirty="0"/>
              <a:t>(&lt;50% stenosis)</a:t>
            </a:r>
          </a:p>
        </p:txBody>
      </p:sp>
      <p:sp>
        <p:nvSpPr>
          <p:cNvPr id="200" name="TextBox 199">
            <a:extLst>
              <a:ext uri="{FF2B5EF4-FFF2-40B4-BE49-F238E27FC236}">
                <a16:creationId xmlns:a16="http://schemas.microsoft.com/office/drawing/2014/main" id="{07D4F448-E9C8-4D31-A33A-871CB45AF65E}"/>
              </a:ext>
              <a:ext uri="{C183D7F6-B498-43B3-948B-1728B52AA6E4}">
                <adec:decorative xmlns:adec="http://schemas.microsoft.com/office/drawing/2017/decorative" val="1"/>
              </a:ext>
            </a:extLst>
          </p:cNvPr>
          <p:cNvSpPr txBox="1"/>
          <p:nvPr/>
        </p:nvSpPr>
        <p:spPr>
          <a:xfrm>
            <a:off x="2993010" y="3056238"/>
            <a:ext cx="897240" cy="540734"/>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200" b="1">
                <a:solidFill>
                  <a:schemeClr val="bg1"/>
                </a:solidFill>
                <a:latin typeface="Lub Dub Condensed" panose="020B0506030403020204" pitchFamily="34" charset="0"/>
                <a:cs typeface="Lato"/>
              </a:defRPr>
            </a:lvl1pPr>
          </a:lstStyle>
          <a:p>
            <a:r>
              <a:rPr lang="en-US" dirty="0"/>
              <a:t>No CAD </a:t>
            </a:r>
            <a:br>
              <a:rPr lang="en-US" dirty="0"/>
            </a:br>
            <a:r>
              <a:rPr lang="en-US" dirty="0"/>
              <a:t>(no stenosis or plaque)</a:t>
            </a:r>
          </a:p>
        </p:txBody>
      </p:sp>
      <p:sp>
        <p:nvSpPr>
          <p:cNvPr id="201" name="TextBox 200">
            <a:extLst>
              <a:ext uri="{FF2B5EF4-FFF2-40B4-BE49-F238E27FC236}">
                <a16:creationId xmlns:a16="http://schemas.microsoft.com/office/drawing/2014/main" id="{DBF7CA89-F220-4700-9AE0-EC4EF5192F49}"/>
              </a:ext>
              <a:ext uri="{C183D7F6-B498-43B3-948B-1728B52AA6E4}">
                <adec:decorative xmlns:adec="http://schemas.microsoft.com/office/drawing/2017/decorative" val="1"/>
              </a:ext>
            </a:extLst>
          </p:cNvPr>
          <p:cNvSpPr txBox="1"/>
          <p:nvPr/>
        </p:nvSpPr>
        <p:spPr>
          <a:xfrm>
            <a:off x="1733254" y="3056238"/>
            <a:ext cx="897241" cy="530650"/>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200" b="1">
                <a:solidFill>
                  <a:schemeClr val="bg1"/>
                </a:solidFill>
                <a:latin typeface="Lub Dub Condensed" panose="020B0506030403020204" pitchFamily="34" charset="0"/>
                <a:cs typeface="Lato"/>
              </a:defRPr>
            </a:lvl1pPr>
          </a:lstStyle>
          <a:p>
            <a:r>
              <a:rPr lang="en-US" dirty="0"/>
              <a:t>Inconclusive</a:t>
            </a:r>
          </a:p>
        </p:txBody>
      </p:sp>
      <p:sp>
        <p:nvSpPr>
          <p:cNvPr id="216" name="Rectangle 215">
            <a:extLst>
              <a:ext uri="{FF2B5EF4-FFF2-40B4-BE49-F238E27FC236}">
                <a16:creationId xmlns:a16="http://schemas.microsoft.com/office/drawing/2014/main" id="{45B3B17D-6AA1-43D3-8BAF-C84C17C64B53}"/>
              </a:ext>
              <a:ext uri="{C183D7F6-B498-43B3-948B-1728B52AA6E4}">
                <adec:decorative xmlns:adec="http://schemas.microsoft.com/office/drawing/2017/decorative" val="1"/>
              </a:ext>
            </a:extLst>
          </p:cNvPr>
          <p:cNvSpPr/>
          <p:nvPr/>
        </p:nvSpPr>
        <p:spPr>
          <a:xfrm>
            <a:off x="4764554" y="4523450"/>
            <a:ext cx="1287588" cy="569156"/>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200" b="1" dirty="0">
                <a:solidFill>
                  <a:srgbClr val="292929"/>
                </a:solidFill>
                <a:latin typeface="Lub Dub Condensed" panose="020B0506030403020204" pitchFamily="34" charset="0"/>
                <a:cs typeface="Lato"/>
              </a:rPr>
              <a:t>FFR CT  ≤0.8 or moderate-severe ischemia</a:t>
            </a:r>
          </a:p>
        </p:txBody>
      </p:sp>
      <p:sp>
        <p:nvSpPr>
          <p:cNvPr id="219" name="Rectangle 218">
            <a:extLst>
              <a:ext uri="{FF2B5EF4-FFF2-40B4-BE49-F238E27FC236}">
                <a16:creationId xmlns:a16="http://schemas.microsoft.com/office/drawing/2014/main" id="{9E53EA9A-3FFF-4DFB-90F7-DB06A9EC8123}"/>
              </a:ext>
              <a:ext uri="{C183D7F6-B498-43B3-948B-1728B52AA6E4}">
                <adec:decorative xmlns:adec="http://schemas.microsoft.com/office/drawing/2017/decorative" val="1"/>
              </a:ext>
            </a:extLst>
          </p:cNvPr>
          <p:cNvSpPr/>
          <p:nvPr/>
        </p:nvSpPr>
        <p:spPr>
          <a:xfrm>
            <a:off x="412579" y="5126611"/>
            <a:ext cx="3950510" cy="397993"/>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200" b="1" dirty="0">
                <a:solidFill>
                  <a:srgbClr val="292929"/>
                </a:solidFill>
                <a:latin typeface="Lub Dub Condensed" panose="020B0506030403020204" pitchFamily="34" charset="0"/>
                <a:cs typeface="Lato"/>
              </a:rPr>
              <a:t>Follow-up testing and intensification of GDMT by initial test results and persistence/worsening/frequency of symptoms</a:t>
            </a:r>
          </a:p>
        </p:txBody>
      </p:sp>
      <p:grpSp>
        <p:nvGrpSpPr>
          <p:cNvPr id="3" name="Group 2">
            <a:extLst>
              <a:ext uri="{FF2B5EF4-FFF2-40B4-BE49-F238E27FC236}">
                <a16:creationId xmlns:a16="http://schemas.microsoft.com/office/drawing/2014/main" id="{DA5C1952-A817-4A48-9D5B-B025D50493DF}"/>
              </a:ext>
              <a:ext uri="{C183D7F6-B498-43B3-948B-1728B52AA6E4}">
                <adec:decorative xmlns:adec="http://schemas.microsoft.com/office/drawing/2017/decorative" val="1"/>
              </a:ext>
            </a:extLst>
          </p:cNvPr>
          <p:cNvGrpSpPr/>
          <p:nvPr/>
        </p:nvGrpSpPr>
        <p:grpSpPr>
          <a:xfrm>
            <a:off x="2175179" y="2324077"/>
            <a:ext cx="3210667" cy="720542"/>
            <a:chOff x="2175179" y="2324077"/>
            <a:chExt cx="3210670" cy="720542"/>
          </a:xfrm>
        </p:grpSpPr>
        <p:sp>
          <p:nvSpPr>
            <p:cNvPr id="193" name="Rectangle 2">
              <a:extLst>
                <a:ext uri="{FF2B5EF4-FFF2-40B4-BE49-F238E27FC236}">
                  <a16:creationId xmlns:a16="http://schemas.microsoft.com/office/drawing/2014/main" id="{114161E4-2209-4890-8580-744D99B4DCB0}"/>
                </a:ext>
              </a:extLst>
            </p:cNvPr>
            <p:cNvSpPr/>
            <p:nvPr/>
          </p:nvSpPr>
          <p:spPr>
            <a:xfrm>
              <a:off x="2175179" y="2804799"/>
              <a:ext cx="3210670" cy="239820"/>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cxnSp>
          <p:nvCxnSpPr>
            <p:cNvPr id="223" name="Straight Arrow Connector 222">
              <a:extLst>
                <a:ext uri="{FF2B5EF4-FFF2-40B4-BE49-F238E27FC236}">
                  <a16:creationId xmlns:a16="http://schemas.microsoft.com/office/drawing/2014/main" id="{9B968E5F-20D8-4486-A23E-FF6DB6215FCD}"/>
                </a:ext>
                <a:ext uri="{C183D7F6-B498-43B3-948B-1728B52AA6E4}">
                  <adec:decorative xmlns:adec="http://schemas.microsoft.com/office/drawing/2017/decorative" val="1"/>
                </a:ext>
              </a:extLst>
            </p:cNvPr>
            <p:cNvCxnSpPr>
              <a:cxnSpLocks/>
            </p:cNvCxnSpPr>
            <p:nvPr/>
          </p:nvCxnSpPr>
          <p:spPr>
            <a:xfrm>
              <a:off x="5375638" y="2324077"/>
              <a:ext cx="0" cy="497841"/>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27" name="Rectangle 2">
            <a:extLst>
              <a:ext uri="{FF2B5EF4-FFF2-40B4-BE49-F238E27FC236}">
                <a16:creationId xmlns:a16="http://schemas.microsoft.com/office/drawing/2014/main" id="{4DCD868E-A09A-48C3-80EF-36C60563A539}"/>
              </a:ext>
              <a:ext uri="{C183D7F6-B498-43B3-948B-1728B52AA6E4}">
                <adec:decorative xmlns:adec="http://schemas.microsoft.com/office/drawing/2017/decorative" val="1"/>
              </a:ext>
            </a:extLst>
          </p:cNvPr>
          <p:cNvSpPr/>
          <p:nvPr/>
        </p:nvSpPr>
        <p:spPr>
          <a:xfrm flipH="1">
            <a:off x="6443511" y="3379414"/>
            <a:ext cx="699932" cy="40561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
        <p:nvSpPr>
          <p:cNvPr id="228" name="TextBox 227">
            <a:extLst>
              <a:ext uri="{FF2B5EF4-FFF2-40B4-BE49-F238E27FC236}">
                <a16:creationId xmlns:a16="http://schemas.microsoft.com/office/drawing/2014/main" id="{D7C095B2-D91E-4A22-9A5E-574A2B6DB7C5}"/>
              </a:ext>
              <a:ext uri="{C183D7F6-B498-43B3-948B-1728B52AA6E4}">
                <adec:decorative xmlns:adec="http://schemas.microsoft.com/office/drawing/2017/decorative" val="1"/>
              </a:ext>
            </a:extLst>
          </p:cNvPr>
          <p:cNvSpPr txBox="1"/>
          <p:nvPr/>
        </p:nvSpPr>
        <p:spPr>
          <a:xfrm>
            <a:off x="6613971" y="3808869"/>
            <a:ext cx="1124588" cy="462935"/>
          </a:xfrm>
          <a:prstGeom prst="rect">
            <a:avLst/>
          </a:prstGeom>
          <a:solidFill>
            <a:schemeClr val="bg1">
              <a:lumMod val="95000"/>
            </a:schemeClr>
          </a:solidFill>
          <a:ln w="25400">
            <a:solidFill>
              <a:srgbClr val="D9D9D9"/>
            </a:solidFill>
          </a:ln>
        </p:spPr>
        <p:txBody>
          <a:bodyPr spcFirstLastPara="0" lIns="0" tIns="0" rIns="0" bIns="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stStyle>
          <a:p>
            <a:r>
              <a:rPr lang="en-US" dirty="0">
                <a:hlinkClick r:id="rId3" action="ppaction://hlinksldjump"/>
              </a:rPr>
              <a:t>High risk CAD or frequent angina</a:t>
            </a:r>
            <a:endParaRPr lang="en-US" dirty="0"/>
          </a:p>
        </p:txBody>
      </p:sp>
      <p:sp>
        <p:nvSpPr>
          <p:cNvPr id="229" name="TextBox 228">
            <a:extLst>
              <a:ext uri="{FF2B5EF4-FFF2-40B4-BE49-F238E27FC236}">
                <a16:creationId xmlns:a16="http://schemas.microsoft.com/office/drawing/2014/main" id="{30606233-A5F2-4D1F-B568-A9628B1B4DBD}"/>
              </a:ext>
              <a:ext uri="{C183D7F6-B498-43B3-948B-1728B52AA6E4}">
                <adec:decorative xmlns:adec="http://schemas.microsoft.com/office/drawing/2017/decorative" val="1"/>
              </a:ext>
            </a:extLst>
          </p:cNvPr>
          <p:cNvSpPr txBox="1"/>
          <p:nvPr/>
        </p:nvSpPr>
        <p:spPr>
          <a:xfrm>
            <a:off x="6604728" y="4516531"/>
            <a:ext cx="1138449" cy="910719"/>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b="1">
                <a:latin typeface="Lub Dub Bold" panose="020B0803030403020204" pitchFamily="34" charset="0"/>
                <a:cs typeface="Lato"/>
              </a:defRPr>
            </a:lvl1pPr>
          </a:lstStyle>
          <a:p>
            <a:r>
              <a:rPr lang="en-US" dirty="0">
                <a:latin typeface="Lub Dub Condensed" panose="020B0506030403020204" pitchFamily="34" charset="0"/>
              </a:rPr>
              <a:t>Invasive coronary angiography (1)</a:t>
            </a:r>
          </a:p>
        </p:txBody>
      </p:sp>
      <p:cxnSp>
        <p:nvCxnSpPr>
          <p:cNvPr id="234" name="Straight Arrow Connector 233">
            <a:extLst>
              <a:ext uri="{FF2B5EF4-FFF2-40B4-BE49-F238E27FC236}">
                <a16:creationId xmlns:a16="http://schemas.microsoft.com/office/drawing/2014/main" id="{29C96D08-27FD-4BEF-BB5F-DEFE59D2F3A1}"/>
              </a:ext>
              <a:ext uri="{C183D7F6-B498-43B3-948B-1728B52AA6E4}">
                <adec:decorative xmlns:adec="http://schemas.microsoft.com/office/drawing/2017/decorative" val="1"/>
              </a:ext>
            </a:extLst>
          </p:cNvPr>
          <p:cNvCxnSpPr>
            <a:cxnSpLocks/>
          </p:cNvCxnSpPr>
          <p:nvPr/>
        </p:nvCxnSpPr>
        <p:spPr>
          <a:xfrm flipH="1">
            <a:off x="3950352" y="1732850"/>
            <a:ext cx="348909"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5" name="Straight Arrow Connector 234">
            <a:extLst>
              <a:ext uri="{FF2B5EF4-FFF2-40B4-BE49-F238E27FC236}">
                <a16:creationId xmlns:a16="http://schemas.microsoft.com/office/drawing/2014/main" id="{FA258FA5-09AC-42C1-83E1-C81BE924354D}"/>
              </a:ext>
              <a:ext uri="{C183D7F6-B498-43B3-948B-1728B52AA6E4}">
                <adec:decorative xmlns:adec="http://schemas.microsoft.com/office/drawing/2017/decorative" val="1"/>
              </a:ext>
            </a:extLst>
          </p:cNvPr>
          <p:cNvCxnSpPr>
            <a:cxnSpLocks/>
          </p:cNvCxnSpPr>
          <p:nvPr/>
        </p:nvCxnSpPr>
        <p:spPr>
          <a:xfrm flipH="1">
            <a:off x="2347916" y="1732850"/>
            <a:ext cx="348909"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6" name="Straight Arrow Connector 235">
            <a:extLst>
              <a:ext uri="{FF2B5EF4-FFF2-40B4-BE49-F238E27FC236}">
                <a16:creationId xmlns:a16="http://schemas.microsoft.com/office/drawing/2014/main" id="{D2A3A2FD-426D-4499-A7DA-455DF19181EF}"/>
              </a:ext>
              <a:ext uri="{C183D7F6-B498-43B3-948B-1728B52AA6E4}">
                <adec:decorative xmlns:adec="http://schemas.microsoft.com/office/drawing/2017/decorative" val="1"/>
              </a:ext>
            </a:extLst>
          </p:cNvPr>
          <p:cNvCxnSpPr>
            <a:cxnSpLocks/>
          </p:cNvCxnSpPr>
          <p:nvPr/>
        </p:nvCxnSpPr>
        <p:spPr>
          <a:xfrm>
            <a:off x="8711880" y="2189944"/>
            <a:ext cx="348909"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7" name="Straight Arrow Connector 236">
            <a:extLst>
              <a:ext uri="{FF2B5EF4-FFF2-40B4-BE49-F238E27FC236}">
                <a16:creationId xmlns:a16="http://schemas.microsoft.com/office/drawing/2014/main" id="{322FC6B0-EFE3-434D-9525-8F00B1820CD5}"/>
              </a:ext>
              <a:ext uri="{C183D7F6-B498-43B3-948B-1728B52AA6E4}">
                <adec:decorative xmlns:adec="http://schemas.microsoft.com/office/drawing/2017/decorative" val="1"/>
              </a:ext>
            </a:extLst>
          </p:cNvPr>
          <p:cNvCxnSpPr>
            <a:cxnSpLocks/>
          </p:cNvCxnSpPr>
          <p:nvPr/>
        </p:nvCxnSpPr>
        <p:spPr>
          <a:xfrm flipH="1">
            <a:off x="6353996" y="2190059"/>
            <a:ext cx="348909"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6" name="Straight Arrow Connector 245">
            <a:extLst>
              <a:ext uri="{FF2B5EF4-FFF2-40B4-BE49-F238E27FC236}">
                <a16:creationId xmlns:a16="http://schemas.microsoft.com/office/drawing/2014/main" id="{2EAE1391-0CEF-4615-8FCA-52B9DDA03E36}"/>
              </a:ext>
              <a:ext uri="{C183D7F6-B498-43B3-948B-1728B52AA6E4}">
                <adec:decorative xmlns:adec="http://schemas.microsoft.com/office/drawing/2017/decorative" val="1"/>
              </a:ext>
            </a:extLst>
          </p:cNvPr>
          <p:cNvCxnSpPr>
            <a:cxnSpLocks/>
          </p:cNvCxnSpPr>
          <p:nvPr/>
        </p:nvCxnSpPr>
        <p:spPr>
          <a:xfrm>
            <a:off x="5336647" y="5307809"/>
            <a:ext cx="1255557"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2" name="Rectangle Container">
            <a:extLst>
              <a:ext uri="{FF2B5EF4-FFF2-40B4-BE49-F238E27FC236}">
                <a16:creationId xmlns:a16="http://schemas.microsoft.com/office/drawing/2014/main" id="{8D39B6C7-C2D3-4FAD-AC58-F30DAD1262DE}"/>
              </a:ext>
              <a:ext uri="{C183D7F6-B498-43B3-948B-1728B52AA6E4}">
                <adec:decorative xmlns:adec="http://schemas.microsoft.com/office/drawing/2017/decorative" val="1"/>
              </a:ext>
            </a:extLst>
          </p:cNvPr>
          <p:cNvSpPr/>
          <p:nvPr/>
        </p:nvSpPr>
        <p:spPr>
          <a:xfrm>
            <a:off x="5981339" y="5206296"/>
            <a:ext cx="327748" cy="220635"/>
          </a:xfrm>
          <a:prstGeom prst="rect">
            <a:avLst/>
          </a:prstGeom>
          <a:solidFill>
            <a:schemeClr val="tx1"/>
          </a:solidFill>
          <a:ln w="25400">
            <a:solidFill>
              <a:schemeClr val="bg1"/>
            </a:solidFill>
          </a:ln>
        </p:spPr>
        <p:txBody>
          <a:bodyPr spcFirstLastPara="0" lIns="0" tIns="0" rIns="0" bIns="0" anchor="ctr"/>
          <a:lstStyle/>
          <a:p>
            <a:pPr algn="ctr"/>
            <a:r>
              <a:rPr lang="en-US" sz="1100" b="1" dirty="0">
                <a:solidFill>
                  <a:schemeClr val="bg1"/>
                </a:solidFill>
                <a:latin typeface="Lub Dub Condensed" panose="020B0506030403020204" pitchFamily="34" charset="0"/>
              </a:rPr>
              <a:t>YES</a:t>
            </a:r>
          </a:p>
        </p:txBody>
      </p:sp>
      <p:sp>
        <p:nvSpPr>
          <p:cNvPr id="253" name="Rectangle Container">
            <a:extLst>
              <a:ext uri="{FF2B5EF4-FFF2-40B4-BE49-F238E27FC236}">
                <a16:creationId xmlns:a16="http://schemas.microsoft.com/office/drawing/2014/main" id="{0EE4B394-FA2C-4C2C-8AC9-6AD782341E2A}"/>
              </a:ext>
              <a:ext uri="{C183D7F6-B498-43B3-948B-1728B52AA6E4}">
                <adec:decorative xmlns:adec="http://schemas.microsoft.com/office/drawing/2017/decorative" val="1"/>
              </a:ext>
            </a:extLst>
          </p:cNvPr>
          <p:cNvSpPr/>
          <p:nvPr/>
        </p:nvSpPr>
        <p:spPr>
          <a:xfrm>
            <a:off x="4694208" y="5204482"/>
            <a:ext cx="327748" cy="220635"/>
          </a:xfrm>
          <a:prstGeom prst="rect">
            <a:avLst/>
          </a:prstGeom>
          <a:solidFill>
            <a:schemeClr val="tx1"/>
          </a:solidFill>
          <a:ln w="25400">
            <a:solidFill>
              <a:schemeClr val="bg1"/>
            </a:solidFill>
          </a:ln>
        </p:spPr>
        <p:txBody>
          <a:bodyPr spcFirstLastPara="0" lIns="0" tIns="0" rIns="0" bIns="0" anchor="ctr"/>
          <a:lstStyle/>
          <a:p>
            <a:pPr algn="ctr"/>
            <a:r>
              <a:rPr lang="en-US" sz="1100" b="1" dirty="0">
                <a:solidFill>
                  <a:schemeClr val="bg1"/>
                </a:solidFill>
                <a:latin typeface="Lub Dub Condensed" panose="020B0506030403020204" pitchFamily="34" charset="0"/>
              </a:rPr>
              <a:t>NO</a:t>
            </a:r>
          </a:p>
        </p:txBody>
      </p:sp>
      <p:sp>
        <p:nvSpPr>
          <p:cNvPr id="255" name="TextBox 254">
            <a:extLst>
              <a:ext uri="{FF2B5EF4-FFF2-40B4-BE49-F238E27FC236}">
                <a16:creationId xmlns:a16="http://schemas.microsoft.com/office/drawing/2014/main" id="{77F2E0AA-CAD8-460D-9593-491FE34CEE24}"/>
              </a:ext>
              <a:ext uri="{C183D7F6-B498-43B3-948B-1728B52AA6E4}">
                <adec:decorative xmlns:adec="http://schemas.microsoft.com/office/drawing/2017/decorative" val="1"/>
              </a:ext>
            </a:extLst>
          </p:cNvPr>
          <p:cNvSpPr txBox="1"/>
          <p:nvPr/>
        </p:nvSpPr>
        <p:spPr>
          <a:xfrm>
            <a:off x="10961972" y="1467220"/>
            <a:ext cx="577715" cy="970742"/>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t>Exercise ECG </a:t>
            </a:r>
            <a:br>
              <a:rPr lang="en-US" dirty="0"/>
            </a:br>
            <a:r>
              <a:rPr lang="en-US" dirty="0"/>
              <a:t>(2a)</a:t>
            </a:r>
          </a:p>
        </p:txBody>
      </p:sp>
      <p:sp>
        <p:nvSpPr>
          <p:cNvPr id="256" name="Rectangle 2">
            <a:extLst>
              <a:ext uri="{FF2B5EF4-FFF2-40B4-BE49-F238E27FC236}">
                <a16:creationId xmlns:a16="http://schemas.microsoft.com/office/drawing/2014/main" id="{FFB11247-2BEE-49C3-887F-39B94392B2FB}"/>
              </a:ext>
              <a:ext uri="{C183D7F6-B498-43B3-948B-1728B52AA6E4}">
                <adec:decorative xmlns:adec="http://schemas.microsoft.com/office/drawing/2017/decorative" val="1"/>
              </a:ext>
            </a:extLst>
          </p:cNvPr>
          <p:cNvSpPr/>
          <p:nvPr/>
        </p:nvSpPr>
        <p:spPr>
          <a:xfrm flipH="1">
            <a:off x="10063995" y="2640074"/>
            <a:ext cx="1017141" cy="257235"/>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cxnSp>
        <p:nvCxnSpPr>
          <p:cNvPr id="258" name="Straight Arrow Connector 257">
            <a:extLst>
              <a:ext uri="{FF2B5EF4-FFF2-40B4-BE49-F238E27FC236}">
                <a16:creationId xmlns:a16="http://schemas.microsoft.com/office/drawing/2014/main" id="{2103DB52-015F-43CE-AA32-EF5BD2C1A7B5}"/>
              </a:ext>
              <a:ext uri="{C183D7F6-B498-43B3-948B-1728B52AA6E4}">
                <adec:decorative xmlns:adec="http://schemas.microsoft.com/office/drawing/2017/decorative" val="1"/>
              </a:ext>
            </a:extLst>
          </p:cNvPr>
          <p:cNvCxnSpPr>
            <a:cxnSpLocks/>
            <a:endCxn id="262" idx="0"/>
          </p:cNvCxnSpPr>
          <p:nvPr/>
        </p:nvCxnSpPr>
        <p:spPr>
          <a:xfrm>
            <a:off x="9780573" y="2646658"/>
            <a:ext cx="0" cy="27939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1" name="TextBox 260">
            <a:extLst>
              <a:ext uri="{FF2B5EF4-FFF2-40B4-BE49-F238E27FC236}">
                <a16:creationId xmlns:a16="http://schemas.microsoft.com/office/drawing/2014/main" id="{3C8E8183-DCFC-4DEF-874D-F456BE963281}"/>
              </a:ext>
              <a:ext uri="{C183D7F6-B498-43B3-948B-1728B52AA6E4}">
                <adec:decorative xmlns:adec="http://schemas.microsoft.com/office/drawing/2017/decorative" val="1"/>
              </a:ext>
            </a:extLst>
          </p:cNvPr>
          <p:cNvSpPr txBox="1"/>
          <p:nvPr/>
        </p:nvSpPr>
        <p:spPr>
          <a:xfrm>
            <a:off x="8252569" y="2922523"/>
            <a:ext cx="927268" cy="385531"/>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200" b="1">
                <a:solidFill>
                  <a:schemeClr val="bg1"/>
                </a:solidFill>
                <a:latin typeface="Lub Dub Condensed" panose="020B0506030403020204" pitchFamily="34" charset="0"/>
                <a:cs typeface="Lato"/>
              </a:defRPr>
            </a:lvl1pPr>
          </a:lstStyle>
          <a:p>
            <a:r>
              <a:rPr lang="en-US" dirty="0"/>
              <a:t>Inconclusive</a:t>
            </a:r>
          </a:p>
        </p:txBody>
      </p:sp>
      <p:sp>
        <p:nvSpPr>
          <p:cNvPr id="262" name="TextBox 261">
            <a:extLst>
              <a:ext uri="{FF2B5EF4-FFF2-40B4-BE49-F238E27FC236}">
                <a16:creationId xmlns:a16="http://schemas.microsoft.com/office/drawing/2014/main" id="{4EA6D675-1D7B-4C4F-8632-4B639CD27A03}"/>
              </a:ext>
              <a:ext uri="{C183D7F6-B498-43B3-948B-1728B52AA6E4}">
                <adec:decorative xmlns:adec="http://schemas.microsoft.com/office/drawing/2017/decorative" val="1"/>
              </a:ext>
            </a:extLst>
          </p:cNvPr>
          <p:cNvSpPr txBox="1"/>
          <p:nvPr/>
        </p:nvSpPr>
        <p:spPr>
          <a:xfrm>
            <a:off x="9435164" y="2926053"/>
            <a:ext cx="690818" cy="385531"/>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200" b="1">
                <a:solidFill>
                  <a:schemeClr val="bg1"/>
                </a:solidFill>
                <a:latin typeface="Lub Dub Condensed" panose="020B0506030403020204" pitchFamily="34" charset="0"/>
                <a:cs typeface="Lato"/>
              </a:defRPr>
            </a:lvl1pPr>
          </a:lstStyle>
          <a:p>
            <a:r>
              <a:rPr lang="en-US" dirty="0"/>
              <a:t>Mild ischemia</a:t>
            </a:r>
          </a:p>
        </p:txBody>
      </p:sp>
      <p:sp>
        <p:nvSpPr>
          <p:cNvPr id="263" name="TextBox 262">
            <a:extLst>
              <a:ext uri="{FF2B5EF4-FFF2-40B4-BE49-F238E27FC236}">
                <a16:creationId xmlns:a16="http://schemas.microsoft.com/office/drawing/2014/main" id="{E425875A-6A99-48AE-A287-A28C92F3AD97}"/>
              </a:ext>
              <a:ext uri="{C183D7F6-B498-43B3-948B-1728B52AA6E4}">
                <adec:decorative xmlns:adec="http://schemas.microsoft.com/office/drawing/2017/decorative" val="1"/>
              </a:ext>
            </a:extLst>
          </p:cNvPr>
          <p:cNvSpPr txBox="1"/>
          <p:nvPr/>
        </p:nvSpPr>
        <p:spPr>
          <a:xfrm>
            <a:off x="10503521" y="2922523"/>
            <a:ext cx="1155240" cy="385531"/>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200" b="1">
                <a:solidFill>
                  <a:schemeClr val="bg1"/>
                </a:solidFill>
                <a:latin typeface="Lub Dub Condensed" panose="020B0506030403020204" pitchFamily="34" charset="0"/>
                <a:cs typeface="Lato"/>
              </a:defRPr>
            </a:lvl1pPr>
          </a:lstStyle>
          <a:p>
            <a:r>
              <a:rPr lang="en-US" dirty="0"/>
              <a:t>Moderate-severe ischemia</a:t>
            </a:r>
          </a:p>
        </p:txBody>
      </p:sp>
      <p:sp>
        <p:nvSpPr>
          <p:cNvPr id="265" name="TextBox 264">
            <a:extLst>
              <a:ext uri="{FF2B5EF4-FFF2-40B4-BE49-F238E27FC236}">
                <a16:creationId xmlns:a16="http://schemas.microsoft.com/office/drawing/2014/main" id="{BFEAB3B2-E05B-46B7-8EE7-5C84858DE3D7}"/>
              </a:ext>
              <a:ext uri="{C183D7F6-B498-43B3-948B-1728B52AA6E4}">
                <adec:decorative xmlns:adec="http://schemas.microsoft.com/office/drawing/2017/decorative" val="1"/>
              </a:ext>
            </a:extLst>
          </p:cNvPr>
          <p:cNvSpPr txBox="1"/>
          <p:nvPr/>
        </p:nvSpPr>
        <p:spPr>
          <a:xfrm>
            <a:off x="9315549" y="4352682"/>
            <a:ext cx="906601" cy="271657"/>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t>CAC (2a)</a:t>
            </a:r>
          </a:p>
        </p:txBody>
      </p:sp>
      <p:sp>
        <p:nvSpPr>
          <p:cNvPr id="266" name="TextBox 265">
            <a:extLst>
              <a:ext uri="{FF2B5EF4-FFF2-40B4-BE49-F238E27FC236}">
                <a16:creationId xmlns:a16="http://schemas.microsoft.com/office/drawing/2014/main" id="{06981123-E2D8-4D58-9BCE-43A2F5EE6855}"/>
              </a:ext>
              <a:ext uri="{C183D7F6-B498-43B3-948B-1728B52AA6E4}">
                <adec:decorative xmlns:adec="http://schemas.microsoft.com/office/drawing/2017/decorative" val="1"/>
              </a:ext>
            </a:extLst>
          </p:cNvPr>
          <p:cNvSpPr txBox="1"/>
          <p:nvPr/>
        </p:nvSpPr>
        <p:spPr>
          <a:xfrm>
            <a:off x="9306775" y="3549013"/>
            <a:ext cx="924150" cy="807826"/>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b="1">
                <a:latin typeface="Lub Dub Bold" panose="020B0803030403020204" pitchFamily="34" charset="0"/>
                <a:cs typeface="Lato"/>
              </a:defRPr>
            </a:lvl1pPr>
          </a:lstStyle>
          <a:p>
            <a:r>
              <a:rPr lang="en-US" dirty="0">
                <a:latin typeface="Lub Dub Condensed" panose="020B0506030403020204" pitchFamily="34" charset="0"/>
              </a:rPr>
              <a:t>Optimize preventive therapies</a:t>
            </a:r>
          </a:p>
          <a:p>
            <a:r>
              <a:rPr lang="en-US" dirty="0">
                <a:latin typeface="Lub Dub Condensed" panose="020B0506030403020204" pitchFamily="34" charset="0"/>
              </a:rPr>
              <a:t> (1)</a:t>
            </a:r>
          </a:p>
        </p:txBody>
      </p:sp>
      <p:sp>
        <p:nvSpPr>
          <p:cNvPr id="268" name="TextBox 267">
            <a:extLst>
              <a:ext uri="{FF2B5EF4-FFF2-40B4-BE49-F238E27FC236}">
                <a16:creationId xmlns:a16="http://schemas.microsoft.com/office/drawing/2014/main" id="{F05022AD-B1EA-4C8E-9DF1-DA336785AC3E}"/>
              </a:ext>
              <a:ext uri="{C183D7F6-B498-43B3-948B-1728B52AA6E4}">
                <adec:decorative xmlns:adec="http://schemas.microsoft.com/office/drawing/2017/decorative" val="1"/>
              </a:ext>
            </a:extLst>
          </p:cNvPr>
          <p:cNvSpPr txBox="1"/>
          <p:nvPr/>
        </p:nvSpPr>
        <p:spPr>
          <a:xfrm>
            <a:off x="10503522" y="3558100"/>
            <a:ext cx="1155240" cy="571776"/>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b="1">
                <a:latin typeface="Lub Dub Bold" panose="020B0803030403020204" pitchFamily="34" charset="0"/>
                <a:cs typeface="Lato"/>
              </a:defRPr>
            </a:lvl1pPr>
          </a:lstStyle>
          <a:p>
            <a:r>
              <a:rPr lang="en-US" dirty="0">
                <a:latin typeface="Lub Dub Condensed" panose="020B0506030403020204" pitchFamily="34" charset="0"/>
              </a:rPr>
              <a:t>Optimize preventive therapies (1)</a:t>
            </a:r>
          </a:p>
        </p:txBody>
      </p:sp>
      <p:sp>
        <p:nvSpPr>
          <p:cNvPr id="269" name="TextBox 268">
            <a:extLst>
              <a:ext uri="{FF2B5EF4-FFF2-40B4-BE49-F238E27FC236}">
                <a16:creationId xmlns:a16="http://schemas.microsoft.com/office/drawing/2014/main" id="{91FCC84B-6EC7-43C2-9962-5E7F98FB97D0}"/>
              </a:ext>
              <a:ext uri="{C183D7F6-B498-43B3-948B-1728B52AA6E4}">
                <adec:decorative xmlns:adec="http://schemas.microsoft.com/office/drawing/2017/decorative" val="1"/>
              </a:ext>
            </a:extLst>
          </p:cNvPr>
          <p:cNvSpPr txBox="1"/>
          <p:nvPr/>
        </p:nvSpPr>
        <p:spPr>
          <a:xfrm>
            <a:off x="9898132" y="5231154"/>
            <a:ext cx="1017141" cy="791109"/>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t>Invasive coronary angiography </a:t>
            </a:r>
          </a:p>
          <a:p>
            <a:r>
              <a:rPr lang="en-US" dirty="0"/>
              <a:t>(1)</a:t>
            </a:r>
          </a:p>
        </p:txBody>
      </p:sp>
      <p:sp>
        <p:nvSpPr>
          <p:cNvPr id="270" name="Rectangle 269">
            <a:extLst>
              <a:ext uri="{FF2B5EF4-FFF2-40B4-BE49-F238E27FC236}">
                <a16:creationId xmlns:a16="http://schemas.microsoft.com/office/drawing/2014/main" id="{9BD33FC6-937A-4E4F-8397-196D37D3924B}"/>
              </a:ext>
              <a:ext uri="{C183D7F6-B498-43B3-948B-1728B52AA6E4}">
                <adec:decorative xmlns:adec="http://schemas.microsoft.com/office/drawing/2017/decorative" val="1"/>
              </a:ext>
            </a:extLst>
          </p:cNvPr>
          <p:cNvSpPr/>
          <p:nvPr/>
        </p:nvSpPr>
        <p:spPr>
          <a:xfrm>
            <a:off x="10503520" y="4391969"/>
            <a:ext cx="1155242" cy="385531"/>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200" b="1" dirty="0">
                <a:solidFill>
                  <a:srgbClr val="292929"/>
                </a:solidFill>
                <a:latin typeface="Lub Dub Condensed" panose="020B0506030403020204" pitchFamily="34" charset="0"/>
                <a:cs typeface="Lato"/>
              </a:rPr>
              <a:t>Persistent symptoms?</a:t>
            </a:r>
          </a:p>
        </p:txBody>
      </p:sp>
      <p:sp>
        <p:nvSpPr>
          <p:cNvPr id="271" name="TextBox 270">
            <a:extLst>
              <a:ext uri="{FF2B5EF4-FFF2-40B4-BE49-F238E27FC236}">
                <a16:creationId xmlns:a16="http://schemas.microsoft.com/office/drawing/2014/main" id="{C71F2D13-2FE8-4F7A-99A6-CF7E73F21AE9}"/>
              </a:ext>
              <a:ext uri="{C183D7F6-B498-43B3-948B-1728B52AA6E4}">
                <adec:decorative xmlns:adec="http://schemas.microsoft.com/office/drawing/2017/decorative" val="1"/>
              </a:ext>
            </a:extLst>
          </p:cNvPr>
          <p:cNvSpPr txBox="1"/>
          <p:nvPr/>
        </p:nvSpPr>
        <p:spPr>
          <a:xfrm>
            <a:off x="11052802" y="5237934"/>
            <a:ext cx="904304" cy="697488"/>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t>Continue preventive therapies</a:t>
            </a:r>
          </a:p>
          <a:p>
            <a:r>
              <a:rPr lang="en-US" dirty="0"/>
              <a:t> (1)</a:t>
            </a:r>
          </a:p>
        </p:txBody>
      </p:sp>
      <p:sp>
        <p:nvSpPr>
          <p:cNvPr id="272" name="TextBox 271">
            <a:extLst>
              <a:ext uri="{FF2B5EF4-FFF2-40B4-BE49-F238E27FC236}">
                <a16:creationId xmlns:a16="http://schemas.microsoft.com/office/drawing/2014/main" id="{7165C876-13F9-4B86-AC24-67502AA841F8}"/>
              </a:ext>
              <a:ext uri="{C183D7F6-B498-43B3-948B-1728B52AA6E4}">
                <adec:decorative xmlns:adec="http://schemas.microsoft.com/office/drawing/2017/decorative" val="1"/>
              </a:ext>
            </a:extLst>
          </p:cNvPr>
          <p:cNvSpPr txBox="1"/>
          <p:nvPr/>
        </p:nvSpPr>
        <p:spPr>
          <a:xfrm>
            <a:off x="9887858" y="6011990"/>
            <a:ext cx="1027417" cy="184935"/>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t>CCTA  (2a)</a:t>
            </a:r>
          </a:p>
        </p:txBody>
      </p:sp>
      <p:sp>
        <p:nvSpPr>
          <p:cNvPr id="280" name="Rectangle 2">
            <a:extLst>
              <a:ext uri="{FF2B5EF4-FFF2-40B4-BE49-F238E27FC236}">
                <a16:creationId xmlns:a16="http://schemas.microsoft.com/office/drawing/2014/main" id="{75DCF665-9780-4BF9-A5B9-76C3B6621A0E}"/>
              </a:ext>
              <a:ext uri="{C183D7F6-B498-43B3-948B-1728B52AA6E4}">
                <adec:decorative xmlns:adec="http://schemas.microsoft.com/office/drawing/2017/decorative" val="1"/>
              </a:ext>
            </a:extLst>
          </p:cNvPr>
          <p:cNvSpPr/>
          <p:nvPr/>
        </p:nvSpPr>
        <p:spPr>
          <a:xfrm flipH="1">
            <a:off x="11081133" y="4972997"/>
            <a:ext cx="577625" cy="240794"/>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
        <p:nvSpPr>
          <p:cNvPr id="278" name="Rectangle Container">
            <a:extLst>
              <a:ext uri="{FF2B5EF4-FFF2-40B4-BE49-F238E27FC236}">
                <a16:creationId xmlns:a16="http://schemas.microsoft.com/office/drawing/2014/main" id="{F6DE5AE3-D524-4D47-B5CC-0AE879287817}"/>
              </a:ext>
              <a:ext uri="{C183D7F6-B498-43B3-948B-1728B52AA6E4}">
                <adec:decorative xmlns:adec="http://schemas.microsoft.com/office/drawing/2017/decorative" val="1"/>
              </a:ext>
            </a:extLst>
          </p:cNvPr>
          <p:cNvSpPr/>
          <p:nvPr/>
        </p:nvSpPr>
        <p:spPr>
          <a:xfrm>
            <a:off x="10616962" y="4860482"/>
            <a:ext cx="327748" cy="220635"/>
          </a:xfrm>
          <a:prstGeom prst="rect">
            <a:avLst/>
          </a:prstGeom>
          <a:solidFill>
            <a:schemeClr val="tx1"/>
          </a:solidFill>
          <a:ln w="25400">
            <a:solidFill>
              <a:schemeClr val="bg1"/>
            </a:solidFill>
          </a:ln>
        </p:spPr>
        <p:txBody>
          <a:bodyPr spcFirstLastPara="0" lIns="0" tIns="0" rIns="0" bIns="0" anchor="ctr"/>
          <a:lstStyle/>
          <a:p>
            <a:pPr algn="ctr"/>
            <a:r>
              <a:rPr lang="en-US" sz="1100" b="1" dirty="0">
                <a:solidFill>
                  <a:schemeClr val="bg1"/>
                </a:solidFill>
                <a:latin typeface="Lub Dub Condensed" panose="020B0506030403020204" pitchFamily="34" charset="0"/>
              </a:rPr>
              <a:t>YES</a:t>
            </a:r>
          </a:p>
        </p:txBody>
      </p:sp>
      <p:sp>
        <p:nvSpPr>
          <p:cNvPr id="279" name="Rectangle Container">
            <a:extLst>
              <a:ext uri="{FF2B5EF4-FFF2-40B4-BE49-F238E27FC236}">
                <a16:creationId xmlns:a16="http://schemas.microsoft.com/office/drawing/2014/main" id="{8C18A7CC-9B27-4B28-A9CD-871193FD5EF6}"/>
              </a:ext>
              <a:ext uri="{C183D7F6-B498-43B3-948B-1728B52AA6E4}">
                <adec:decorative xmlns:adec="http://schemas.microsoft.com/office/drawing/2017/decorative" val="1"/>
              </a:ext>
            </a:extLst>
          </p:cNvPr>
          <p:cNvSpPr/>
          <p:nvPr/>
        </p:nvSpPr>
        <p:spPr>
          <a:xfrm>
            <a:off x="11188929" y="4871646"/>
            <a:ext cx="327748" cy="220635"/>
          </a:xfrm>
          <a:prstGeom prst="rect">
            <a:avLst/>
          </a:prstGeom>
          <a:solidFill>
            <a:schemeClr val="tx1"/>
          </a:solidFill>
          <a:ln w="25400">
            <a:solidFill>
              <a:schemeClr val="bg1"/>
            </a:solidFill>
          </a:ln>
        </p:spPr>
        <p:txBody>
          <a:bodyPr spcFirstLastPara="0" lIns="0" tIns="0" rIns="0" bIns="0" anchor="ctr"/>
          <a:lstStyle/>
          <a:p>
            <a:pPr algn="ctr"/>
            <a:r>
              <a:rPr lang="en-US" sz="1100" b="1" dirty="0">
                <a:solidFill>
                  <a:schemeClr val="bg1"/>
                </a:solidFill>
                <a:latin typeface="Lub Dub Condensed" panose="020B0506030403020204" pitchFamily="34" charset="0"/>
              </a:rPr>
              <a:t>NO</a:t>
            </a:r>
          </a:p>
        </p:txBody>
      </p:sp>
      <p:sp>
        <p:nvSpPr>
          <p:cNvPr id="282" name="Rectangle 2">
            <a:extLst>
              <a:ext uri="{FF2B5EF4-FFF2-40B4-BE49-F238E27FC236}">
                <a16:creationId xmlns:a16="http://schemas.microsoft.com/office/drawing/2014/main" id="{EDF18CE7-5856-44C2-B6AF-26903E9D0C5A}"/>
              </a:ext>
              <a:ext uri="{C183D7F6-B498-43B3-948B-1728B52AA6E4}">
                <adec:decorative xmlns:adec="http://schemas.microsoft.com/office/drawing/2017/decorative" val="1"/>
              </a:ext>
            </a:extLst>
          </p:cNvPr>
          <p:cNvSpPr/>
          <p:nvPr/>
        </p:nvSpPr>
        <p:spPr>
          <a:xfrm rot="16200000">
            <a:off x="8240371" y="3769488"/>
            <a:ext cx="2122997" cy="1192524"/>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
        <p:nvSpPr>
          <p:cNvPr id="77" name="Rectangle 76">
            <a:extLst>
              <a:ext uri="{FF2B5EF4-FFF2-40B4-BE49-F238E27FC236}">
                <a16:creationId xmlns:a16="http://schemas.microsoft.com/office/drawing/2014/main" id="{E517A2EE-C01D-4E39-BD40-150184BE327F}"/>
              </a:ext>
              <a:ext uri="{C183D7F6-B498-43B3-948B-1728B52AA6E4}">
                <adec:decorative xmlns:adec="http://schemas.microsoft.com/office/drawing/2017/decorative" val="1"/>
              </a:ext>
            </a:extLst>
          </p:cNvPr>
          <p:cNvSpPr/>
          <p:nvPr/>
        </p:nvSpPr>
        <p:spPr>
          <a:xfrm>
            <a:off x="9582982" y="374651"/>
            <a:ext cx="2438400" cy="406400"/>
          </a:xfrm>
          <a:prstGeom prst="rect">
            <a:avLst/>
          </a:prstGeom>
          <a:solidFill>
            <a:schemeClr val="bg1">
              <a:lumMod val="8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hlinkClick r:id="rId4" action="ppaction://hlinksldjump"/>
            <a:extLst>
              <a:ext uri="{FF2B5EF4-FFF2-40B4-BE49-F238E27FC236}">
                <a16:creationId xmlns:a16="http://schemas.microsoft.com/office/drawing/2014/main" id="{30616877-58F9-4417-A2D4-CC610FC8AF06}"/>
              </a:ext>
              <a:ext uri="{C183D7F6-B498-43B3-948B-1728B52AA6E4}">
                <adec:decorative xmlns:adec="http://schemas.microsoft.com/office/drawing/2017/decorative" val="1"/>
              </a:ext>
            </a:extLst>
          </p:cNvPr>
          <p:cNvSpPr txBox="1"/>
          <p:nvPr/>
        </p:nvSpPr>
        <p:spPr>
          <a:xfrm>
            <a:off x="9647806" y="408574"/>
            <a:ext cx="2335476" cy="338554"/>
          </a:xfrm>
          <a:prstGeom prst="rect">
            <a:avLst/>
          </a:prstGeom>
          <a:noFill/>
        </p:spPr>
        <p:txBody>
          <a:bodyPr wrap="square" rtlCol="0">
            <a:spAutoFit/>
          </a:bodyPr>
          <a:lstStyle/>
          <a:p>
            <a:r>
              <a:rPr lang="en-US" sz="1600" b="1" dirty="0">
                <a:latin typeface="Lub Dub Condensed" panose="020B0506030403020204" pitchFamily="34" charset="0"/>
                <a:sym typeface="Wingdings 3" panose="05040102010807070707" pitchFamily="18" charset="2"/>
              </a:rPr>
              <a:t>  </a:t>
            </a:r>
            <a:r>
              <a:rPr lang="en-US" sz="1600" b="1" dirty="0">
                <a:latin typeface="Lub Dub Condensed" panose="020B0506030403020204" pitchFamily="34" charset="0"/>
              </a:rPr>
              <a:t>Return to previous slide</a:t>
            </a:r>
          </a:p>
        </p:txBody>
      </p:sp>
    </p:spTree>
    <p:extLst>
      <p:ext uri="{BB962C8B-B14F-4D97-AF65-F5344CB8AC3E}">
        <p14:creationId xmlns:p14="http://schemas.microsoft.com/office/powerpoint/2010/main" val="67835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500"/>
                                        <p:tgtEl>
                                          <p:spTgt spid="172"/>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71"/>
                                        </p:tgtEl>
                                        <p:attrNameLst>
                                          <p:attrName>style.visibility</p:attrName>
                                        </p:attrNameLst>
                                      </p:cBhvr>
                                      <p:to>
                                        <p:strVal val="visible"/>
                                      </p:to>
                                    </p:set>
                                    <p:animEffect transition="in" filter="wipe(up)">
                                      <p:cBhvr>
                                        <p:cTn id="11" dur="500"/>
                                        <p:tgtEl>
                                          <p:spTgt spid="171"/>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9"/>
                                        </p:tgtEl>
                                        <p:attrNameLst>
                                          <p:attrName>style.visibility</p:attrName>
                                        </p:attrNameLst>
                                      </p:cBhvr>
                                      <p:to>
                                        <p:strVal val="visible"/>
                                      </p:to>
                                    </p:set>
                                    <p:animEffect transition="in" filter="fade">
                                      <p:cBhvr>
                                        <p:cTn id="15" dur="500"/>
                                        <p:tgtEl>
                                          <p:spTgt spid="179"/>
                                        </p:tgtEl>
                                      </p:cBhvr>
                                    </p:animEffect>
                                  </p:childTnLst>
                                </p:cTn>
                              </p:par>
                            </p:childTnLst>
                          </p:cTn>
                        </p:par>
                        <p:par>
                          <p:cTn id="16" fill="hold">
                            <p:stCondLst>
                              <p:cond delay="2000"/>
                            </p:stCondLst>
                            <p:childTnLst>
                              <p:par>
                                <p:cTn id="17" presetID="22" presetClass="entr" presetSubtype="2" fill="hold" nodeType="afterEffect">
                                  <p:stCondLst>
                                    <p:cond delay="0"/>
                                  </p:stCondLst>
                                  <p:childTnLst>
                                    <p:set>
                                      <p:cBhvr>
                                        <p:cTn id="18" dur="1" fill="hold">
                                          <p:stCondLst>
                                            <p:cond delay="0"/>
                                          </p:stCondLst>
                                        </p:cTn>
                                        <p:tgtEl>
                                          <p:spTgt spid="234"/>
                                        </p:tgtEl>
                                        <p:attrNameLst>
                                          <p:attrName>style.visibility</p:attrName>
                                        </p:attrNameLst>
                                      </p:cBhvr>
                                      <p:to>
                                        <p:strVal val="visible"/>
                                      </p:to>
                                    </p:set>
                                    <p:animEffect transition="in" filter="wipe(right)">
                                      <p:cBhvr>
                                        <p:cTn id="19" dur="500"/>
                                        <p:tgtEl>
                                          <p:spTgt spid="234"/>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77"/>
                                        </p:tgtEl>
                                        <p:attrNameLst>
                                          <p:attrName>style.visibility</p:attrName>
                                        </p:attrNameLst>
                                      </p:cBhvr>
                                      <p:to>
                                        <p:strVal val="visible"/>
                                      </p:to>
                                    </p:set>
                                    <p:animEffect transition="in" filter="fade">
                                      <p:cBhvr>
                                        <p:cTn id="23" dur="500"/>
                                        <p:tgtEl>
                                          <p:spTgt spid="177"/>
                                        </p:tgtEl>
                                      </p:cBhvr>
                                    </p:animEffect>
                                  </p:childTnLst>
                                </p:cTn>
                              </p:par>
                            </p:childTnLst>
                          </p:cTn>
                        </p:par>
                        <p:par>
                          <p:cTn id="24" fill="hold">
                            <p:stCondLst>
                              <p:cond delay="3000"/>
                            </p:stCondLst>
                            <p:childTnLst>
                              <p:par>
                                <p:cTn id="25" presetID="22" presetClass="entr" presetSubtype="2" fill="hold" nodeType="afterEffect">
                                  <p:stCondLst>
                                    <p:cond delay="0"/>
                                  </p:stCondLst>
                                  <p:childTnLst>
                                    <p:set>
                                      <p:cBhvr>
                                        <p:cTn id="26" dur="1" fill="hold">
                                          <p:stCondLst>
                                            <p:cond delay="0"/>
                                          </p:stCondLst>
                                        </p:cTn>
                                        <p:tgtEl>
                                          <p:spTgt spid="235"/>
                                        </p:tgtEl>
                                        <p:attrNameLst>
                                          <p:attrName>style.visibility</p:attrName>
                                        </p:attrNameLst>
                                      </p:cBhvr>
                                      <p:to>
                                        <p:strVal val="visible"/>
                                      </p:to>
                                    </p:set>
                                    <p:animEffect transition="in" filter="wipe(right)">
                                      <p:cBhvr>
                                        <p:cTn id="27" dur="500"/>
                                        <p:tgtEl>
                                          <p:spTgt spid="235"/>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183"/>
                                        </p:tgtEl>
                                        <p:attrNameLst>
                                          <p:attrName>style.visibility</p:attrName>
                                        </p:attrNameLst>
                                      </p:cBhvr>
                                      <p:to>
                                        <p:strVal val="visible"/>
                                      </p:to>
                                    </p:set>
                                    <p:animEffect transition="in" filter="fade">
                                      <p:cBhvr>
                                        <p:cTn id="31" dur="500"/>
                                        <p:tgtEl>
                                          <p:spTgt spid="183"/>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181"/>
                                        </p:tgtEl>
                                        <p:attrNameLst>
                                          <p:attrName>style.visibility</p:attrName>
                                        </p:attrNameLst>
                                      </p:cBhvr>
                                      <p:to>
                                        <p:strVal val="visible"/>
                                      </p:to>
                                    </p:set>
                                    <p:animEffect transition="in" filter="fade">
                                      <p:cBhvr>
                                        <p:cTn id="35" dur="500"/>
                                        <p:tgtEl>
                                          <p:spTgt spid="18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74"/>
                                        </p:tgtEl>
                                        <p:attrNameLst>
                                          <p:attrName>style.visibility</p:attrName>
                                        </p:attrNameLst>
                                      </p:cBhvr>
                                      <p:to>
                                        <p:strVal val="visible"/>
                                      </p:to>
                                    </p:set>
                                    <p:animEffect transition="in" filter="wipe(left)">
                                      <p:cBhvr>
                                        <p:cTn id="40" dur="500"/>
                                        <p:tgtEl>
                                          <p:spTgt spid="174"/>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178"/>
                                        </p:tgtEl>
                                        <p:attrNameLst>
                                          <p:attrName>style.visibility</p:attrName>
                                        </p:attrNameLst>
                                      </p:cBhvr>
                                      <p:to>
                                        <p:strVal val="visible"/>
                                      </p:to>
                                    </p:set>
                                    <p:animEffect transition="in" filter="fade">
                                      <p:cBhvr>
                                        <p:cTn id="44" dur="500"/>
                                        <p:tgtEl>
                                          <p:spTgt spid="178"/>
                                        </p:tgtEl>
                                      </p:cBhvr>
                                    </p:animEffect>
                                  </p:childTnLst>
                                </p:cTn>
                              </p:par>
                            </p:childTnLst>
                          </p:cTn>
                        </p:par>
                        <p:par>
                          <p:cTn id="45" fill="hold">
                            <p:stCondLst>
                              <p:cond delay="1000"/>
                            </p:stCondLst>
                            <p:childTnLst>
                              <p:par>
                                <p:cTn id="46" presetID="22" presetClass="entr" presetSubtype="2" fill="hold" nodeType="afterEffect">
                                  <p:stCondLst>
                                    <p:cond delay="0"/>
                                  </p:stCondLst>
                                  <p:childTnLst>
                                    <p:set>
                                      <p:cBhvr>
                                        <p:cTn id="47" dur="1" fill="hold">
                                          <p:stCondLst>
                                            <p:cond delay="0"/>
                                          </p:stCondLst>
                                        </p:cTn>
                                        <p:tgtEl>
                                          <p:spTgt spid="237"/>
                                        </p:tgtEl>
                                        <p:attrNameLst>
                                          <p:attrName>style.visibility</p:attrName>
                                        </p:attrNameLst>
                                      </p:cBhvr>
                                      <p:to>
                                        <p:strVal val="visible"/>
                                      </p:to>
                                    </p:set>
                                    <p:animEffect transition="in" filter="wipe(right)">
                                      <p:cBhvr>
                                        <p:cTn id="48" dur="500"/>
                                        <p:tgtEl>
                                          <p:spTgt spid="237"/>
                                        </p:tgtEl>
                                      </p:cBhvr>
                                    </p:animEffect>
                                  </p:childTnLst>
                                </p:cTn>
                              </p:par>
                            </p:childTnLst>
                          </p:cTn>
                        </p:par>
                        <p:par>
                          <p:cTn id="49" fill="hold">
                            <p:stCondLst>
                              <p:cond delay="1500"/>
                            </p:stCondLst>
                            <p:childTnLst>
                              <p:par>
                                <p:cTn id="50" presetID="10" presetClass="entr" presetSubtype="0" fill="hold" grpId="0" nodeType="afterEffect">
                                  <p:stCondLst>
                                    <p:cond delay="0"/>
                                  </p:stCondLst>
                                  <p:childTnLst>
                                    <p:set>
                                      <p:cBhvr>
                                        <p:cTn id="51" dur="1" fill="hold">
                                          <p:stCondLst>
                                            <p:cond delay="0"/>
                                          </p:stCondLst>
                                        </p:cTn>
                                        <p:tgtEl>
                                          <p:spTgt spid="182"/>
                                        </p:tgtEl>
                                        <p:attrNameLst>
                                          <p:attrName>style.visibility</p:attrName>
                                        </p:attrNameLst>
                                      </p:cBhvr>
                                      <p:to>
                                        <p:strVal val="visible"/>
                                      </p:to>
                                    </p:set>
                                    <p:animEffect transition="in" filter="fade">
                                      <p:cBhvr>
                                        <p:cTn id="52" dur="500"/>
                                        <p:tgtEl>
                                          <p:spTgt spid="182"/>
                                        </p:tgtEl>
                                      </p:cBhvr>
                                    </p:animEffect>
                                  </p:childTnLst>
                                </p:cTn>
                              </p:par>
                            </p:childTnLst>
                          </p:cTn>
                        </p:par>
                        <p:par>
                          <p:cTn id="53" fill="hold">
                            <p:stCondLst>
                              <p:cond delay="2000"/>
                            </p:stCondLst>
                            <p:childTnLst>
                              <p:par>
                                <p:cTn id="54" presetID="22" presetClass="entr" presetSubtype="2" fill="hold" nodeType="after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wipe(right)">
                                      <p:cBhvr>
                                        <p:cTn id="56" dur="500"/>
                                        <p:tgtEl>
                                          <p:spTgt spid="3"/>
                                        </p:tgtEl>
                                      </p:cBhvr>
                                    </p:animEffect>
                                  </p:childTnLst>
                                </p:cTn>
                              </p:par>
                            </p:childTnLst>
                          </p:cTn>
                        </p:par>
                        <p:par>
                          <p:cTn id="57" fill="hold">
                            <p:stCondLst>
                              <p:cond delay="2500"/>
                            </p:stCondLst>
                            <p:childTnLst>
                              <p:par>
                                <p:cTn id="58" presetID="10" presetClass="entr" presetSubtype="0" fill="hold" grpId="0" nodeType="afterEffect">
                                  <p:stCondLst>
                                    <p:cond delay="0"/>
                                  </p:stCondLst>
                                  <p:childTnLst>
                                    <p:set>
                                      <p:cBhvr>
                                        <p:cTn id="59" dur="1" fill="hold">
                                          <p:stCondLst>
                                            <p:cond delay="0"/>
                                          </p:stCondLst>
                                        </p:cTn>
                                        <p:tgtEl>
                                          <p:spTgt spid="201"/>
                                        </p:tgtEl>
                                        <p:attrNameLst>
                                          <p:attrName>style.visibility</p:attrName>
                                        </p:attrNameLst>
                                      </p:cBhvr>
                                      <p:to>
                                        <p:strVal val="visible"/>
                                      </p:to>
                                    </p:set>
                                    <p:animEffect transition="in" filter="fade">
                                      <p:cBhvr>
                                        <p:cTn id="60" dur="500"/>
                                        <p:tgtEl>
                                          <p:spTgt spid="201"/>
                                        </p:tgtEl>
                                      </p:cBhvr>
                                    </p:animEffect>
                                  </p:childTnLst>
                                </p:cTn>
                              </p:par>
                            </p:childTnLst>
                          </p:cTn>
                        </p:par>
                        <p:par>
                          <p:cTn id="61" fill="hold">
                            <p:stCondLst>
                              <p:cond delay="3000"/>
                            </p:stCondLst>
                            <p:childTnLst>
                              <p:par>
                                <p:cTn id="62" presetID="22" presetClass="entr" presetSubtype="1" fill="hold" nodeType="afterEffect">
                                  <p:stCondLst>
                                    <p:cond delay="0"/>
                                  </p:stCondLst>
                                  <p:childTnLst>
                                    <p:set>
                                      <p:cBhvr>
                                        <p:cTn id="63" dur="1" fill="hold">
                                          <p:stCondLst>
                                            <p:cond delay="0"/>
                                          </p:stCondLst>
                                        </p:cTn>
                                        <p:tgtEl>
                                          <p:spTgt spid="206"/>
                                        </p:tgtEl>
                                        <p:attrNameLst>
                                          <p:attrName>style.visibility</p:attrName>
                                        </p:attrNameLst>
                                      </p:cBhvr>
                                      <p:to>
                                        <p:strVal val="visible"/>
                                      </p:to>
                                    </p:set>
                                    <p:animEffect transition="in" filter="wipe(up)">
                                      <p:cBhvr>
                                        <p:cTn id="64" dur="500"/>
                                        <p:tgtEl>
                                          <p:spTgt spid="206"/>
                                        </p:tgtEl>
                                      </p:cBhvr>
                                    </p:animEffect>
                                  </p:childTnLst>
                                </p:cTn>
                              </p:par>
                            </p:childTnLst>
                          </p:cTn>
                        </p:par>
                        <p:par>
                          <p:cTn id="65" fill="hold">
                            <p:stCondLst>
                              <p:cond delay="3500"/>
                            </p:stCondLst>
                            <p:childTnLst>
                              <p:par>
                                <p:cTn id="66" presetID="10" presetClass="entr" presetSubtype="0" fill="hold" grpId="0" nodeType="afterEffect">
                                  <p:stCondLst>
                                    <p:cond delay="0"/>
                                  </p:stCondLst>
                                  <p:childTnLst>
                                    <p:set>
                                      <p:cBhvr>
                                        <p:cTn id="67" dur="1" fill="hold">
                                          <p:stCondLst>
                                            <p:cond delay="0"/>
                                          </p:stCondLst>
                                        </p:cTn>
                                        <p:tgtEl>
                                          <p:spTgt spid="205"/>
                                        </p:tgtEl>
                                        <p:attrNameLst>
                                          <p:attrName>style.visibility</p:attrName>
                                        </p:attrNameLst>
                                      </p:cBhvr>
                                      <p:to>
                                        <p:strVal val="visible"/>
                                      </p:to>
                                    </p:set>
                                    <p:animEffect transition="in" filter="fade">
                                      <p:cBhvr>
                                        <p:cTn id="68" dur="500"/>
                                        <p:tgtEl>
                                          <p:spTgt spid="205"/>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nodeType="clickEffect">
                                  <p:stCondLst>
                                    <p:cond delay="0"/>
                                  </p:stCondLst>
                                  <p:childTnLst>
                                    <p:set>
                                      <p:cBhvr>
                                        <p:cTn id="72" dur="1" fill="hold">
                                          <p:stCondLst>
                                            <p:cond delay="0"/>
                                          </p:stCondLst>
                                        </p:cTn>
                                        <p:tgtEl>
                                          <p:spTgt spid="202"/>
                                        </p:tgtEl>
                                        <p:attrNameLst>
                                          <p:attrName>style.visibility</p:attrName>
                                        </p:attrNameLst>
                                      </p:cBhvr>
                                      <p:to>
                                        <p:strVal val="visible"/>
                                      </p:to>
                                    </p:set>
                                    <p:animEffect transition="in" filter="wipe(up)">
                                      <p:cBhvr>
                                        <p:cTn id="73" dur="500"/>
                                        <p:tgtEl>
                                          <p:spTgt spid="202"/>
                                        </p:tgtEl>
                                      </p:cBhvr>
                                    </p:animEffect>
                                  </p:childTnLst>
                                </p:cTn>
                              </p:par>
                            </p:childTnLst>
                          </p:cTn>
                        </p:par>
                        <p:par>
                          <p:cTn id="74" fill="hold">
                            <p:stCondLst>
                              <p:cond delay="500"/>
                            </p:stCondLst>
                            <p:childTnLst>
                              <p:par>
                                <p:cTn id="75" presetID="10" presetClass="entr" presetSubtype="0" fill="hold" grpId="0" nodeType="afterEffect">
                                  <p:stCondLst>
                                    <p:cond delay="0"/>
                                  </p:stCondLst>
                                  <p:childTnLst>
                                    <p:set>
                                      <p:cBhvr>
                                        <p:cTn id="76" dur="1" fill="hold">
                                          <p:stCondLst>
                                            <p:cond delay="0"/>
                                          </p:stCondLst>
                                        </p:cTn>
                                        <p:tgtEl>
                                          <p:spTgt spid="200"/>
                                        </p:tgtEl>
                                        <p:attrNameLst>
                                          <p:attrName>style.visibility</p:attrName>
                                        </p:attrNameLst>
                                      </p:cBhvr>
                                      <p:to>
                                        <p:strVal val="visible"/>
                                      </p:to>
                                    </p:set>
                                    <p:animEffect transition="in" filter="fade">
                                      <p:cBhvr>
                                        <p:cTn id="77" dur="500"/>
                                        <p:tgtEl>
                                          <p:spTgt spid="200"/>
                                        </p:tgtEl>
                                      </p:cBhvr>
                                    </p:animEffect>
                                  </p:childTnLst>
                                </p:cTn>
                              </p:par>
                            </p:childTnLst>
                          </p:cTn>
                        </p:par>
                        <p:par>
                          <p:cTn id="78" fill="hold">
                            <p:stCondLst>
                              <p:cond delay="1000"/>
                            </p:stCondLst>
                            <p:childTnLst>
                              <p:par>
                                <p:cTn id="79" presetID="22" presetClass="entr" presetSubtype="1" fill="hold" nodeType="afterEffect">
                                  <p:stCondLst>
                                    <p:cond delay="0"/>
                                  </p:stCondLst>
                                  <p:childTnLst>
                                    <p:set>
                                      <p:cBhvr>
                                        <p:cTn id="80" dur="1" fill="hold">
                                          <p:stCondLst>
                                            <p:cond delay="0"/>
                                          </p:stCondLst>
                                        </p:cTn>
                                        <p:tgtEl>
                                          <p:spTgt spid="208"/>
                                        </p:tgtEl>
                                        <p:attrNameLst>
                                          <p:attrName>style.visibility</p:attrName>
                                        </p:attrNameLst>
                                      </p:cBhvr>
                                      <p:to>
                                        <p:strVal val="visible"/>
                                      </p:to>
                                    </p:set>
                                    <p:animEffect transition="in" filter="wipe(up)">
                                      <p:cBhvr>
                                        <p:cTn id="81" dur="500"/>
                                        <p:tgtEl>
                                          <p:spTgt spid="208"/>
                                        </p:tgtEl>
                                      </p:cBhvr>
                                    </p:animEffect>
                                  </p:childTnLst>
                                </p:cTn>
                              </p:par>
                            </p:childTnLst>
                          </p:cTn>
                        </p:par>
                        <p:par>
                          <p:cTn id="82" fill="hold">
                            <p:stCondLst>
                              <p:cond delay="1500"/>
                            </p:stCondLst>
                            <p:childTnLst>
                              <p:par>
                                <p:cTn id="83" presetID="10" presetClass="entr" presetSubtype="0" fill="hold" grpId="0" nodeType="afterEffect">
                                  <p:stCondLst>
                                    <p:cond delay="0"/>
                                  </p:stCondLst>
                                  <p:childTnLst>
                                    <p:set>
                                      <p:cBhvr>
                                        <p:cTn id="84" dur="1" fill="hold">
                                          <p:stCondLst>
                                            <p:cond delay="0"/>
                                          </p:stCondLst>
                                        </p:cTn>
                                        <p:tgtEl>
                                          <p:spTgt spid="207"/>
                                        </p:tgtEl>
                                        <p:attrNameLst>
                                          <p:attrName>style.visibility</p:attrName>
                                        </p:attrNameLst>
                                      </p:cBhvr>
                                      <p:to>
                                        <p:strVal val="visible"/>
                                      </p:to>
                                    </p:set>
                                    <p:animEffect transition="in" filter="fade">
                                      <p:cBhvr>
                                        <p:cTn id="85" dur="500"/>
                                        <p:tgtEl>
                                          <p:spTgt spid="207"/>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1" fill="hold" nodeType="clickEffect">
                                  <p:stCondLst>
                                    <p:cond delay="0"/>
                                  </p:stCondLst>
                                  <p:childTnLst>
                                    <p:set>
                                      <p:cBhvr>
                                        <p:cTn id="89" dur="1" fill="hold">
                                          <p:stCondLst>
                                            <p:cond delay="0"/>
                                          </p:stCondLst>
                                        </p:cTn>
                                        <p:tgtEl>
                                          <p:spTgt spid="195"/>
                                        </p:tgtEl>
                                        <p:attrNameLst>
                                          <p:attrName>style.visibility</p:attrName>
                                        </p:attrNameLst>
                                      </p:cBhvr>
                                      <p:to>
                                        <p:strVal val="visible"/>
                                      </p:to>
                                    </p:set>
                                    <p:animEffect transition="in" filter="wipe(up)">
                                      <p:cBhvr>
                                        <p:cTn id="90" dur="500"/>
                                        <p:tgtEl>
                                          <p:spTgt spid="195"/>
                                        </p:tgtEl>
                                      </p:cBhvr>
                                    </p:animEffect>
                                  </p:childTnLst>
                                </p:cTn>
                              </p:par>
                            </p:childTnLst>
                          </p:cTn>
                        </p:par>
                        <p:par>
                          <p:cTn id="91" fill="hold">
                            <p:stCondLst>
                              <p:cond delay="500"/>
                            </p:stCondLst>
                            <p:childTnLst>
                              <p:par>
                                <p:cTn id="92" presetID="10" presetClass="entr" presetSubtype="0" fill="hold" grpId="0" nodeType="afterEffect">
                                  <p:stCondLst>
                                    <p:cond delay="0"/>
                                  </p:stCondLst>
                                  <p:childTnLst>
                                    <p:set>
                                      <p:cBhvr>
                                        <p:cTn id="93" dur="1" fill="hold">
                                          <p:stCondLst>
                                            <p:cond delay="0"/>
                                          </p:stCondLst>
                                        </p:cTn>
                                        <p:tgtEl>
                                          <p:spTgt spid="199"/>
                                        </p:tgtEl>
                                        <p:attrNameLst>
                                          <p:attrName>style.visibility</p:attrName>
                                        </p:attrNameLst>
                                      </p:cBhvr>
                                      <p:to>
                                        <p:strVal val="visible"/>
                                      </p:to>
                                    </p:set>
                                    <p:animEffect transition="in" filter="fade">
                                      <p:cBhvr>
                                        <p:cTn id="94" dur="500"/>
                                        <p:tgtEl>
                                          <p:spTgt spid="199"/>
                                        </p:tgtEl>
                                      </p:cBhvr>
                                    </p:animEffect>
                                  </p:childTnLst>
                                </p:cTn>
                              </p:par>
                            </p:childTnLst>
                          </p:cTn>
                        </p:par>
                        <p:par>
                          <p:cTn id="95" fill="hold">
                            <p:stCondLst>
                              <p:cond delay="1000"/>
                            </p:stCondLst>
                            <p:childTnLst>
                              <p:par>
                                <p:cTn id="96" presetID="22" presetClass="entr" presetSubtype="1" fill="hold" nodeType="afterEffect">
                                  <p:stCondLst>
                                    <p:cond delay="0"/>
                                  </p:stCondLst>
                                  <p:childTnLst>
                                    <p:set>
                                      <p:cBhvr>
                                        <p:cTn id="97" dur="1" fill="hold">
                                          <p:stCondLst>
                                            <p:cond delay="0"/>
                                          </p:stCondLst>
                                        </p:cTn>
                                        <p:tgtEl>
                                          <p:spTgt spid="209"/>
                                        </p:tgtEl>
                                        <p:attrNameLst>
                                          <p:attrName>style.visibility</p:attrName>
                                        </p:attrNameLst>
                                      </p:cBhvr>
                                      <p:to>
                                        <p:strVal val="visible"/>
                                      </p:to>
                                    </p:set>
                                    <p:animEffect transition="in" filter="wipe(up)">
                                      <p:cBhvr>
                                        <p:cTn id="98" dur="500"/>
                                        <p:tgtEl>
                                          <p:spTgt spid="209"/>
                                        </p:tgtEl>
                                      </p:cBhvr>
                                    </p:animEffect>
                                  </p:childTnLst>
                                </p:cTn>
                              </p:par>
                            </p:childTnLst>
                          </p:cTn>
                        </p:par>
                        <p:par>
                          <p:cTn id="99" fill="hold">
                            <p:stCondLst>
                              <p:cond delay="1500"/>
                            </p:stCondLst>
                            <p:childTnLst>
                              <p:par>
                                <p:cTn id="100" presetID="10" presetClass="entr" presetSubtype="0" fill="hold" grpId="0" nodeType="afterEffect">
                                  <p:stCondLst>
                                    <p:cond delay="0"/>
                                  </p:stCondLst>
                                  <p:childTnLst>
                                    <p:set>
                                      <p:cBhvr>
                                        <p:cTn id="101" dur="1" fill="hold">
                                          <p:stCondLst>
                                            <p:cond delay="0"/>
                                          </p:stCondLst>
                                        </p:cTn>
                                        <p:tgtEl>
                                          <p:spTgt spid="215"/>
                                        </p:tgtEl>
                                        <p:attrNameLst>
                                          <p:attrName>style.visibility</p:attrName>
                                        </p:attrNameLst>
                                      </p:cBhvr>
                                      <p:to>
                                        <p:strVal val="visible"/>
                                      </p:to>
                                    </p:set>
                                    <p:animEffect transition="in" filter="fade">
                                      <p:cBhvr>
                                        <p:cTn id="102" dur="500"/>
                                        <p:tgtEl>
                                          <p:spTgt spid="215"/>
                                        </p:tgtEl>
                                      </p:cBhvr>
                                    </p:animEffect>
                                  </p:childTnLst>
                                </p:cTn>
                              </p:par>
                            </p:childTnLst>
                          </p:cTn>
                        </p:par>
                        <p:par>
                          <p:cTn id="103" fill="hold">
                            <p:stCondLst>
                              <p:cond delay="2000"/>
                            </p:stCondLst>
                            <p:childTnLst>
                              <p:par>
                                <p:cTn id="104" presetID="22" presetClass="entr" presetSubtype="1" fill="hold" nodeType="afterEffect">
                                  <p:stCondLst>
                                    <p:cond delay="0"/>
                                  </p:stCondLst>
                                  <p:childTnLst>
                                    <p:set>
                                      <p:cBhvr>
                                        <p:cTn id="105" dur="1" fill="hold">
                                          <p:stCondLst>
                                            <p:cond delay="0"/>
                                          </p:stCondLst>
                                        </p:cTn>
                                        <p:tgtEl>
                                          <p:spTgt spid="220"/>
                                        </p:tgtEl>
                                        <p:attrNameLst>
                                          <p:attrName>style.visibility</p:attrName>
                                        </p:attrNameLst>
                                      </p:cBhvr>
                                      <p:to>
                                        <p:strVal val="visible"/>
                                      </p:to>
                                    </p:set>
                                    <p:animEffect transition="in" filter="wipe(up)">
                                      <p:cBhvr>
                                        <p:cTn id="106" dur="500"/>
                                        <p:tgtEl>
                                          <p:spTgt spid="220"/>
                                        </p:tgtEl>
                                      </p:cBhvr>
                                    </p:animEffect>
                                  </p:childTnLst>
                                </p:cTn>
                              </p:par>
                            </p:childTnLst>
                          </p:cTn>
                        </p:par>
                        <p:par>
                          <p:cTn id="107" fill="hold">
                            <p:stCondLst>
                              <p:cond delay="2500"/>
                            </p:stCondLst>
                            <p:childTnLst>
                              <p:par>
                                <p:cTn id="108" presetID="10" presetClass="entr" presetSubtype="0" fill="hold" grpId="0" nodeType="afterEffect">
                                  <p:stCondLst>
                                    <p:cond delay="0"/>
                                  </p:stCondLst>
                                  <p:childTnLst>
                                    <p:set>
                                      <p:cBhvr>
                                        <p:cTn id="109" dur="1" fill="hold">
                                          <p:stCondLst>
                                            <p:cond delay="0"/>
                                          </p:stCondLst>
                                        </p:cTn>
                                        <p:tgtEl>
                                          <p:spTgt spid="216"/>
                                        </p:tgtEl>
                                        <p:attrNameLst>
                                          <p:attrName>style.visibility</p:attrName>
                                        </p:attrNameLst>
                                      </p:cBhvr>
                                      <p:to>
                                        <p:strVal val="visible"/>
                                      </p:to>
                                    </p:set>
                                    <p:animEffect transition="in" filter="fade">
                                      <p:cBhvr>
                                        <p:cTn id="110" dur="500"/>
                                        <p:tgtEl>
                                          <p:spTgt spid="216"/>
                                        </p:tgtEl>
                                      </p:cBhvr>
                                    </p:animEffect>
                                  </p:childTnLst>
                                </p:cTn>
                              </p:par>
                            </p:childTnLst>
                          </p:cTn>
                        </p:par>
                        <p:par>
                          <p:cTn id="111" fill="hold">
                            <p:stCondLst>
                              <p:cond delay="3000"/>
                            </p:stCondLst>
                            <p:childTnLst>
                              <p:par>
                                <p:cTn id="112" presetID="22" presetClass="entr" presetSubtype="2" fill="hold" nodeType="afterEffect">
                                  <p:stCondLst>
                                    <p:cond delay="0"/>
                                  </p:stCondLst>
                                  <p:childTnLst>
                                    <p:set>
                                      <p:cBhvr>
                                        <p:cTn id="113" dur="1" fill="hold">
                                          <p:stCondLst>
                                            <p:cond delay="0"/>
                                          </p:stCondLst>
                                        </p:cTn>
                                        <p:tgtEl>
                                          <p:spTgt spid="6"/>
                                        </p:tgtEl>
                                        <p:attrNameLst>
                                          <p:attrName>style.visibility</p:attrName>
                                        </p:attrNameLst>
                                      </p:cBhvr>
                                      <p:to>
                                        <p:strVal val="visible"/>
                                      </p:to>
                                    </p:set>
                                    <p:animEffect transition="in" filter="wipe(right)">
                                      <p:cBhvr>
                                        <p:cTn id="114" dur="500"/>
                                        <p:tgtEl>
                                          <p:spTgt spid="6"/>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253"/>
                                        </p:tgtEl>
                                        <p:attrNameLst>
                                          <p:attrName>style.visibility</p:attrName>
                                        </p:attrNameLst>
                                      </p:cBhvr>
                                      <p:to>
                                        <p:strVal val="visible"/>
                                      </p:to>
                                    </p:set>
                                    <p:animEffect transition="in" filter="fade">
                                      <p:cBhvr>
                                        <p:cTn id="117" dur="500"/>
                                        <p:tgtEl>
                                          <p:spTgt spid="253"/>
                                        </p:tgtEl>
                                      </p:cBhvr>
                                    </p:animEffect>
                                  </p:childTnLst>
                                </p:cTn>
                              </p:par>
                            </p:childTnLst>
                          </p:cTn>
                        </p:par>
                        <p:par>
                          <p:cTn id="118" fill="hold">
                            <p:stCondLst>
                              <p:cond delay="3500"/>
                            </p:stCondLst>
                            <p:childTnLst>
                              <p:par>
                                <p:cTn id="119" presetID="10" presetClass="entr" presetSubtype="0" fill="hold" grpId="0" nodeType="afterEffect">
                                  <p:stCondLst>
                                    <p:cond delay="0"/>
                                  </p:stCondLst>
                                  <p:childTnLst>
                                    <p:set>
                                      <p:cBhvr>
                                        <p:cTn id="120" dur="1" fill="hold">
                                          <p:stCondLst>
                                            <p:cond delay="0"/>
                                          </p:stCondLst>
                                        </p:cTn>
                                        <p:tgtEl>
                                          <p:spTgt spid="219"/>
                                        </p:tgtEl>
                                        <p:attrNameLst>
                                          <p:attrName>style.visibility</p:attrName>
                                        </p:attrNameLst>
                                      </p:cBhvr>
                                      <p:to>
                                        <p:strVal val="visible"/>
                                      </p:to>
                                    </p:set>
                                    <p:animEffect transition="in" filter="fade">
                                      <p:cBhvr>
                                        <p:cTn id="121" dur="500"/>
                                        <p:tgtEl>
                                          <p:spTgt spid="219"/>
                                        </p:tgtEl>
                                      </p:cBhvr>
                                    </p:animEffect>
                                  </p:childTnLst>
                                </p:cTn>
                              </p:par>
                            </p:childTnLst>
                          </p:cTn>
                        </p:par>
                        <p:par>
                          <p:cTn id="122" fill="hold">
                            <p:stCondLst>
                              <p:cond delay="4000"/>
                            </p:stCondLst>
                            <p:childTnLst>
                              <p:par>
                                <p:cTn id="123" presetID="22" presetClass="entr" presetSubtype="8" fill="hold" nodeType="afterEffect">
                                  <p:stCondLst>
                                    <p:cond delay="0"/>
                                  </p:stCondLst>
                                  <p:childTnLst>
                                    <p:set>
                                      <p:cBhvr>
                                        <p:cTn id="124" dur="1" fill="hold">
                                          <p:stCondLst>
                                            <p:cond delay="0"/>
                                          </p:stCondLst>
                                        </p:cTn>
                                        <p:tgtEl>
                                          <p:spTgt spid="246"/>
                                        </p:tgtEl>
                                        <p:attrNameLst>
                                          <p:attrName>style.visibility</p:attrName>
                                        </p:attrNameLst>
                                      </p:cBhvr>
                                      <p:to>
                                        <p:strVal val="visible"/>
                                      </p:to>
                                    </p:set>
                                    <p:animEffect transition="in" filter="wipe(left)">
                                      <p:cBhvr>
                                        <p:cTn id="125" dur="500"/>
                                        <p:tgtEl>
                                          <p:spTgt spid="246"/>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252"/>
                                        </p:tgtEl>
                                        <p:attrNameLst>
                                          <p:attrName>style.visibility</p:attrName>
                                        </p:attrNameLst>
                                      </p:cBhvr>
                                      <p:to>
                                        <p:strVal val="visible"/>
                                      </p:to>
                                    </p:set>
                                    <p:animEffect transition="in" filter="fade">
                                      <p:cBhvr>
                                        <p:cTn id="128" dur="500"/>
                                        <p:tgtEl>
                                          <p:spTgt spid="252"/>
                                        </p:tgtEl>
                                      </p:cBhvr>
                                    </p:animEffect>
                                  </p:childTnLst>
                                </p:cTn>
                              </p:par>
                            </p:childTnLst>
                          </p:cTn>
                        </p:par>
                        <p:par>
                          <p:cTn id="129" fill="hold">
                            <p:stCondLst>
                              <p:cond delay="4500"/>
                            </p:stCondLst>
                            <p:childTnLst>
                              <p:par>
                                <p:cTn id="130" presetID="10" presetClass="entr" presetSubtype="0" fill="hold" grpId="0" nodeType="afterEffect">
                                  <p:stCondLst>
                                    <p:cond delay="0"/>
                                  </p:stCondLst>
                                  <p:childTnLst>
                                    <p:set>
                                      <p:cBhvr>
                                        <p:cTn id="131" dur="1" fill="hold">
                                          <p:stCondLst>
                                            <p:cond delay="0"/>
                                          </p:stCondLst>
                                        </p:cTn>
                                        <p:tgtEl>
                                          <p:spTgt spid="229"/>
                                        </p:tgtEl>
                                        <p:attrNameLst>
                                          <p:attrName>style.visibility</p:attrName>
                                        </p:attrNameLst>
                                      </p:cBhvr>
                                      <p:to>
                                        <p:strVal val="visible"/>
                                      </p:to>
                                    </p:set>
                                    <p:animEffect transition="in" filter="fade">
                                      <p:cBhvr>
                                        <p:cTn id="132" dur="500"/>
                                        <p:tgtEl>
                                          <p:spTgt spid="229"/>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grpId="0" nodeType="clickEffect">
                                  <p:stCondLst>
                                    <p:cond delay="0"/>
                                  </p:stCondLst>
                                  <p:childTnLst>
                                    <p:set>
                                      <p:cBhvr>
                                        <p:cTn id="136" dur="1" fill="hold">
                                          <p:stCondLst>
                                            <p:cond delay="0"/>
                                          </p:stCondLst>
                                        </p:cTn>
                                        <p:tgtEl>
                                          <p:spTgt spid="240"/>
                                        </p:tgtEl>
                                        <p:attrNameLst>
                                          <p:attrName>style.visibility</p:attrName>
                                        </p:attrNameLst>
                                      </p:cBhvr>
                                      <p:to>
                                        <p:strVal val="visible"/>
                                      </p:to>
                                    </p:set>
                                    <p:animEffect transition="in" filter="wipe(left)">
                                      <p:cBhvr>
                                        <p:cTn id="137" dur="500"/>
                                        <p:tgtEl>
                                          <p:spTgt spid="240"/>
                                        </p:tgtEl>
                                      </p:cBhvr>
                                    </p:animEffect>
                                  </p:childTnLst>
                                </p:cTn>
                              </p:par>
                            </p:childTnLst>
                          </p:cTn>
                        </p:par>
                        <p:par>
                          <p:cTn id="138" fill="hold">
                            <p:stCondLst>
                              <p:cond delay="500"/>
                            </p:stCondLst>
                            <p:childTnLst>
                              <p:par>
                                <p:cTn id="139" presetID="10" presetClass="entr" presetSubtype="0" fill="hold" grpId="0" nodeType="afterEffect">
                                  <p:stCondLst>
                                    <p:cond delay="0"/>
                                  </p:stCondLst>
                                  <p:childTnLst>
                                    <p:set>
                                      <p:cBhvr>
                                        <p:cTn id="140" dur="1" fill="hold">
                                          <p:stCondLst>
                                            <p:cond delay="0"/>
                                          </p:stCondLst>
                                        </p:cTn>
                                        <p:tgtEl>
                                          <p:spTgt spid="198"/>
                                        </p:tgtEl>
                                        <p:attrNameLst>
                                          <p:attrName>style.visibility</p:attrName>
                                        </p:attrNameLst>
                                      </p:cBhvr>
                                      <p:to>
                                        <p:strVal val="visible"/>
                                      </p:to>
                                    </p:set>
                                    <p:animEffect transition="in" filter="fade">
                                      <p:cBhvr>
                                        <p:cTn id="141" dur="500"/>
                                        <p:tgtEl>
                                          <p:spTgt spid="198"/>
                                        </p:tgtEl>
                                      </p:cBhvr>
                                    </p:animEffect>
                                  </p:childTnLst>
                                </p:cTn>
                              </p:par>
                            </p:childTnLst>
                          </p:cTn>
                        </p:par>
                        <p:par>
                          <p:cTn id="142" fill="hold">
                            <p:stCondLst>
                              <p:cond delay="1000"/>
                            </p:stCondLst>
                            <p:childTnLst>
                              <p:par>
                                <p:cTn id="143" presetID="22" presetClass="entr" presetSubtype="1" fill="hold" nodeType="afterEffect">
                                  <p:stCondLst>
                                    <p:cond delay="0"/>
                                  </p:stCondLst>
                                  <p:childTnLst>
                                    <p:set>
                                      <p:cBhvr>
                                        <p:cTn id="144" dur="1" fill="hold">
                                          <p:stCondLst>
                                            <p:cond delay="0"/>
                                          </p:stCondLst>
                                        </p:cTn>
                                        <p:tgtEl>
                                          <p:spTgt spid="210"/>
                                        </p:tgtEl>
                                        <p:attrNameLst>
                                          <p:attrName>style.visibility</p:attrName>
                                        </p:attrNameLst>
                                      </p:cBhvr>
                                      <p:to>
                                        <p:strVal val="visible"/>
                                      </p:to>
                                    </p:set>
                                    <p:animEffect transition="in" filter="wipe(up)">
                                      <p:cBhvr>
                                        <p:cTn id="145" dur="500"/>
                                        <p:tgtEl>
                                          <p:spTgt spid="210"/>
                                        </p:tgtEl>
                                      </p:cBhvr>
                                    </p:animEffect>
                                  </p:childTnLst>
                                </p:cTn>
                              </p:par>
                            </p:childTnLst>
                          </p:cTn>
                        </p:par>
                        <p:par>
                          <p:cTn id="146" fill="hold">
                            <p:stCondLst>
                              <p:cond delay="1500"/>
                            </p:stCondLst>
                            <p:childTnLst>
                              <p:par>
                                <p:cTn id="147" presetID="22" presetClass="entr" presetSubtype="8" fill="hold" grpId="0" nodeType="afterEffect">
                                  <p:stCondLst>
                                    <p:cond delay="0"/>
                                  </p:stCondLst>
                                  <p:childTnLst>
                                    <p:set>
                                      <p:cBhvr>
                                        <p:cTn id="148" dur="1" fill="hold">
                                          <p:stCondLst>
                                            <p:cond delay="0"/>
                                          </p:stCondLst>
                                        </p:cTn>
                                        <p:tgtEl>
                                          <p:spTgt spid="227"/>
                                        </p:tgtEl>
                                        <p:attrNameLst>
                                          <p:attrName>style.visibility</p:attrName>
                                        </p:attrNameLst>
                                      </p:cBhvr>
                                      <p:to>
                                        <p:strVal val="visible"/>
                                      </p:to>
                                    </p:set>
                                    <p:animEffect transition="in" filter="wipe(left)">
                                      <p:cBhvr>
                                        <p:cTn id="149" dur="500"/>
                                        <p:tgtEl>
                                          <p:spTgt spid="227"/>
                                        </p:tgtEl>
                                      </p:cBhvr>
                                    </p:animEffect>
                                  </p:childTnLst>
                                </p:cTn>
                              </p:par>
                            </p:childTnLst>
                          </p:cTn>
                        </p:par>
                        <p:par>
                          <p:cTn id="150" fill="hold">
                            <p:stCondLst>
                              <p:cond delay="2000"/>
                            </p:stCondLst>
                            <p:childTnLst>
                              <p:par>
                                <p:cTn id="151" presetID="10" presetClass="entr" presetSubtype="0" fill="hold" grpId="0" nodeType="afterEffect">
                                  <p:stCondLst>
                                    <p:cond delay="0"/>
                                  </p:stCondLst>
                                  <p:childTnLst>
                                    <p:set>
                                      <p:cBhvr>
                                        <p:cTn id="152" dur="1" fill="hold">
                                          <p:stCondLst>
                                            <p:cond delay="0"/>
                                          </p:stCondLst>
                                        </p:cTn>
                                        <p:tgtEl>
                                          <p:spTgt spid="228"/>
                                        </p:tgtEl>
                                        <p:attrNameLst>
                                          <p:attrName>style.visibility</p:attrName>
                                        </p:attrNameLst>
                                      </p:cBhvr>
                                      <p:to>
                                        <p:strVal val="visible"/>
                                      </p:to>
                                    </p:set>
                                    <p:animEffect transition="in" filter="fade">
                                      <p:cBhvr>
                                        <p:cTn id="153" dur="500"/>
                                        <p:tgtEl>
                                          <p:spTgt spid="228"/>
                                        </p:tgtEl>
                                      </p:cBhvr>
                                    </p:animEffect>
                                  </p:childTnLst>
                                </p:cTn>
                              </p:par>
                            </p:childTnLst>
                          </p:cTn>
                        </p:par>
                        <p:par>
                          <p:cTn id="154" fill="hold">
                            <p:stCondLst>
                              <p:cond delay="2500"/>
                            </p:stCondLst>
                            <p:childTnLst>
                              <p:par>
                                <p:cTn id="155" presetID="22" presetClass="entr" presetSubtype="1" fill="hold" nodeType="afterEffect">
                                  <p:stCondLst>
                                    <p:cond delay="0"/>
                                  </p:stCondLst>
                                  <p:childTnLst>
                                    <p:set>
                                      <p:cBhvr>
                                        <p:cTn id="156" dur="1" fill="hold">
                                          <p:stCondLst>
                                            <p:cond delay="0"/>
                                          </p:stCondLst>
                                        </p:cTn>
                                        <p:tgtEl>
                                          <p:spTgt spid="230"/>
                                        </p:tgtEl>
                                        <p:attrNameLst>
                                          <p:attrName>style.visibility</p:attrName>
                                        </p:attrNameLst>
                                      </p:cBhvr>
                                      <p:to>
                                        <p:strVal val="visible"/>
                                      </p:to>
                                    </p:set>
                                    <p:animEffect transition="in" filter="wipe(up)">
                                      <p:cBhvr>
                                        <p:cTn id="157" dur="500"/>
                                        <p:tgtEl>
                                          <p:spTgt spid="230"/>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nodeType="clickEffect">
                                  <p:stCondLst>
                                    <p:cond delay="0"/>
                                  </p:stCondLst>
                                  <p:childTnLst>
                                    <p:set>
                                      <p:cBhvr>
                                        <p:cTn id="161" dur="1" fill="hold">
                                          <p:stCondLst>
                                            <p:cond delay="0"/>
                                          </p:stCondLst>
                                        </p:cTn>
                                        <p:tgtEl>
                                          <p:spTgt spid="236"/>
                                        </p:tgtEl>
                                        <p:attrNameLst>
                                          <p:attrName>style.visibility</p:attrName>
                                        </p:attrNameLst>
                                      </p:cBhvr>
                                      <p:to>
                                        <p:strVal val="visible"/>
                                      </p:to>
                                    </p:set>
                                    <p:animEffect transition="in" filter="wipe(left)">
                                      <p:cBhvr>
                                        <p:cTn id="162" dur="500"/>
                                        <p:tgtEl>
                                          <p:spTgt spid="236"/>
                                        </p:tgtEl>
                                      </p:cBhvr>
                                    </p:animEffect>
                                  </p:childTnLst>
                                </p:cTn>
                              </p:par>
                            </p:childTnLst>
                          </p:cTn>
                        </p:par>
                        <p:par>
                          <p:cTn id="163" fill="hold">
                            <p:stCondLst>
                              <p:cond delay="500"/>
                            </p:stCondLst>
                            <p:childTnLst>
                              <p:par>
                                <p:cTn id="164" presetID="10" presetClass="entr" presetSubtype="0" fill="hold" grpId="0" nodeType="afterEffect">
                                  <p:stCondLst>
                                    <p:cond delay="0"/>
                                  </p:stCondLst>
                                  <p:childTnLst>
                                    <p:set>
                                      <p:cBhvr>
                                        <p:cTn id="165" dur="1" fill="hold">
                                          <p:stCondLst>
                                            <p:cond delay="0"/>
                                          </p:stCondLst>
                                        </p:cTn>
                                        <p:tgtEl>
                                          <p:spTgt spid="184"/>
                                        </p:tgtEl>
                                        <p:attrNameLst>
                                          <p:attrName>style.visibility</p:attrName>
                                        </p:attrNameLst>
                                      </p:cBhvr>
                                      <p:to>
                                        <p:strVal val="visible"/>
                                      </p:to>
                                    </p:set>
                                    <p:animEffect transition="in" filter="fade">
                                      <p:cBhvr>
                                        <p:cTn id="166" dur="500"/>
                                        <p:tgtEl>
                                          <p:spTgt spid="184"/>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255"/>
                                        </p:tgtEl>
                                        <p:attrNameLst>
                                          <p:attrName>style.visibility</p:attrName>
                                        </p:attrNameLst>
                                      </p:cBhvr>
                                      <p:to>
                                        <p:strVal val="visible"/>
                                      </p:to>
                                    </p:set>
                                    <p:animEffect transition="in" filter="fade">
                                      <p:cBhvr>
                                        <p:cTn id="169" dur="500"/>
                                        <p:tgtEl>
                                          <p:spTgt spid="255"/>
                                        </p:tgtEl>
                                      </p:cBhvr>
                                    </p:animEffect>
                                  </p:childTnLst>
                                </p:cTn>
                              </p:par>
                            </p:childTnLst>
                          </p:cTn>
                        </p:par>
                        <p:par>
                          <p:cTn id="170" fill="hold">
                            <p:stCondLst>
                              <p:cond delay="1000"/>
                            </p:stCondLst>
                            <p:childTnLst>
                              <p:par>
                                <p:cTn id="171" presetID="22" presetClass="entr" presetSubtype="2" fill="hold" nodeType="afterEffect">
                                  <p:stCondLst>
                                    <p:cond delay="0"/>
                                  </p:stCondLst>
                                  <p:childTnLst>
                                    <p:set>
                                      <p:cBhvr>
                                        <p:cTn id="172" dur="1" fill="hold">
                                          <p:stCondLst>
                                            <p:cond delay="0"/>
                                          </p:stCondLst>
                                        </p:cTn>
                                        <p:tgtEl>
                                          <p:spTgt spid="12"/>
                                        </p:tgtEl>
                                        <p:attrNameLst>
                                          <p:attrName>style.visibility</p:attrName>
                                        </p:attrNameLst>
                                      </p:cBhvr>
                                      <p:to>
                                        <p:strVal val="visible"/>
                                      </p:to>
                                    </p:set>
                                    <p:animEffect transition="in" filter="wipe(right)">
                                      <p:cBhvr>
                                        <p:cTn id="173" dur="500"/>
                                        <p:tgtEl>
                                          <p:spTgt spid="12"/>
                                        </p:tgtEl>
                                      </p:cBhvr>
                                    </p:animEffect>
                                  </p:childTnLst>
                                </p:cTn>
                              </p:par>
                            </p:childTnLst>
                          </p:cTn>
                        </p:par>
                        <p:par>
                          <p:cTn id="174" fill="hold">
                            <p:stCondLst>
                              <p:cond delay="1500"/>
                            </p:stCondLst>
                            <p:childTnLst>
                              <p:par>
                                <p:cTn id="175" presetID="10" presetClass="entr" presetSubtype="0" fill="hold" grpId="0" nodeType="afterEffect">
                                  <p:stCondLst>
                                    <p:cond delay="0"/>
                                  </p:stCondLst>
                                  <p:childTnLst>
                                    <p:set>
                                      <p:cBhvr>
                                        <p:cTn id="176" dur="1" fill="hold">
                                          <p:stCondLst>
                                            <p:cond delay="0"/>
                                          </p:stCondLst>
                                        </p:cTn>
                                        <p:tgtEl>
                                          <p:spTgt spid="261"/>
                                        </p:tgtEl>
                                        <p:attrNameLst>
                                          <p:attrName>style.visibility</p:attrName>
                                        </p:attrNameLst>
                                      </p:cBhvr>
                                      <p:to>
                                        <p:strVal val="visible"/>
                                      </p:to>
                                    </p:set>
                                    <p:animEffect transition="in" filter="fade">
                                      <p:cBhvr>
                                        <p:cTn id="177" dur="500"/>
                                        <p:tgtEl>
                                          <p:spTgt spid="261"/>
                                        </p:tgtEl>
                                      </p:cBhvr>
                                    </p:animEffect>
                                  </p:childTnLst>
                                </p:cTn>
                              </p:par>
                            </p:childTnLst>
                          </p:cTn>
                        </p:par>
                        <p:par>
                          <p:cTn id="178" fill="hold">
                            <p:stCondLst>
                              <p:cond delay="2000"/>
                            </p:stCondLst>
                            <p:childTnLst>
                              <p:par>
                                <p:cTn id="179" presetID="22" presetClass="entr" presetSubtype="1" fill="hold" grpId="0" nodeType="afterEffect">
                                  <p:stCondLst>
                                    <p:cond delay="0"/>
                                  </p:stCondLst>
                                  <p:childTnLst>
                                    <p:set>
                                      <p:cBhvr>
                                        <p:cTn id="180" dur="1" fill="hold">
                                          <p:stCondLst>
                                            <p:cond delay="0"/>
                                          </p:stCondLst>
                                        </p:cTn>
                                        <p:tgtEl>
                                          <p:spTgt spid="282"/>
                                        </p:tgtEl>
                                        <p:attrNameLst>
                                          <p:attrName>style.visibility</p:attrName>
                                        </p:attrNameLst>
                                      </p:cBhvr>
                                      <p:to>
                                        <p:strVal val="visible"/>
                                      </p:to>
                                    </p:set>
                                    <p:animEffect transition="in" filter="wipe(up)">
                                      <p:cBhvr>
                                        <p:cTn id="181" dur="500"/>
                                        <p:tgtEl>
                                          <p:spTgt spid="282"/>
                                        </p:tgtEl>
                                      </p:cBhvr>
                                    </p:animEffect>
                                  </p:childTnLst>
                                </p:cTn>
                              </p:par>
                            </p:childTnLst>
                          </p:cTn>
                        </p:par>
                        <p:par>
                          <p:cTn id="182" fill="hold">
                            <p:stCondLst>
                              <p:cond delay="2500"/>
                            </p:stCondLst>
                            <p:childTnLst>
                              <p:par>
                                <p:cTn id="183" presetID="10" presetClass="entr" presetSubtype="0" fill="hold" grpId="0" nodeType="afterEffect">
                                  <p:stCondLst>
                                    <p:cond delay="0"/>
                                  </p:stCondLst>
                                  <p:childTnLst>
                                    <p:set>
                                      <p:cBhvr>
                                        <p:cTn id="184" dur="1" fill="hold">
                                          <p:stCondLst>
                                            <p:cond delay="0"/>
                                          </p:stCondLst>
                                        </p:cTn>
                                        <p:tgtEl>
                                          <p:spTgt spid="269"/>
                                        </p:tgtEl>
                                        <p:attrNameLst>
                                          <p:attrName>style.visibility</p:attrName>
                                        </p:attrNameLst>
                                      </p:cBhvr>
                                      <p:to>
                                        <p:strVal val="visible"/>
                                      </p:to>
                                    </p:set>
                                    <p:animEffect transition="in" filter="fade">
                                      <p:cBhvr>
                                        <p:cTn id="185" dur="500"/>
                                        <p:tgtEl>
                                          <p:spTgt spid="269"/>
                                        </p:tgtEl>
                                      </p:cBhvr>
                                    </p:animEffect>
                                  </p:childTnLst>
                                </p:cTn>
                              </p:par>
                            </p:childTnLst>
                          </p:cTn>
                        </p:par>
                        <p:par>
                          <p:cTn id="186" fill="hold">
                            <p:stCondLst>
                              <p:cond delay="3000"/>
                            </p:stCondLst>
                            <p:childTnLst>
                              <p:par>
                                <p:cTn id="187" presetID="10" presetClass="entr" presetSubtype="0" fill="hold" grpId="0" nodeType="afterEffect">
                                  <p:stCondLst>
                                    <p:cond delay="0"/>
                                  </p:stCondLst>
                                  <p:childTnLst>
                                    <p:set>
                                      <p:cBhvr>
                                        <p:cTn id="188" dur="1" fill="hold">
                                          <p:stCondLst>
                                            <p:cond delay="0"/>
                                          </p:stCondLst>
                                        </p:cTn>
                                        <p:tgtEl>
                                          <p:spTgt spid="272"/>
                                        </p:tgtEl>
                                        <p:attrNameLst>
                                          <p:attrName>style.visibility</p:attrName>
                                        </p:attrNameLst>
                                      </p:cBhvr>
                                      <p:to>
                                        <p:strVal val="visible"/>
                                      </p:to>
                                    </p:set>
                                    <p:animEffect transition="in" filter="fade">
                                      <p:cBhvr>
                                        <p:cTn id="189" dur="500"/>
                                        <p:tgtEl>
                                          <p:spTgt spid="272"/>
                                        </p:tgtEl>
                                      </p:cBhvr>
                                    </p:animEffect>
                                  </p:childTnLst>
                                </p:cTn>
                              </p:par>
                            </p:childTnLst>
                          </p:cTn>
                        </p:par>
                      </p:childTnLst>
                    </p:cTn>
                  </p:par>
                  <p:par>
                    <p:cTn id="190" fill="hold">
                      <p:stCondLst>
                        <p:cond delay="indefinite"/>
                      </p:stCondLst>
                      <p:childTnLst>
                        <p:par>
                          <p:cTn id="191" fill="hold">
                            <p:stCondLst>
                              <p:cond delay="0"/>
                            </p:stCondLst>
                            <p:childTnLst>
                              <p:par>
                                <p:cTn id="192" presetID="22" presetClass="entr" presetSubtype="1" fill="hold" nodeType="clickEffect">
                                  <p:stCondLst>
                                    <p:cond delay="0"/>
                                  </p:stCondLst>
                                  <p:childTnLst>
                                    <p:set>
                                      <p:cBhvr>
                                        <p:cTn id="193" dur="1" fill="hold">
                                          <p:stCondLst>
                                            <p:cond delay="0"/>
                                          </p:stCondLst>
                                        </p:cTn>
                                        <p:tgtEl>
                                          <p:spTgt spid="258"/>
                                        </p:tgtEl>
                                        <p:attrNameLst>
                                          <p:attrName>style.visibility</p:attrName>
                                        </p:attrNameLst>
                                      </p:cBhvr>
                                      <p:to>
                                        <p:strVal val="visible"/>
                                      </p:to>
                                    </p:set>
                                    <p:animEffect transition="in" filter="wipe(up)">
                                      <p:cBhvr>
                                        <p:cTn id="194" dur="500"/>
                                        <p:tgtEl>
                                          <p:spTgt spid="258"/>
                                        </p:tgtEl>
                                      </p:cBhvr>
                                    </p:animEffect>
                                  </p:childTnLst>
                                </p:cTn>
                              </p:par>
                            </p:childTnLst>
                          </p:cTn>
                        </p:par>
                        <p:par>
                          <p:cTn id="195" fill="hold">
                            <p:stCondLst>
                              <p:cond delay="500"/>
                            </p:stCondLst>
                            <p:childTnLst>
                              <p:par>
                                <p:cTn id="196" presetID="10" presetClass="entr" presetSubtype="0" fill="hold" grpId="0" nodeType="afterEffect">
                                  <p:stCondLst>
                                    <p:cond delay="0"/>
                                  </p:stCondLst>
                                  <p:childTnLst>
                                    <p:set>
                                      <p:cBhvr>
                                        <p:cTn id="197" dur="1" fill="hold">
                                          <p:stCondLst>
                                            <p:cond delay="0"/>
                                          </p:stCondLst>
                                        </p:cTn>
                                        <p:tgtEl>
                                          <p:spTgt spid="262"/>
                                        </p:tgtEl>
                                        <p:attrNameLst>
                                          <p:attrName>style.visibility</p:attrName>
                                        </p:attrNameLst>
                                      </p:cBhvr>
                                      <p:to>
                                        <p:strVal val="visible"/>
                                      </p:to>
                                    </p:set>
                                    <p:animEffect transition="in" filter="fade">
                                      <p:cBhvr>
                                        <p:cTn id="198" dur="500"/>
                                        <p:tgtEl>
                                          <p:spTgt spid="262"/>
                                        </p:tgtEl>
                                      </p:cBhvr>
                                    </p:animEffect>
                                  </p:childTnLst>
                                </p:cTn>
                              </p:par>
                            </p:childTnLst>
                          </p:cTn>
                        </p:par>
                        <p:par>
                          <p:cTn id="199" fill="hold">
                            <p:stCondLst>
                              <p:cond delay="1000"/>
                            </p:stCondLst>
                            <p:childTnLst>
                              <p:par>
                                <p:cTn id="200" presetID="22" presetClass="entr" presetSubtype="1" fill="hold" nodeType="afterEffect">
                                  <p:stCondLst>
                                    <p:cond delay="0"/>
                                  </p:stCondLst>
                                  <p:childTnLst>
                                    <p:set>
                                      <p:cBhvr>
                                        <p:cTn id="201" dur="1" fill="hold">
                                          <p:stCondLst>
                                            <p:cond delay="0"/>
                                          </p:stCondLst>
                                        </p:cTn>
                                        <p:tgtEl>
                                          <p:spTgt spid="264"/>
                                        </p:tgtEl>
                                        <p:attrNameLst>
                                          <p:attrName>style.visibility</p:attrName>
                                        </p:attrNameLst>
                                      </p:cBhvr>
                                      <p:to>
                                        <p:strVal val="visible"/>
                                      </p:to>
                                    </p:set>
                                    <p:animEffect transition="in" filter="wipe(up)">
                                      <p:cBhvr>
                                        <p:cTn id="202" dur="500"/>
                                        <p:tgtEl>
                                          <p:spTgt spid="264"/>
                                        </p:tgtEl>
                                      </p:cBhvr>
                                    </p:animEffect>
                                  </p:childTnLst>
                                </p:cTn>
                              </p:par>
                            </p:childTnLst>
                          </p:cTn>
                        </p:par>
                        <p:par>
                          <p:cTn id="203" fill="hold">
                            <p:stCondLst>
                              <p:cond delay="1500"/>
                            </p:stCondLst>
                            <p:childTnLst>
                              <p:par>
                                <p:cTn id="204" presetID="10" presetClass="entr" presetSubtype="0" fill="hold" grpId="0" nodeType="afterEffect">
                                  <p:stCondLst>
                                    <p:cond delay="0"/>
                                  </p:stCondLst>
                                  <p:childTnLst>
                                    <p:set>
                                      <p:cBhvr>
                                        <p:cTn id="205" dur="1" fill="hold">
                                          <p:stCondLst>
                                            <p:cond delay="0"/>
                                          </p:stCondLst>
                                        </p:cTn>
                                        <p:tgtEl>
                                          <p:spTgt spid="266"/>
                                        </p:tgtEl>
                                        <p:attrNameLst>
                                          <p:attrName>style.visibility</p:attrName>
                                        </p:attrNameLst>
                                      </p:cBhvr>
                                      <p:to>
                                        <p:strVal val="visible"/>
                                      </p:to>
                                    </p:set>
                                    <p:animEffect transition="in" filter="fade">
                                      <p:cBhvr>
                                        <p:cTn id="206" dur="500"/>
                                        <p:tgtEl>
                                          <p:spTgt spid="266"/>
                                        </p:tgtEl>
                                      </p:cBhvr>
                                    </p:animEffect>
                                  </p:childTnLst>
                                </p:cTn>
                              </p:par>
                            </p:childTnLst>
                          </p:cTn>
                        </p:par>
                        <p:par>
                          <p:cTn id="207" fill="hold">
                            <p:stCondLst>
                              <p:cond delay="2000"/>
                            </p:stCondLst>
                            <p:childTnLst>
                              <p:par>
                                <p:cTn id="208" presetID="10" presetClass="entr" presetSubtype="0" fill="hold" grpId="0" nodeType="afterEffect">
                                  <p:stCondLst>
                                    <p:cond delay="0"/>
                                  </p:stCondLst>
                                  <p:childTnLst>
                                    <p:set>
                                      <p:cBhvr>
                                        <p:cTn id="209" dur="1" fill="hold">
                                          <p:stCondLst>
                                            <p:cond delay="0"/>
                                          </p:stCondLst>
                                        </p:cTn>
                                        <p:tgtEl>
                                          <p:spTgt spid="265"/>
                                        </p:tgtEl>
                                        <p:attrNameLst>
                                          <p:attrName>style.visibility</p:attrName>
                                        </p:attrNameLst>
                                      </p:cBhvr>
                                      <p:to>
                                        <p:strVal val="visible"/>
                                      </p:to>
                                    </p:set>
                                    <p:animEffect transition="in" filter="fade">
                                      <p:cBhvr>
                                        <p:cTn id="210" dur="500"/>
                                        <p:tgtEl>
                                          <p:spTgt spid="265"/>
                                        </p:tgtEl>
                                      </p:cBhvr>
                                    </p:animEffect>
                                  </p:childTnLst>
                                </p:cTn>
                              </p:par>
                            </p:childTnLst>
                          </p:cTn>
                        </p:par>
                      </p:childTnLst>
                    </p:cTn>
                  </p:par>
                  <p:par>
                    <p:cTn id="211" fill="hold">
                      <p:stCondLst>
                        <p:cond delay="indefinite"/>
                      </p:stCondLst>
                      <p:childTnLst>
                        <p:par>
                          <p:cTn id="212" fill="hold">
                            <p:stCondLst>
                              <p:cond delay="0"/>
                            </p:stCondLst>
                            <p:childTnLst>
                              <p:par>
                                <p:cTn id="213" presetID="22" presetClass="entr" presetSubtype="8" fill="hold" grpId="0" nodeType="clickEffect">
                                  <p:stCondLst>
                                    <p:cond delay="0"/>
                                  </p:stCondLst>
                                  <p:childTnLst>
                                    <p:set>
                                      <p:cBhvr>
                                        <p:cTn id="214" dur="1" fill="hold">
                                          <p:stCondLst>
                                            <p:cond delay="0"/>
                                          </p:stCondLst>
                                        </p:cTn>
                                        <p:tgtEl>
                                          <p:spTgt spid="256"/>
                                        </p:tgtEl>
                                        <p:attrNameLst>
                                          <p:attrName>style.visibility</p:attrName>
                                        </p:attrNameLst>
                                      </p:cBhvr>
                                      <p:to>
                                        <p:strVal val="visible"/>
                                      </p:to>
                                    </p:set>
                                    <p:animEffect transition="in" filter="wipe(left)">
                                      <p:cBhvr>
                                        <p:cTn id="215" dur="500"/>
                                        <p:tgtEl>
                                          <p:spTgt spid="256"/>
                                        </p:tgtEl>
                                      </p:cBhvr>
                                    </p:animEffect>
                                  </p:childTnLst>
                                </p:cTn>
                              </p:par>
                            </p:childTnLst>
                          </p:cTn>
                        </p:par>
                        <p:par>
                          <p:cTn id="216" fill="hold">
                            <p:stCondLst>
                              <p:cond delay="500"/>
                            </p:stCondLst>
                            <p:childTnLst>
                              <p:par>
                                <p:cTn id="217" presetID="10" presetClass="entr" presetSubtype="0" fill="hold" grpId="0" nodeType="afterEffect">
                                  <p:stCondLst>
                                    <p:cond delay="0"/>
                                  </p:stCondLst>
                                  <p:childTnLst>
                                    <p:set>
                                      <p:cBhvr>
                                        <p:cTn id="218" dur="1" fill="hold">
                                          <p:stCondLst>
                                            <p:cond delay="0"/>
                                          </p:stCondLst>
                                        </p:cTn>
                                        <p:tgtEl>
                                          <p:spTgt spid="263"/>
                                        </p:tgtEl>
                                        <p:attrNameLst>
                                          <p:attrName>style.visibility</p:attrName>
                                        </p:attrNameLst>
                                      </p:cBhvr>
                                      <p:to>
                                        <p:strVal val="visible"/>
                                      </p:to>
                                    </p:set>
                                    <p:animEffect transition="in" filter="fade">
                                      <p:cBhvr>
                                        <p:cTn id="219" dur="500"/>
                                        <p:tgtEl>
                                          <p:spTgt spid="263"/>
                                        </p:tgtEl>
                                      </p:cBhvr>
                                    </p:animEffect>
                                  </p:childTnLst>
                                </p:cTn>
                              </p:par>
                            </p:childTnLst>
                          </p:cTn>
                        </p:par>
                        <p:par>
                          <p:cTn id="220" fill="hold">
                            <p:stCondLst>
                              <p:cond delay="1000"/>
                            </p:stCondLst>
                            <p:childTnLst>
                              <p:par>
                                <p:cTn id="221" presetID="22" presetClass="entr" presetSubtype="1" fill="hold" nodeType="afterEffect">
                                  <p:stCondLst>
                                    <p:cond delay="0"/>
                                  </p:stCondLst>
                                  <p:childTnLst>
                                    <p:set>
                                      <p:cBhvr>
                                        <p:cTn id="222" dur="1" fill="hold">
                                          <p:stCondLst>
                                            <p:cond delay="0"/>
                                          </p:stCondLst>
                                        </p:cTn>
                                        <p:tgtEl>
                                          <p:spTgt spid="273"/>
                                        </p:tgtEl>
                                        <p:attrNameLst>
                                          <p:attrName>style.visibility</p:attrName>
                                        </p:attrNameLst>
                                      </p:cBhvr>
                                      <p:to>
                                        <p:strVal val="visible"/>
                                      </p:to>
                                    </p:set>
                                    <p:animEffect transition="in" filter="wipe(up)">
                                      <p:cBhvr>
                                        <p:cTn id="223" dur="500"/>
                                        <p:tgtEl>
                                          <p:spTgt spid="273"/>
                                        </p:tgtEl>
                                      </p:cBhvr>
                                    </p:animEffect>
                                  </p:childTnLst>
                                </p:cTn>
                              </p:par>
                            </p:childTnLst>
                          </p:cTn>
                        </p:par>
                        <p:par>
                          <p:cTn id="224" fill="hold">
                            <p:stCondLst>
                              <p:cond delay="1500"/>
                            </p:stCondLst>
                            <p:childTnLst>
                              <p:par>
                                <p:cTn id="225" presetID="10" presetClass="entr" presetSubtype="0" fill="hold" grpId="0" nodeType="afterEffect">
                                  <p:stCondLst>
                                    <p:cond delay="0"/>
                                  </p:stCondLst>
                                  <p:childTnLst>
                                    <p:set>
                                      <p:cBhvr>
                                        <p:cTn id="226" dur="1" fill="hold">
                                          <p:stCondLst>
                                            <p:cond delay="0"/>
                                          </p:stCondLst>
                                        </p:cTn>
                                        <p:tgtEl>
                                          <p:spTgt spid="268"/>
                                        </p:tgtEl>
                                        <p:attrNameLst>
                                          <p:attrName>style.visibility</p:attrName>
                                        </p:attrNameLst>
                                      </p:cBhvr>
                                      <p:to>
                                        <p:strVal val="visible"/>
                                      </p:to>
                                    </p:set>
                                    <p:animEffect transition="in" filter="fade">
                                      <p:cBhvr>
                                        <p:cTn id="227" dur="500"/>
                                        <p:tgtEl>
                                          <p:spTgt spid="268"/>
                                        </p:tgtEl>
                                      </p:cBhvr>
                                    </p:animEffect>
                                  </p:childTnLst>
                                </p:cTn>
                              </p:par>
                            </p:childTnLst>
                          </p:cTn>
                        </p:par>
                        <p:par>
                          <p:cTn id="228" fill="hold">
                            <p:stCondLst>
                              <p:cond delay="2000"/>
                            </p:stCondLst>
                            <p:childTnLst>
                              <p:par>
                                <p:cTn id="229" presetID="22" presetClass="entr" presetSubtype="1" fill="hold" nodeType="afterEffect">
                                  <p:stCondLst>
                                    <p:cond delay="0"/>
                                  </p:stCondLst>
                                  <p:childTnLst>
                                    <p:set>
                                      <p:cBhvr>
                                        <p:cTn id="230" dur="1" fill="hold">
                                          <p:stCondLst>
                                            <p:cond delay="0"/>
                                          </p:stCondLst>
                                        </p:cTn>
                                        <p:tgtEl>
                                          <p:spTgt spid="274"/>
                                        </p:tgtEl>
                                        <p:attrNameLst>
                                          <p:attrName>style.visibility</p:attrName>
                                        </p:attrNameLst>
                                      </p:cBhvr>
                                      <p:to>
                                        <p:strVal val="visible"/>
                                      </p:to>
                                    </p:set>
                                    <p:animEffect transition="in" filter="wipe(up)">
                                      <p:cBhvr>
                                        <p:cTn id="231" dur="500"/>
                                        <p:tgtEl>
                                          <p:spTgt spid="274"/>
                                        </p:tgtEl>
                                      </p:cBhvr>
                                    </p:animEffect>
                                  </p:childTnLst>
                                </p:cTn>
                              </p:par>
                            </p:childTnLst>
                          </p:cTn>
                        </p:par>
                        <p:par>
                          <p:cTn id="232" fill="hold">
                            <p:stCondLst>
                              <p:cond delay="2500"/>
                            </p:stCondLst>
                            <p:childTnLst>
                              <p:par>
                                <p:cTn id="233" presetID="10" presetClass="entr" presetSubtype="0" fill="hold" grpId="0" nodeType="afterEffect">
                                  <p:stCondLst>
                                    <p:cond delay="0"/>
                                  </p:stCondLst>
                                  <p:childTnLst>
                                    <p:set>
                                      <p:cBhvr>
                                        <p:cTn id="234" dur="1" fill="hold">
                                          <p:stCondLst>
                                            <p:cond delay="0"/>
                                          </p:stCondLst>
                                        </p:cTn>
                                        <p:tgtEl>
                                          <p:spTgt spid="270"/>
                                        </p:tgtEl>
                                        <p:attrNameLst>
                                          <p:attrName>style.visibility</p:attrName>
                                        </p:attrNameLst>
                                      </p:cBhvr>
                                      <p:to>
                                        <p:strVal val="visible"/>
                                      </p:to>
                                    </p:set>
                                    <p:animEffect transition="in" filter="fade">
                                      <p:cBhvr>
                                        <p:cTn id="235" dur="500"/>
                                        <p:tgtEl>
                                          <p:spTgt spid="270"/>
                                        </p:tgtEl>
                                      </p:cBhvr>
                                    </p:animEffect>
                                  </p:childTnLst>
                                </p:cTn>
                              </p:par>
                            </p:childTnLst>
                          </p:cTn>
                        </p:par>
                        <p:par>
                          <p:cTn id="236" fill="hold">
                            <p:stCondLst>
                              <p:cond delay="3000"/>
                            </p:stCondLst>
                            <p:childTnLst>
                              <p:par>
                                <p:cTn id="237" presetID="22" presetClass="entr" presetSubtype="2" fill="hold" nodeType="afterEffect">
                                  <p:stCondLst>
                                    <p:cond delay="0"/>
                                  </p:stCondLst>
                                  <p:childTnLst>
                                    <p:set>
                                      <p:cBhvr>
                                        <p:cTn id="238" dur="1" fill="hold">
                                          <p:stCondLst>
                                            <p:cond delay="0"/>
                                          </p:stCondLst>
                                        </p:cTn>
                                        <p:tgtEl>
                                          <p:spTgt spid="13"/>
                                        </p:tgtEl>
                                        <p:attrNameLst>
                                          <p:attrName>style.visibility</p:attrName>
                                        </p:attrNameLst>
                                      </p:cBhvr>
                                      <p:to>
                                        <p:strVal val="visible"/>
                                      </p:to>
                                    </p:set>
                                    <p:animEffect transition="in" filter="wipe(right)">
                                      <p:cBhvr>
                                        <p:cTn id="239" dur="500"/>
                                        <p:tgtEl>
                                          <p:spTgt spid="13"/>
                                        </p:tgtEl>
                                      </p:cBhvr>
                                    </p:animEffect>
                                  </p:childTnLst>
                                </p:cTn>
                              </p:par>
                              <p:par>
                                <p:cTn id="240" presetID="10" presetClass="entr" presetSubtype="0" fill="hold" grpId="0" nodeType="withEffect">
                                  <p:stCondLst>
                                    <p:cond delay="0"/>
                                  </p:stCondLst>
                                  <p:childTnLst>
                                    <p:set>
                                      <p:cBhvr>
                                        <p:cTn id="241" dur="1" fill="hold">
                                          <p:stCondLst>
                                            <p:cond delay="0"/>
                                          </p:stCondLst>
                                        </p:cTn>
                                        <p:tgtEl>
                                          <p:spTgt spid="278"/>
                                        </p:tgtEl>
                                        <p:attrNameLst>
                                          <p:attrName>style.visibility</p:attrName>
                                        </p:attrNameLst>
                                      </p:cBhvr>
                                      <p:to>
                                        <p:strVal val="visible"/>
                                      </p:to>
                                    </p:set>
                                    <p:animEffect transition="in" filter="fade">
                                      <p:cBhvr>
                                        <p:cTn id="242" dur="500"/>
                                        <p:tgtEl>
                                          <p:spTgt spid="278"/>
                                        </p:tgtEl>
                                      </p:cBhvr>
                                    </p:animEffect>
                                  </p:childTnLst>
                                </p:cTn>
                              </p:par>
                            </p:childTnLst>
                          </p:cTn>
                        </p:par>
                        <p:par>
                          <p:cTn id="243" fill="hold">
                            <p:stCondLst>
                              <p:cond delay="3500"/>
                            </p:stCondLst>
                            <p:childTnLst>
                              <p:par>
                                <p:cTn id="244" presetID="22" presetClass="entr" presetSubtype="8" fill="hold" grpId="0" nodeType="afterEffect">
                                  <p:stCondLst>
                                    <p:cond delay="0"/>
                                  </p:stCondLst>
                                  <p:childTnLst>
                                    <p:set>
                                      <p:cBhvr>
                                        <p:cTn id="245" dur="1" fill="hold">
                                          <p:stCondLst>
                                            <p:cond delay="0"/>
                                          </p:stCondLst>
                                        </p:cTn>
                                        <p:tgtEl>
                                          <p:spTgt spid="280"/>
                                        </p:tgtEl>
                                        <p:attrNameLst>
                                          <p:attrName>style.visibility</p:attrName>
                                        </p:attrNameLst>
                                      </p:cBhvr>
                                      <p:to>
                                        <p:strVal val="visible"/>
                                      </p:to>
                                    </p:set>
                                    <p:animEffect transition="in" filter="wipe(left)">
                                      <p:cBhvr>
                                        <p:cTn id="246" dur="500"/>
                                        <p:tgtEl>
                                          <p:spTgt spid="280"/>
                                        </p:tgtEl>
                                      </p:cBhvr>
                                    </p:animEffect>
                                  </p:childTnLst>
                                </p:cTn>
                              </p:par>
                              <p:par>
                                <p:cTn id="247" presetID="10" presetClass="entr" presetSubtype="0" fill="hold" grpId="0" nodeType="withEffect">
                                  <p:stCondLst>
                                    <p:cond delay="0"/>
                                  </p:stCondLst>
                                  <p:childTnLst>
                                    <p:set>
                                      <p:cBhvr>
                                        <p:cTn id="248" dur="1" fill="hold">
                                          <p:stCondLst>
                                            <p:cond delay="0"/>
                                          </p:stCondLst>
                                        </p:cTn>
                                        <p:tgtEl>
                                          <p:spTgt spid="279"/>
                                        </p:tgtEl>
                                        <p:attrNameLst>
                                          <p:attrName>style.visibility</p:attrName>
                                        </p:attrNameLst>
                                      </p:cBhvr>
                                      <p:to>
                                        <p:strVal val="visible"/>
                                      </p:to>
                                    </p:set>
                                    <p:animEffect transition="in" filter="fade">
                                      <p:cBhvr>
                                        <p:cTn id="249" dur="500"/>
                                        <p:tgtEl>
                                          <p:spTgt spid="279"/>
                                        </p:tgtEl>
                                      </p:cBhvr>
                                    </p:animEffect>
                                  </p:childTnLst>
                                </p:cTn>
                              </p:par>
                            </p:childTnLst>
                          </p:cTn>
                        </p:par>
                        <p:par>
                          <p:cTn id="250" fill="hold">
                            <p:stCondLst>
                              <p:cond delay="4000"/>
                            </p:stCondLst>
                            <p:childTnLst>
                              <p:par>
                                <p:cTn id="251" presetID="10" presetClass="entr" presetSubtype="0" fill="hold" grpId="0" nodeType="afterEffect">
                                  <p:stCondLst>
                                    <p:cond delay="0"/>
                                  </p:stCondLst>
                                  <p:childTnLst>
                                    <p:set>
                                      <p:cBhvr>
                                        <p:cTn id="252" dur="1" fill="hold">
                                          <p:stCondLst>
                                            <p:cond delay="0"/>
                                          </p:stCondLst>
                                        </p:cTn>
                                        <p:tgtEl>
                                          <p:spTgt spid="271"/>
                                        </p:tgtEl>
                                        <p:attrNameLst>
                                          <p:attrName>style.visibility</p:attrName>
                                        </p:attrNameLst>
                                      </p:cBhvr>
                                      <p:to>
                                        <p:strVal val="visible"/>
                                      </p:to>
                                    </p:set>
                                    <p:animEffect transition="in" filter="fade">
                                      <p:cBhvr>
                                        <p:cTn id="253" dur="500"/>
                                        <p:tgtEl>
                                          <p:spTgt spid="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 grpId="0" animBg="1"/>
      <p:bldP spid="205" grpId="0" animBg="1"/>
      <p:bldP spid="207" grpId="0" animBg="1"/>
      <p:bldP spid="215" grpId="0" animBg="1"/>
      <p:bldP spid="181" grpId="0" animBg="1"/>
      <p:bldP spid="172" grpId="0" animBg="1"/>
      <p:bldP spid="174" grpId="0" animBg="1"/>
      <p:bldP spid="177" grpId="0" animBg="1"/>
      <p:bldP spid="178" grpId="0" animBg="1"/>
      <p:bldP spid="179" grpId="0" animBg="1"/>
      <p:bldP spid="182" grpId="0" animBg="1"/>
      <p:bldP spid="183" grpId="0" animBg="1"/>
      <p:bldP spid="184" grpId="0" animBg="1"/>
      <p:bldP spid="198" grpId="0" animBg="1"/>
      <p:bldP spid="199" grpId="0" animBg="1"/>
      <p:bldP spid="200" grpId="0" animBg="1"/>
      <p:bldP spid="201" grpId="0" animBg="1"/>
      <p:bldP spid="216" grpId="0" animBg="1"/>
      <p:bldP spid="219" grpId="0" animBg="1"/>
      <p:bldP spid="227" grpId="0" animBg="1"/>
      <p:bldP spid="228" grpId="0" animBg="1"/>
      <p:bldP spid="229" grpId="0" animBg="1"/>
      <p:bldP spid="252" grpId="0" animBg="1"/>
      <p:bldP spid="253" grpId="0" animBg="1"/>
      <p:bldP spid="255" grpId="0" animBg="1"/>
      <p:bldP spid="256" grpId="0" animBg="1"/>
      <p:bldP spid="261" grpId="0" animBg="1"/>
      <p:bldP spid="262" grpId="0" animBg="1"/>
      <p:bldP spid="263" grpId="0" animBg="1"/>
      <p:bldP spid="265" grpId="0" animBg="1"/>
      <p:bldP spid="266" grpId="0" animBg="1"/>
      <p:bldP spid="268" grpId="0" animBg="1"/>
      <p:bldP spid="269" grpId="0" animBg="1"/>
      <p:bldP spid="270" grpId="0" animBg="1"/>
      <p:bldP spid="271" grpId="0" animBg="1"/>
      <p:bldP spid="272" grpId="0" animBg="1"/>
      <p:bldP spid="280" grpId="0" animBg="1"/>
      <p:bldP spid="278" grpId="0" animBg="1"/>
      <p:bldP spid="279" grpId="0" animBg="1"/>
      <p:bldP spid="28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2">
            <a:extLst>
              <a:ext uri="{FF2B5EF4-FFF2-40B4-BE49-F238E27FC236}">
                <a16:creationId xmlns:a16="http://schemas.microsoft.com/office/drawing/2014/main" id="{F37408D0-93E4-47C9-B13D-77D2D9A9D1F3}"/>
              </a:ext>
              <a:ext uri="{C183D7F6-B498-43B3-948B-1728B52AA6E4}">
                <adec:decorative xmlns:adec="http://schemas.microsoft.com/office/drawing/2017/decorative" val="1"/>
              </a:ext>
            </a:extLst>
          </p:cNvPr>
          <p:cNvSpPr/>
          <p:nvPr/>
        </p:nvSpPr>
        <p:spPr>
          <a:xfrm flipH="1">
            <a:off x="8817223" y="3549674"/>
            <a:ext cx="885148" cy="4571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
        <p:nvSpPr>
          <p:cNvPr id="42" name="Rectangle 2">
            <a:extLst>
              <a:ext uri="{FF2B5EF4-FFF2-40B4-BE49-F238E27FC236}">
                <a16:creationId xmlns:a16="http://schemas.microsoft.com/office/drawing/2014/main" id="{1B99AA20-71FB-4062-B09E-2DA4E82226A3}"/>
              </a:ext>
              <a:ext uri="{C183D7F6-B498-43B3-948B-1728B52AA6E4}">
                <adec:decorative xmlns:adec="http://schemas.microsoft.com/office/drawing/2017/decorative" val="1"/>
              </a:ext>
            </a:extLst>
          </p:cNvPr>
          <p:cNvSpPr/>
          <p:nvPr/>
        </p:nvSpPr>
        <p:spPr>
          <a:xfrm flipH="1">
            <a:off x="10380314" y="4463499"/>
            <a:ext cx="993091" cy="216611"/>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grpSp>
        <p:nvGrpSpPr>
          <p:cNvPr id="3" name="Group 2">
            <a:extLst>
              <a:ext uri="{FF2B5EF4-FFF2-40B4-BE49-F238E27FC236}">
                <a16:creationId xmlns:a16="http://schemas.microsoft.com/office/drawing/2014/main" id="{9C1B947A-3F5F-4E66-A7FD-5578EC3D5B0E}"/>
              </a:ext>
              <a:ext uri="{C183D7F6-B498-43B3-948B-1728B52AA6E4}">
                <adec:decorative xmlns:adec="http://schemas.microsoft.com/office/drawing/2017/decorative" val="1"/>
              </a:ext>
            </a:extLst>
          </p:cNvPr>
          <p:cNvGrpSpPr/>
          <p:nvPr/>
        </p:nvGrpSpPr>
        <p:grpSpPr>
          <a:xfrm>
            <a:off x="9241026" y="4183037"/>
            <a:ext cx="1280193" cy="502978"/>
            <a:chOff x="9241026" y="4183037"/>
            <a:chExt cx="1280193" cy="502978"/>
          </a:xfrm>
        </p:grpSpPr>
        <p:cxnSp>
          <p:nvCxnSpPr>
            <p:cNvPr id="41" name="Straight Arrow Connector 40">
              <a:extLst>
                <a:ext uri="{FF2B5EF4-FFF2-40B4-BE49-F238E27FC236}">
                  <a16:creationId xmlns:a16="http://schemas.microsoft.com/office/drawing/2014/main" id="{77C537BD-99DF-45CA-BE0C-5E3BA7C28F7A}"/>
                </a:ext>
                <a:ext uri="{C183D7F6-B498-43B3-948B-1728B52AA6E4}">
                  <adec:decorative xmlns:adec="http://schemas.microsoft.com/office/drawing/2017/decorative" val="1"/>
                </a:ext>
              </a:extLst>
            </p:cNvPr>
            <p:cNvCxnSpPr>
              <a:cxnSpLocks/>
            </p:cNvCxnSpPr>
            <p:nvPr/>
          </p:nvCxnSpPr>
          <p:spPr>
            <a:xfrm>
              <a:off x="10521219" y="4183037"/>
              <a:ext cx="0" cy="292533"/>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3" name="Rectangle 2">
              <a:extLst>
                <a:ext uri="{FF2B5EF4-FFF2-40B4-BE49-F238E27FC236}">
                  <a16:creationId xmlns:a16="http://schemas.microsoft.com/office/drawing/2014/main" id="{B9C5C1CB-8861-41D2-A4D0-9755823DFC3E}"/>
                </a:ext>
              </a:extLst>
            </p:cNvPr>
            <p:cNvSpPr/>
            <p:nvPr/>
          </p:nvSpPr>
          <p:spPr>
            <a:xfrm>
              <a:off x="9241026" y="4466132"/>
              <a:ext cx="1273753" cy="219883"/>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grpSp>
      <p:cxnSp>
        <p:nvCxnSpPr>
          <p:cNvPr id="44" name="Straight Arrow Connector 43">
            <a:extLst>
              <a:ext uri="{FF2B5EF4-FFF2-40B4-BE49-F238E27FC236}">
                <a16:creationId xmlns:a16="http://schemas.microsoft.com/office/drawing/2014/main" id="{87F7BFAD-0D8E-4D63-9BD3-4840E9A12230}"/>
              </a:ext>
              <a:ext uri="{C183D7F6-B498-43B3-948B-1728B52AA6E4}">
                <adec:decorative xmlns:adec="http://schemas.microsoft.com/office/drawing/2017/decorative" val="1"/>
              </a:ext>
            </a:extLst>
          </p:cNvPr>
          <p:cNvCxnSpPr>
            <a:cxnSpLocks/>
          </p:cNvCxnSpPr>
          <p:nvPr/>
        </p:nvCxnSpPr>
        <p:spPr>
          <a:xfrm>
            <a:off x="10347356" y="4473615"/>
            <a:ext cx="0" cy="21661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Title 1" descr="Title of slide which highlights the focus on the content.">
            <a:extLst>
              <a:ext uri="{FF2B5EF4-FFF2-40B4-BE49-F238E27FC236}">
                <a16:creationId xmlns:a16="http://schemas.microsoft.com/office/drawing/2014/main" id="{0D2CD004-DAE9-4FF8-B7A8-24A2A864C681}"/>
              </a:ext>
            </a:extLst>
          </p:cNvPr>
          <p:cNvSpPr>
            <a:spLocks noGrp="1"/>
          </p:cNvSpPr>
          <p:nvPr>
            <p:ph type="title"/>
          </p:nvPr>
        </p:nvSpPr>
        <p:spPr>
          <a:xfrm>
            <a:off x="838200" y="365125"/>
            <a:ext cx="8373682" cy="660111"/>
          </a:xfrm>
        </p:spPr>
        <p:txBody>
          <a:bodyPr/>
          <a:lstStyle/>
          <a:p>
            <a:r>
              <a:rPr lang="en-US" sz="2000" dirty="0">
                <a:solidFill>
                  <a:srgbClr val="AC1B1F"/>
                </a:solidFill>
              </a:rPr>
              <a:t>Figure 13. </a:t>
            </a:r>
            <a:r>
              <a:rPr lang="en-US" sz="2000" dirty="0"/>
              <a:t>Stable Chest Pain (or Equivalent) Symptoms With Prior MI, Prior Revascularization, or Known CAD on Invasive Coronary Angiography or CCTA, Including Those With Nonobstructive CAD</a:t>
            </a:r>
          </a:p>
        </p:txBody>
      </p:sp>
      <p:sp>
        <p:nvSpPr>
          <p:cNvPr id="4" name="Slide Number Placeholder 3">
            <a:extLst>
              <a:ext uri="{FF2B5EF4-FFF2-40B4-BE49-F238E27FC236}">
                <a16:creationId xmlns:a16="http://schemas.microsoft.com/office/drawing/2014/main" id="{E5FAD2B2-2895-4705-8A75-23ADCCDE0FF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31</a:t>
            </a:fld>
            <a:endParaRPr lang="en-US" sz="900" dirty="0"/>
          </a:p>
        </p:txBody>
      </p:sp>
      <p:sp>
        <p:nvSpPr>
          <p:cNvPr id="54" name="Rectangle 53" descr="This flowchart, Figure 13 outlines the clinical decision pathway for patients with stable chest pain (or equivalent) symptoms with prior myocardial infarction, prior revascularization, or known coronary artery disease on invasive coronary angiography or coronary CT angiography, including those with nonobstructive coronary artery disease. The initial step is to identify the status of known coronary artery disease.  There are two pathways, one for nonobstructive coronary artery disease (less than 50% stenosis) or obstructive CAD (greater than or equal to 50% stenosis).  1). The first pathway for nonobstructive coronary artery disease that is less than 50% stenosis provides for the Class 1 recommendation for the intensification of preventive strategies and option to defer testing.  If symptoms persist it is a Class 2a recommendation for coronary CT angiography with or without fractional flow reserve with CT.  Fractional flow reserve with CT for greater than or equal to 40-90% stenosis or stress testing).   If the fractional flow reserve with CT is greater than 0.8 or no moderate-severe ischemia, then it is a Class 2a recommendation to see the ischemia nonobstructive coronary artery disease pathway.  If the fractional flow reserve with CT is less than equal to 0.8 or moderate-severe ischemia is present, then the Class 1 recommendation indicates for invasive coronary angiography.&#10;The second pathway focuses on obstructive coronary artery disease with greater than or equal to 50% stenosis.  In these patients evaluate for adequacy of guideline-directed medical therapy as it is a Class 1 recommendation to intensify guideline-directed medical therapy with the option to defer testing.   If the patient has high-risk coronary artery disease or frequent angina, then it is a Class 1 recommendation for invasive coronary angiography with fractional flow reserve or instant wave-free ratio and a Class 2b recommendation for coronary CT angiography for patients with prior coronary artery bypass grafting or stents greater than 3.0 millimeters.  After the diagnostic evaluation it is a Class 1 recommendation for patients to receive guideline directed medical therapy according to the Stable Ischemic Heart Disease guidelines. &#10;If the patient does not have high-risk coronary artery disease or frequent angina then it is a Class 1 recommendation for stress testing (stress cardiovascular magnetic resonance imaging, stress positron emission tomography, or stress single-photon emission computed tomography, stress echocardiography) and a Class 2a recommendation for an exercise electrocardiogram.  Based on this non-invasive diagnostic approach, if the patient has moderate/severe ischemia then it is a Class 1 recommendation for invasive coronary angiography with fractional flow reserve or instant wave-free ratio and a Class 2b recommendation for coronary CT angiography for patients with prior coronary artery bypass grafting or stents greater than 3.0 millimeters followed by the Class 1 recommendation for patients to receive guideline directed medical therapy according to the Stable Ischemic Heart Disease guidelines.&#10;After stress testing or exercise electrocardiogram, patients having mild to no ischemia should receive guideline-directed medical therapy according to the Stable Ischemic Heart Disease guidelines (Class 1).&#10;">
            <a:extLst>
              <a:ext uri="{FF2B5EF4-FFF2-40B4-BE49-F238E27FC236}">
                <a16:creationId xmlns:a16="http://schemas.microsoft.com/office/drawing/2014/main" id="{F8AAACB2-9FDA-4CA9-9275-24F789DFADF8}"/>
              </a:ext>
            </a:extLst>
          </p:cNvPr>
          <p:cNvSpPr/>
          <p:nvPr/>
        </p:nvSpPr>
        <p:spPr>
          <a:xfrm>
            <a:off x="368344" y="705679"/>
            <a:ext cx="11111829" cy="5200336"/>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descr="Abbreviations listed of terms used in the slide.">
            <a:extLst>
              <a:ext uri="{FF2B5EF4-FFF2-40B4-BE49-F238E27FC236}">
                <a16:creationId xmlns:a16="http://schemas.microsoft.com/office/drawing/2014/main" id="{DEF14D4C-86FA-4670-84DD-2AB9F7D9AE1D}"/>
              </a:ext>
            </a:extLst>
          </p:cNvPr>
          <p:cNvSpPr>
            <a:spLocks noGrp="1"/>
          </p:cNvSpPr>
          <p:nvPr>
            <p:ph type="body" sz="quarter" idx="13"/>
          </p:nvPr>
        </p:nvSpPr>
        <p:spPr>
          <a:xfrm>
            <a:off x="1728788" y="5728395"/>
            <a:ext cx="8734425" cy="271939"/>
          </a:xfrm>
        </p:spPr>
        <p:txBody>
          <a:bodyPr/>
          <a:lstStyle/>
          <a:p>
            <a:pPr marL="0" indent="0" algn="ctr"/>
            <a:r>
              <a:rPr lang="en-US" sz="1050" b="1" dirty="0">
                <a:solidFill>
                  <a:srgbClr val="000000"/>
                </a:solidFill>
              </a:rPr>
              <a:t>Abbreviations:  </a:t>
            </a:r>
            <a:r>
              <a:rPr lang="en-US" sz="1050" dirty="0">
                <a:solidFill>
                  <a:srgbClr val="000000"/>
                </a:solidFill>
              </a:rPr>
              <a:t>CABG indicates coronary artery bypass graft; CAD, coronary artery disease; CCTA, coronary CT angiography; CMR, cardiovascular magnetic resonance imaging; CT, computed tomography; ECG, electrocardiogram; FFR-CT, fractional flow reserve with CT; GDMT, guideline-directed medical therapy; ICA, invasive coronary angiography; iFR, instant wave-free ratio; INOCA, ischemia and no obstructive coronary artery disease; mm, millimeters; MI, myocardial infarction; MPI, myocardial perfusion imaging; PET, positron emission tomography; SIHD, stable ischemic heart disease; and SPECT, single-photon emission CT.</a:t>
            </a:r>
          </a:p>
        </p:txBody>
      </p:sp>
      <p:sp>
        <p:nvSpPr>
          <p:cNvPr id="6" name="TextBox 5">
            <a:extLst>
              <a:ext uri="{FF2B5EF4-FFF2-40B4-BE49-F238E27FC236}">
                <a16:creationId xmlns:a16="http://schemas.microsoft.com/office/drawing/2014/main" id="{4B81E98F-23D7-416D-9403-6B621C8A62F9}"/>
              </a:ext>
              <a:ext uri="{C183D7F6-B498-43B3-948B-1728B52AA6E4}">
                <adec:decorative xmlns:adec="http://schemas.microsoft.com/office/drawing/2017/decorative" val="1"/>
              </a:ext>
            </a:extLst>
          </p:cNvPr>
          <p:cNvSpPr txBox="1"/>
          <p:nvPr/>
        </p:nvSpPr>
        <p:spPr>
          <a:xfrm>
            <a:off x="4307775" y="1345360"/>
            <a:ext cx="3042964" cy="313932"/>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stStyle>
          <a:p>
            <a:r>
              <a:rPr lang="en-US" sz="1400" dirty="0">
                <a:latin typeface="Lub Dub Condensed" panose="020B0506030403020204" pitchFamily="34" charset="0"/>
                <a:hlinkClick r:id="rId3" action="ppaction://hlinksldjump">
                  <a:extLst>
                    <a:ext uri="{A12FA001-AC4F-418D-AE19-62706E023703}">
                      <ahyp:hlinkClr xmlns:ahyp="http://schemas.microsoft.com/office/drawing/2018/hyperlinkcolor" val="tx"/>
                    </a:ext>
                  </a:extLst>
                </a:hlinkClick>
              </a:rPr>
              <a:t>Stable Chest Pain + No Known CAD</a:t>
            </a:r>
            <a:endParaRPr lang="en-US" sz="1400" dirty="0">
              <a:latin typeface="Lub Dub Condensed" panose="020B0506030403020204" pitchFamily="34" charset="0"/>
            </a:endParaRPr>
          </a:p>
        </p:txBody>
      </p:sp>
      <p:sp>
        <p:nvSpPr>
          <p:cNvPr id="7" name="Rectangle 2">
            <a:extLst>
              <a:ext uri="{FF2B5EF4-FFF2-40B4-BE49-F238E27FC236}">
                <a16:creationId xmlns:a16="http://schemas.microsoft.com/office/drawing/2014/main" id="{D4AE3AF8-80AB-463A-82F6-40F02F51AF7B}"/>
              </a:ext>
              <a:ext uri="{C183D7F6-B498-43B3-948B-1728B52AA6E4}">
                <adec:decorative xmlns:adec="http://schemas.microsoft.com/office/drawing/2017/decorative" val="1"/>
              </a:ext>
            </a:extLst>
          </p:cNvPr>
          <p:cNvSpPr/>
          <p:nvPr/>
        </p:nvSpPr>
        <p:spPr>
          <a:xfrm flipH="1">
            <a:off x="7350739" y="1496675"/>
            <a:ext cx="986080" cy="290111"/>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
        <p:nvSpPr>
          <p:cNvPr id="8" name="Rectangle 2">
            <a:extLst>
              <a:ext uri="{FF2B5EF4-FFF2-40B4-BE49-F238E27FC236}">
                <a16:creationId xmlns:a16="http://schemas.microsoft.com/office/drawing/2014/main" id="{EA08334E-3427-4BD0-B8D6-E6882E37716D}"/>
              </a:ext>
              <a:ext uri="{C183D7F6-B498-43B3-948B-1728B52AA6E4}">
                <adec:decorative xmlns:adec="http://schemas.microsoft.com/office/drawing/2017/decorative" val="1"/>
              </a:ext>
            </a:extLst>
          </p:cNvPr>
          <p:cNvSpPr/>
          <p:nvPr/>
        </p:nvSpPr>
        <p:spPr>
          <a:xfrm>
            <a:off x="3321695" y="1496676"/>
            <a:ext cx="986080" cy="290111"/>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
        <p:nvSpPr>
          <p:cNvPr id="9" name="TextBox 8">
            <a:extLst>
              <a:ext uri="{FF2B5EF4-FFF2-40B4-BE49-F238E27FC236}">
                <a16:creationId xmlns:a16="http://schemas.microsoft.com/office/drawing/2014/main" id="{891D6E73-F4E7-4FA2-9FC3-E5132269B634}"/>
              </a:ext>
              <a:ext uri="{C183D7F6-B498-43B3-948B-1728B52AA6E4}">
                <adec:decorative xmlns:adec="http://schemas.microsoft.com/office/drawing/2017/decorative" val="1"/>
              </a:ext>
            </a:extLst>
          </p:cNvPr>
          <p:cNvSpPr txBox="1"/>
          <p:nvPr/>
        </p:nvSpPr>
        <p:spPr>
          <a:xfrm>
            <a:off x="2540645" y="1786786"/>
            <a:ext cx="1562100" cy="384914"/>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200" b="1">
                <a:solidFill>
                  <a:schemeClr val="bg1"/>
                </a:solidFill>
                <a:latin typeface="Lub Dub Condensed" panose="020B0506030403020204" pitchFamily="34" charset="0"/>
                <a:cs typeface="Lato"/>
              </a:defRPr>
            </a:lvl1pPr>
          </a:lstStyle>
          <a:p>
            <a:r>
              <a:rPr lang="en-US" dirty="0"/>
              <a:t>Nonobstructive CAD </a:t>
            </a:r>
          </a:p>
          <a:p>
            <a:r>
              <a:rPr lang="en-US" dirty="0"/>
              <a:t>(&lt;50% stenosis)</a:t>
            </a:r>
          </a:p>
        </p:txBody>
      </p:sp>
      <p:sp>
        <p:nvSpPr>
          <p:cNvPr id="10" name="TextBox 9">
            <a:extLst>
              <a:ext uri="{FF2B5EF4-FFF2-40B4-BE49-F238E27FC236}">
                <a16:creationId xmlns:a16="http://schemas.microsoft.com/office/drawing/2014/main" id="{D9E0D76B-15C9-48CA-93F9-DBBECD5586CB}"/>
              </a:ext>
              <a:ext uri="{C183D7F6-B498-43B3-948B-1728B52AA6E4}">
                <adec:decorative xmlns:adec="http://schemas.microsoft.com/office/drawing/2017/decorative" val="1"/>
              </a:ext>
            </a:extLst>
          </p:cNvPr>
          <p:cNvSpPr txBox="1"/>
          <p:nvPr/>
        </p:nvSpPr>
        <p:spPr>
          <a:xfrm>
            <a:off x="7555769" y="1782071"/>
            <a:ext cx="1562100" cy="384914"/>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200" b="1">
                <a:solidFill>
                  <a:schemeClr val="bg1"/>
                </a:solidFill>
                <a:latin typeface="Lub Dub Condensed" panose="020B0506030403020204" pitchFamily="34" charset="0"/>
                <a:cs typeface="Lato"/>
              </a:defRPr>
            </a:lvl1pPr>
          </a:lstStyle>
          <a:p>
            <a:r>
              <a:rPr lang="en-US" dirty="0"/>
              <a:t>Obstructive CAD </a:t>
            </a:r>
          </a:p>
          <a:p>
            <a:r>
              <a:rPr lang="en-US" dirty="0"/>
              <a:t>(</a:t>
            </a:r>
            <a:r>
              <a:rPr lang="en-US" u="sng" dirty="0"/>
              <a:t>&gt;</a:t>
            </a:r>
            <a:r>
              <a:rPr lang="en-US" dirty="0"/>
              <a:t>50% stenosis)</a:t>
            </a:r>
          </a:p>
        </p:txBody>
      </p:sp>
      <p:sp>
        <p:nvSpPr>
          <p:cNvPr id="14" name="TextBox 13">
            <a:extLst>
              <a:ext uri="{FF2B5EF4-FFF2-40B4-BE49-F238E27FC236}">
                <a16:creationId xmlns:a16="http://schemas.microsoft.com/office/drawing/2014/main" id="{D3416A69-FC50-482A-B0FC-858093793C36}"/>
              </a:ext>
              <a:ext uri="{C183D7F6-B498-43B3-948B-1728B52AA6E4}">
                <adec:decorative xmlns:adec="http://schemas.microsoft.com/office/drawing/2017/decorative" val="1"/>
              </a:ext>
            </a:extLst>
          </p:cNvPr>
          <p:cNvSpPr txBox="1"/>
          <p:nvPr/>
        </p:nvSpPr>
        <p:spPr>
          <a:xfrm>
            <a:off x="2360320" y="4191321"/>
            <a:ext cx="1880516" cy="498782"/>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t>FFR-CT ≤0.8 OR </a:t>
            </a:r>
          </a:p>
          <a:p>
            <a:r>
              <a:rPr lang="en-US" dirty="0"/>
              <a:t>moderate-severe ischemia</a:t>
            </a:r>
          </a:p>
          <a:p>
            <a:r>
              <a:rPr lang="en-US" dirty="0"/>
              <a:t>(Class 2a)</a:t>
            </a:r>
          </a:p>
        </p:txBody>
      </p:sp>
      <p:sp>
        <p:nvSpPr>
          <p:cNvPr id="15" name="TextBox 14">
            <a:extLst>
              <a:ext uri="{FF2B5EF4-FFF2-40B4-BE49-F238E27FC236}">
                <a16:creationId xmlns:a16="http://schemas.microsoft.com/office/drawing/2014/main" id="{3A526A5A-9801-4CE5-91BC-F14E58423EA2}"/>
              </a:ext>
              <a:ext uri="{C183D7F6-B498-43B3-948B-1728B52AA6E4}">
                <adec:decorative xmlns:adec="http://schemas.microsoft.com/office/drawing/2017/decorative" val="1"/>
              </a:ext>
            </a:extLst>
          </p:cNvPr>
          <p:cNvSpPr txBox="1"/>
          <p:nvPr/>
        </p:nvSpPr>
        <p:spPr>
          <a:xfrm>
            <a:off x="4150635" y="4877842"/>
            <a:ext cx="1157771" cy="523982"/>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endParaRPr lang="en-US" dirty="0"/>
          </a:p>
          <a:p>
            <a:r>
              <a:rPr lang="en-US" dirty="0"/>
              <a:t>Invasive coronary angiography (Class 1)</a:t>
            </a:r>
          </a:p>
          <a:p>
            <a:endParaRPr lang="en-US" dirty="0"/>
          </a:p>
        </p:txBody>
      </p:sp>
      <p:sp>
        <p:nvSpPr>
          <p:cNvPr id="17" name="TextBox 16">
            <a:extLst>
              <a:ext uri="{FF2B5EF4-FFF2-40B4-BE49-F238E27FC236}">
                <a16:creationId xmlns:a16="http://schemas.microsoft.com/office/drawing/2014/main" id="{0BD149EB-B899-4FF2-9459-CC27D53307E0}"/>
              </a:ext>
              <a:ext uri="{C183D7F6-B498-43B3-948B-1728B52AA6E4}">
                <adec:decorative xmlns:adec="http://schemas.microsoft.com/office/drawing/2017/decorative" val="1"/>
              </a:ext>
            </a:extLst>
          </p:cNvPr>
          <p:cNvSpPr txBox="1"/>
          <p:nvPr/>
        </p:nvSpPr>
        <p:spPr>
          <a:xfrm>
            <a:off x="1282156" y="4867567"/>
            <a:ext cx="1179988" cy="535913"/>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endParaRPr lang="en-US" dirty="0"/>
          </a:p>
          <a:p>
            <a:r>
              <a:rPr lang="en-US" dirty="0"/>
              <a:t>See INOCA pathway </a:t>
            </a:r>
            <a:br>
              <a:rPr lang="en-US" dirty="0"/>
            </a:br>
            <a:r>
              <a:rPr lang="en-US" dirty="0"/>
              <a:t>(Class 2a)</a:t>
            </a:r>
          </a:p>
          <a:p>
            <a:endParaRPr lang="en-US" dirty="0"/>
          </a:p>
        </p:txBody>
      </p:sp>
      <p:sp>
        <p:nvSpPr>
          <p:cNvPr id="19" name="TextBox 18">
            <a:extLst>
              <a:ext uri="{FF2B5EF4-FFF2-40B4-BE49-F238E27FC236}">
                <a16:creationId xmlns:a16="http://schemas.microsoft.com/office/drawing/2014/main" id="{BC5342C8-41F6-4A92-A1E9-425948858C46}"/>
              </a:ext>
              <a:ext uri="{C183D7F6-B498-43B3-948B-1728B52AA6E4}">
                <adec:decorative xmlns:adec="http://schemas.microsoft.com/office/drawing/2017/decorative" val="1"/>
              </a:ext>
            </a:extLst>
          </p:cNvPr>
          <p:cNvSpPr txBox="1"/>
          <p:nvPr/>
        </p:nvSpPr>
        <p:spPr>
          <a:xfrm>
            <a:off x="2392521" y="2420841"/>
            <a:ext cx="1858348" cy="586655"/>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b="1">
                <a:latin typeface="Lub Dub Bold" panose="020B0803030403020204" pitchFamily="34" charset="0"/>
                <a:cs typeface="Lato"/>
              </a:defRPr>
            </a:lvl1pPr>
          </a:lstStyle>
          <a:p>
            <a:r>
              <a:rPr lang="en-US" dirty="0">
                <a:latin typeface="Lub Dub Condensed" panose="020B0506030403020204" pitchFamily="34" charset="0"/>
              </a:rPr>
              <a:t>Intensification of preventive strategies and option to defer testing (Class 1)</a:t>
            </a:r>
          </a:p>
        </p:txBody>
      </p:sp>
      <p:cxnSp>
        <p:nvCxnSpPr>
          <p:cNvPr id="20" name="Straight Arrow Connector 19">
            <a:extLst>
              <a:ext uri="{FF2B5EF4-FFF2-40B4-BE49-F238E27FC236}">
                <a16:creationId xmlns:a16="http://schemas.microsoft.com/office/drawing/2014/main" id="{C5D7A38E-7D89-40E7-8EB8-F3FA8D61914A}"/>
              </a:ext>
              <a:ext uri="{C183D7F6-B498-43B3-948B-1728B52AA6E4}">
                <adec:decorative xmlns:adec="http://schemas.microsoft.com/office/drawing/2017/decorative" val="1"/>
              </a:ext>
            </a:extLst>
          </p:cNvPr>
          <p:cNvCxnSpPr>
            <a:cxnSpLocks/>
          </p:cNvCxnSpPr>
          <p:nvPr/>
        </p:nvCxnSpPr>
        <p:spPr>
          <a:xfrm>
            <a:off x="3304087" y="2171700"/>
            <a:ext cx="0" cy="2286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2C75DB1-7C9F-4223-AA90-9E77E8C80D81}"/>
              </a:ext>
              <a:ext uri="{C183D7F6-B498-43B3-948B-1728B52AA6E4}">
                <adec:decorative xmlns:adec="http://schemas.microsoft.com/office/drawing/2017/decorative" val="1"/>
              </a:ext>
            </a:extLst>
          </p:cNvPr>
          <p:cNvCxnSpPr>
            <a:cxnSpLocks/>
          </p:cNvCxnSpPr>
          <p:nvPr/>
        </p:nvCxnSpPr>
        <p:spPr>
          <a:xfrm>
            <a:off x="3304087" y="3007496"/>
            <a:ext cx="0" cy="2286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D13D91D-ECDD-4068-9399-B0437F7200A2}"/>
              </a:ext>
              <a:ext uri="{C183D7F6-B498-43B3-948B-1728B52AA6E4}">
                <adec:decorative xmlns:adec="http://schemas.microsoft.com/office/drawing/2017/decorative" val="1"/>
              </a:ext>
            </a:extLst>
          </p:cNvPr>
          <p:cNvSpPr txBox="1"/>
          <p:nvPr/>
        </p:nvSpPr>
        <p:spPr>
          <a:xfrm>
            <a:off x="2363829" y="3404149"/>
            <a:ext cx="1880516" cy="550210"/>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t>CCTA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lang="en-US" dirty="0"/>
              <a:t> FFR-CT </a:t>
            </a:r>
          </a:p>
          <a:p>
            <a:r>
              <a:rPr lang="en-US" dirty="0"/>
              <a:t>(FFR-CT for ≥40-90% stenosis) </a:t>
            </a:r>
          </a:p>
          <a:p>
            <a:r>
              <a:rPr lang="en-US" dirty="0"/>
              <a:t>OR stress testing (Class 2a)</a:t>
            </a:r>
          </a:p>
        </p:txBody>
      </p:sp>
      <p:cxnSp>
        <p:nvCxnSpPr>
          <p:cNvPr id="25" name="Straight Arrow Connector 24">
            <a:extLst>
              <a:ext uri="{FF2B5EF4-FFF2-40B4-BE49-F238E27FC236}">
                <a16:creationId xmlns:a16="http://schemas.microsoft.com/office/drawing/2014/main" id="{7414D301-FBD8-4BFC-A658-24A0B1735F1E}"/>
              </a:ext>
              <a:ext uri="{C183D7F6-B498-43B3-948B-1728B52AA6E4}">
                <adec:decorative xmlns:adec="http://schemas.microsoft.com/office/drawing/2017/decorative" val="1"/>
              </a:ext>
            </a:extLst>
          </p:cNvPr>
          <p:cNvCxnSpPr>
            <a:cxnSpLocks/>
          </p:cNvCxnSpPr>
          <p:nvPr/>
        </p:nvCxnSpPr>
        <p:spPr>
          <a:xfrm>
            <a:off x="3304087" y="3954359"/>
            <a:ext cx="0" cy="2286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Rectangle 2">
            <a:extLst>
              <a:ext uri="{FF2B5EF4-FFF2-40B4-BE49-F238E27FC236}">
                <a16:creationId xmlns:a16="http://schemas.microsoft.com/office/drawing/2014/main" id="{3AB93456-D082-4DC6-86CF-FE36E7A8122C}"/>
              </a:ext>
              <a:ext uri="{C183D7F6-B498-43B3-948B-1728B52AA6E4}">
                <adec:decorative xmlns:adec="http://schemas.microsoft.com/office/drawing/2017/decorative" val="1"/>
              </a:ext>
            </a:extLst>
          </p:cNvPr>
          <p:cNvSpPr/>
          <p:nvPr/>
        </p:nvSpPr>
        <p:spPr>
          <a:xfrm flipH="1">
            <a:off x="4241344" y="4426355"/>
            <a:ext cx="484236" cy="433614"/>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
        <p:nvSpPr>
          <p:cNvPr id="27" name="Rectangle 2">
            <a:extLst>
              <a:ext uri="{FF2B5EF4-FFF2-40B4-BE49-F238E27FC236}">
                <a16:creationId xmlns:a16="http://schemas.microsoft.com/office/drawing/2014/main" id="{68855D31-72CA-4CBF-99FD-0936FCA91B2A}"/>
              </a:ext>
              <a:ext uri="{C183D7F6-B498-43B3-948B-1728B52AA6E4}">
                <adec:decorative xmlns:adec="http://schemas.microsoft.com/office/drawing/2017/decorative" val="1"/>
              </a:ext>
            </a:extLst>
          </p:cNvPr>
          <p:cNvSpPr/>
          <p:nvPr/>
        </p:nvSpPr>
        <p:spPr>
          <a:xfrm>
            <a:off x="1876084" y="4421864"/>
            <a:ext cx="484236" cy="433614"/>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
        <p:nvSpPr>
          <p:cNvPr id="18" name="Rectangle Container">
            <a:extLst>
              <a:ext uri="{FF2B5EF4-FFF2-40B4-BE49-F238E27FC236}">
                <a16:creationId xmlns:a16="http://schemas.microsoft.com/office/drawing/2014/main" id="{24D20DCF-A330-4436-A67E-734BE62370C6}"/>
              </a:ext>
              <a:ext uri="{C183D7F6-B498-43B3-948B-1728B52AA6E4}">
                <adec:decorative xmlns:adec="http://schemas.microsoft.com/office/drawing/2017/decorative" val="1"/>
              </a:ext>
            </a:extLst>
          </p:cNvPr>
          <p:cNvSpPr/>
          <p:nvPr/>
        </p:nvSpPr>
        <p:spPr>
          <a:xfrm>
            <a:off x="1656935" y="4466132"/>
            <a:ext cx="468754" cy="204439"/>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NO</a:t>
            </a:r>
          </a:p>
        </p:txBody>
      </p:sp>
      <p:sp>
        <p:nvSpPr>
          <p:cNvPr id="16" name="Rectangle Container">
            <a:extLst>
              <a:ext uri="{FF2B5EF4-FFF2-40B4-BE49-F238E27FC236}">
                <a16:creationId xmlns:a16="http://schemas.microsoft.com/office/drawing/2014/main" id="{AC655294-C862-4009-A726-B935C1316456}"/>
              </a:ext>
              <a:ext uri="{C183D7F6-B498-43B3-948B-1728B52AA6E4}">
                <adec:decorative xmlns:adec="http://schemas.microsoft.com/office/drawing/2017/decorative" val="1"/>
              </a:ext>
            </a:extLst>
          </p:cNvPr>
          <p:cNvSpPr/>
          <p:nvPr/>
        </p:nvSpPr>
        <p:spPr>
          <a:xfrm>
            <a:off x="4492987" y="4463088"/>
            <a:ext cx="441540" cy="210526"/>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YES</a:t>
            </a:r>
          </a:p>
        </p:txBody>
      </p:sp>
      <p:sp>
        <p:nvSpPr>
          <p:cNvPr id="13" name="Rectangle 12">
            <a:extLst>
              <a:ext uri="{FF2B5EF4-FFF2-40B4-BE49-F238E27FC236}">
                <a16:creationId xmlns:a16="http://schemas.microsoft.com/office/drawing/2014/main" id="{6DB48CF7-453C-4D96-B0A9-6E90DB0F2422}"/>
              </a:ext>
              <a:ext uri="{C183D7F6-B498-43B3-948B-1728B52AA6E4}">
                <adec:decorative xmlns:adec="http://schemas.microsoft.com/office/drawing/2017/decorative" val="1"/>
              </a:ext>
            </a:extLst>
          </p:cNvPr>
          <p:cNvSpPr/>
          <p:nvPr/>
        </p:nvSpPr>
        <p:spPr>
          <a:xfrm>
            <a:off x="2490320" y="3182779"/>
            <a:ext cx="1627534" cy="246221"/>
          </a:xfrm>
          <a:prstGeom prst="rect">
            <a:avLst/>
          </a:prstGeom>
        </p:spPr>
        <p:txBody>
          <a:bodyPr wrap="square">
            <a:spAutoFit/>
          </a:bodyPr>
          <a:lstStyle/>
          <a:p>
            <a:pPr algn="ctr"/>
            <a:r>
              <a:rPr lang="en-US" sz="1000" i="1" dirty="0">
                <a:latin typeface="Lub Dub Bold" panose="020B0803030403020204" pitchFamily="34" charset="0"/>
              </a:rPr>
              <a:t>Persistent symptoms</a:t>
            </a:r>
          </a:p>
        </p:txBody>
      </p:sp>
      <p:sp>
        <p:nvSpPr>
          <p:cNvPr id="28" name="TextBox 27">
            <a:extLst>
              <a:ext uri="{FF2B5EF4-FFF2-40B4-BE49-F238E27FC236}">
                <a16:creationId xmlns:a16="http://schemas.microsoft.com/office/drawing/2014/main" id="{D8B432AC-14DD-4EBC-906F-BA727DC1960A}"/>
              </a:ext>
              <a:ext uri="{C183D7F6-B498-43B3-948B-1728B52AA6E4}">
                <adec:decorative xmlns:adec="http://schemas.microsoft.com/office/drawing/2017/decorative" val="1"/>
              </a:ext>
            </a:extLst>
          </p:cNvPr>
          <p:cNvSpPr txBox="1"/>
          <p:nvPr/>
        </p:nvSpPr>
        <p:spPr>
          <a:xfrm>
            <a:off x="9708085" y="3984240"/>
            <a:ext cx="1644860" cy="329849"/>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t>Exercise ECG (Class 2a)</a:t>
            </a:r>
          </a:p>
        </p:txBody>
      </p:sp>
      <p:sp>
        <p:nvSpPr>
          <p:cNvPr id="29" name="TextBox 28">
            <a:extLst>
              <a:ext uri="{FF2B5EF4-FFF2-40B4-BE49-F238E27FC236}">
                <a16:creationId xmlns:a16="http://schemas.microsoft.com/office/drawing/2014/main" id="{274AF09C-030B-4CE5-9770-6A638C49ACE6}"/>
              </a:ext>
              <a:ext uri="{C183D7F6-B498-43B3-948B-1728B52AA6E4}">
                <adec:decorative xmlns:adec="http://schemas.microsoft.com/office/drawing/2017/decorative" val="1"/>
              </a:ext>
            </a:extLst>
          </p:cNvPr>
          <p:cNvSpPr txBox="1"/>
          <p:nvPr/>
        </p:nvSpPr>
        <p:spPr>
          <a:xfrm>
            <a:off x="7755680" y="3299600"/>
            <a:ext cx="1140670" cy="462935"/>
          </a:xfrm>
          <a:prstGeom prst="rect">
            <a:avLst/>
          </a:prstGeom>
          <a:solidFill>
            <a:schemeClr val="bg1">
              <a:lumMod val="95000"/>
            </a:schemeClr>
          </a:solidFill>
          <a:ln w="25400">
            <a:solidFill>
              <a:srgbClr val="D9D9D9"/>
            </a:solidFill>
          </a:ln>
        </p:spPr>
        <p:txBody>
          <a:bodyPr spcFirstLastPara="0" lIns="0" tIns="0" rIns="0" bIns="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stStyle>
          <a:p>
            <a:r>
              <a:rPr lang="en-US" dirty="0">
                <a:hlinkClick r:id="rId3" action="ppaction://hlinksldjump"/>
              </a:rPr>
              <a:t>High-risk CAD or frequent angina</a:t>
            </a:r>
            <a:endParaRPr lang="en-US" dirty="0"/>
          </a:p>
        </p:txBody>
      </p:sp>
      <p:sp>
        <p:nvSpPr>
          <p:cNvPr id="30" name="TextBox 29">
            <a:extLst>
              <a:ext uri="{FF2B5EF4-FFF2-40B4-BE49-F238E27FC236}">
                <a16:creationId xmlns:a16="http://schemas.microsoft.com/office/drawing/2014/main" id="{85ED0E8D-29EA-43ED-975F-898C20C00538}"/>
              </a:ext>
              <a:ext uri="{C183D7F6-B498-43B3-948B-1728B52AA6E4}">
                <adec:decorative xmlns:adec="http://schemas.microsoft.com/office/drawing/2017/decorative" val="1"/>
              </a:ext>
            </a:extLst>
          </p:cNvPr>
          <p:cNvSpPr txBox="1"/>
          <p:nvPr/>
        </p:nvSpPr>
        <p:spPr>
          <a:xfrm>
            <a:off x="9696209" y="2923820"/>
            <a:ext cx="1650906" cy="1063455"/>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hlinkClick r:id="rId3" action="ppaction://hlinksldjump">
                  <a:extLst>
                    <a:ext uri="{A12FA001-AC4F-418D-AE19-62706E023703}">
                      <ahyp:hlinkClr xmlns:ahyp="http://schemas.microsoft.com/office/drawing/2018/hyperlinkcolor" val="tx"/>
                    </a:ext>
                  </a:extLst>
                </a:hlinkClick>
              </a:rPr>
              <a:t>Stress testing</a:t>
            </a:r>
          </a:p>
          <a:p>
            <a:r>
              <a:rPr lang="en-US" dirty="0">
                <a:hlinkClick r:id="rId3" action="ppaction://hlinksldjump">
                  <a:extLst>
                    <a:ext uri="{A12FA001-AC4F-418D-AE19-62706E023703}">
                      <ahyp:hlinkClr xmlns:ahyp="http://schemas.microsoft.com/office/drawing/2018/hyperlinkcolor" val="tx"/>
                    </a:ext>
                  </a:extLst>
                </a:hlinkClick>
              </a:rPr>
              <a:t>Stress CMR</a:t>
            </a:r>
          </a:p>
          <a:p>
            <a:r>
              <a:rPr lang="en-US" dirty="0">
                <a:hlinkClick r:id="rId3" action="ppaction://hlinksldjump">
                  <a:extLst>
                    <a:ext uri="{A12FA001-AC4F-418D-AE19-62706E023703}">
                      <ahyp:hlinkClr xmlns:ahyp="http://schemas.microsoft.com/office/drawing/2018/hyperlinkcolor" val="tx"/>
                    </a:ext>
                  </a:extLst>
                </a:hlinkClick>
              </a:rPr>
              <a:t>Stress PET</a:t>
            </a:r>
          </a:p>
          <a:p>
            <a:r>
              <a:rPr lang="en-US" dirty="0">
                <a:hlinkClick r:id="rId3" action="ppaction://hlinksldjump">
                  <a:extLst>
                    <a:ext uri="{A12FA001-AC4F-418D-AE19-62706E023703}">
                      <ahyp:hlinkClr xmlns:ahyp="http://schemas.microsoft.com/office/drawing/2018/hyperlinkcolor" val="tx"/>
                    </a:ext>
                  </a:extLst>
                </a:hlinkClick>
              </a:rPr>
              <a:t>Stress SPECT</a:t>
            </a:r>
          </a:p>
          <a:p>
            <a:r>
              <a:rPr lang="en-US" dirty="0">
                <a:hlinkClick r:id="rId3" action="ppaction://hlinksldjump">
                  <a:extLst>
                    <a:ext uri="{A12FA001-AC4F-418D-AE19-62706E023703}">
                      <ahyp:hlinkClr xmlns:ahyp="http://schemas.microsoft.com/office/drawing/2018/hyperlinkcolor" val="tx"/>
                    </a:ext>
                  </a:extLst>
                </a:hlinkClick>
              </a:rPr>
              <a:t>Stress echocardiography</a:t>
            </a:r>
          </a:p>
          <a:p>
            <a:r>
              <a:rPr lang="en-US" dirty="0">
                <a:hlinkClick r:id="rId3" action="ppaction://hlinksldjump">
                  <a:extLst>
                    <a:ext uri="{A12FA001-AC4F-418D-AE19-62706E023703}">
                      <ahyp:hlinkClr xmlns:ahyp="http://schemas.microsoft.com/office/drawing/2018/hyperlinkcolor" val="tx"/>
                    </a:ext>
                  </a:extLst>
                </a:hlinkClick>
              </a:rPr>
              <a:t> (Class 1)</a:t>
            </a:r>
            <a:endParaRPr lang="en-US" dirty="0"/>
          </a:p>
        </p:txBody>
      </p:sp>
      <p:sp>
        <p:nvSpPr>
          <p:cNvPr id="31" name="TextBox 30">
            <a:extLst>
              <a:ext uri="{FF2B5EF4-FFF2-40B4-BE49-F238E27FC236}">
                <a16:creationId xmlns:a16="http://schemas.microsoft.com/office/drawing/2014/main" id="{39EF1549-24BF-4EAA-9796-40C68FC30364}"/>
              </a:ext>
              <a:ext uri="{C183D7F6-B498-43B3-948B-1728B52AA6E4}">
                <adec:decorative xmlns:adec="http://schemas.microsoft.com/office/drawing/2017/decorative" val="1"/>
              </a:ext>
            </a:extLst>
          </p:cNvPr>
          <p:cNvSpPr txBox="1"/>
          <p:nvPr/>
        </p:nvSpPr>
        <p:spPr>
          <a:xfrm>
            <a:off x="6116892" y="3985518"/>
            <a:ext cx="1650906" cy="986532"/>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endParaRPr lang="en-US" dirty="0"/>
          </a:p>
          <a:p>
            <a:r>
              <a:rPr lang="en-US" dirty="0"/>
              <a:t>Invasive coronary angiography with</a:t>
            </a:r>
          </a:p>
          <a:p>
            <a:r>
              <a:rPr lang="en-US" dirty="0"/>
              <a:t> FFR or iFR (Class 1)</a:t>
            </a:r>
          </a:p>
          <a:p>
            <a:endParaRPr lang="en-US" dirty="0"/>
          </a:p>
        </p:txBody>
      </p:sp>
      <p:sp>
        <p:nvSpPr>
          <p:cNvPr id="32" name="Rectangle 31">
            <a:extLst>
              <a:ext uri="{FF2B5EF4-FFF2-40B4-BE49-F238E27FC236}">
                <a16:creationId xmlns:a16="http://schemas.microsoft.com/office/drawing/2014/main" id="{B044A7A8-97A1-4E87-985E-FBAEB95A5A26}"/>
              </a:ext>
              <a:ext uri="{C183D7F6-B498-43B3-948B-1728B52AA6E4}">
                <adec:decorative xmlns:adec="http://schemas.microsoft.com/office/drawing/2017/decorative" val="1"/>
              </a:ext>
            </a:extLst>
          </p:cNvPr>
          <p:cNvSpPr/>
          <p:nvPr/>
        </p:nvSpPr>
        <p:spPr>
          <a:xfrm>
            <a:off x="7189430" y="2357485"/>
            <a:ext cx="2291137" cy="246221"/>
          </a:xfrm>
          <a:prstGeom prst="rect">
            <a:avLst/>
          </a:prstGeom>
        </p:spPr>
        <p:txBody>
          <a:bodyPr wrap="square">
            <a:spAutoFit/>
          </a:bodyPr>
          <a:lstStyle/>
          <a:p>
            <a:pPr algn="ctr"/>
            <a:r>
              <a:rPr lang="en-US" sz="1000" i="1" dirty="0">
                <a:latin typeface="Lub Dub Bold" panose="020B0803030403020204" pitchFamily="34" charset="0"/>
              </a:rPr>
              <a:t>Evaluate adequacy of GDMT</a:t>
            </a:r>
          </a:p>
        </p:txBody>
      </p:sp>
      <p:sp>
        <p:nvSpPr>
          <p:cNvPr id="33" name="TextBox 32">
            <a:extLst>
              <a:ext uri="{FF2B5EF4-FFF2-40B4-BE49-F238E27FC236}">
                <a16:creationId xmlns:a16="http://schemas.microsoft.com/office/drawing/2014/main" id="{8BEE064C-751F-4B30-B789-F0A9408E29DA}"/>
              </a:ext>
              <a:ext uri="{C183D7F6-B498-43B3-948B-1728B52AA6E4}">
                <adec:decorative xmlns:adec="http://schemas.microsoft.com/office/drawing/2017/decorative" val="1"/>
              </a:ext>
            </a:extLst>
          </p:cNvPr>
          <p:cNvSpPr txBox="1"/>
          <p:nvPr/>
        </p:nvSpPr>
        <p:spPr>
          <a:xfrm>
            <a:off x="6103255" y="4960762"/>
            <a:ext cx="1664543" cy="640750"/>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t>CCTA (for patients with prior CABG or stents &gt;3.0 mm) (Class 2a)</a:t>
            </a:r>
          </a:p>
        </p:txBody>
      </p:sp>
      <p:sp>
        <p:nvSpPr>
          <p:cNvPr id="34" name="TextBox 33">
            <a:extLst>
              <a:ext uri="{FF2B5EF4-FFF2-40B4-BE49-F238E27FC236}">
                <a16:creationId xmlns:a16="http://schemas.microsoft.com/office/drawing/2014/main" id="{08442B1B-FF44-46C8-A705-AB15D9F814A2}"/>
              </a:ext>
              <a:ext uri="{C183D7F6-B498-43B3-948B-1728B52AA6E4}">
                <adec:decorative xmlns:adec="http://schemas.microsoft.com/office/drawing/2017/decorative" val="1"/>
              </a:ext>
            </a:extLst>
          </p:cNvPr>
          <p:cNvSpPr txBox="1"/>
          <p:nvPr/>
        </p:nvSpPr>
        <p:spPr>
          <a:xfrm>
            <a:off x="7448257" y="2574147"/>
            <a:ext cx="1773482" cy="493160"/>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endParaRPr lang="en-US" dirty="0"/>
          </a:p>
          <a:p>
            <a:r>
              <a:rPr lang="en-US" dirty="0"/>
              <a:t>Intensify GDMT and option to defer testing (Class 1)</a:t>
            </a:r>
          </a:p>
          <a:p>
            <a:endParaRPr lang="en-US" dirty="0"/>
          </a:p>
        </p:txBody>
      </p:sp>
      <p:cxnSp>
        <p:nvCxnSpPr>
          <p:cNvPr id="35" name="Straight Arrow Connector 34">
            <a:extLst>
              <a:ext uri="{FF2B5EF4-FFF2-40B4-BE49-F238E27FC236}">
                <a16:creationId xmlns:a16="http://schemas.microsoft.com/office/drawing/2014/main" id="{879982E0-4869-4E78-AFCD-4CC465CBE815}"/>
              </a:ext>
              <a:ext uri="{C183D7F6-B498-43B3-948B-1728B52AA6E4}">
                <adec:decorative xmlns:adec="http://schemas.microsoft.com/office/drawing/2017/decorative" val="1"/>
              </a:ext>
            </a:extLst>
          </p:cNvPr>
          <p:cNvCxnSpPr>
            <a:cxnSpLocks/>
          </p:cNvCxnSpPr>
          <p:nvPr/>
        </p:nvCxnSpPr>
        <p:spPr>
          <a:xfrm>
            <a:off x="8336819" y="2166985"/>
            <a:ext cx="0" cy="2286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4ABB173A-F8EA-48B4-8DA8-FE5ED5152175}"/>
              </a:ext>
              <a:ext uri="{C183D7F6-B498-43B3-948B-1728B52AA6E4}">
                <adec:decorative xmlns:adec="http://schemas.microsoft.com/office/drawing/2017/decorative" val="1"/>
              </a:ext>
            </a:extLst>
          </p:cNvPr>
          <p:cNvCxnSpPr>
            <a:cxnSpLocks/>
          </p:cNvCxnSpPr>
          <p:nvPr/>
        </p:nvCxnSpPr>
        <p:spPr>
          <a:xfrm>
            <a:off x="8336819" y="3048257"/>
            <a:ext cx="0" cy="2286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Rectangle 2">
            <a:extLst>
              <a:ext uri="{FF2B5EF4-FFF2-40B4-BE49-F238E27FC236}">
                <a16:creationId xmlns:a16="http://schemas.microsoft.com/office/drawing/2014/main" id="{90F09593-220E-4B6D-AA2C-667490E843AA}"/>
              </a:ext>
              <a:ext uri="{C183D7F6-B498-43B3-948B-1728B52AA6E4}">
                <adec:decorative xmlns:adec="http://schemas.microsoft.com/office/drawing/2017/decorative" val="1"/>
              </a:ext>
            </a:extLst>
          </p:cNvPr>
          <p:cNvSpPr/>
          <p:nvPr/>
        </p:nvSpPr>
        <p:spPr>
          <a:xfrm>
            <a:off x="7258893" y="3545184"/>
            <a:ext cx="484236" cy="433614"/>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
        <p:nvSpPr>
          <p:cNvPr id="39" name="Rectangle Container">
            <a:extLst>
              <a:ext uri="{FF2B5EF4-FFF2-40B4-BE49-F238E27FC236}">
                <a16:creationId xmlns:a16="http://schemas.microsoft.com/office/drawing/2014/main" id="{48BABE4D-E1E9-45A6-988F-2765B0367927}"/>
              </a:ext>
              <a:ext uri="{C183D7F6-B498-43B3-948B-1728B52AA6E4}">
                <adec:decorative xmlns:adec="http://schemas.microsoft.com/office/drawing/2017/decorative" val="1"/>
              </a:ext>
            </a:extLst>
          </p:cNvPr>
          <p:cNvSpPr/>
          <p:nvPr/>
        </p:nvSpPr>
        <p:spPr>
          <a:xfrm>
            <a:off x="7039744" y="3589452"/>
            <a:ext cx="468754" cy="204439"/>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YES</a:t>
            </a:r>
          </a:p>
        </p:txBody>
      </p:sp>
      <p:sp>
        <p:nvSpPr>
          <p:cNvPr id="40" name="Rectangle Container">
            <a:extLst>
              <a:ext uri="{FF2B5EF4-FFF2-40B4-BE49-F238E27FC236}">
                <a16:creationId xmlns:a16="http://schemas.microsoft.com/office/drawing/2014/main" id="{EB39F913-5D24-4872-B2F6-FECC8BD18E48}"/>
              </a:ext>
              <a:ext uri="{C183D7F6-B498-43B3-948B-1728B52AA6E4}">
                <adec:decorative xmlns:adec="http://schemas.microsoft.com/office/drawing/2017/decorative" val="1"/>
              </a:ext>
            </a:extLst>
          </p:cNvPr>
          <p:cNvSpPr/>
          <p:nvPr/>
        </p:nvSpPr>
        <p:spPr>
          <a:xfrm>
            <a:off x="9039027" y="3444123"/>
            <a:ext cx="441540" cy="210526"/>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NO</a:t>
            </a:r>
          </a:p>
        </p:txBody>
      </p:sp>
      <p:sp>
        <p:nvSpPr>
          <p:cNvPr id="45" name="TextBox 44">
            <a:extLst>
              <a:ext uri="{FF2B5EF4-FFF2-40B4-BE49-F238E27FC236}">
                <a16:creationId xmlns:a16="http://schemas.microsoft.com/office/drawing/2014/main" id="{A4E22D67-FA96-4D46-9026-789FD13C7251}"/>
              </a:ext>
              <a:ext uri="{C183D7F6-B498-43B3-948B-1728B52AA6E4}">
                <adec:decorative xmlns:adec="http://schemas.microsoft.com/office/drawing/2017/decorative" val="1"/>
              </a:ext>
            </a:extLst>
          </p:cNvPr>
          <p:cNvSpPr txBox="1"/>
          <p:nvPr/>
        </p:nvSpPr>
        <p:spPr>
          <a:xfrm>
            <a:off x="8621988" y="5230665"/>
            <a:ext cx="3229285" cy="247392"/>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t>GDMT according to SIHD guideline (Class 1)</a:t>
            </a:r>
          </a:p>
        </p:txBody>
      </p:sp>
      <p:sp>
        <p:nvSpPr>
          <p:cNvPr id="46" name="TextBox 45">
            <a:extLst>
              <a:ext uri="{FF2B5EF4-FFF2-40B4-BE49-F238E27FC236}">
                <a16:creationId xmlns:a16="http://schemas.microsoft.com/office/drawing/2014/main" id="{FF3D1616-54EA-4555-A49D-99A34C82EFFA}"/>
              </a:ext>
              <a:ext uri="{C183D7F6-B498-43B3-948B-1728B52AA6E4}">
                <adec:decorative xmlns:adec="http://schemas.microsoft.com/office/drawing/2017/decorative" val="1"/>
              </a:ext>
            </a:extLst>
          </p:cNvPr>
          <p:cNvSpPr txBox="1"/>
          <p:nvPr/>
        </p:nvSpPr>
        <p:spPr>
          <a:xfrm>
            <a:off x="9840537" y="4686228"/>
            <a:ext cx="993100" cy="297188"/>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stStyle>
          <a:p>
            <a:r>
              <a:rPr lang="en-US" dirty="0"/>
              <a:t>Mild ischemia</a:t>
            </a:r>
          </a:p>
        </p:txBody>
      </p:sp>
      <p:sp>
        <p:nvSpPr>
          <p:cNvPr id="47" name="TextBox 46">
            <a:extLst>
              <a:ext uri="{FF2B5EF4-FFF2-40B4-BE49-F238E27FC236}">
                <a16:creationId xmlns:a16="http://schemas.microsoft.com/office/drawing/2014/main" id="{A6B6316B-77FE-4535-8B10-F3B1CC107C27}"/>
              </a:ext>
              <a:ext uri="{C183D7F6-B498-43B3-948B-1728B52AA6E4}">
                <adec:decorative xmlns:adec="http://schemas.microsoft.com/office/drawing/2017/decorative" val="1"/>
              </a:ext>
            </a:extLst>
          </p:cNvPr>
          <p:cNvSpPr txBox="1"/>
          <p:nvPr/>
        </p:nvSpPr>
        <p:spPr>
          <a:xfrm>
            <a:off x="8621988" y="4698990"/>
            <a:ext cx="1086098" cy="314816"/>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stStyle>
          <a:p>
            <a:r>
              <a:rPr lang="en-US" dirty="0"/>
              <a:t>Moderate/severe ischemia</a:t>
            </a:r>
          </a:p>
        </p:txBody>
      </p:sp>
      <p:sp>
        <p:nvSpPr>
          <p:cNvPr id="48" name="TextBox 47">
            <a:extLst>
              <a:ext uri="{FF2B5EF4-FFF2-40B4-BE49-F238E27FC236}">
                <a16:creationId xmlns:a16="http://schemas.microsoft.com/office/drawing/2014/main" id="{C07FCD64-3B88-4B8D-AF90-2DD98ACB8C1A}"/>
              </a:ext>
              <a:ext uri="{C183D7F6-B498-43B3-948B-1728B52AA6E4}">
                <adec:decorative xmlns:adec="http://schemas.microsoft.com/office/drawing/2017/decorative" val="1"/>
              </a:ext>
            </a:extLst>
          </p:cNvPr>
          <p:cNvSpPr txBox="1"/>
          <p:nvPr/>
        </p:nvSpPr>
        <p:spPr>
          <a:xfrm>
            <a:off x="10949003" y="4686228"/>
            <a:ext cx="902270" cy="297188"/>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stStyle>
          <a:p>
            <a:r>
              <a:rPr lang="en-US" dirty="0"/>
              <a:t>No ischemia</a:t>
            </a:r>
          </a:p>
        </p:txBody>
      </p:sp>
      <p:cxnSp>
        <p:nvCxnSpPr>
          <p:cNvPr id="50" name="Straight Arrow Connector 49">
            <a:extLst>
              <a:ext uri="{FF2B5EF4-FFF2-40B4-BE49-F238E27FC236}">
                <a16:creationId xmlns:a16="http://schemas.microsoft.com/office/drawing/2014/main" id="{71D1BE20-FA93-419F-A3AA-A6C2FACEDF98}"/>
              </a:ext>
              <a:ext uri="{C183D7F6-B498-43B3-948B-1728B52AA6E4}">
                <adec:decorative xmlns:adec="http://schemas.microsoft.com/office/drawing/2017/decorative" val="1"/>
              </a:ext>
            </a:extLst>
          </p:cNvPr>
          <p:cNvCxnSpPr>
            <a:cxnSpLocks/>
          </p:cNvCxnSpPr>
          <p:nvPr/>
        </p:nvCxnSpPr>
        <p:spPr>
          <a:xfrm>
            <a:off x="10347356" y="5014048"/>
            <a:ext cx="0" cy="21661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DC865AED-A7B5-4151-BF18-46279D08397D}"/>
              </a:ext>
              <a:ext uri="{C183D7F6-B498-43B3-948B-1728B52AA6E4}">
                <adec:decorative xmlns:adec="http://schemas.microsoft.com/office/drawing/2017/decorative" val="1"/>
              </a:ext>
            </a:extLst>
          </p:cNvPr>
          <p:cNvCxnSpPr>
            <a:cxnSpLocks/>
          </p:cNvCxnSpPr>
          <p:nvPr/>
        </p:nvCxnSpPr>
        <p:spPr>
          <a:xfrm>
            <a:off x="11373406" y="5014048"/>
            <a:ext cx="0" cy="21661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DBD953BC-DB95-4D61-BC2E-86D9DBF2935B}"/>
              </a:ext>
              <a:ext uri="{C183D7F6-B498-43B3-948B-1728B52AA6E4}">
                <adec:decorative xmlns:adec="http://schemas.microsoft.com/office/drawing/2017/decorative" val="1"/>
              </a:ext>
            </a:extLst>
          </p:cNvPr>
          <p:cNvCxnSpPr>
            <a:cxnSpLocks/>
          </p:cNvCxnSpPr>
          <p:nvPr/>
        </p:nvCxnSpPr>
        <p:spPr>
          <a:xfrm>
            <a:off x="9234470" y="5014048"/>
            <a:ext cx="0" cy="21661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D2CB61E5-F09F-40FA-8071-C883EB9766D5}"/>
              </a:ext>
              <a:ext uri="{C183D7F6-B498-43B3-948B-1728B52AA6E4}">
                <adec:decorative xmlns:adec="http://schemas.microsoft.com/office/drawing/2017/decorative" val="1"/>
              </a:ext>
            </a:extLst>
          </p:cNvPr>
          <p:cNvCxnSpPr>
            <a:cxnSpLocks/>
            <a:stCxn id="47" idx="1"/>
          </p:cNvCxnSpPr>
          <p:nvPr/>
        </p:nvCxnSpPr>
        <p:spPr>
          <a:xfrm flipH="1" flipV="1">
            <a:off x="7767798" y="4855478"/>
            <a:ext cx="854190" cy="9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C492D365-A39F-4BF7-8D98-F4D9513E2D50}"/>
              </a:ext>
              <a:ext uri="{C183D7F6-B498-43B3-948B-1728B52AA6E4}">
                <adec:decorative xmlns:adec="http://schemas.microsoft.com/office/drawing/2017/decorative" val="1"/>
              </a:ext>
            </a:extLst>
          </p:cNvPr>
          <p:cNvCxnSpPr>
            <a:cxnSpLocks/>
          </p:cNvCxnSpPr>
          <p:nvPr/>
        </p:nvCxnSpPr>
        <p:spPr>
          <a:xfrm>
            <a:off x="7767798" y="5362372"/>
            <a:ext cx="854190"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28635D10-FB1C-4404-86BD-D0CB68A9C46E}"/>
              </a:ext>
              <a:ext uri="{C183D7F6-B498-43B3-948B-1728B52AA6E4}">
                <adec:decorative xmlns:adec="http://schemas.microsoft.com/office/drawing/2017/decorative" val="1"/>
              </a:ext>
            </a:extLst>
          </p:cNvPr>
          <p:cNvSpPr/>
          <p:nvPr/>
        </p:nvSpPr>
        <p:spPr>
          <a:xfrm>
            <a:off x="9582982" y="374651"/>
            <a:ext cx="2438400" cy="406400"/>
          </a:xfrm>
          <a:prstGeom prst="rect">
            <a:avLst/>
          </a:prstGeom>
          <a:solidFill>
            <a:schemeClr val="bg1">
              <a:lumMod val="8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hlinkClick r:id="rId4" action="ppaction://hlinksldjump"/>
            <a:extLst>
              <a:ext uri="{FF2B5EF4-FFF2-40B4-BE49-F238E27FC236}">
                <a16:creationId xmlns:a16="http://schemas.microsoft.com/office/drawing/2014/main" id="{385EAF4E-90E2-4327-9519-67DF04666D3B}"/>
              </a:ext>
              <a:ext uri="{C183D7F6-B498-43B3-948B-1728B52AA6E4}">
                <adec:decorative xmlns:adec="http://schemas.microsoft.com/office/drawing/2017/decorative" val="1"/>
              </a:ext>
            </a:extLst>
          </p:cNvPr>
          <p:cNvSpPr txBox="1"/>
          <p:nvPr/>
        </p:nvSpPr>
        <p:spPr>
          <a:xfrm>
            <a:off x="9647806" y="408574"/>
            <a:ext cx="2335476" cy="338554"/>
          </a:xfrm>
          <a:prstGeom prst="rect">
            <a:avLst/>
          </a:prstGeom>
          <a:noFill/>
        </p:spPr>
        <p:txBody>
          <a:bodyPr wrap="square" rtlCol="0">
            <a:spAutoFit/>
          </a:bodyPr>
          <a:lstStyle/>
          <a:p>
            <a:r>
              <a:rPr lang="en-US" sz="1600" b="1" dirty="0">
                <a:latin typeface="Lub Dub Condensed" panose="020B0506030403020204" pitchFamily="34" charset="0"/>
                <a:sym typeface="Wingdings 3" panose="05040102010807070707" pitchFamily="18" charset="2"/>
              </a:rPr>
              <a:t>  </a:t>
            </a:r>
            <a:r>
              <a:rPr lang="en-US" sz="1600" b="1" dirty="0">
                <a:latin typeface="Lub Dub Condensed" panose="020B0506030403020204" pitchFamily="34" charset="0"/>
              </a:rPr>
              <a:t>Return to previous slide</a:t>
            </a:r>
          </a:p>
        </p:txBody>
      </p:sp>
    </p:spTree>
    <p:extLst>
      <p:ext uri="{BB962C8B-B14F-4D97-AF65-F5344CB8AC3E}">
        <p14:creationId xmlns:p14="http://schemas.microsoft.com/office/powerpoint/2010/main" val="410330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up)">
                                      <p:cBhvr>
                                        <p:cTn id="38" dur="500"/>
                                        <p:tgtEl>
                                          <p:spTgt spid="25"/>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par>
                          <p:cTn id="43" fill="hold">
                            <p:stCondLst>
                              <p:cond delay="4500"/>
                            </p:stCondLst>
                            <p:childTnLst>
                              <p:par>
                                <p:cTn id="44" presetID="22" presetClass="entr" presetSubtype="2"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right)">
                                      <p:cBhvr>
                                        <p:cTn id="46" dur="500"/>
                                        <p:tgtEl>
                                          <p:spTgt spid="2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5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wipe(left)">
                                      <p:cBhvr>
                                        <p:cTn id="69" dur="500"/>
                                        <p:tgtEl>
                                          <p:spTgt spid="7"/>
                                        </p:tgtEl>
                                      </p:cBhvr>
                                    </p:animEffec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fade">
                                      <p:cBhvr>
                                        <p:cTn id="73" dur="500"/>
                                        <p:tgtEl>
                                          <p:spTgt spid="10"/>
                                        </p:tgtEl>
                                      </p:cBhvr>
                                    </p:animEffect>
                                  </p:childTnLst>
                                </p:cTn>
                              </p:par>
                            </p:childTnLst>
                          </p:cTn>
                        </p:par>
                        <p:par>
                          <p:cTn id="74" fill="hold">
                            <p:stCondLst>
                              <p:cond delay="1000"/>
                            </p:stCondLst>
                            <p:childTnLst>
                              <p:par>
                                <p:cTn id="75" presetID="22" presetClass="entr" presetSubtype="1"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wipe(up)">
                                      <p:cBhvr>
                                        <p:cTn id="77" dur="500"/>
                                        <p:tgtEl>
                                          <p:spTgt spid="35"/>
                                        </p:tgtEl>
                                      </p:cBhvr>
                                    </p:animEffect>
                                  </p:childTnLst>
                                </p:cTn>
                              </p:par>
                            </p:childTnLst>
                          </p:cTn>
                        </p:par>
                        <p:par>
                          <p:cTn id="78" fill="hold">
                            <p:stCondLst>
                              <p:cond delay="1500"/>
                            </p:stCondLst>
                            <p:childTnLst>
                              <p:par>
                                <p:cTn id="79" presetID="10" presetClass="entr" presetSubtype="0" fill="hold" grpId="0" nodeType="after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childTnLst>
                                </p:cTn>
                              </p:par>
                            </p:childTnLst>
                          </p:cTn>
                        </p:par>
                        <p:par>
                          <p:cTn id="85" fill="hold">
                            <p:stCondLst>
                              <p:cond delay="2000"/>
                            </p:stCondLst>
                            <p:childTnLst>
                              <p:par>
                                <p:cTn id="86" presetID="22" presetClass="entr" presetSubtype="1" fill="hold"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2500"/>
                            </p:stCondLst>
                            <p:childTnLst>
                              <p:par>
                                <p:cTn id="90" presetID="10" presetClass="entr" presetSubtype="0" fill="hold" grpId="0"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500"/>
                                        <p:tgtEl>
                                          <p:spTgt spid="29"/>
                                        </p:tgtEl>
                                      </p:cBhvr>
                                    </p:animEffect>
                                  </p:childTnLst>
                                </p:cTn>
                              </p:par>
                            </p:childTnLst>
                          </p:cTn>
                        </p:par>
                        <p:par>
                          <p:cTn id="93" fill="hold">
                            <p:stCondLst>
                              <p:cond delay="3000"/>
                            </p:stCondLst>
                            <p:childTnLst>
                              <p:par>
                                <p:cTn id="94" presetID="22" presetClass="entr" presetSubtype="1" fill="hold" grpId="0" nodeType="afterEffect">
                                  <p:stCondLst>
                                    <p:cond delay="0"/>
                                  </p:stCondLst>
                                  <p:childTnLst>
                                    <p:set>
                                      <p:cBhvr>
                                        <p:cTn id="95" dur="1" fill="hold">
                                          <p:stCondLst>
                                            <p:cond delay="0"/>
                                          </p:stCondLst>
                                        </p:cTn>
                                        <p:tgtEl>
                                          <p:spTgt spid="38"/>
                                        </p:tgtEl>
                                        <p:attrNameLst>
                                          <p:attrName>style.visibility</p:attrName>
                                        </p:attrNameLst>
                                      </p:cBhvr>
                                      <p:to>
                                        <p:strVal val="visible"/>
                                      </p:to>
                                    </p:set>
                                    <p:animEffect transition="in" filter="wipe(up)">
                                      <p:cBhvr>
                                        <p:cTn id="96" dur="500"/>
                                        <p:tgtEl>
                                          <p:spTgt spid="38"/>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3500"/>
                            </p:stCondLst>
                            <p:childTnLst>
                              <p:par>
                                <p:cTn id="101" presetID="10" presetClass="entr" presetSubtype="0" fill="hold" grpId="0" nodeType="after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fade">
                                      <p:cBhvr>
                                        <p:cTn id="103" dur="500"/>
                                        <p:tgtEl>
                                          <p:spTgt spid="31"/>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3"/>
                                        </p:tgtEl>
                                        <p:attrNameLst>
                                          <p:attrName>style.visibility</p:attrName>
                                        </p:attrNameLst>
                                      </p:cBhvr>
                                      <p:to>
                                        <p:strVal val="visible"/>
                                      </p:to>
                                    </p:set>
                                    <p:animEffect transition="in" filter="fade">
                                      <p:cBhvr>
                                        <p:cTn id="106" dur="500"/>
                                        <p:tgtEl>
                                          <p:spTgt spid="33"/>
                                        </p:tgtEl>
                                      </p:cBhvr>
                                    </p:animEffect>
                                  </p:childTnLst>
                                </p:cTn>
                              </p:par>
                            </p:childTnLst>
                          </p:cTn>
                        </p:par>
                        <p:par>
                          <p:cTn id="107" fill="hold">
                            <p:stCondLst>
                              <p:cond delay="4000"/>
                            </p:stCondLst>
                            <p:childTnLst>
                              <p:par>
                                <p:cTn id="108" presetID="22" presetClass="entr" presetSubtype="8" fill="hold" nodeType="afterEffect">
                                  <p:stCondLst>
                                    <p:cond delay="0"/>
                                  </p:stCondLst>
                                  <p:childTnLst>
                                    <p:set>
                                      <p:cBhvr>
                                        <p:cTn id="109" dur="1" fill="hold">
                                          <p:stCondLst>
                                            <p:cond delay="0"/>
                                          </p:stCondLst>
                                        </p:cTn>
                                        <p:tgtEl>
                                          <p:spTgt spid="57"/>
                                        </p:tgtEl>
                                        <p:attrNameLst>
                                          <p:attrName>style.visibility</p:attrName>
                                        </p:attrNameLst>
                                      </p:cBhvr>
                                      <p:to>
                                        <p:strVal val="visible"/>
                                      </p:to>
                                    </p:set>
                                    <p:animEffect transition="in" filter="wipe(left)">
                                      <p:cBhvr>
                                        <p:cTn id="110" dur="500"/>
                                        <p:tgtEl>
                                          <p:spTgt spid="57"/>
                                        </p:tgtEl>
                                      </p:cBhvr>
                                    </p:animEffect>
                                  </p:childTnLst>
                                </p:cTn>
                              </p:par>
                            </p:childTnLst>
                          </p:cTn>
                        </p:par>
                        <p:par>
                          <p:cTn id="111" fill="hold">
                            <p:stCondLst>
                              <p:cond delay="4500"/>
                            </p:stCondLst>
                            <p:childTnLst>
                              <p:par>
                                <p:cTn id="112" presetID="10" presetClass="entr" presetSubtype="0" fill="hold" grpId="0" nodeType="afterEffect">
                                  <p:stCondLst>
                                    <p:cond delay="0"/>
                                  </p:stCondLst>
                                  <p:childTnLst>
                                    <p:set>
                                      <p:cBhvr>
                                        <p:cTn id="113" dur="1" fill="hold">
                                          <p:stCondLst>
                                            <p:cond delay="0"/>
                                          </p:stCondLst>
                                        </p:cTn>
                                        <p:tgtEl>
                                          <p:spTgt spid="45"/>
                                        </p:tgtEl>
                                        <p:attrNameLst>
                                          <p:attrName>style.visibility</p:attrName>
                                        </p:attrNameLst>
                                      </p:cBhvr>
                                      <p:to>
                                        <p:strVal val="visible"/>
                                      </p:to>
                                    </p:set>
                                    <p:animEffect transition="in" filter="fade">
                                      <p:cBhvr>
                                        <p:cTn id="114" dur="500"/>
                                        <p:tgtEl>
                                          <p:spTgt spid="45"/>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wipe(left)">
                                      <p:cBhvr>
                                        <p:cTn id="119" dur="500"/>
                                        <p:tgtEl>
                                          <p:spTgt spid="37"/>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40"/>
                                        </p:tgtEl>
                                        <p:attrNameLst>
                                          <p:attrName>style.visibility</p:attrName>
                                        </p:attrNameLst>
                                      </p:cBhvr>
                                      <p:to>
                                        <p:strVal val="visible"/>
                                      </p:to>
                                    </p:set>
                                    <p:animEffect transition="in" filter="fade">
                                      <p:cBhvr>
                                        <p:cTn id="122" dur="500"/>
                                        <p:tgtEl>
                                          <p:spTgt spid="40"/>
                                        </p:tgtEl>
                                      </p:cBhvr>
                                    </p:animEffect>
                                  </p:childTnLst>
                                </p:cTn>
                              </p:par>
                            </p:childTnLst>
                          </p:cTn>
                        </p:par>
                        <p:par>
                          <p:cTn id="123" fill="hold">
                            <p:stCondLst>
                              <p:cond delay="500"/>
                            </p:stCondLst>
                            <p:childTnLst>
                              <p:par>
                                <p:cTn id="124" presetID="10"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500"/>
                                        <p:tgtEl>
                                          <p:spTgt spid="30"/>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28"/>
                                        </p:tgtEl>
                                        <p:attrNameLst>
                                          <p:attrName>style.visibility</p:attrName>
                                        </p:attrNameLst>
                                      </p:cBhvr>
                                      <p:to>
                                        <p:strVal val="visible"/>
                                      </p:to>
                                    </p:set>
                                    <p:animEffect transition="in" filter="fade">
                                      <p:cBhvr>
                                        <p:cTn id="129" dur="500"/>
                                        <p:tgtEl>
                                          <p:spTgt spid="28"/>
                                        </p:tgtEl>
                                      </p:cBhvr>
                                    </p:animEffect>
                                  </p:childTnLst>
                                </p:cTn>
                              </p:par>
                            </p:childTnLst>
                          </p:cTn>
                        </p:par>
                        <p:par>
                          <p:cTn id="130" fill="hold">
                            <p:stCondLst>
                              <p:cond delay="1000"/>
                            </p:stCondLst>
                            <p:childTnLst>
                              <p:par>
                                <p:cTn id="131" presetID="22" presetClass="entr" presetSubtype="2" fill="hold" nodeType="afterEffect">
                                  <p:stCondLst>
                                    <p:cond delay="0"/>
                                  </p:stCondLst>
                                  <p:childTnLst>
                                    <p:set>
                                      <p:cBhvr>
                                        <p:cTn id="132" dur="1" fill="hold">
                                          <p:stCondLst>
                                            <p:cond delay="0"/>
                                          </p:stCondLst>
                                        </p:cTn>
                                        <p:tgtEl>
                                          <p:spTgt spid="3"/>
                                        </p:tgtEl>
                                        <p:attrNameLst>
                                          <p:attrName>style.visibility</p:attrName>
                                        </p:attrNameLst>
                                      </p:cBhvr>
                                      <p:to>
                                        <p:strVal val="visible"/>
                                      </p:to>
                                    </p:set>
                                    <p:animEffect transition="in" filter="wipe(right)">
                                      <p:cBhvr>
                                        <p:cTn id="133" dur="500"/>
                                        <p:tgtEl>
                                          <p:spTgt spid="3"/>
                                        </p:tgtEl>
                                      </p:cBhvr>
                                    </p:animEffect>
                                  </p:childTnLst>
                                </p:cTn>
                              </p:par>
                            </p:childTnLst>
                          </p:cTn>
                        </p:par>
                        <p:par>
                          <p:cTn id="134" fill="hold">
                            <p:stCondLst>
                              <p:cond delay="1500"/>
                            </p:stCondLst>
                            <p:childTnLst>
                              <p:par>
                                <p:cTn id="135" presetID="10" presetClass="entr" presetSubtype="0" fill="hold" grpId="0" nodeType="afterEffect">
                                  <p:stCondLst>
                                    <p:cond delay="0"/>
                                  </p:stCondLst>
                                  <p:childTnLst>
                                    <p:set>
                                      <p:cBhvr>
                                        <p:cTn id="136" dur="1" fill="hold">
                                          <p:stCondLst>
                                            <p:cond delay="0"/>
                                          </p:stCondLst>
                                        </p:cTn>
                                        <p:tgtEl>
                                          <p:spTgt spid="47"/>
                                        </p:tgtEl>
                                        <p:attrNameLst>
                                          <p:attrName>style.visibility</p:attrName>
                                        </p:attrNameLst>
                                      </p:cBhvr>
                                      <p:to>
                                        <p:strVal val="visible"/>
                                      </p:to>
                                    </p:set>
                                    <p:animEffect transition="in" filter="fade">
                                      <p:cBhvr>
                                        <p:cTn id="137" dur="500"/>
                                        <p:tgtEl>
                                          <p:spTgt spid="47"/>
                                        </p:tgtEl>
                                      </p:cBhvr>
                                    </p:animEffect>
                                  </p:childTnLst>
                                </p:cTn>
                              </p:par>
                            </p:childTnLst>
                          </p:cTn>
                        </p:par>
                        <p:par>
                          <p:cTn id="138" fill="hold">
                            <p:stCondLst>
                              <p:cond delay="2000"/>
                            </p:stCondLst>
                            <p:childTnLst>
                              <p:par>
                                <p:cTn id="139" presetID="22" presetClass="entr" presetSubtype="2" fill="hold" nodeType="afterEffect">
                                  <p:stCondLst>
                                    <p:cond delay="0"/>
                                  </p:stCondLst>
                                  <p:childTnLst>
                                    <p:set>
                                      <p:cBhvr>
                                        <p:cTn id="140" dur="1" fill="hold">
                                          <p:stCondLst>
                                            <p:cond delay="0"/>
                                          </p:stCondLst>
                                        </p:cTn>
                                        <p:tgtEl>
                                          <p:spTgt spid="53"/>
                                        </p:tgtEl>
                                        <p:attrNameLst>
                                          <p:attrName>style.visibility</p:attrName>
                                        </p:attrNameLst>
                                      </p:cBhvr>
                                      <p:to>
                                        <p:strVal val="visible"/>
                                      </p:to>
                                    </p:set>
                                    <p:animEffect transition="in" filter="wipe(right)">
                                      <p:cBhvr>
                                        <p:cTn id="141" dur="500"/>
                                        <p:tgtEl>
                                          <p:spTgt spid="53"/>
                                        </p:tgtEl>
                                      </p:cBhvr>
                                    </p:animEffect>
                                  </p:childTnLst>
                                </p:cTn>
                              </p:par>
                            </p:childTnLst>
                          </p:cTn>
                        </p:par>
                        <p:par>
                          <p:cTn id="142" fill="hold">
                            <p:stCondLst>
                              <p:cond delay="2500"/>
                            </p:stCondLst>
                            <p:childTnLst>
                              <p:par>
                                <p:cTn id="143" presetID="22" presetClass="entr" presetSubtype="1" fill="hold" nodeType="after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up)">
                                      <p:cBhvr>
                                        <p:cTn id="145" dur="500"/>
                                        <p:tgtEl>
                                          <p:spTgt spid="52"/>
                                        </p:tgtEl>
                                      </p:cBhvr>
                                    </p:animEffect>
                                  </p:childTnLst>
                                </p:cTn>
                              </p:par>
                            </p:childTnLst>
                          </p:cTn>
                        </p:par>
                        <p:par>
                          <p:cTn id="146" fill="hold">
                            <p:stCondLst>
                              <p:cond delay="3000"/>
                            </p:stCondLst>
                            <p:childTnLst>
                              <p:par>
                                <p:cTn id="147" presetID="22" presetClass="entr" presetSubtype="1" fill="hold" nodeType="afterEffect">
                                  <p:stCondLst>
                                    <p:cond delay="0"/>
                                  </p:stCondLst>
                                  <p:childTnLst>
                                    <p:set>
                                      <p:cBhvr>
                                        <p:cTn id="148" dur="1" fill="hold">
                                          <p:stCondLst>
                                            <p:cond delay="0"/>
                                          </p:stCondLst>
                                        </p:cTn>
                                        <p:tgtEl>
                                          <p:spTgt spid="44"/>
                                        </p:tgtEl>
                                        <p:attrNameLst>
                                          <p:attrName>style.visibility</p:attrName>
                                        </p:attrNameLst>
                                      </p:cBhvr>
                                      <p:to>
                                        <p:strVal val="visible"/>
                                      </p:to>
                                    </p:set>
                                    <p:animEffect transition="in" filter="wipe(up)">
                                      <p:cBhvr>
                                        <p:cTn id="149" dur="500"/>
                                        <p:tgtEl>
                                          <p:spTgt spid="44"/>
                                        </p:tgtEl>
                                      </p:cBhvr>
                                    </p:animEffect>
                                  </p:childTnLst>
                                </p:cTn>
                              </p:par>
                            </p:childTnLst>
                          </p:cTn>
                        </p:par>
                        <p:par>
                          <p:cTn id="150" fill="hold">
                            <p:stCondLst>
                              <p:cond delay="3500"/>
                            </p:stCondLst>
                            <p:childTnLst>
                              <p:par>
                                <p:cTn id="151" presetID="10" presetClass="entr" presetSubtype="0" fill="hold" grpId="0" nodeType="afterEffect">
                                  <p:stCondLst>
                                    <p:cond delay="0"/>
                                  </p:stCondLst>
                                  <p:childTnLst>
                                    <p:set>
                                      <p:cBhvr>
                                        <p:cTn id="152" dur="1" fill="hold">
                                          <p:stCondLst>
                                            <p:cond delay="0"/>
                                          </p:stCondLst>
                                        </p:cTn>
                                        <p:tgtEl>
                                          <p:spTgt spid="46"/>
                                        </p:tgtEl>
                                        <p:attrNameLst>
                                          <p:attrName>style.visibility</p:attrName>
                                        </p:attrNameLst>
                                      </p:cBhvr>
                                      <p:to>
                                        <p:strVal val="visible"/>
                                      </p:to>
                                    </p:set>
                                    <p:animEffect transition="in" filter="fade">
                                      <p:cBhvr>
                                        <p:cTn id="153" dur="500"/>
                                        <p:tgtEl>
                                          <p:spTgt spid="46"/>
                                        </p:tgtEl>
                                      </p:cBhvr>
                                    </p:animEffect>
                                  </p:childTnLst>
                                </p:cTn>
                              </p:par>
                            </p:childTnLst>
                          </p:cTn>
                        </p:par>
                        <p:par>
                          <p:cTn id="154" fill="hold">
                            <p:stCondLst>
                              <p:cond delay="4000"/>
                            </p:stCondLst>
                            <p:childTnLst>
                              <p:par>
                                <p:cTn id="155" presetID="22" presetClass="entr" presetSubtype="1" fill="hold" nodeType="afterEffect">
                                  <p:stCondLst>
                                    <p:cond delay="0"/>
                                  </p:stCondLst>
                                  <p:childTnLst>
                                    <p:set>
                                      <p:cBhvr>
                                        <p:cTn id="156" dur="1" fill="hold">
                                          <p:stCondLst>
                                            <p:cond delay="0"/>
                                          </p:stCondLst>
                                        </p:cTn>
                                        <p:tgtEl>
                                          <p:spTgt spid="50"/>
                                        </p:tgtEl>
                                        <p:attrNameLst>
                                          <p:attrName>style.visibility</p:attrName>
                                        </p:attrNameLst>
                                      </p:cBhvr>
                                      <p:to>
                                        <p:strVal val="visible"/>
                                      </p:to>
                                    </p:set>
                                    <p:animEffect transition="in" filter="wipe(up)">
                                      <p:cBhvr>
                                        <p:cTn id="157" dur="500"/>
                                        <p:tgtEl>
                                          <p:spTgt spid="50"/>
                                        </p:tgtEl>
                                      </p:cBhvr>
                                    </p:animEffect>
                                  </p:childTnLst>
                                </p:cTn>
                              </p:par>
                            </p:childTnLst>
                          </p:cTn>
                        </p:par>
                        <p:par>
                          <p:cTn id="158" fill="hold">
                            <p:stCondLst>
                              <p:cond delay="4500"/>
                            </p:stCondLst>
                            <p:childTnLst>
                              <p:par>
                                <p:cTn id="159" presetID="22" presetClass="entr" presetSubtype="8" fill="hold" grpId="0" nodeType="afterEffect">
                                  <p:stCondLst>
                                    <p:cond delay="0"/>
                                  </p:stCondLst>
                                  <p:childTnLst>
                                    <p:set>
                                      <p:cBhvr>
                                        <p:cTn id="160" dur="1" fill="hold">
                                          <p:stCondLst>
                                            <p:cond delay="0"/>
                                          </p:stCondLst>
                                        </p:cTn>
                                        <p:tgtEl>
                                          <p:spTgt spid="42"/>
                                        </p:tgtEl>
                                        <p:attrNameLst>
                                          <p:attrName>style.visibility</p:attrName>
                                        </p:attrNameLst>
                                      </p:cBhvr>
                                      <p:to>
                                        <p:strVal val="visible"/>
                                      </p:to>
                                    </p:set>
                                    <p:animEffect transition="in" filter="wipe(left)">
                                      <p:cBhvr>
                                        <p:cTn id="161" dur="500"/>
                                        <p:tgtEl>
                                          <p:spTgt spid="42"/>
                                        </p:tgtEl>
                                      </p:cBhvr>
                                    </p:animEffect>
                                  </p:childTnLst>
                                </p:cTn>
                              </p:par>
                            </p:childTnLst>
                          </p:cTn>
                        </p:par>
                        <p:par>
                          <p:cTn id="162" fill="hold">
                            <p:stCondLst>
                              <p:cond delay="5000"/>
                            </p:stCondLst>
                            <p:childTnLst>
                              <p:par>
                                <p:cTn id="163" presetID="10" presetClass="entr" presetSubtype="0" fill="hold" grpId="0" nodeType="afterEffect">
                                  <p:stCondLst>
                                    <p:cond delay="0"/>
                                  </p:stCondLst>
                                  <p:childTnLst>
                                    <p:set>
                                      <p:cBhvr>
                                        <p:cTn id="164" dur="1" fill="hold">
                                          <p:stCondLst>
                                            <p:cond delay="0"/>
                                          </p:stCondLst>
                                        </p:cTn>
                                        <p:tgtEl>
                                          <p:spTgt spid="48"/>
                                        </p:tgtEl>
                                        <p:attrNameLst>
                                          <p:attrName>style.visibility</p:attrName>
                                        </p:attrNameLst>
                                      </p:cBhvr>
                                      <p:to>
                                        <p:strVal val="visible"/>
                                      </p:to>
                                    </p:set>
                                    <p:animEffect transition="in" filter="fade">
                                      <p:cBhvr>
                                        <p:cTn id="165" dur="500"/>
                                        <p:tgtEl>
                                          <p:spTgt spid="48"/>
                                        </p:tgtEl>
                                      </p:cBhvr>
                                    </p:animEffect>
                                  </p:childTnLst>
                                </p:cTn>
                              </p:par>
                            </p:childTnLst>
                          </p:cTn>
                        </p:par>
                        <p:par>
                          <p:cTn id="166" fill="hold">
                            <p:stCondLst>
                              <p:cond delay="5500"/>
                            </p:stCondLst>
                            <p:childTnLst>
                              <p:par>
                                <p:cTn id="167" presetID="22" presetClass="entr" presetSubtype="1" fill="hold" nodeType="afterEffect">
                                  <p:stCondLst>
                                    <p:cond delay="0"/>
                                  </p:stCondLst>
                                  <p:childTnLst>
                                    <p:set>
                                      <p:cBhvr>
                                        <p:cTn id="168" dur="1" fill="hold">
                                          <p:stCondLst>
                                            <p:cond delay="0"/>
                                          </p:stCondLst>
                                        </p:cTn>
                                        <p:tgtEl>
                                          <p:spTgt spid="51"/>
                                        </p:tgtEl>
                                        <p:attrNameLst>
                                          <p:attrName>style.visibility</p:attrName>
                                        </p:attrNameLst>
                                      </p:cBhvr>
                                      <p:to>
                                        <p:strVal val="visible"/>
                                      </p:to>
                                    </p:set>
                                    <p:animEffect transition="in" filter="wipe(up)">
                                      <p:cBhvr>
                                        <p:cTn id="16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2" grpId="0" animBg="1"/>
      <p:bldP spid="6" grpId="0" animBg="1"/>
      <p:bldP spid="7" grpId="0" animBg="1"/>
      <p:bldP spid="8" grpId="0" animBg="1"/>
      <p:bldP spid="9" grpId="0" animBg="1"/>
      <p:bldP spid="10" grpId="0" animBg="1"/>
      <p:bldP spid="14" grpId="0" animBg="1"/>
      <p:bldP spid="15" grpId="0" animBg="1"/>
      <p:bldP spid="17" grpId="0" animBg="1"/>
      <p:bldP spid="19" grpId="0" animBg="1"/>
      <p:bldP spid="22" grpId="0" animBg="1"/>
      <p:bldP spid="26" grpId="0" animBg="1"/>
      <p:bldP spid="27" grpId="0" animBg="1"/>
      <p:bldP spid="18" grpId="0" animBg="1"/>
      <p:bldP spid="16" grpId="0" animBg="1"/>
      <p:bldP spid="13" grpId="0"/>
      <p:bldP spid="28" grpId="0" animBg="1"/>
      <p:bldP spid="29" grpId="0" animBg="1"/>
      <p:bldP spid="30" grpId="0" animBg="1"/>
      <p:bldP spid="31" grpId="0" animBg="1"/>
      <p:bldP spid="32" grpId="0"/>
      <p:bldP spid="33" grpId="0" animBg="1"/>
      <p:bldP spid="34" grpId="0" animBg="1"/>
      <p:bldP spid="38" grpId="0" animBg="1"/>
      <p:bldP spid="39" grpId="0" animBg="1"/>
      <p:bldP spid="40" grpId="0" animBg="1"/>
      <p:bldP spid="45" grpId="0" animBg="1"/>
      <p:bldP spid="46" grpId="0" animBg="1"/>
      <p:bldP spid="47" grpId="0" animBg="1"/>
      <p:bldP spid="4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97CF6-DBE9-4181-AAB1-3F881C1928DC}"/>
              </a:ext>
            </a:extLst>
          </p:cNvPr>
          <p:cNvSpPr>
            <a:spLocks noGrp="1"/>
          </p:cNvSpPr>
          <p:nvPr>
            <p:ph type="title"/>
          </p:nvPr>
        </p:nvSpPr>
        <p:spPr>
          <a:xfrm>
            <a:off x="838200" y="458456"/>
            <a:ext cx="10412002" cy="779794"/>
          </a:xfrm>
        </p:spPr>
        <p:txBody>
          <a:bodyPr/>
          <a:lstStyle/>
          <a:p>
            <a:r>
              <a:rPr lang="en-US" sz="3200" b="1" dirty="0"/>
              <a:t>Patients with Suspected Ischemia and </a:t>
            </a:r>
            <a:br>
              <a:rPr lang="en-US" sz="3200" b="1" dirty="0"/>
            </a:br>
            <a:r>
              <a:rPr lang="en-US" sz="3200" b="1" dirty="0"/>
              <a:t>Non-Obstructive CAD (INOCA)</a:t>
            </a:r>
          </a:p>
        </p:txBody>
      </p:sp>
      <p:graphicFrame>
        <p:nvGraphicFramePr>
          <p:cNvPr id="8" name="Content Placeholder 5">
            <a:extLst>
              <a:ext uri="{FF2B5EF4-FFF2-40B4-BE49-F238E27FC236}">
                <a16:creationId xmlns:a16="http://schemas.microsoft.com/office/drawing/2014/main" id="{D5B3122C-4B8D-4E42-8071-29A6B996A7F9}"/>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332835016"/>
              </p:ext>
            </p:extLst>
          </p:nvPr>
        </p:nvGraphicFramePr>
        <p:xfrm>
          <a:off x="838200" y="1800760"/>
          <a:ext cx="10322169" cy="3114139"/>
        </p:xfrm>
        <a:graphic>
          <a:graphicData uri="http://schemas.openxmlformats.org/drawingml/2006/table">
            <a:tbl>
              <a:tblPr firstRow="1" bandRow="1">
                <a:tableStyleId>{5C22544A-7EE6-4342-B048-85BDC9FD1C3A}</a:tableStyleId>
              </a:tblPr>
              <a:tblGrid>
                <a:gridCol w="866240">
                  <a:extLst>
                    <a:ext uri="{9D8B030D-6E8A-4147-A177-3AD203B41FA5}">
                      <a16:colId xmlns:a16="http://schemas.microsoft.com/office/drawing/2014/main" val="2649235253"/>
                    </a:ext>
                  </a:extLst>
                </a:gridCol>
                <a:gridCol w="9455929">
                  <a:extLst>
                    <a:ext uri="{9D8B030D-6E8A-4147-A177-3AD203B41FA5}">
                      <a16:colId xmlns:a16="http://schemas.microsoft.com/office/drawing/2014/main" val="3265590656"/>
                    </a:ext>
                  </a:extLst>
                </a:gridCol>
              </a:tblGrid>
              <a:tr h="36476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87542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20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342900" marR="64769" indent="-228600">
                        <a:lnSpc>
                          <a:spcPct val="100000"/>
                        </a:lnSpc>
                        <a:spcBef>
                          <a:spcPts val="0"/>
                        </a:spcBef>
                        <a:spcAft>
                          <a:spcPts val="0"/>
                        </a:spcAft>
                        <a:buFont typeface="+mj-lt"/>
                        <a:buAutoNum type="arabicPeriod"/>
                      </a:pPr>
                      <a:r>
                        <a:rPr lang="en-US" sz="1400" kern="1200" dirty="0">
                          <a:solidFill>
                            <a:srgbClr val="231F20"/>
                          </a:solidFill>
                          <a:latin typeface="Lub Dub Condensed" panose="020B0506030403020204" pitchFamily="34" charset="0"/>
                          <a:ea typeface="+mn-ea"/>
                          <a:cs typeface="Calibri"/>
                          <a:sym typeface="Arial"/>
                        </a:rPr>
                        <a:t>For patients with persistent stable chest pain and nonobstructive CAD and at least mild myocardial ischemia on imaging, it is reasonable to consider invasive coronary function testing to improve the diagnosis of coronary microvascular dysfunction and to enhance risk stratification.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539541">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20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342900" marR="36195" indent="-228600" algn="l" defTabSz="914400" rtl="0" eaLnBrk="1" latinLnBrk="0" hangingPunct="1">
                        <a:lnSpc>
                          <a:spcPct val="100000"/>
                        </a:lnSpc>
                        <a:spcBef>
                          <a:spcPts val="0"/>
                        </a:spcBef>
                        <a:spcAft>
                          <a:spcPts val="0"/>
                        </a:spcAft>
                        <a:buFont typeface="+mj-lt"/>
                        <a:buAutoNum type="arabicPeriod" startAt="2"/>
                      </a:pPr>
                      <a:r>
                        <a:rPr lang="en-US" sz="1400" kern="1200" dirty="0">
                          <a:solidFill>
                            <a:srgbClr val="231F20"/>
                          </a:solidFill>
                          <a:latin typeface="Lub Dub Condensed" panose="020B0506030403020204" pitchFamily="34" charset="0"/>
                          <a:ea typeface="+mn-ea"/>
                          <a:cs typeface="Calibri"/>
                        </a:rPr>
                        <a:t>For patients with persistent stable chest pain and nonobstructive CAD, stress PET MPI with MBFR is reasonable to diagnose microvascular dysfunction and enhance risk stratification. </a:t>
                      </a:r>
                    </a:p>
                  </a:txBody>
                  <a:tcPr marL="0" marR="0" marT="2413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31764693"/>
                  </a:ext>
                </a:extLst>
              </a:tr>
              <a:tr h="539541">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20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342900" marR="36195" indent="-228600" algn="l" defTabSz="914400" rtl="0" eaLnBrk="1" latinLnBrk="0" hangingPunct="1">
                        <a:lnSpc>
                          <a:spcPct val="100000"/>
                        </a:lnSpc>
                        <a:spcBef>
                          <a:spcPts val="0"/>
                        </a:spcBef>
                        <a:spcAft>
                          <a:spcPts val="0"/>
                        </a:spcAft>
                        <a:buFont typeface="+mj-lt"/>
                        <a:buAutoNum type="arabicPeriod" startAt="3"/>
                      </a:pPr>
                      <a:r>
                        <a:rPr lang="en-US" sz="1400" kern="1200" dirty="0">
                          <a:solidFill>
                            <a:srgbClr val="231F20"/>
                          </a:solidFill>
                          <a:latin typeface="Lub Dub Condensed" panose="020B0506030403020204" pitchFamily="34" charset="0"/>
                          <a:ea typeface="+mn-ea"/>
                          <a:cs typeface="Calibri"/>
                        </a:rPr>
                        <a:t>For patients with persistent stable chest pain and  nonobstructive CAD, stress CMR with the addition of MBFR  measurement is reasonable to improve diagnosis of coronary myocardial dysfunction and for estimating risk of MACE.</a:t>
                      </a:r>
                    </a:p>
                  </a:txBody>
                  <a:tcPr marL="0" marR="0" marT="2413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958231300"/>
                  </a:ext>
                </a:extLst>
              </a:tr>
              <a:tr h="794873">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20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342900" marR="36195" lvl="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400" kern="1200" dirty="0">
                          <a:solidFill>
                            <a:srgbClr val="231F20"/>
                          </a:solidFill>
                          <a:latin typeface="Lub Dub Condensed" panose="020B0506030403020204" pitchFamily="34" charset="0"/>
                          <a:ea typeface="+mn-ea"/>
                          <a:cs typeface="Calibri"/>
                        </a:rPr>
                        <a:t>For patients with persistent stable chest pain and nonobstructive CAD, stress echocardiography with the addition of coronary flow velocity reserve measurement may be reasonable to improve diagnosis of coronary myocardial dysfunction and for estimating risk of MACE. </a:t>
                      </a:r>
                    </a:p>
                  </a:txBody>
                  <a:tcPr marL="0" marR="0" marT="2413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60997783"/>
                  </a:ext>
                </a:extLst>
              </a:tr>
            </a:tbl>
          </a:graphicData>
        </a:graphic>
      </p:graphicFrame>
      <p:sp>
        <p:nvSpPr>
          <p:cNvPr id="4" name="Slide Number Placeholder 3">
            <a:extLst>
              <a:ext uri="{FF2B5EF4-FFF2-40B4-BE49-F238E27FC236}">
                <a16:creationId xmlns:a16="http://schemas.microsoft.com/office/drawing/2014/main" id="{4AC32A0E-BB52-4175-8688-666A37BC99B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32</a:t>
            </a:fld>
            <a:endParaRPr lang="en-US" sz="900" dirty="0"/>
          </a:p>
        </p:txBody>
      </p:sp>
      <p:sp>
        <p:nvSpPr>
          <p:cNvPr id="13" name="Text Placeholder 4" descr="Abbreviations listed of terms used in the slide.">
            <a:extLst>
              <a:ext uri="{FF2B5EF4-FFF2-40B4-BE49-F238E27FC236}">
                <a16:creationId xmlns:a16="http://schemas.microsoft.com/office/drawing/2014/main" id="{9BEEE186-ECE9-4169-93C1-69303560986C}"/>
              </a:ext>
              <a:ext uri="{C183D7F6-B498-43B3-948B-1728B52AA6E4}">
                <adec:decorative xmlns:adec="http://schemas.microsoft.com/office/drawing/2017/decorative" val="0"/>
              </a:ext>
            </a:extLst>
          </p:cNvPr>
          <p:cNvSpPr>
            <a:spLocks noGrp="1"/>
          </p:cNvSpPr>
          <p:nvPr>
            <p:ph type="body" sz="quarter" idx="13"/>
          </p:nvPr>
        </p:nvSpPr>
        <p:spPr>
          <a:xfrm>
            <a:off x="1712778" y="5662008"/>
            <a:ext cx="8573011" cy="462572"/>
          </a:xfrm>
        </p:spPr>
        <p:txBody>
          <a:bodyPr/>
          <a:lstStyle/>
          <a:p>
            <a:pPr marL="0" indent="0" algn="ctr"/>
            <a:r>
              <a:rPr lang="en-US" sz="1100" b="1" dirty="0">
                <a:solidFill>
                  <a:srgbClr val="000000"/>
                </a:solidFill>
              </a:rPr>
              <a:t>Abbreviations: </a:t>
            </a:r>
            <a:r>
              <a:rPr lang="en-US" sz="1100" dirty="0">
                <a:solidFill>
                  <a:srgbClr val="000000"/>
                </a:solidFill>
              </a:rPr>
              <a:t>CAD indicates coronary artery disease; CMR, cardiovascular magnetic resonance imaging; CT, computed tomography; </a:t>
            </a:r>
            <a:br>
              <a:rPr lang="en-US" sz="1100" dirty="0">
                <a:solidFill>
                  <a:srgbClr val="000000"/>
                </a:solidFill>
              </a:rPr>
            </a:br>
            <a:r>
              <a:rPr lang="en-US" sz="1100" dirty="0">
                <a:solidFill>
                  <a:srgbClr val="000000"/>
                </a:solidFill>
              </a:rPr>
              <a:t>ECG, electrocardiogram; INOCA, ischemia and no obstructive coronary artery disease; MACE, major adverse cardiac events; </a:t>
            </a:r>
            <a:br>
              <a:rPr lang="en-US" sz="1100" dirty="0">
                <a:solidFill>
                  <a:srgbClr val="000000"/>
                </a:solidFill>
              </a:rPr>
            </a:br>
            <a:r>
              <a:rPr lang="en-US" sz="1100" dirty="0">
                <a:solidFill>
                  <a:srgbClr val="000000"/>
                </a:solidFill>
              </a:rPr>
              <a:t>MBFR, myocardial blood flow reserve; MPI, myocardial perfusion imaging; and PET, positron emission tomography.</a:t>
            </a:r>
          </a:p>
          <a:p>
            <a:pPr marL="0" indent="0" algn="ctr"/>
            <a:endParaRPr lang="en-US" sz="1100" dirty="0">
              <a:solidFill>
                <a:srgbClr val="000000"/>
              </a:solidFill>
            </a:endParaRPr>
          </a:p>
        </p:txBody>
      </p:sp>
    </p:spTree>
    <p:extLst>
      <p:ext uri="{BB962C8B-B14F-4D97-AF65-F5344CB8AC3E}">
        <p14:creationId xmlns:p14="http://schemas.microsoft.com/office/powerpoint/2010/main" val="2750631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556A522-D1CA-42F4-A48D-98E14FB41540}"/>
              </a:ext>
              <a:ext uri="{C183D7F6-B498-43B3-948B-1728B52AA6E4}">
                <adec:decorative xmlns:adec="http://schemas.microsoft.com/office/drawing/2017/decorative" val="1"/>
              </a:ext>
            </a:extLst>
          </p:cNvPr>
          <p:cNvGrpSpPr/>
          <p:nvPr/>
        </p:nvGrpSpPr>
        <p:grpSpPr>
          <a:xfrm>
            <a:off x="1600207" y="2468126"/>
            <a:ext cx="1322462" cy="482182"/>
            <a:chOff x="1600207" y="2468126"/>
            <a:chExt cx="1322462" cy="482182"/>
          </a:xfrm>
        </p:grpSpPr>
        <p:cxnSp>
          <p:nvCxnSpPr>
            <p:cNvPr id="17" name="Straight Arrow Connector 16">
              <a:extLst>
                <a:ext uri="{FF2B5EF4-FFF2-40B4-BE49-F238E27FC236}">
                  <a16:creationId xmlns:a16="http://schemas.microsoft.com/office/drawing/2014/main" id="{8981A623-736F-4B83-AFD5-0E3DB7083C43}"/>
                </a:ext>
                <a:ext uri="{C183D7F6-B498-43B3-948B-1728B52AA6E4}">
                  <adec:decorative xmlns:adec="http://schemas.microsoft.com/office/drawing/2017/decorative" val="1"/>
                </a:ext>
              </a:extLst>
            </p:cNvPr>
            <p:cNvCxnSpPr>
              <a:cxnSpLocks/>
            </p:cNvCxnSpPr>
            <p:nvPr/>
          </p:nvCxnSpPr>
          <p:spPr>
            <a:xfrm>
              <a:off x="2922669" y="2468126"/>
              <a:ext cx="0" cy="292533"/>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Rectangle 2">
              <a:extLst>
                <a:ext uri="{FF2B5EF4-FFF2-40B4-BE49-F238E27FC236}">
                  <a16:creationId xmlns:a16="http://schemas.microsoft.com/office/drawing/2014/main" id="{E0761071-D765-439B-9A9E-4E79F0641F85}"/>
                </a:ext>
              </a:extLst>
            </p:cNvPr>
            <p:cNvSpPr/>
            <p:nvPr/>
          </p:nvSpPr>
          <p:spPr>
            <a:xfrm>
              <a:off x="1600207" y="2741144"/>
              <a:ext cx="1322462" cy="209164"/>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grpSp>
      <p:sp>
        <p:nvSpPr>
          <p:cNvPr id="63" name="Rectangle 62">
            <a:extLst>
              <a:ext uri="{FF2B5EF4-FFF2-40B4-BE49-F238E27FC236}">
                <a16:creationId xmlns:a16="http://schemas.microsoft.com/office/drawing/2014/main" id="{2637E49B-FE56-4011-8C84-443177AE22F4}"/>
              </a:ext>
              <a:ext uri="{C183D7F6-B498-43B3-948B-1728B52AA6E4}">
                <adec:decorative xmlns:adec="http://schemas.microsoft.com/office/drawing/2017/decorative" val="1"/>
              </a:ext>
            </a:extLst>
          </p:cNvPr>
          <p:cNvSpPr/>
          <p:nvPr/>
        </p:nvSpPr>
        <p:spPr>
          <a:xfrm>
            <a:off x="9879105" y="927834"/>
            <a:ext cx="2128808" cy="1949424"/>
          </a:xfrm>
          <a:prstGeom prst="rect">
            <a:avLst/>
          </a:prstGeom>
          <a:solidFill>
            <a:schemeClr val="tx1">
              <a:lumMod val="50000"/>
              <a:lumOff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2">
            <a:extLst>
              <a:ext uri="{FF2B5EF4-FFF2-40B4-BE49-F238E27FC236}">
                <a16:creationId xmlns:a16="http://schemas.microsoft.com/office/drawing/2014/main" id="{153EB8D2-237F-4004-99FA-91B75FD8E064}"/>
              </a:ext>
              <a:ext uri="{C183D7F6-B498-43B3-948B-1728B52AA6E4}">
                <adec:decorative xmlns:adec="http://schemas.microsoft.com/office/drawing/2017/decorative" val="1"/>
              </a:ext>
            </a:extLst>
          </p:cNvPr>
          <p:cNvSpPr/>
          <p:nvPr/>
        </p:nvSpPr>
        <p:spPr>
          <a:xfrm flipH="1">
            <a:off x="8757789" y="3159102"/>
            <a:ext cx="1252979" cy="229424"/>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grpSp>
        <p:nvGrpSpPr>
          <p:cNvPr id="9" name="Group 8">
            <a:extLst>
              <a:ext uri="{FF2B5EF4-FFF2-40B4-BE49-F238E27FC236}">
                <a16:creationId xmlns:a16="http://schemas.microsoft.com/office/drawing/2014/main" id="{212AC7C1-752D-46E1-B9BD-BC69500B72D9}"/>
              </a:ext>
              <a:ext uri="{C183D7F6-B498-43B3-948B-1728B52AA6E4}">
                <adec:decorative xmlns:adec="http://schemas.microsoft.com/office/drawing/2017/decorative" val="1"/>
              </a:ext>
            </a:extLst>
          </p:cNvPr>
          <p:cNvGrpSpPr/>
          <p:nvPr/>
        </p:nvGrpSpPr>
        <p:grpSpPr>
          <a:xfrm>
            <a:off x="6172206" y="2877258"/>
            <a:ext cx="2434469" cy="501714"/>
            <a:chOff x="6172206" y="2877258"/>
            <a:chExt cx="2434469" cy="501714"/>
          </a:xfrm>
        </p:grpSpPr>
        <p:cxnSp>
          <p:nvCxnSpPr>
            <p:cNvPr id="42" name="Straight Arrow Connector 41">
              <a:extLst>
                <a:ext uri="{FF2B5EF4-FFF2-40B4-BE49-F238E27FC236}">
                  <a16:creationId xmlns:a16="http://schemas.microsoft.com/office/drawing/2014/main" id="{FA9F2AEF-AD32-47C9-B236-B65A515A14BD}"/>
                </a:ext>
                <a:ext uri="{C183D7F6-B498-43B3-948B-1728B52AA6E4}">
                  <adec:decorative xmlns:adec="http://schemas.microsoft.com/office/drawing/2017/decorative" val="1"/>
                </a:ext>
              </a:extLst>
            </p:cNvPr>
            <p:cNvCxnSpPr>
              <a:cxnSpLocks/>
            </p:cNvCxnSpPr>
            <p:nvPr/>
          </p:nvCxnSpPr>
          <p:spPr>
            <a:xfrm>
              <a:off x="8590368" y="2877258"/>
              <a:ext cx="0" cy="292533"/>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Rectangle 2">
              <a:extLst>
                <a:ext uri="{FF2B5EF4-FFF2-40B4-BE49-F238E27FC236}">
                  <a16:creationId xmlns:a16="http://schemas.microsoft.com/office/drawing/2014/main" id="{7695515B-6FFF-4A63-855F-CD9BDA8B5CB3}"/>
                </a:ext>
              </a:extLst>
            </p:cNvPr>
            <p:cNvSpPr/>
            <p:nvPr/>
          </p:nvSpPr>
          <p:spPr>
            <a:xfrm>
              <a:off x="6172206" y="3160354"/>
              <a:ext cx="2434469" cy="21861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grpSp>
      <p:sp>
        <p:nvSpPr>
          <p:cNvPr id="7" name="Rectangle 2">
            <a:extLst>
              <a:ext uri="{FF2B5EF4-FFF2-40B4-BE49-F238E27FC236}">
                <a16:creationId xmlns:a16="http://schemas.microsoft.com/office/drawing/2014/main" id="{5F033BF9-B6EF-453C-8161-B70F975CE28C}"/>
              </a:ext>
              <a:ext uri="{C183D7F6-B498-43B3-948B-1728B52AA6E4}">
                <adec:decorative xmlns:adec="http://schemas.microsoft.com/office/drawing/2017/decorative" val="1"/>
              </a:ext>
            </a:extLst>
          </p:cNvPr>
          <p:cNvSpPr/>
          <p:nvPr/>
        </p:nvSpPr>
        <p:spPr>
          <a:xfrm flipH="1">
            <a:off x="7216350" y="1662714"/>
            <a:ext cx="1383686" cy="290111"/>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
        <p:nvSpPr>
          <p:cNvPr id="8" name="Rectangle 2">
            <a:extLst>
              <a:ext uri="{FF2B5EF4-FFF2-40B4-BE49-F238E27FC236}">
                <a16:creationId xmlns:a16="http://schemas.microsoft.com/office/drawing/2014/main" id="{2960C839-0262-4B90-BDFC-2DCD429E70D6}"/>
              </a:ext>
              <a:ext uri="{C183D7F6-B498-43B3-948B-1728B52AA6E4}">
                <adec:decorative xmlns:adec="http://schemas.microsoft.com/office/drawing/2017/decorative" val="1"/>
              </a:ext>
            </a:extLst>
          </p:cNvPr>
          <p:cNvSpPr/>
          <p:nvPr/>
        </p:nvSpPr>
        <p:spPr>
          <a:xfrm>
            <a:off x="2922668" y="1662715"/>
            <a:ext cx="1120710" cy="175710"/>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118394BB-23A1-4250-B38A-929099DFCF43}"/>
              </a:ext>
            </a:extLst>
          </p:cNvPr>
          <p:cNvSpPr>
            <a:spLocks noGrp="1"/>
          </p:cNvSpPr>
          <p:nvPr>
            <p:ph type="title"/>
          </p:nvPr>
        </p:nvSpPr>
        <p:spPr>
          <a:xfrm>
            <a:off x="838200" y="365125"/>
            <a:ext cx="8391525" cy="660111"/>
          </a:xfrm>
        </p:spPr>
        <p:txBody>
          <a:bodyPr/>
          <a:lstStyle/>
          <a:p>
            <a:pPr>
              <a:lnSpc>
                <a:spcPct val="100000"/>
              </a:lnSpc>
              <a:spcBef>
                <a:spcPts val="0"/>
              </a:spcBef>
              <a:defRPr/>
            </a:pPr>
            <a:r>
              <a:rPr lang="en-US" sz="2400" dirty="0">
                <a:solidFill>
                  <a:srgbClr val="AC1B1F"/>
                </a:solidFill>
                <a:sym typeface="Arial"/>
              </a:rPr>
              <a:t>Figure 14. </a:t>
            </a:r>
            <a:r>
              <a:rPr lang="en-US" sz="2400" dirty="0">
                <a:sym typeface="Arial"/>
              </a:rPr>
              <a:t>Clinical Decision Pathway for Ischemia and Non-Obstructive CAD (INOCA)</a:t>
            </a:r>
          </a:p>
        </p:txBody>
      </p:sp>
      <p:sp>
        <p:nvSpPr>
          <p:cNvPr id="62" name="Rectangle 61" descr="Gray colored box with a bulleted list of words which indicate factors that increase the likelihood of coronary microvascular dysfunction.">
            <a:extLst>
              <a:ext uri="{FF2B5EF4-FFF2-40B4-BE49-F238E27FC236}">
                <a16:creationId xmlns:a16="http://schemas.microsoft.com/office/drawing/2014/main" id="{3F16AAAA-4234-4265-972E-1D43442ECFB3}"/>
              </a:ext>
            </a:extLst>
          </p:cNvPr>
          <p:cNvSpPr/>
          <p:nvPr/>
        </p:nvSpPr>
        <p:spPr>
          <a:xfrm>
            <a:off x="9928523" y="847561"/>
            <a:ext cx="2063452" cy="2029697"/>
          </a:xfrm>
          <a:prstGeom prst="rect">
            <a:avLst/>
          </a:prstGeom>
          <a:noFill/>
          <a:ln w="25400">
            <a:noFill/>
          </a:ln>
        </p:spPr>
        <p:txBody>
          <a:bodyPr spcFirstLastPara="0" lIns="0" tIns="0" rIns="0" bIns="0" anchor="ctr"/>
          <a:lstStyle/>
          <a:p>
            <a:pPr marL="114300" hangingPunct="0">
              <a:lnSpc>
                <a:spcPct val="90000"/>
              </a:lnSpc>
            </a:pPr>
            <a:r>
              <a:rPr lang="en-US" sz="1200" b="1" dirty="0">
                <a:solidFill>
                  <a:schemeClr val="bg1"/>
                </a:solidFill>
                <a:latin typeface="Lub Dub Condensed" panose="020B0506030403020204" pitchFamily="34" charset="0"/>
                <a:cs typeface="Lato"/>
              </a:rPr>
              <a:t>Factors that increase the likelihood of CMD:</a:t>
            </a:r>
          </a:p>
          <a:p>
            <a:pPr marL="400050" indent="-171450" hangingPunct="0">
              <a:lnSpc>
                <a:spcPct val="90000"/>
              </a:lnSpc>
              <a:spcBef>
                <a:spcPts val="600"/>
              </a:spcBef>
              <a:buFont typeface="Arial" panose="020B0604020202020204" pitchFamily="34" charset="0"/>
              <a:buChar char="•"/>
            </a:pPr>
            <a:r>
              <a:rPr lang="en-US" sz="1200" dirty="0">
                <a:solidFill>
                  <a:schemeClr val="bg1"/>
                </a:solidFill>
                <a:latin typeface="Lub Dub Condensed" panose="020B0506030403020204" pitchFamily="34" charset="0"/>
                <a:cs typeface="Lato"/>
              </a:rPr>
              <a:t>Diabetes</a:t>
            </a:r>
          </a:p>
          <a:p>
            <a:pPr marL="400050" indent="-171450" hangingPunct="0">
              <a:lnSpc>
                <a:spcPct val="90000"/>
              </a:lnSpc>
              <a:spcBef>
                <a:spcPts val="600"/>
              </a:spcBef>
              <a:buFont typeface="Arial" panose="020B0604020202020204" pitchFamily="34" charset="0"/>
              <a:buChar char="•"/>
            </a:pPr>
            <a:r>
              <a:rPr lang="en-US" sz="1200" dirty="0">
                <a:solidFill>
                  <a:schemeClr val="bg1"/>
                </a:solidFill>
                <a:latin typeface="Lub Dub Condensed" panose="020B0506030403020204" pitchFamily="34" charset="0"/>
                <a:cs typeface="Lato"/>
              </a:rPr>
              <a:t>Hypertension</a:t>
            </a:r>
          </a:p>
          <a:p>
            <a:pPr marL="400050" indent="-171450" hangingPunct="0">
              <a:lnSpc>
                <a:spcPct val="90000"/>
              </a:lnSpc>
              <a:spcBef>
                <a:spcPts val="600"/>
              </a:spcBef>
              <a:buFont typeface="Arial" panose="020B0604020202020204" pitchFamily="34" charset="0"/>
              <a:buChar char="•"/>
            </a:pPr>
            <a:r>
              <a:rPr lang="en-US" sz="1200" dirty="0">
                <a:solidFill>
                  <a:schemeClr val="bg1"/>
                </a:solidFill>
                <a:latin typeface="Lub Dub Condensed" panose="020B0506030403020204" pitchFamily="34" charset="0"/>
                <a:cs typeface="Lato"/>
              </a:rPr>
              <a:t>Left ventricular hypertrophy</a:t>
            </a:r>
          </a:p>
          <a:p>
            <a:pPr marL="400050" indent="-171450" hangingPunct="0">
              <a:lnSpc>
                <a:spcPct val="90000"/>
              </a:lnSpc>
              <a:spcBef>
                <a:spcPts val="600"/>
              </a:spcBef>
              <a:buFont typeface="Arial" panose="020B0604020202020204" pitchFamily="34" charset="0"/>
              <a:buChar char="•"/>
            </a:pPr>
            <a:r>
              <a:rPr lang="en-US" sz="1200" dirty="0">
                <a:solidFill>
                  <a:schemeClr val="bg1"/>
                </a:solidFill>
                <a:latin typeface="Lub Dub Condensed" panose="020B0506030403020204" pitchFamily="34" charset="0"/>
                <a:cs typeface="Lato"/>
              </a:rPr>
              <a:t>Small coronary vessel size or lumen volume</a:t>
            </a:r>
          </a:p>
          <a:p>
            <a:pPr marL="400050" indent="-171450" hangingPunct="0">
              <a:lnSpc>
                <a:spcPct val="90000"/>
              </a:lnSpc>
              <a:spcBef>
                <a:spcPts val="600"/>
              </a:spcBef>
              <a:buFont typeface="Arial" panose="020B0604020202020204" pitchFamily="34" charset="0"/>
              <a:buChar char="•"/>
            </a:pPr>
            <a:r>
              <a:rPr lang="en-US" sz="1200" dirty="0">
                <a:solidFill>
                  <a:schemeClr val="bg1"/>
                </a:solidFill>
                <a:latin typeface="Lub Dub Condensed" panose="020B0506030403020204" pitchFamily="34" charset="0"/>
                <a:cs typeface="Lato"/>
              </a:rPr>
              <a:t>Infiltrative heart disease</a:t>
            </a:r>
          </a:p>
        </p:txBody>
      </p:sp>
      <p:sp>
        <p:nvSpPr>
          <p:cNvPr id="4" name="Slide Number Placeholder 3">
            <a:extLst>
              <a:ext uri="{FF2B5EF4-FFF2-40B4-BE49-F238E27FC236}">
                <a16:creationId xmlns:a16="http://schemas.microsoft.com/office/drawing/2014/main" id="{1A33DC73-F0AA-4CD8-B13A-C4AF31864D3B}"/>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33</a:t>
            </a:fld>
            <a:endParaRPr lang="en-US" sz="900" dirty="0"/>
          </a:p>
        </p:txBody>
      </p:sp>
      <p:sp>
        <p:nvSpPr>
          <p:cNvPr id="53" name="Rectangle 52" descr="This flowchart, Figure 14 outlines the clinical decision pathway for patients with stable chest pain having suspected ischemia and non-obstructive coronary artery disease (INOCA).  There are two decision-making routes within this pathway.  The first involves invasive assessment which is more comprehensive, and the second route (more often followed) involves noninvasive assessment.  Irrespective of the test performed, an overarching goal of the evaluation of symptomatic patients with known nonobstructive CAD is to identify those who would benefit from intensification of preventive therapy (Class 1 recommendation).&#10;Factors that increase the likelihood of coronary microvascular dysfunction include the following:&#10;• Diabetes&#10;• Hypertension&#10;• Left ventricular hypertrophy&#10;• Small coronary vessel size or lumen volume&#10;• Infiltrative heart disease&#10;&#10;For patients with persistent stable chest pain and nonobstructive coronary artery disease and at least mild myocardial ischemia on imaging, it is reasonable (Class 2a) to consider invasive coronary function testing to improve the diagnosis of coronary microvascular dysfunction and to enhance risk stratification.&#10;Invasive testing results reflecting a noncardiac diagnosis include the following: coronary flow reserve greater than or equal to 2.0 and index of microcirculatory restriction less than 25 and negative provocative study to acetylcholine.&#10;Invasive testing results reflecting vasospasm include the following:  epicardial artery spasm (greater than 90% with acetylcholine and reproduction of chest pain and ischemic electrocardiogram changes.&#10;Invasive testing results reflecting coronary microvascular dysfunction include the following: index of microcirculatory restriction greater than or equal to 25 coronary flow reserve or angina with ST-segment depression during acetylcholine bolus or infusion, and epicardial artery constriction.&#10;&#10;For patients with persistent stable chest pain and nonobstructive coronary artery disease and at least mild myocardial ischemia on imaging, it is reasonable (Class 2a) to consider noninvasive testing by stress positron emission tomography or stress cardiovascular magnetic resonance imaging (must be with myocardial blood flow reserve) or the Class 2b recommendation for stress echocardiography with coronary flow velocity reserve.   Based on applying these testing procedures as appropriate there are four types of anticipated results and diagnostic outcomes.&#10;1.  No ischemia noted plus normal myocardial blood flow reserve indicating low risk for cardiovascular events.&#10;2.  Normal myocardial blood flow reserve and ischemia indicating diagnostic criteria for ischemia and nonobstructive coronary artery disease – no coronary microvascular dysfunction.  There is elevated risk for major adverse cardiovascular events.&#10;3.  Reduced myocardial blood flow reserve and ischemia indicating diagnostic criteria for coronary microvascular dysfunction and ischemia.  There is elevated risk for major adverse cardiovascular events.&#10;4.  Reduced myocardial blood flow reserve and ischemia indicating diagnostic criteria for coronary microvascular dysfunction.  There is elevated risk for major adverse cardiovascular events.&#10;">
            <a:extLst>
              <a:ext uri="{FF2B5EF4-FFF2-40B4-BE49-F238E27FC236}">
                <a16:creationId xmlns:a16="http://schemas.microsoft.com/office/drawing/2014/main" id="{4EC2C09C-F25D-4525-B37B-91140285E884}"/>
              </a:ext>
            </a:extLst>
          </p:cNvPr>
          <p:cNvSpPr/>
          <p:nvPr/>
        </p:nvSpPr>
        <p:spPr>
          <a:xfrm>
            <a:off x="368344" y="1155530"/>
            <a:ext cx="11111829" cy="5200336"/>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85A976C8-B4B1-40AC-95C3-8429E0B7DD6E}"/>
              </a:ext>
              <a:ext uri="{C183D7F6-B498-43B3-948B-1728B52AA6E4}">
                <adec:decorative xmlns:adec="http://schemas.microsoft.com/office/drawing/2017/decorative" val="0"/>
              </a:ext>
            </a:extLst>
          </p:cNvPr>
          <p:cNvSpPr txBox="1"/>
          <p:nvPr/>
        </p:nvSpPr>
        <p:spPr>
          <a:xfrm>
            <a:off x="4091723" y="2295144"/>
            <a:ext cx="3336751" cy="461665"/>
          </a:xfrm>
          <a:prstGeom prst="rect">
            <a:avLst/>
          </a:prstGeom>
          <a:noFill/>
        </p:spPr>
        <p:txBody>
          <a:bodyPr wrap="square" rtlCol="0">
            <a:spAutoFit/>
          </a:bodyPr>
          <a:lstStyle/>
          <a:p>
            <a:pPr algn="ctr"/>
            <a:r>
              <a:rPr lang="en-US" sz="1200" dirty="0">
                <a:latin typeface="Lub Dub Bold" panose="020B0803030403020204" pitchFamily="34" charset="0"/>
              </a:rPr>
              <a:t>Noninvasive testing more prevalent</a:t>
            </a:r>
          </a:p>
          <a:p>
            <a:pPr algn="ctr"/>
            <a:r>
              <a:rPr lang="en-US" sz="1200" dirty="0">
                <a:latin typeface="Lub Dub Bold" panose="020B0803030403020204" pitchFamily="34" charset="0"/>
              </a:rPr>
              <a:t>Invasive assessment more comprehensive</a:t>
            </a:r>
          </a:p>
        </p:txBody>
      </p:sp>
      <p:sp>
        <p:nvSpPr>
          <p:cNvPr id="5" name="Text Placeholder 4" descr="Abbreviations listed of terms used in the slide.">
            <a:extLst>
              <a:ext uri="{FF2B5EF4-FFF2-40B4-BE49-F238E27FC236}">
                <a16:creationId xmlns:a16="http://schemas.microsoft.com/office/drawing/2014/main" id="{C6BA1ECB-81C2-40F6-8059-6CE0A861E7B4}"/>
              </a:ext>
            </a:extLst>
          </p:cNvPr>
          <p:cNvSpPr>
            <a:spLocks noGrp="1"/>
          </p:cNvSpPr>
          <p:nvPr>
            <p:ph type="body" sz="quarter" idx="13"/>
          </p:nvPr>
        </p:nvSpPr>
        <p:spPr>
          <a:xfrm>
            <a:off x="2073358" y="5740723"/>
            <a:ext cx="7877176" cy="398939"/>
          </a:xfrm>
        </p:spPr>
        <p:txBody>
          <a:bodyPr/>
          <a:lstStyle/>
          <a:p>
            <a:pPr marL="0" indent="0" algn="ctr"/>
            <a:r>
              <a:rPr lang="en-US" sz="1000" b="1" dirty="0">
                <a:solidFill>
                  <a:srgbClr val="000000"/>
                </a:solidFill>
              </a:rPr>
              <a:t>Abbreviations:  </a:t>
            </a:r>
            <a:r>
              <a:rPr lang="en-US" sz="1000" dirty="0">
                <a:solidFill>
                  <a:srgbClr val="000000"/>
                </a:solidFill>
              </a:rPr>
              <a:t>ACh indicates acetylcholine; CAD, coronary artery disease; CFR, coronary flow reserve; CFVR, coronary flow velocity reserve; CMD,  coronary microvascular dysfunction; CMR, cardiovascular magnetic resonance imaging;  CV,  cardiovascular; FFR,  fractional flow reserve; IMR,  index of microcirculatory restriction; INOCA, ischemia and no obstructive coronary artery disease; MACE, major adverse cardiovascular events; and MBFR, myocardial blood flow reserve; and PET, positron emission tomography.</a:t>
            </a:r>
          </a:p>
        </p:txBody>
      </p:sp>
      <p:sp>
        <p:nvSpPr>
          <p:cNvPr id="6" name="TextBox 5">
            <a:extLst>
              <a:ext uri="{FF2B5EF4-FFF2-40B4-BE49-F238E27FC236}">
                <a16:creationId xmlns:a16="http://schemas.microsoft.com/office/drawing/2014/main" id="{60D94EC4-6F19-470F-96B8-B2132E0C7290}"/>
              </a:ext>
              <a:ext uri="{C183D7F6-B498-43B3-948B-1728B52AA6E4}">
                <adec:decorative xmlns:adec="http://schemas.microsoft.com/office/drawing/2017/decorative" val="1"/>
              </a:ext>
            </a:extLst>
          </p:cNvPr>
          <p:cNvSpPr txBox="1"/>
          <p:nvPr/>
        </p:nvSpPr>
        <p:spPr>
          <a:xfrm>
            <a:off x="4043378" y="1345359"/>
            <a:ext cx="3247994" cy="660111"/>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stStyle>
          <a:p>
            <a:r>
              <a:rPr lang="en-US" sz="1400" dirty="0">
                <a:latin typeface="Lub Dub Condensed" panose="020B0506030403020204" pitchFamily="34" charset="0"/>
              </a:rPr>
              <a:t>Stable Chest Pain</a:t>
            </a:r>
          </a:p>
          <a:p>
            <a:r>
              <a:rPr lang="en-US" sz="1400" dirty="0">
                <a:latin typeface="Lub Dub Condensed" panose="020B0506030403020204" pitchFamily="34" charset="0"/>
              </a:rPr>
              <a:t>Suspected Ischemia and Non-Obstructive CAD (INOCA)</a:t>
            </a:r>
          </a:p>
        </p:txBody>
      </p:sp>
      <p:sp>
        <p:nvSpPr>
          <p:cNvPr id="14" name="TextBox 13">
            <a:extLst>
              <a:ext uri="{FF2B5EF4-FFF2-40B4-BE49-F238E27FC236}">
                <a16:creationId xmlns:a16="http://schemas.microsoft.com/office/drawing/2014/main" id="{6D1F5F26-DCF3-46DD-83D0-336F5CEF0A3C}"/>
              </a:ext>
              <a:ext uri="{C183D7F6-B498-43B3-948B-1728B52AA6E4}">
                <adec:decorative xmlns:adec="http://schemas.microsoft.com/office/drawing/2017/decorative" val="1"/>
              </a:ext>
            </a:extLst>
          </p:cNvPr>
          <p:cNvSpPr txBox="1"/>
          <p:nvPr/>
        </p:nvSpPr>
        <p:spPr>
          <a:xfrm>
            <a:off x="2073358" y="1838425"/>
            <a:ext cx="1639424" cy="698673"/>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hlinkClick r:id="rId3" action="ppaction://hlinksldjump">
                  <a:extLst>
                    <a:ext uri="{A12FA001-AC4F-418D-AE19-62706E023703}">
                      <ahyp:hlinkClr xmlns:ahyp="http://schemas.microsoft.com/office/drawing/2018/hyperlinkcolor" val="tx"/>
                    </a:ext>
                  </a:extLst>
                </a:hlinkClick>
              </a:rPr>
              <a:t>Invasive coronary function testing (requires nonobstructive CAD  FFR ≥0.8) (Class 2a)</a:t>
            </a:r>
            <a:endParaRPr lang="en-US" dirty="0"/>
          </a:p>
        </p:txBody>
      </p:sp>
      <p:sp>
        <p:nvSpPr>
          <p:cNvPr id="15" name="TextBox 14">
            <a:extLst>
              <a:ext uri="{FF2B5EF4-FFF2-40B4-BE49-F238E27FC236}">
                <a16:creationId xmlns:a16="http://schemas.microsoft.com/office/drawing/2014/main" id="{3694EEB1-D4EF-4F8F-B67B-4C67C9764B10}"/>
              </a:ext>
              <a:ext uri="{C183D7F6-B498-43B3-948B-1728B52AA6E4}">
                <adec:decorative xmlns:adec="http://schemas.microsoft.com/office/drawing/2017/decorative" val="1"/>
              </a:ext>
            </a:extLst>
          </p:cNvPr>
          <p:cNvSpPr txBox="1"/>
          <p:nvPr/>
        </p:nvSpPr>
        <p:spPr>
          <a:xfrm>
            <a:off x="7777873" y="1980448"/>
            <a:ext cx="1628095" cy="556650"/>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t>Stress PET or stress CMR- </a:t>
            </a:r>
          </a:p>
          <a:p>
            <a:r>
              <a:rPr lang="en-US" dirty="0"/>
              <a:t>must be with MBFR</a:t>
            </a:r>
          </a:p>
          <a:p>
            <a:r>
              <a:rPr lang="en-US" dirty="0"/>
              <a:t>(Class 2a)</a:t>
            </a:r>
          </a:p>
        </p:txBody>
      </p:sp>
      <p:sp>
        <p:nvSpPr>
          <p:cNvPr id="16" name="TextBox 15">
            <a:extLst>
              <a:ext uri="{FF2B5EF4-FFF2-40B4-BE49-F238E27FC236}">
                <a16:creationId xmlns:a16="http://schemas.microsoft.com/office/drawing/2014/main" id="{AF45F450-439E-401D-BD93-2573E54A1013}"/>
              </a:ext>
              <a:ext uri="{C183D7F6-B498-43B3-948B-1728B52AA6E4}">
                <adec:decorative xmlns:adec="http://schemas.microsoft.com/office/drawing/2017/decorative" val="1"/>
              </a:ext>
            </a:extLst>
          </p:cNvPr>
          <p:cNvSpPr txBox="1"/>
          <p:nvPr/>
        </p:nvSpPr>
        <p:spPr>
          <a:xfrm>
            <a:off x="7777873" y="2494402"/>
            <a:ext cx="1628094" cy="513094"/>
          </a:xfrm>
          <a:prstGeom prst="rect">
            <a:avLst/>
          </a:prstGeom>
          <a:solidFill>
            <a:srgbClr val="F99B1D"/>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t>Stress echocardiography with CFVR (Class 2b)</a:t>
            </a:r>
          </a:p>
        </p:txBody>
      </p:sp>
      <p:sp>
        <p:nvSpPr>
          <p:cNvPr id="18" name="Rectangle 2">
            <a:extLst>
              <a:ext uri="{FF2B5EF4-FFF2-40B4-BE49-F238E27FC236}">
                <a16:creationId xmlns:a16="http://schemas.microsoft.com/office/drawing/2014/main" id="{4941315F-BE75-406D-A3ED-ADF06D79763E}"/>
              </a:ext>
              <a:ext uri="{C183D7F6-B498-43B3-948B-1728B52AA6E4}">
                <adec:decorative xmlns:adec="http://schemas.microsoft.com/office/drawing/2017/decorative" val="1"/>
              </a:ext>
            </a:extLst>
          </p:cNvPr>
          <p:cNvSpPr/>
          <p:nvPr/>
        </p:nvSpPr>
        <p:spPr>
          <a:xfrm flipH="1">
            <a:off x="2922668" y="2742206"/>
            <a:ext cx="1026050" cy="23044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cxnSp>
        <p:nvCxnSpPr>
          <p:cNvPr id="20" name="Straight Arrow Connector 19">
            <a:extLst>
              <a:ext uri="{FF2B5EF4-FFF2-40B4-BE49-F238E27FC236}">
                <a16:creationId xmlns:a16="http://schemas.microsoft.com/office/drawing/2014/main" id="{0FA0B9D7-8BAE-45F7-AA25-9F196E116A01}"/>
              </a:ext>
              <a:ext uri="{C183D7F6-B498-43B3-948B-1728B52AA6E4}">
                <adec:decorative xmlns:adec="http://schemas.microsoft.com/office/drawing/2017/decorative" val="1"/>
              </a:ext>
            </a:extLst>
          </p:cNvPr>
          <p:cNvCxnSpPr>
            <a:cxnSpLocks/>
          </p:cNvCxnSpPr>
          <p:nvPr/>
        </p:nvCxnSpPr>
        <p:spPr>
          <a:xfrm>
            <a:off x="2706787" y="2748626"/>
            <a:ext cx="0" cy="21661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68FC0E6-74CC-496C-B555-EA676B6F8B04}"/>
              </a:ext>
              <a:ext uri="{C183D7F6-B498-43B3-948B-1728B52AA6E4}">
                <adec:decorative xmlns:adec="http://schemas.microsoft.com/office/drawing/2017/decorative" val="1"/>
              </a:ext>
            </a:extLst>
          </p:cNvPr>
          <p:cNvCxnSpPr>
            <a:cxnSpLocks/>
            <a:stCxn id="27" idx="2"/>
          </p:cNvCxnSpPr>
          <p:nvPr/>
        </p:nvCxnSpPr>
        <p:spPr>
          <a:xfrm>
            <a:off x="2703086" y="4584695"/>
            <a:ext cx="0" cy="23896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751028D-9664-43C9-95B3-8ACDAE1B1A08}"/>
              </a:ext>
              <a:ext uri="{C183D7F6-B498-43B3-948B-1728B52AA6E4}">
                <adec:decorative xmlns:adec="http://schemas.microsoft.com/office/drawing/2017/decorative" val="1"/>
              </a:ext>
            </a:extLst>
          </p:cNvPr>
          <p:cNvCxnSpPr>
            <a:cxnSpLocks/>
          </p:cNvCxnSpPr>
          <p:nvPr/>
        </p:nvCxnSpPr>
        <p:spPr>
          <a:xfrm>
            <a:off x="3967768" y="4607042"/>
            <a:ext cx="0" cy="21661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7BBCE20-71B6-4C73-BA3A-D395994BC9F3}"/>
              </a:ext>
              <a:ext uri="{C183D7F6-B498-43B3-948B-1728B52AA6E4}">
                <adec:decorative xmlns:adec="http://schemas.microsoft.com/office/drawing/2017/decorative" val="1"/>
              </a:ext>
            </a:extLst>
          </p:cNvPr>
          <p:cNvCxnSpPr>
            <a:cxnSpLocks/>
          </p:cNvCxnSpPr>
          <p:nvPr/>
        </p:nvCxnSpPr>
        <p:spPr>
          <a:xfrm>
            <a:off x="1557242" y="4607042"/>
            <a:ext cx="0" cy="21661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56A5847-A623-4632-A6E6-5328EB1F86E4}"/>
              </a:ext>
              <a:ext uri="{C183D7F6-B498-43B3-948B-1728B52AA6E4}">
                <adec:decorative xmlns:adec="http://schemas.microsoft.com/office/drawing/2017/decorative" val="1"/>
              </a:ext>
            </a:extLst>
          </p:cNvPr>
          <p:cNvSpPr txBox="1"/>
          <p:nvPr/>
        </p:nvSpPr>
        <p:spPr>
          <a:xfrm>
            <a:off x="2157156" y="2972654"/>
            <a:ext cx="1091860" cy="1612041"/>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stStyle>
          <a:p>
            <a:r>
              <a:rPr lang="en-US" dirty="0"/>
              <a:t>Epicardial artery spasm (&gt;90%) with ACh </a:t>
            </a:r>
          </a:p>
          <a:p>
            <a:r>
              <a:rPr lang="en-US" dirty="0"/>
              <a:t>+</a:t>
            </a:r>
          </a:p>
          <a:p>
            <a:r>
              <a:rPr lang="en-US" dirty="0"/>
              <a:t> reproduction of chest pain </a:t>
            </a:r>
          </a:p>
          <a:p>
            <a:r>
              <a:rPr lang="en-US" dirty="0"/>
              <a:t>+</a:t>
            </a:r>
          </a:p>
          <a:p>
            <a:r>
              <a:rPr lang="en-US" dirty="0"/>
              <a:t> ischemic ECG changes</a:t>
            </a:r>
          </a:p>
        </p:txBody>
      </p:sp>
      <p:sp>
        <p:nvSpPr>
          <p:cNvPr id="28" name="TextBox 27">
            <a:extLst>
              <a:ext uri="{FF2B5EF4-FFF2-40B4-BE49-F238E27FC236}">
                <a16:creationId xmlns:a16="http://schemas.microsoft.com/office/drawing/2014/main" id="{59D05E25-C845-4AEC-AF11-E2348919E2D9}"/>
              </a:ext>
              <a:ext uri="{C183D7F6-B498-43B3-948B-1728B52AA6E4}">
                <adec:decorative xmlns:adec="http://schemas.microsoft.com/office/drawing/2017/decorative" val="1"/>
              </a:ext>
            </a:extLst>
          </p:cNvPr>
          <p:cNvSpPr txBox="1"/>
          <p:nvPr/>
        </p:nvSpPr>
        <p:spPr>
          <a:xfrm>
            <a:off x="1123727" y="2956325"/>
            <a:ext cx="867030" cy="1634212"/>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stStyle>
          <a:p>
            <a:r>
              <a:rPr lang="en-US" dirty="0"/>
              <a:t>CFR ≥2.0 </a:t>
            </a:r>
          </a:p>
          <a:p>
            <a:r>
              <a:rPr lang="en-US" dirty="0"/>
              <a:t>+ </a:t>
            </a:r>
          </a:p>
          <a:p>
            <a:r>
              <a:rPr lang="en-US" dirty="0"/>
              <a:t>IMR &lt;25 </a:t>
            </a:r>
          </a:p>
          <a:p>
            <a:r>
              <a:rPr lang="en-US" dirty="0"/>
              <a:t>+</a:t>
            </a:r>
          </a:p>
          <a:p>
            <a:r>
              <a:rPr lang="en-US" dirty="0"/>
              <a:t> negative provocative </a:t>
            </a:r>
          </a:p>
          <a:p>
            <a:r>
              <a:rPr lang="en-US" dirty="0"/>
              <a:t>study to ACh </a:t>
            </a:r>
          </a:p>
        </p:txBody>
      </p:sp>
      <p:sp>
        <p:nvSpPr>
          <p:cNvPr id="29" name="TextBox 28">
            <a:extLst>
              <a:ext uri="{FF2B5EF4-FFF2-40B4-BE49-F238E27FC236}">
                <a16:creationId xmlns:a16="http://schemas.microsoft.com/office/drawing/2014/main" id="{8D396136-B8F6-460B-A8FE-327377234959}"/>
              </a:ext>
              <a:ext uri="{C183D7F6-B498-43B3-948B-1728B52AA6E4}">
                <adec:decorative xmlns:adec="http://schemas.microsoft.com/office/drawing/2017/decorative" val="1"/>
              </a:ext>
            </a:extLst>
          </p:cNvPr>
          <p:cNvSpPr txBox="1"/>
          <p:nvPr/>
        </p:nvSpPr>
        <p:spPr>
          <a:xfrm>
            <a:off x="3415415" y="2979468"/>
            <a:ext cx="1150307" cy="1625945"/>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stStyle>
          <a:p>
            <a:r>
              <a:rPr lang="en-US" dirty="0"/>
              <a:t>IMR ≥25 </a:t>
            </a:r>
          </a:p>
          <a:p>
            <a:r>
              <a:rPr lang="en-US" dirty="0"/>
              <a:t>OR </a:t>
            </a:r>
          </a:p>
          <a:p>
            <a:r>
              <a:rPr lang="en-US" dirty="0"/>
              <a:t>CFR &lt;2.0 </a:t>
            </a:r>
          </a:p>
          <a:p>
            <a:r>
              <a:rPr lang="en-US" dirty="0"/>
              <a:t>OR</a:t>
            </a:r>
          </a:p>
          <a:p>
            <a:r>
              <a:rPr lang="en-US" dirty="0"/>
              <a:t> angina with ST depression during ACh bolus or infusion, and epicardial artery constriction</a:t>
            </a:r>
          </a:p>
        </p:txBody>
      </p:sp>
      <p:sp>
        <p:nvSpPr>
          <p:cNvPr id="30" name="TextBox 29">
            <a:extLst>
              <a:ext uri="{FF2B5EF4-FFF2-40B4-BE49-F238E27FC236}">
                <a16:creationId xmlns:a16="http://schemas.microsoft.com/office/drawing/2014/main" id="{027AD0E7-331E-4706-A5E0-EDE76D4F3424}"/>
              </a:ext>
              <a:ext uri="{C183D7F6-B498-43B3-948B-1728B52AA6E4}">
                <adec:decorative xmlns:adec="http://schemas.microsoft.com/office/drawing/2017/decorative" val="1"/>
              </a:ext>
            </a:extLst>
          </p:cNvPr>
          <p:cNvSpPr txBox="1"/>
          <p:nvPr/>
        </p:nvSpPr>
        <p:spPr>
          <a:xfrm>
            <a:off x="2147297" y="4808428"/>
            <a:ext cx="1111579" cy="314869"/>
          </a:xfrm>
          <a:prstGeom prst="rect">
            <a:avLst/>
          </a:prstGeom>
          <a:solidFill>
            <a:schemeClr val="accent5">
              <a:lumMod val="60000"/>
              <a:lumOff val="40000"/>
            </a:schemeClr>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sz="1200" b="1" dirty="0">
                <a:latin typeface="Lub Dub Condensed" panose="020B0506030403020204" pitchFamily="34" charset="0"/>
                <a:hlinkClick r:id="rId3" action="ppaction://hlinksldjump">
                  <a:extLst>
                    <a:ext uri="{A12FA001-AC4F-418D-AE19-62706E023703}">
                      <ahyp:hlinkClr xmlns:ahyp="http://schemas.microsoft.com/office/drawing/2018/hyperlinkcolor" val="tx"/>
                    </a:ext>
                  </a:extLst>
                </a:hlinkClick>
              </a:rPr>
              <a:t>Vasospasm</a:t>
            </a:r>
            <a:endParaRPr lang="en-US" sz="1200" b="1" dirty="0">
              <a:latin typeface="Lub Dub Condensed" panose="020B0506030403020204" pitchFamily="34" charset="0"/>
            </a:endParaRPr>
          </a:p>
        </p:txBody>
      </p:sp>
      <p:sp>
        <p:nvSpPr>
          <p:cNvPr id="31" name="TextBox 30">
            <a:extLst>
              <a:ext uri="{FF2B5EF4-FFF2-40B4-BE49-F238E27FC236}">
                <a16:creationId xmlns:a16="http://schemas.microsoft.com/office/drawing/2014/main" id="{0F8047CC-CC3F-49C6-8A1D-423243884530}"/>
              </a:ext>
              <a:ext uri="{C183D7F6-B498-43B3-948B-1728B52AA6E4}">
                <adec:decorative xmlns:adec="http://schemas.microsoft.com/office/drawing/2017/decorative" val="1"/>
              </a:ext>
            </a:extLst>
          </p:cNvPr>
          <p:cNvSpPr txBox="1"/>
          <p:nvPr/>
        </p:nvSpPr>
        <p:spPr>
          <a:xfrm>
            <a:off x="1123727" y="4817909"/>
            <a:ext cx="876348" cy="309269"/>
          </a:xfrm>
          <a:prstGeom prst="rect">
            <a:avLst/>
          </a:prstGeom>
          <a:solidFill>
            <a:schemeClr val="accent5">
              <a:lumMod val="60000"/>
              <a:lumOff val="40000"/>
            </a:schemeClr>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sz="1200" b="1" dirty="0">
                <a:latin typeface="Lub Dub Condensed" panose="020B0506030403020204" pitchFamily="34" charset="0"/>
              </a:rPr>
              <a:t>Noncardiac</a:t>
            </a:r>
          </a:p>
        </p:txBody>
      </p:sp>
      <p:sp>
        <p:nvSpPr>
          <p:cNvPr id="32" name="TextBox 31">
            <a:extLst>
              <a:ext uri="{FF2B5EF4-FFF2-40B4-BE49-F238E27FC236}">
                <a16:creationId xmlns:a16="http://schemas.microsoft.com/office/drawing/2014/main" id="{BA4ED400-2F86-4E79-99EE-3BA242B2D396}"/>
              </a:ext>
              <a:ext uri="{C183D7F6-B498-43B3-948B-1728B52AA6E4}">
                <adec:decorative xmlns:adec="http://schemas.microsoft.com/office/drawing/2017/decorative" val="1"/>
              </a:ext>
            </a:extLst>
          </p:cNvPr>
          <p:cNvSpPr txBox="1"/>
          <p:nvPr/>
        </p:nvSpPr>
        <p:spPr>
          <a:xfrm>
            <a:off x="3406098" y="4810521"/>
            <a:ext cx="1159623" cy="309269"/>
          </a:xfrm>
          <a:prstGeom prst="rect">
            <a:avLst/>
          </a:prstGeom>
          <a:solidFill>
            <a:schemeClr val="accent5">
              <a:lumMod val="60000"/>
              <a:lumOff val="40000"/>
            </a:schemeClr>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sz="1200" b="1" dirty="0">
                <a:latin typeface="Lub Dub Condensed" panose="020B0506030403020204" pitchFamily="34" charset="0"/>
              </a:rPr>
              <a:t>CMD</a:t>
            </a:r>
          </a:p>
        </p:txBody>
      </p:sp>
      <p:sp>
        <p:nvSpPr>
          <p:cNvPr id="33" name="TextBox 32">
            <a:extLst>
              <a:ext uri="{FF2B5EF4-FFF2-40B4-BE49-F238E27FC236}">
                <a16:creationId xmlns:a16="http://schemas.microsoft.com/office/drawing/2014/main" id="{9EDE1FF9-8E26-4BEC-9AD5-DC92A75457C0}"/>
              </a:ext>
              <a:ext uri="{C183D7F6-B498-43B3-948B-1728B52AA6E4}">
                <adec:decorative xmlns:adec="http://schemas.microsoft.com/office/drawing/2017/decorative" val="1"/>
              </a:ext>
            </a:extLst>
          </p:cNvPr>
          <p:cNvSpPr txBox="1"/>
          <p:nvPr/>
        </p:nvSpPr>
        <p:spPr>
          <a:xfrm>
            <a:off x="8226749" y="3393354"/>
            <a:ext cx="1042759" cy="496577"/>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stStyle>
          <a:p>
            <a:r>
              <a:rPr lang="en-US" dirty="0"/>
              <a:t>Reduced MBFR </a:t>
            </a:r>
          </a:p>
          <a:p>
            <a:r>
              <a:rPr lang="en-US" dirty="0"/>
              <a:t>+ ischemia</a:t>
            </a:r>
          </a:p>
        </p:txBody>
      </p:sp>
      <p:sp>
        <p:nvSpPr>
          <p:cNvPr id="34" name="TextBox 33">
            <a:extLst>
              <a:ext uri="{FF2B5EF4-FFF2-40B4-BE49-F238E27FC236}">
                <a16:creationId xmlns:a16="http://schemas.microsoft.com/office/drawing/2014/main" id="{B0D41BBC-40B9-4422-8D70-988BBA02B3CD}"/>
              </a:ext>
              <a:ext uri="{C183D7F6-B498-43B3-948B-1728B52AA6E4}">
                <adec:decorative xmlns:adec="http://schemas.microsoft.com/office/drawing/2017/decorative" val="1"/>
              </a:ext>
            </a:extLst>
          </p:cNvPr>
          <p:cNvSpPr txBox="1"/>
          <p:nvPr/>
        </p:nvSpPr>
        <p:spPr>
          <a:xfrm>
            <a:off x="6954516" y="3393354"/>
            <a:ext cx="1009055" cy="526072"/>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stStyle>
          <a:p>
            <a:r>
              <a:rPr lang="en-US" dirty="0"/>
              <a:t>Normal MBFR </a:t>
            </a:r>
            <a:br>
              <a:rPr lang="en-US" dirty="0"/>
            </a:br>
            <a:r>
              <a:rPr lang="en-US" dirty="0"/>
              <a:t>+ ischemia</a:t>
            </a:r>
          </a:p>
        </p:txBody>
      </p:sp>
      <p:sp>
        <p:nvSpPr>
          <p:cNvPr id="35" name="TextBox 34">
            <a:extLst>
              <a:ext uri="{FF2B5EF4-FFF2-40B4-BE49-F238E27FC236}">
                <a16:creationId xmlns:a16="http://schemas.microsoft.com/office/drawing/2014/main" id="{C00B2E8F-9F75-4900-AE52-3E5081342433}"/>
              </a:ext>
              <a:ext uri="{C183D7F6-B498-43B3-948B-1728B52AA6E4}">
                <adec:decorative xmlns:adec="http://schemas.microsoft.com/office/drawing/2017/decorative" val="1"/>
              </a:ext>
            </a:extLst>
          </p:cNvPr>
          <p:cNvSpPr txBox="1"/>
          <p:nvPr/>
        </p:nvSpPr>
        <p:spPr>
          <a:xfrm>
            <a:off x="9532685" y="3393354"/>
            <a:ext cx="1040658" cy="492153"/>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stStyle>
          <a:p>
            <a:r>
              <a:rPr lang="en-US" dirty="0"/>
              <a:t>Reduced MBFR </a:t>
            </a:r>
          </a:p>
          <a:p>
            <a:r>
              <a:rPr lang="en-US" dirty="0"/>
              <a:t>+ no ischemia</a:t>
            </a:r>
          </a:p>
        </p:txBody>
      </p:sp>
      <p:sp>
        <p:nvSpPr>
          <p:cNvPr id="36" name="TextBox 35">
            <a:extLst>
              <a:ext uri="{FF2B5EF4-FFF2-40B4-BE49-F238E27FC236}">
                <a16:creationId xmlns:a16="http://schemas.microsoft.com/office/drawing/2014/main" id="{F4B3A942-7188-4FC3-ABE4-74DC0964FE07}"/>
              </a:ext>
              <a:ext uri="{C183D7F6-B498-43B3-948B-1728B52AA6E4}">
                <adec:decorative xmlns:adec="http://schemas.microsoft.com/office/drawing/2017/decorative" val="1"/>
              </a:ext>
            </a:extLst>
          </p:cNvPr>
          <p:cNvSpPr txBox="1"/>
          <p:nvPr/>
        </p:nvSpPr>
        <p:spPr>
          <a:xfrm>
            <a:off x="6952389" y="4169960"/>
            <a:ext cx="1009055" cy="743567"/>
          </a:xfrm>
          <a:prstGeom prst="rect">
            <a:avLst/>
          </a:prstGeom>
          <a:solidFill>
            <a:schemeClr val="accent5">
              <a:lumMod val="60000"/>
              <a:lumOff val="40000"/>
            </a:schemeClr>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t>Diagnostic criteria for INOCA – </a:t>
            </a:r>
          </a:p>
          <a:p>
            <a:r>
              <a:rPr lang="en-US" dirty="0"/>
              <a:t>no CMD</a:t>
            </a:r>
          </a:p>
        </p:txBody>
      </p:sp>
      <p:sp>
        <p:nvSpPr>
          <p:cNvPr id="37" name="TextBox 36">
            <a:extLst>
              <a:ext uri="{FF2B5EF4-FFF2-40B4-BE49-F238E27FC236}">
                <a16:creationId xmlns:a16="http://schemas.microsoft.com/office/drawing/2014/main" id="{A9ED7912-6C8A-4EF2-B34E-DF8FEF9CFCED}"/>
              </a:ext>
              <a:ext uri="{C183D7F6-B498-43B3-948B-1728B52AA6E4}">
                <adec:decorative xmlns:adec="http://schemas.microsoft.com/office/drawing/2017/decorative" val="1"/>
              </a:ext>
            </a:extLst>
          </p:cNvPr>
          <p:cNvSpPr txBox="1"/>
          <p:nvPr/>
        </p:nvSpPr>
        <p:spPr>
          <a:xfrm>
            <a:off x="8232418" y="4169960"/>
            <a:ext cx="1040658" cy="743567"/>
          </a:xfrm>
          <a:prstGeom prst="rect">
            <a:avLst/>
          </a:prstGeom>
          <a:solidFill>
            <a:schemeClr val="accent5">
              <a:lumMod val="60000"/>
              <a:lumOff val="40000"/>
            </a:schemeClr>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t>Diagnostic criteria for CMD + ischemia</a:t>
            </a:r>
          </a:p>
        </p:txBody>
      </p:sp>
      <p:sp>
        <p:nvSpPr>
          <p:cNvPr id="38" name="TextBox 37">
            <a:extLst>
              <a:ext uri="{FF2B5EF4-FFF2-40B4-BE49-F238E27FC236}">
                <a16:creationId xmlns:a16="http://schemas.microsoft.com/office/drawing/2014/main" id="{D28257E2-0AC6-46F9-88DD-8FAB0CF781F8}"/>
              </a:ext>
              <a:ext uri="{C183D7F6-B498-43B3-948B-1728B52AA6E4}">
                <adec:decorative xmlns:adec="http://schemas.microsoft.com/office/drawing/2017/decorative" val="1"/>
              </a:ext>
            </a:extLst>
          </p:cNvPr>
          <p:cNvSpPr txBox="1"/>
          <p:nvPr/>
        </p:nvSpPr>
        <p:spPr>
          <a:xfrm>
            <a:off x="9532686" y="4169961"/>
            <a:ext cx="1040658" cy="743566"/>
          </a:xfrm>
          <a:prstGeom prst="rect">
            <a:avLst/>
          </a:prstGeom>
          <a:solidFill>
            <a:schemeClr val="accent5">
              <a:lumMod val="60000"/>
              <a:lumOff val="40000"/>
            </a:schemeClr>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t>Diagnostic criteria for CMD</a:t>
            </a:r>
          </a:p>
        </p:txBody>
      </p:sp>
      <p:sp>
        <p:nvSpPr>
          <p:cNvPr id="39" name="TextBox 38">
            <a:extLst>
              <a:ext uri="{FF2B5EF4-FFF2-40B4-BE49-F238E27FC236}">
                <a16:creationId xmlns:a16="http://schemas.microsoft.com/office/drawing/2014/main" id="{9558D47F-8096-4AFA-B68C-F04385722A18}"/>
              </a:ext>
              <a:ext uri="{C183D7F6-B498-43B3-948B-1728B52AA6E4}">
                <adec:decorative xmlns:adec="http://schemas.microsoft.com/office/drawing/2017/decorative" val="1"/>
              </a:ext>
            </a:extLst>
          </p:cNvPr>
          <p:cNvSpPr txBox="1"/>
          <p:nvPr/>
        </p:nvSpPr>
        <p:spPr>
          <a:xfrm>
            <a:off x="5652257" y="3393354"/>
            <a:ext cx="1039081" cy="526072"/>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stStyle>
          <a:p>
            <a:endParaRPr lang="en-US" dirty="0"/>
          </a:p>
          <a:p>
            <a:r>
              <a:rPr lang="en-US" dirty="0"/>
              <a:t>Normal MBFR </a:t>
            </a:r>
          </a:p>
          <a:p>
            <a:r>
              <a:rPr lang="en-US" dirty="0"/>
              <a:t>+ no ischemia </a:t>
            </a:r>
          </a:p>
          <a:p>
            <a:endParaRPr lang="en-US" dirty="0"/>
          </a:p>
        </p:txBody>
      </p:sp>
      <p:cxnSp>
        <p:nvCxnSpPr>
          <p:cNvPr id="46" name="Straight Arrow Connector 45">
            <a:extLst>
              <a:ext uri="{FF2B5EF4-FFF2-40B4-BE49-F238E27FC236}">
                <a16:creationId xmlns:a16="http://schemas.microsoft.com/office/drawing/2014/main" id="{8BAF2D78-2902-4953-860E-61F9E555D53D}"/>
              </a:ext>
              <a:ext uri="{C183D7F6-B498-43B3-948B-1728B52AA6E4}">
                <adec:decorative xmlns:adec="http://schemas.microsoft.com/office/drawing/2017/decorative" val="1"/>
              </a:ext>
            </a:extLst>
          </p:cNvPr>
          <p:cNvCxnSpPr>
            <a:cxnSpLocks/>
          </p:cNvCxnSpPr>
          <p:nvPr/>
        </p:nvCxnSpPr>
        <p:spPr>
          <a:xfrm>
            <a:off x="7444235" y="3167836"/>
            <a:ext cx="0" cy="21661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B244A484-2965-4795-9F31-3E12EBD73059}"/>
              </a:ext>
              <a:ext uri="{C183D7F6-B498-43B3-948B-1728B52AA6E4}">
                <adec:decorative xmlns:adec="http://schemas.microsoft.com/office/drawing/2017/decorative" val="1"/>
              </a:ext>
            </a:extLst>
          </p:cNvPr>
          <p:cNvCxnSpPr>
            <a:cxnSpLocks/>
          </p:cNvCxnSpPr>
          <p:nvPr/>
        </p:nvCxnSpPr>
        <p:spPr>
          <a:xfrm>
            <a:off x="7444235" y="3919426"/>
            <a:ext cx="0" cy="21661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781FB31D-0ACA-4C3E-84B5-A34E21E87389}"/>
              </a:ext>
              <a:ext uri="{C183D7F6-B498-43B3-948B-1728B52AA6E4}">
                <adec:decorative xmlns:adec="http://schemas.microsoft.com/office/drawing/2017/decorative" val="1"/>
              </a:ext>
            </a:extLst>
          </p:cNvPr>
          <p:cNvCxnSpPr>
            <a:cxnSpLocks/>
            <a:endCxn id="55" idx="0"/>
          </p:cNvCxnSpPr>
          <p:nvPr/>
        </p:nvCxnSpPr>
        <p:spPr>
          <a:xfrm>
            <a:off x="6158360" y="3919426"/>
            <a:ext cx="0" cy="87866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D724331D-63C4-4C15-B67A-B9A2E5693869}"/>
              </a:ext>
              <a:ext uri="{C183D7F6-B498-43B3-948B-1728B52AA6E4}">
                <adec:decorative xmlns:adec="http://schemas.microsoft.com/office/drawing/2017/decorative" val="1"/>
              </a:ext>
            </a:extLst>
          </p:cNvPr>
          <p:cNvCxnSpPr>
            <a:cxnSpLocks/>
          </p:cNvCxnSpPr>
          <p:nvPr/>
        </p:nvCxnSpPr>
        <p:spPr>
          <a:xfrm>
            <a:off x="10010771" y="3919426"/>
            <a:ext cx="0" cy="21661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73C84BEF-700B-4CDF-BA8F-BF174E6FC9B2}"/>
              </a:ext>
              <a:ext uri="{C183D7F6-B498-43B3-948B-1728B52AA6E4}">
                <adec:decorative xmlns:adec="http://schemas.microsoft.com/office/drawing/2017/decorative" val="1"/>
              </a:ext>
            </a:extLst>
          </p:cNvPr>
          <p:cNvCxnSpPr>
            <a:cxnSpLocks/>
          </p:cNvCxnSpPr>
          <p:nvPr/>
        </p:nvCxnSpPr>
        <p:spPr>
          <a:xfrm>
            <a:off x="8757792" y="3919426"/>
            <a:ext cx="0" cy="21661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CFA8845F-5CC8-4DA1-80A4-D95DD7DE9DC7}"/>
              </a:ext>
              <a:ext uri="{C183D7F6-B498-43B3-948B-1728B52AA6E4}">
                <adec:decorative xmlns:adec="http://schemas.microsoft.com/office/drawing/2017/decorative" val="1"/>
              </a:ext>
            </a:extLst>
          </p:cNvPr>
          <p:cNvSpPr txBox="1"/>
          <p:nvPr/>
        </p:nvSpPr>
        <p:spPr>
          <a:xfrm>
            <a:off x="1162050" y="5396908"/>
            <a:ext cx="9449616" cy="222785"/>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t>Intensification of preventive strategies + symptom guided GDMT(Class 1)</a:t>
            </a:r>
          </a:p>
        </p:txBody>
      </p:sp>
      <p:sp>
        <p:nvSpPr>
          <p:cNvPr id="55" name="Rectangle 54">
            <a:extLst>
              <a:ext uri="{FF2B5EF4-FFF2-40B4-BE49-F238E27FC236}">
                <a16:creationId xmlns:a16="http://schemas.microsoft.com/office/drawing/2014/main" id="{1CF5CB3E-6EA3-4C52-981B-B6F6686C6C19}"/>
              </a:ext>
              <a:ext uri="{C183D7F6-B498-43B3-948B-1728B52AA6E4}">
                <adec:decorative xmlns:adec="http://schemas.microsoft.com/office/drawing/2017/decorative" val="1"/>
              </a:ext>
            </a:extLst>
          </p:cNvPr>
          <p:cNvSpPr/>
          <p:nvPr/>
        </p:nvSpPr>
        <p:spPr>
          <a:xfrm>
            <a:off x="5647671" y="4798087"/>
            <a:ext cx="1043667" cy="424732"/>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200" b="1" dirty="0">
                <a:solidFill>
                  <a:schemeClr val="bg1"/>
                </a:solidFill>
                <a:latin typeface="Lub Dub Condensed" panose="020B0506030403020204" pitchFamily="34" charset="0"/>
                <a:cs typeface="Lato"/>
              </a:rPr>
              <a:t>Low risk for </a:t>
            </a:r>
            <a:br>
              <a:rPr lang="en-US" sz="1200" b="1" dirty="0">
                <a:solidFill>
                  <a:schemeClr val="bg1"/>
                </a:solidFill>
                <a:latin typeface="Lub Dub Condensed" panose="020B0506030403020204" pitchFamily="34" charset="0"/>
                <a:cs typeface="Lato"/>
              </a:rPr>
            </a:br>
            <a:r>
              <a:rPr lang="en-US" sz="1200" b="1" dirty="0">
                <a:solidFill>
                  <a:schemeClr val="bg1"/>
                </a:solidFill>
                <a:latin typeface="Lub Dub Condensed" panose="020B0506030403020204" pitchFamily="34" charset="0"/>
                <a:cs typeface="Lato"/>
              </a:rPr>
              <a:t>CV events</a:t>
            </a:r>
          </a:p>
        </p:txBody>
      </p:sp>
      <p:sp>
        <p:nvSpPr>
          <p:cNvPr id="56" name="Rectangle 55">
            <a:extLst>
              <a:ext uri="{FF2B5EF4-FFF2-40B4-BE49-F238E27FC236}">
                <a16:creationId xmlns:a16="http://schemas.microsoft.com/office/drawing/2014/main" id="{2A9A1679-1230-4986-9CAA-B923E76F5D93}"/>
              </a:ext>
              <a:ext uri="{C183D7F6-B498-43B3-948B-1728B52AA6E4}">
                <adec:decorative xmlns:adec="http://schemas.microsoft.com/office/drawing/2017/decorative" val="1"/>
              </a:ext>
            </a:extLst>
          </p:cNvPr>
          <p:cNvSpPr/>
          <p:nvPr/>
        </p:nvSpPr>
        <p:spPr>
          <a:xfrm>
            <a:off x="6954516" y="5138251"/>
            <a:ext cx="3618828" cy="188809"/>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200" b="1" dirty="0">
                <a:solidFill>
                  <a:schemeClr val="bg1"/>
                </a:solidFill>
                <a:latin typeface="Lub Dub Condensed" panose="020B0506030403020204" pitchFamily="34" charset="0"/>
                <a:cs typeface="Lato"/>
              </a:rPr>
              <a:t>Elevated risk for MACE</a:t>
            </a:r>
          </a:p>
        </p:txBody>
      </p:sp>
      <p:cxnSp>
        <p:nvCxnSpPr>
          <p:cNvPr id="57" name="Straight Arrow Connector 56">
            <a:extLst>
              <a:ext uri="{FF2B5EF4-FFF2-40B4-BE49-F238E27FC236}">
                <a16:creationId xmlns:a16="http://schemas.microsoft.com/office/drawing/2014/main" id="{4204F7E3-BE69-46E2-AF3A-E7B7A726A802}"/>
              </a:ext>
              <a:ext uri="{C183D7F6-B498-43B3-948B-1728B52AA6E4}">
                <adec:decorative xmlns:adec="http://schemas.microsoft.com/office/drawing/2017/decorative" val="1"/>
              </a:ext>
            </a:extLst>
          </p:cNvPr>
          <p:cNvCxnSpPr>
            <a:cxnSpLocks/>
          </p:cNvCxnSpPr>
          <p:nvPr/>
        </p:nvCxnSpPr>
        <p:spPr>
          <a:xfrm>
            <a:off x="7444235" y="4910561"/>
            <a:ext cx="0" cy="21661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C5800341-DFB7-47E6-9C9D-EDAA220FFE65}"/>
              </a:ext>
              <a:ext uri="{C183D7F6-B498-43B3-948B-1728B52AA6E4}">
                <adec:decorative xmlns:adec="http://schemas.microsoft.com/office/drawing/2017/decorative" val="1"/>
              </a:ext>
            </a:extLst>
          </p:cNvPr>
          <p:cNvCxnSpPr>
            <a:cxnSpLocks/>
          </p:cNvCxnSpPr>
          <p:nvPr/>
        </p:nvCxnSpPr>
        <p:spPr>
          <a:xfrm>
            <a:off x="10010771" y="4910561"/>
            <a:ext cx="0" cy="21661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EC27E08A-545C-4AD6-8406-DF9A558AE0E4}"/>
              </a:ext>
              <a:ext uri="{C183D7F6-B498-43B3-948B-1728B52AA6E4}">
                <adec:decorative xmlns:adec="http://schemas.microsoft.com/office/drawing/2017/decorative" val="1"/>
              </a:ext>
            </a:extLst>
          </p:cNvPr>
          <p:cNvCxnSpPr>
            <a:cxnSpLocks/>
          </p:cNvCxnSpPr>
          <p:nvPr/>
        </p:nvCxnSpPr>
        <p:spPr>
          <a:xfrm>
            <a:off x="8757792" y="4910561"/>
            <a:ext cx="0" cy="21661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Rectangle 2">
            <a:extLst>
              <a:ext uri="{FF2B5EF4-FFF2-40B4-BE49-F238E27FC236}">
                <a16:creationId xmlns:a16="http://schemas.microsoft.com/office/drawing/2014/main" id="{5BF30CEE-3889-40C8-B589-91775D1B37BE}"/>
              </a:ext>
              <a:ext uri="{C183D7F6-B498-43B3-948B-1728B52AA6E4}">
                <adec:decorative xmlns:adec="http://schemas.microsoft.com/office/drawing/2017/decorative" val="1"/>
              </a:ext>
            </a:extLst>
          </p:cNvPr>
          <p:cNvSpPr/>
          <p:nvPr/>
        </p:nvSpPr>
        <p:spPr>
          <a:xfrm flipH="1">
            <a:off x="8556218" y="3159102"/>
            <a:ext cx="201573" cy="234143"/>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Tree>
    <p:extLst>
      <p:ext uri="{BB962C8B-B14F-4D97-AF65-F5344CB8AC3E}">
        <p14:creationId xmlns:p14="http://schemas.microsoft.com/office/powerpoint/2010/main" val="328082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right)">
                                      <p:cBhvr>
                                        <p:cTn id="19" dur="500"/>
                                        <p:tgtEl>
                                          <p:spTgt spid="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up)">
                                      <p:cBhvr>
                                        <p:cTn id="27" dur="500"/>
                                        <p:tgtEl>
                                          <p:spTgt spid="2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up)">
                                      <p:cBhvr>
                                        <p:cTn id="35" dur="500"/>
                                        <p:tgtEl>
                                          <p:spTgt spid="20"/>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up)">
                                      <p:cBhvr>
                                        <p:cTn id="43" dur="500"/>
                                        <p:tgtEl>
                                          <p:spTgt spid="24"/>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childTnLst>
                          </p:cTn>
                        </p:par>
                        <p:par>
                          <p:cTn id="56" fill="hold">
                            <p:stCondLst>
                              <p:cond delay="6500"/>
                            </p:stCondLst>
                            <p:childTnLst>
                              <p:par>
                                <p:cTn id="57" presetID="22" presetClass="entr" presetSubtype="1"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up)">
                                      <p:cBhvr>
                                        <p:cTn id="59" dur="500"/>
                                        <p:tgtEl>
                                          <p:spTgt spid="25"/>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wipe(left)">
                                      <p:cBhvr>
                                        <p:cTn id="68" dur="500"/>
                                        <p:tgtEl>
                                          <p:spTgt spid="7"/>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500"/>
                                        <p:tgtEl>
                                          <p:spTgt spid="1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500"/>
                                        <p:tgtEl>
                                          <p:spTgt spid="16"/>
                                        </p:tgtEl>
                                      </p:cBhvr>
                                    </p:animEffect>
                                  </p:childTnLst>
                                </p:cTn>
                              </p:par>
                            </p:childTnLst>
                          </p:cTn>
                        </p:par>
                        <p:par>
                          <p:cTn id="76" fill="hold">
                            <p:stCondLst>
                              <p:cond delay="1000"/>
                            </p:stCondLst>
                            <p:childTnLst>
                              <p:par>
                                <p:cTn id="77" presetID="22" presetClass="entr" presetSubtype="2" fill="hold" nodeType="after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wipe(right)">
                                      <p:cBhvr>
                                        <p:cTn id="79" dur="500"/>
                                        <p:tgtEl>
                                          <p:spTgt spid="9"/>
                                        </p:tgtEl>
                                      </p:cBhvr>
                                    </p:animEffect>
                                  </p:childTnLst>
                                </p:cTn>
                              </p:par>
                            </p:childTnLst>
                          </p:cTn>
                        </p:par>
                        <p:par>
                          <p:cTn id="80" fill="hold">
                            <p:stCondLst>
                              <p:cond delay="1500"/>
                            </p:stCondLst>
                            <p:childTnLst>
                              <p:par>
                                <p:cTn id="81" presetID="10" presetClass="entr" presetSubtype="0" fill="hold" grpId="0"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500"/>
                                        <p:tgtEl>
                                          <p:spTgt spid="39"/>
                                        </p:tgtEl>
                                      </p:cBhvr>
                                    </p:animEffect>
                                  </p:childTnLst>
                                </p:cTn>
                              </p:par>
                            </p:childTnLst>
                          </p:cTn>
                        </p:par>
                        <p:par>
                          <p:cTn id="84" fill="hold">
                            <p:stCondLst>
                              <p:cond delay="2000"/>
                            </p:stCondLst>
                            <p:childTnLst>
                              <p:par>
                                <p:cTn id="85" presetID="22" presetClass="entr" presetSubtype="1" fill="hold" nodeType="after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wipe(up)">
                                      <p:cBhvr>
                                        <p:cTn id="87" dur="500"/>
                                        <p:tgtEl>
                                          <p:spTgt spid="48"/>
                                        </p:tgtEl>
                                      </p:cBhvr>
                                    </p:animEffect>
                                  </p:childTnLst>
                                </p:cTn>
                              </p:par>
                            </p:childTnLst>
                          </p:cTn>
                        </p:par>
                        <p:par>
                          <p:cTn id="88" fill="hold">
                            <p:stCondLst>
                              <p:cond delay="2500"/>
                            </p:stCondLst>
                            <p:childTnLst>
                              <p:par>
                                <p:cTn id="89" presetID="10"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500"/>
                                        <p:tgtEl>
                                          <p:spTgt spid="55"/>
                                        </p:tgtEl>
                                      </p:cBhvr>
                                    </p:animEffect>
                                  </p:childTnLst>
                                </p:cTn>
                              </p:par>
                            </p:childTnLst>
                          </p:cTn>
                        </p:par>
                        <p:par>
                          <p:cTn id="92" fill="hold">
                            <p:stCondLst>
                              <p:cond delay="3000"/>
                            </p:stCondLst>
                            <p:childTnLst>
                              <p:par>
                                <p:cTn id="93" presetID="22" presetClass="entr" presetSubtype="1" fill="hold" nodeType="afterEffect">
                                  <p:stCondLst>
                                    <p:cond delay="0"/>
                                  </p:stCondLst>
                                  <p:childTnLst>
                                    <p:set>
                                      <p:cBhvr>
                                        <p:cTn id="94" dur="1" fill="hold">
                                          <p:stCondLst>
                                            <p:cond delay="0"/>
                                          </p:stCondLst>
                                        </p:cTn>
                                        <p:tgtEl>
                                          <p:spTgt spid="46"/>
                                        </p:tgtEl>
                                        <p:attrNameLst>
                                          <p:attrName>style.visibility</p:attrName>
                                        </p:attrNameLst>
                                      </p:cBhvr>
                                      <p:to>
                                        <p:strVal val="visible"/>
                                      </p:to>
                                    </p:set>
                                    <p:animEffect transition="in" filter="wipe(up)">
                                      <p:cBhvr>
                                        <p:cTn id="95" dur="500"/>
                                        <p:tgtEl>
                                          <p:spTgt spid="46"/>
                                        </p:tgtEl>
                                      </p:cBhvr>
                                    </p:animEffect>
                                  </p:childTnLst>
                                </p:cTn>
                              </p:par>
                            </p:childTnLst>
                          </p:cTn>
                        </p:par>
                        <p:par>
                          <p:cTn id="96" fill="hold">
                            <p:stCondLst>
                              <p:cond delay="3500"/>
                            </p:stCondLst>
                            <p:childTnLst>
                              <p:par>
                                <p:cTn id="97" presetID="10" presetClass="entr" presetSubtype="0" fill="hold" grpId="0" nodeType="after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fade">
                                      <p:cBhvr>
                                        <p:cTn id="99" dur="500"/>
                                        <p:tgtEl>
                                          <p:spTgt spid="34"/>
                                        </p:tgtEl>
                                      </p:cBhvr>
                                    </p:animEffect>
                                  </p:childTnLst>
                                </p:cTn>
                              </p:par>
                            </p:childTnLst>
                          </p:cTn>
                        </p:par>
                        <p:par>
                          <p:cTn id="100" fill="hold">
                            <p:stCondLst>
                              <p:cond delay="4000"/>
                            </p:stCondLst>
                            <p:childTnLst>
                              <p:par>
                                <p:cTn id="101" presetID="22" presetClass="entr" presetSubtype="1" fill="hold" nodeType="after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wipe(up)">
                                      <p:cBhvr>
                                        <p:cTn id="103" dur="500"/>
                                        <p:tgtEl>
                                          <p:spTgt spid="47"/>
                                        </p:tgtEl>
                                      </p:cBhvr>
                                    </p:animEffect>
                                  </p:childTnLst>
                                </p:cTn>
                              </p:par>
                            </p:childTnLst>
                          </p:cTn>
                        </p:par>
                        <p:par>
                          <p:cTn id="104" fill="hold">
                            <p:stCondLst>
                              <p:cond delay="4500"/>
                            </p:stCondLst>
                            <p:childTnLst>
                              <p:par>
                                <p:cTn id="105" presetID="10" presetClass="entr" presetSubtype="0" fill="hold" grpId="0" nodeType="afterEffect">
                                  <p:stCondLst>
                                    <p:cond delay="0"/>
                                  </p:stCondLst>
                                  <p:childTnLst>
                                    <p:set>
                                      <p:cBhvr>
                                        <p:cTn id="106" dur="1" fill="hold">
                                          <p:stCondLst>
                                            <p:cond delay="0"/>
                                          </p:stCondLst>
                                        </p:cTn>
                                        <p:tgtEl>
                                          <p:spTgt spid="36"/>
                                        </p:tgtEl>
                                        <p:attrNameLst>
                                          <p:attrName>style.visibility</p:attrName>
                                        </p:attrNameLst>
                                      </p:cBhvr>
                                      <p:to>
                                        <p:strVal val="visible"/>
                                      </p:to>
                                    </p:set>
                                    <p:animEffect transition="in" filter="fade">
                                      <p:cBhvr>
                                        <p:cTn id="107" dur="500"/>
                                        <p:tgtEl>
                                          <p:spTgt spid="36"/>
                                        </p:tgtEl>
                                      </p:cBhvr>
                                    </p:animEffect>
                                  </p:childTnLst>
                                </p:cTn>
                              </p:par>
                            </p:childTnLst>
                          </p:cTn>
                        </p:par>
                        <p:par>
                          <p:cTn id="108" fill="hold">
                            <p:stCondLst>
                              <p:cond delay="5000"/>
                            </p:stCondLst>
                            <p:childTnLst>
                              <p:par>
                                <p:cTn id="109" presetID="22" presetClass="entr" presetSubtype="1"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wipe(up)">
                                      <p:cBhvr>
                                        <p:cTn id="111" dur="500"/>
                                        <p:tgtEl>
                                          <p:spTgt spid="57"/>
                                        </p:tgtEl>
                                      </p:cBhvr>
                                    </p:animEffect>
                                  </p:childTnLst>
                                </p:cTn>
                              </p:par>
                            </p:childTnLst>
                          </p:cTn>
                        </p:par>
                        <p:par>
                          <p:cTn id="112" fill="hold">
                            <p:stCondLst>
                              <p:cond delay="5500"/>
                            </p:stCondLst>
                            <p:childTnLst>
                              <p:par>
                                <p:cTn id="113" presetID="10" presetClass="entr" presetSubtype="0" fill="hold" grpId="0" nodeType="afterEffect">
                                  <p:stCondLst>
                                    <p:cond delay="0"/>
                                  </p:stCondLst>
                                  <p:childTnLst>
                                    <p:set>
                                      <p:cBhvr>
                                        <p:cTn id="114" dur="1" fill="hold">
                                          <p:stCondLst>
                                            <p:cond delay="0"/>
                                          </p:stCondLst>
                                        </p:cTn>
                                        <p:tgtEl>
                                          <p:spTgt spid="56"/>
                                        </p:tgtEl>
                                        <p:attrNameLst>
                                          <p:attrName>style.visibility</p:attrName>
                                        </p:attrNameLst>
                                      </p:cBhvr>
                                      <p:to>
                                        <p:strVal val="visible"/>
                                      </p:to>
                                    </p:set>
                                    <p:animEffect transition="in" filter="fade">
                                      <p:cBhvr>
                                        <p:cTn id="115" dur="500"/>
                                        <p:tgtEl>
                                          <p:spTgt spid="56"/>
                                        </p:tgtEl>
                                      </p:cBhvr>
                                    </p:animEffect>
                                  </p:childTnLst>
                                </p:cTn>
                              </p:par>
                            </p:childTnLst>
                          </p:cTn>
                        </p:par>
                        <p:par>
                          <p:cTn id="116" fill="hold">
                            <p:stCondLst>
                              <p:cond delay="6000"/>
                            </p:stCondLst>
                            <p:childTnLst>
                              <p:par>
                                <p:cTn id="117" presetID="22" presetClass="entr" presetSubtype="8" fill="hold" grpId="0" nodeType="afterEffect">
                                  <p:stCondLst>
                                    <p:cond delay="0"/>
                                  </p:stCondLst>
                                  <p:childTnLst>
                                    <p:set>
                                      <p:cBhvr>
                                        <p:cTn id="118" dur="1" fill="hold">
                                          <p:stCondLst>
                                            <p:cond delay="0"/>
                                          </p:stCondLst>
                                        </p:cTn>
                                        <p:tgtEl>
                                          <p:spTgt spid="50"/>
                                        </p:tgtEl>
                                        <p:attrNameLst>
                                          <p:attrName>style.visibility</p:attrName>
                                        </p:attrNameLst>
                                      </p:cBhvr>
                                      <p:to>
                                        <p:strVal val="visible"/>
                                      </p:to>
                                    </p:set>
                                    <p:animEffect transition="in" filter="wipe(left)">
                                      <p:cBhvr>
                                        <p:cTn id="119" dur="500"/>
                                        <p:tgtEl>
                                          <p:spTgt spid="50"/>
                                        </p:tgtEl>
                                      </p:cBhvr>
                                    </p:animEffect>
                                  </p:childTnLst>
                                </p:cTn>
                              </p:par>
                            </p:childTnLst>
                          </p:cTn>
                        </p:par>
                        <p:par>
                          <p:cTn id="120" fill="hold">
                            <p:stCondLst>
                              <p:cond delay="6500"/>
                            </p:stCondLst>
                            <p:childTnLst>
                              <p:par>
                                <p:cTn id="121" presetID="10" presetClass="entr" presetSubtype="0" fill="hold" grpId="0" nodeType="afterEffect">
                                  <p:stCondLst>
                                    <p:cond delay="0"/>
                                  </p:stCondLst>
                                  <p:childTnLst>
                                    <p:set>
                                      <p:cBhvr>
                                        <p:cTn id="122" dur="1" fill="hold">
                                          <p:stCondLst>
                                            <p:cond delay="0"/>
                                          </p:stCondLst>
                                        </p:cTn>
                                        <p:tgtEl>
                                          <p:spTgt spid="33"/>
                                        </p:tgtEl>
                                        <p:attrNameLst>
                                          <p:attrName>style.visibility</p:attrName>
                                        </p:attrNameLst>
                                      </p:cBhvr>
                                      <p:to>
                                        <p:strVal val="visible"/>
                                      </p:to>
                                    </p:set>
                                    <p:animEffect transition="in" filter="fade">
                                      <p:cBhvr>
                                        <p:cTn id="123" dur="500"/>
                                        <p:tgtEl>
                                          <p:spTgt spid="33"/>
                                        </p:tgtEl>
                                      </p:cBhvr>
                                    </p:animEffect>
                                  </p:childTnLst>
                                </p:cTn>
                              </p:par>
                            </p:childTnLst>
                          </p:cTn>
                        </p:par>
                        <p:par>
                          <p:cTn id="124" fill="hold">
                            <p:stCondLst>
                              <p:cond delay="7000"/>
                            </p:stCondLst>
                            <p:childTnLst>
                              <p:par>
                                <p:cTn id="125" presetID="22" presetClass="entr" presetSubtype="1" fill="hold" nodeType="afterEffect">
                                  <p:stCondLst>
                                    <p:cond delay="0"/>
                                  </p:stCondLst>
                                  <p:childTnLst>
                                    <p:set>
                                      <p:cBhvr>
                                        <p:cTn id="126" dur="1" fill="hold">
                                          <p:stCondLst>
                                            <p:cond delay="0"/>
                                          </p:stCondLst>
                                        </p:cTn>
                                        <p:tgtEl>
                                          <p:spTgt spid="52"/>
                                        </p:tgtEl>
                                        <p:attrNameLst>
                                          <p:attrName>style.visibility</p:attrName>
                                        </p:attrNameLst>
                                      </p:cBhvr>
                                      <p:to>
                                        <p:strVal val="visible"/>
                                      </p:to>
                                    </p:set>
                                    <p:animEffect transition="in" filter="wipe(up)">
                                      <p:cBhvr>
                                        <p:cTn id="127" dur="500"/>
                                        <p:tgtEl>
                                          <p:spTgt spid="52"/>
                                        </p:tgtEl>
                                      </p:cBhvr>
                                    </p:animEffect>
                                  </p:childTnLst>
                                </p:cTn>
                              </p:par>
                            </p:childTnLst>
                          </p:cTn>
                        </p:par>
                        <p:par>
                          <p:cTn id="128" fill="hold">
                            <p:stCondLst>
                              <p:cond delay="7500"/>
                            </p:stCondLst>
                            <p:childTnLst>
                              <p:par>
                                <p:cTn id="129" presetID="10" presetClass="entr" presetSubtype="0" fill="hold" grpId="0" nodeType="afterEffect">
                                  <p:stCondLst>
                                    <p:cond delay="0"/>
                                  </p:stCondLst>
                                  <p:childTnLst>
                                    <p:set>
                                      <p:cBhvr>
                                        <p:cTn id="130" dur="1" fill="hold">
                                          <p:stCondLst>
                                            <p:cond delay="0"/>
                                          </p:stCondLst>
                                        </p:cTn>
                                        <p:tgtEl>
                                          <p:spTgt spid="37"/>
                                        </p:tgtEl>
                                        <p:attrNameLst>
                                          <p:attrName>style.visibility</p:attrName>
                                        </p:attrNameLst>
                                      </p:cBhvr>
                                      <p:to>
                                        <p:strVal val="visible"/>
                                      </p:to>
                                    </p:set>
                                    <p:animEffect transition="in" filter="fade">
                                      <p:cBhvr>
                                        <p:cTn id="131" dur="500"/>
                                        <p:tgtEl>
                                          <p:spTgt spid="37"/>
                                        </p:tgtEl>
                                      </p:cBhvr>
                                    </p:animEffect>
                                  </p:childTnLst>
                                </p:cTn>
                              </p:par>
                            </p:childTnLst>
                          </p:cTn>
                        </p:par>
                        <p:par>
                          <p:cTn id="132" fill="hold">
                            <p:stCondLst>
                              <p:cond delay="8000"/>
                            </p:stCondLst>
                            <p:childTnLst>
                              <p:par>
                                <p:cTn id="133" presetID="22" presetClass="entr" presetSubtype="1" fill="hold" nodeType="afterEffect">
                                  <p:stCondLst>
                                    <p:cond delay="0"/>
                                  </p:stCondLst>
                                  <p:childTnLst>
                                    <p:set>
                                      <p:cBhvr>
                                        <p:cTn id="134" dur="1" fill="hold">
                                          <p:stCondLst>
                                            <p:cond delay="0"/>
                                          </p:stCondLst>
                                        </p:cTn>
                                        <p:tgtEl>
                                          <p:spTgt spid="59"/>
                                        </p:tgtEl>
                                        <p:attrNameLst>
                                          <p:attrName>style.visibility</p:attrName>
                                        </p:attrNameLst>
                                      </p:cBhvr>
                                      <p:to>
                                        <p:strVal val="visible"/>
                                      </p:to>
                                    </p:set>
                                    <p:animEffect transition="in" filter="wipe(up)">
                                      <p:cBhvr>
                                        <p:cTn id="135" dur="500"/>
                                        <p:tgtEl>
                                          <p:spTgt spid="59"/>
                                        </p:tgtEl>
                                      </p:cBhvr>
                                    </p:animEffect>
                                  </p:childTnLst>
                                </p:cTn>
                              </p:par>
                            </p:childTnLst>
                          </p:cTn>
                        </p:par>
                        <p:par>
                          <p:cTn id="136" fill="hold">
                            <p:stCondLst>
                              <p:cond delay="8500"/>
                            </p:stCondLst>
                            <p:childTnLst>
                              <p:par>
                                <p:cTn id="137" presetID="22" presetClass="entr" presetSubtype="8" fill="hold" grpId="0" nodeType="afterEffect">
                                  <p:stCondLst>
                                    <p:cond delay="0"/>
                                  </p:stCondLst>
                                  <p:childTnLst>
                                    <p:set>
                                      <p:cBhvr>
                                        <p:cTn id="138" dur="1" fill="hold">
                                          <p:stCondLst>
                                            <p:cond delay="0"/>
                                          </p:stCondLst>
                                        </p:cTn>
                                        <p:tgtEl>
                                          <p:spTgt spid="43"/>
                                        </p:tgtEl>
                                        <p:attrNameLst>
                                          <p:attrName>style.visibility</p:attrName>
                                        </p:attrNameLst>
                                      </p:cBhvr>
                                      <p:to>
                                        <p:strVal val="visible"/>
                                      </p:to>
                                    </p:set>
                                    <p:animEffect transition="in" filter="wipe(left)">
                                      <p:cBhvr>
                                        <p:cTn id="139" dur="500"/>
                                        <p:tgtEl>
                                          <p:spTgt spid="43"/>
                                        </p:tgtEl>
                                      </p:cBhvr>
                                    </p:animEffect>
                                  </p:childTnLst>
                                </p:cTn>
                              </p:par>
                            </p:childTnLst>
                          </p:cTn>
                        </p:par>
                        <p:par>
                          <p:cTn id="140" fill="hold">
                            <p:stCondLst>
                              <p:cond delay="9000"/>
                            </p:stCondLst>
                            <p:childTnLst>
                              <p:par>
                                <p:cTn id="141" presetID="10" presetClass="entr" presetSubtype="0" fill="hold" grpId="0" nodeType="afterEffect">
                                  <p:stCondLst>
                                    <p:cond delay="0"/>
                                  </p:stCondLst>
                                  <p:childTnLst>
                                    <p:set>
                                      <p:cBhvr>
                                        <p:cTn id="142" dur="1" fill="hold">
                                          <p:stCondLst>
                                            <p:cond delay="0"/>
                                          </p:stCondLst>
                                        </p:cTn>
                                        <p:tgtEl>
                                          <p:spTgt spid="35"/>
                                        </p:tgtEl>
                                        <p:attrNameLst>
                                          <p:attrName>style.visibility</p:attrName>
                                        </p:attrNameLst>
                                      </p:cBhvr>
                                      <p:to>
                                        <p:strVal val="visible"/>
                                      </p:to>
                                    </p:set>
                                    <p:animEffect transition="in" filter="fade">
                                      <p:cBhvr>
                                        <p:cTn id="143" dur="500"/>
                                        <p:tgtEl>
                                          <p:spTgt spid="35"/>
                                        </p:tgtEl>
                                      </p:cBhvr>
                                    </p:animEffect>
                                  </p:childTnLst>
                                </p:cTn>
                              </p:par>
                            </p:childTnLst>
                          </p:cTn>
                        </p:par>
                        <p:par>
                          <p:cTn id="144" fill="hold">
                            <p:stCondLst>
                              <p:cond delay="9500"/>
                            </p:stCondLst>
                            <p:childTnLst>
                              <p:par>
                                <p:cTn id="145" presetID="22" presetClass="entr" presetSubtype="1" fill="hold" nodeType="afterEffect">
                                  <p:stCondLst>
                                    <p:cond delay="0"/>
                                  </p:stCondLst>
                                  <p:childTnLst>
                                    <p:set>
                                      <p:cBhvr>
                                        <p:cTn id="146" dur="1" fill="hold">
                                          <p:stCondLst>
                                            <p:cond delay="0"/>
                                          </p:stCondLst>
                                        </p:cTn>
                                        <p:tgtEl>
                                          <p:spTgt spid="51"/>
                                        </p:tgtEl>
                                        <p:attrNameLst>
                                          <p:attrName>style.visibility</p:attrName>
                                        </p:attrNameLst>
                                      </p:cBhvr>
                                      <p:to>
                                        <p:strVal val="visible"/>
                                      </p:to>
                                    </p:set>
                                    <p:animEffect transition="in" filter="wipe(up)">
                                      <p:cBhvr>
                                        <p:cTn id="147" dur="500"/>
                                        <p:tgtEl>
                                          <p:spTgt spid="51"/>
                                        </p:tgtEl>
                                      </p:cBhvr>
                                    </p:animEffect>
                                  </p:childTnLst>
                                </p:cTn>
                              </p:par>
                            </p:childTnLst>
                          </p:cTn>
                        </p:par>
                        <p:par>
                          <p:cTn id="148" fill="hold">
                            <p:stCondLst>
                              <p:cond delay="10000"/>
                            </p:stCondLst>
                            <p:childTnLst>
                              <p:par>
                                <p:cTn id="149" presetID="10" presetClass="entr" presetSubtype="0" fill="hold" grpId="0" nodeType="afterEffect">
                                  <p:stCondLst>
                                    <p:cond delay="0"/>
                                  </p:stCondLst>
                                  <p:childTnLst>
                                    <p:set>
                                      <p:cBhvr>
                                        <p:cTn id="150" dur="1" fill="hold">
                                          <p:stCondLst>
                                            <p:cond delay="0"/>
                                          </p:stCondLst>
                                        </p:cTn>
                                        <p:tgtEl>
                                          <p:spTgt spid="38"/>
                                        </p:tgtEl>
                                        <p:attrNameLst>
                                          <p:attrName>style.visibility</p:attrName>
                                        </p:attrNameLst>
                                      </p:cBhvr>
                                      <p:to>
                                        <p:strVal val="visible"/>
                                      </p:to>
                                    </p:set>
                                    <p:animEffect transition="in" filter="fade">
                                      <p:cBhvr>
                                        <p:cTn id="151" dur="500"/>
                                        <p:tgtEl>
                                          <p:spTgt spid="38"/>
                                        </p:tgtEl>
                                      </p:cBhvr>
                                    </p:animEffect>
                                  </p:childTnLst>
                                </p:cTn>
                              </p:par>
                            </p:childTnLst>
                          </p:cTn>
                        </p:par>
                        <p:par>
                          <p:cTn id="152" fill="hold">
                            <p:stCondLst>
                              <p:cond delay="10500"/>
                            </p:stCondLst>
                            <p:childTnLst>
                              <p:par>
                                <p:cTn id="153" presetID="22" presetClass="entr" presetSubtype="1" fill="hold" nodeType="afterEffect">
                                  <p:stCondLst>
                                    <p:cond delay="0"/>
                                  </p:stCondLst>
                                  <p:childTnLst>
                                    <p:set>
                                      <p:cBhvr>
                                        <p:cTn id="154" dur="1" fill="hold">
                                          <p:stCondLst>
                                            <p:cond delay="0"/>
                                          </p:stCondLst>
                                        </p:cTn>
                                        <p:tgtEl>
                                          <p:spTgt spid="58"/>
                                        </p:tgtEl>
                                        <p:attrNameLst>
                                          <p:attrName>style.visibility</p:attrName>
                                        </p:attrNameLst>
                                      </p:cBhvr>
                                      <p:to>
                                        <p:strVal val="visible"/>
                                      </p:to>
                                    </p:set>
                                    <p:animEffect transition="in" filter="wipe(up)">
                                      <p:cBhvr>
                                        <p:cTn id="155" dur="500"/>
                                        <p:tgtEl>
                                          <p:spTgt spid="58"/>
                                        </p:tgtEl>
                                      </p:cBhvr>
                                    </p:animEffect>
                                  </p:childTnLst>
                                </p:cTn>
                              </p:par>
                            </p:childTnLst>
                          </p:cTn>
                        </p:par>
                        <p:par>
                          <p:cTn id="156" fill="hold">
                            <p:stCondLst>
                              <p:cond delay="11000"/>
                            </p:stCondLst>
                            <p:childTnLst>
                              <p:par>
                                <p:cTn id="157" presetID="10" presetClass="entr" presetSubtype="0" fill="hold" grpId="0" nodeType="afterEffect">
                                  <p:stCondLst>
                                    <p:cond delay="0"/>
                                  </p:stCondLst>
                                  <p:childTnLst>
                                    <p:set>
                                      <p:cBhvr>
                                        <p:cTn id="158" dur="1" fill="hold">
                                          <p:stCondLst>
                                            <p:cond delay="0"/>
                                          </p:stCondLst>
                                        </p:cTn>
                                        <p:tgtEl>
                                          <p:spTgt spid="54"/>
                                        </p:tgtEl>
                                        <p:attrNameLst>
                                          <p:attrName>style.visibility</p:attrName>
                                        </p:attrNameLst>
                                      </p:cBhvr>
                                      <p:to>
                                        <p:strVal val="visible"/>
                                      </p:to>
                                    </p:set>
                                    <p:animEffect transition="in" filter="fade">
                                      <p:cBhvr>
                                        <p:cTn id="15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7" grpId="0" animBg="1"/>
      <p:bldP spid="8" grpId="0" animBg="1"/>
      <p:bldP spid="6" grpId="0" animBg="1"/>
      <p:bldP spid="14" grpId="0" animBg="1"/>
      <p:bldP spid="15" grpId="0" animBg="1"/>
      <p:bldP spid="16" grpId="0" animBg="1"/>
      <p:bldP spid="18"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54" grpId="0" animBg="1"/>
      <p:bldP spid="55" grpId="0" animBg="1"/>
      <p:bldP spid="56"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2A14F-AC74-4067-A4EF-6E4501E236F3}"/>
              </a:ext>
            </a:extLst>
          </p:cNvPr>
          <p:cNvSpPr>
            <a:spLocks noGrp="1"/>
          </p:cNvSpPr>
          <p:nvPr>
            <p:ph type="title"/>
          </p:nvPr>
        </p:nvSpPr>
        <p:spPr/>
        <p:txBody>
          <a:bodyPr/>
          <a:lstStyle/>
          <a:p>
            <a:r>
              <a:rPr lang="en-US" b="1" dirty="0"/>
              <a:t>Cost Considerations</a:t>
            </a:r>
          </a:p>
        </p:txBody>
      </p:sp>
      <p:sp>
        <p:nvSpPr>
          <p:cNvPr id="4" name="Slide Number Placeholder 3">
            <a:extLst>
              <a:ext uri="{FF2B5EF4-FFF2-40B4-BE49-F238E27FC236}">
                <a16:creationId xmlns:a16="http://schemas.microsoft.com/office/drawing/2014/main" id="{B5D05B59-6930-4B86-90EA-E9EA90D7931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34</a:t>
            </a:fld>
            <a:endParaRPr lang="en-US" sz="900" dirty="0"/>
          </a:p>
        </p:txBody>
      </p:sp>
      <p:cxnSp>
        <p:nvCxnSpPr>
          <p:cNvPr id="10" name="Straight Connector 9">
            <a:extLst>
              <a:ext uri="{FF2B5EF4-FFF2-40B4-BE49-F238E27FC236}">
                <a16:creationId xmlns:a16="http://schemas.microsoft.com/office/drawing/2014/main" id="{FEEAE53C-1D74-4E84-B4C6-CDE9DF65B771}"/>
              </a:ext>
              <a:ext uri="{C183D7F6-B498-43B3-948B-1728B52AA6E4}">
                <adec:decorative xmlns:adec="http://schemas.microsoft.com/office/drawing/2017/decorative" val="1"/>
              </a:ext>
            </a:extLst>
          </p:cNvPr>
          <p:cNvCxnSpPr>
            <a:cxnSpLocks/>
          </p:cNvCxnSpPr>
          <p:nvPr/>
        </p:nvCxnSpPr>
        <p:spPr>
          <a:xfrm>
            <a:off x="3990975" y="1532707"/>
            <a:ext cx="0" cy="37052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B8E98BAF-B560-4942-BDC9-0CABED24A685}"/>
              </a:ext>
              <a:ext uri="{C183D7F6-B498-43B3-948B-1728B52AA6E4}">
                <adec:decorative xmlns:adec="http://schemas.microsoft.com/office/drawing/2017/decorative" val="1"/>
              </a:ext>
            </a:extLst>
          </p:cNvPr>
          <p:cNvGrpSpPr/>
          <p:nvPr/>
        </p:nvGrpSpPr>
        <p:grpSpPr>
          <a:xfrm>
            <a:off x="942979" y="2192568"/>
            <a:ext cx="2686042" cy="2897727"/>
            <a:chOff x="942979" y="2192568"/>
            <a:chExt cx="2686042" cy="2897727"/>
          </a:xfrm>
        </p:grpSpPr>
        <p:sp>
          <p:nvSpPr>
            <p:cNvPr id="6" name="Content Placeholder 5">
              <a:extLst>
                <a:ext uri="{FF2B5EF4-FFF2-40B4-BE49-F238E27FC236}">
                  <a16:creationId xmlns:a16="http://schemas.microsoft.com/office/drawing/2014/main" id="{35186AF2-3AA2-4EEA-84F1-DF8F6C50EC14}"/>
                </a:ext>
                <a:ext uri="{C183D7F6-B498-43B3-948B-1728B52AA6E4}">
                  <adec:decorative xmlns:adec="http://schemas.microsoft.com/office/drawing/2017/decorative" val="1"/>
                </a:ext>
              </a:extLst>
            </p:cNvPr>
            <p:cNvSpPr txBox="1">
              <a:spLocks/>
            </p:cNvSpPr>
            <p:nvPr/>
          </p:nvSpPr>
          <p:spPr>
            <a:xfrm>
              <a:off x="942979" y="2192568"/>
              <a:ext cx="2686042" cy="963136"/>
            </a:xfrm>
            <a:prstGeom prst="rect">
              <a:avLst/>
            </a:prstGeom>
            <a:solidFill>
              <a:schemeClr val="bg1">
                <a:lumMod val="85000"/>
              </a:schemeClr>
            </a:solidFill>
            <a:ln w="25400">
              <a:solidFill>
                <a:srgbClr val="D9D9D9"/>
              </a:solidFill>
            </a:ln>
          </p:spPr>
          <p:txBody>
            <a:bodyPr spcFirstLastPara="0" lIns="182880" tIns="182880" rIns="182880" bIns="18288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Lub Dub Bold" panose="020B0803030403020204" pitchFamily="34" charset="0"/>
              </a:endParaRPr>
            </a:p>
          </p:txBody>
        </p:sp>
        <p:cxnSp>
          <p:nvCxnSpPr>
            <p:cNvPr id="17" name="Straight Arrow Connector 16">
              <a:extLst>
                <a:ext uri="{FF2B5EF4-FFF2-40B4-BE49-F238E27FC236}">
                  <a16:creationId xmlns:a16="http://schemas.microsoft.com/office/drawing/2014/main" id="{CD4B1174-BC0B-48E3-8DCF-E04506D4220F}"/>
                </a:ext>
                <a:ext uri="{C183D7F6-B498-43B3-948B-1728B52AA6E4}">
                  <adec:decorative xmlns:adec="http://schemas.microsoft.com/office/drawing/2017/decorative" val="1"/>
                </a:ext>
              </a:extLst>
            </p:cNvPr>
            <p:cNvCxnSpPr>
              <a:cxnSpLocks/>
            </p:cNvCxnSpPr>
            <p:nvPr/>
          </p:nvCxnSpPr>
          <p:spPr>
            <a:xfrm>
              <a:off x="2306737" y="3168703"/>
              <a:ext cx="0" cy="38848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Content Placeholder 5">
              <a:extLst>
                <a:ext uri="{FF2B5EF4-FFF2-40B4-BE49-F238E27FC236}">
                  <a16:creationId xmlns:a16="http://schemas.microsoft.com/office/drawing/2014/main" id="{6A9019B6-939A-4F54-A1C3-4B8FD87FF9F6}"/>
                </a:ext>
              </a:extLst>
            </p:cNvPr>
            <p:cNvSpPr txBox="1">
              <a:spLocks/>
            </p:cNvSpPr>
            <p:nvPr/>
          </p:nvSpPr>
          <p:spPr>
            <a:xfrm>
              <a:off x="963716" y="3600863"/>
              <a:ext cx="2665305" cy="1489432"/>
            </a:xfrm>
            <a:prstGeom prst="rect">
              <a:avLst/>
            </a:prstGeom>
            <a:solidFill>
              <a:schemeClr val="accent5">
                <a:lumMod val="60000"/>
                <a:lumOff val="40000"/>
              </a:schemeClr>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Lub Dub Bold" panose="020B0803030403020204" pitchFamily="34" charset="0"/>
              </a:endParaRPr>
            </a:p>
          </p:txBody>
        </p:sp>
      </p:grpSp>
      <p:cxnSp>
        <p:nvCxnSpPr>
          <p:cNvPr id="23" name="Straight Connector 22">
            <a:extLst>
              <a:ext uri="{FF2B5EF4-FFF2-40B4-BE49-F238E27FC236}">
                <a16:creationId xmlns:a16="http://schemas.microsoft.com/office/drawing/2014/main" id="{1A7C923D-A849-46A0-8205-122BEF238CA5}"/>
              </a:ext>
              <a:ext uri="{C183D7F6-B498-43B3-948B-1728B52AA6E4}">
                <adec:decorative xmlns:adec="http://schemas.microsoft.com/office/drawing/2017/decorative" val="1"/>
              </a:ext>
            </a:extLst>
          </p:cNvPr>
          <p:cNvCxnSpPr>
            <a:cxnSpLocks/>
          </p:cNvCxnSpPr>
          <p:nvPr/>
        </p:nvCxnSpPr>
        <p:spPr>
          <a:xfrm>
            <a:off x="7380188" y="1528977"/>
            <a:ext cx="0" cy="37052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8C319B16-3D67-49F6-A454-D40A3F599EC8}"/>
              </a:ext>
              <a:ext uri="{C183D7F6-B498-43B3-948B-1728B52AA6E4}">
                <adec:decorative xmlns:adec="http://schemas.microsoft.com/office/drawing/2017/decorative" val="1"/>
              </a:ext>
            </a:extLst>
          </p:cNvPr>
          <p:cNvGrpSpPr/>
          <p:nvPr/>
        </p:nvGrpSpPr>
        <p:grpSpPr>
          <a:xfrm>
            <a:off x="4332192" y="2188838"/>
            <a:ext cx="2686042" cy="2901457"/>
            <a:chOff x="4332192" y="2188838"/>
            <a:chExt cx="2686042" cy="2901457"/>
          </a:xfrm>
        </p:grpSpPr>
        <p:sp>
          <p:nvSpPr>
            <p:cNvPr id="22" name="Content Placeholder 5">
              <a:extLst>
                <a:ext uri="{FF2B5EF4-FFF2-40B4-BE49-F238E27FC236}">
                  <a16:creationId xmlns:a16="http://schemas.microsoft.com/office/drawing/2014/main" id="{D91361EA-1C44-44C0-B818-152003992BCC}"/>
                </a:ext>
              </a:extLst>
            </p:cNvPr>
            <p:cNvSpPr txBox="1">
              <a:spLocks/>
            </p:cNvSpPr>
            <p:nvPr/>
          </p:nvSpPr>
          <p:spPr>
            <a:xfrm>
              <a:off x="4332192" y="2188838"/>
              <a:ext cx="2686042" cy="963136"/>
            </a:xfrm>
            <a:prstGeom prst="rect">
              <a:avLst/>
            </a:prstGeom>
            <a:solidFill>
              <a:schemeClr val="bg1">
                <a:lumMod val="85000"/>
              </a:schemeClr>
            </a:solidFill>
            <a:ln w="25400">
              <a:solidFill>
                <a:srgbClr val="D9D9D9"/>
              </a:solidFill>
            </a:ln>
          </p:spPr>
          <p:txBody>
            <a:bodyPr spcFirstLastPara="0" lIns="182880" tIns="182880" rIns="182880" bIns="18288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Lub Dub Bold" panose="020B0803030403020204" pitchFamily="34" charset="0"/>
              </a:endParaRPr>
            </a:p>
          </p:txBody>
        </p:sp>
        <p:cxnSp>
          <p:nvCxnSpPr>
            <p:cNvPr id="25" name="Straight Arrow Connector 24">
              <a:extLst>
                <a:ext uri="{FF2B5EF4-FFF2-40B4-BE49-F238E27FC236}">
                  <a16:creationId xmlns:a16="http://schemas.microsoft.com/office/drawing/2014/main" id="{67DB6860-73AF-466D-8ECC-3EF3D68C656A}"/>
                </a:ext>
                <a:ext uri="{C183D7F6-B498-43B3-948B-1728B52AA6E4}">
                  <adec:decorative xmlns:adec="http://schemas.microsoft.com/office/drawing/2017/decorative" val="1"/>
                </a:ext>
              </a:extLst>
            </p:cNvPr>
            <p:cNvCxnSpPr>
              <a:cxnSpLocks/>
            </p:cNvCxnSpPr>
            <p:nvPr/>
          </p:nvCxnSpPr>
          <p:spPr>
            <a:xfrm>
              <a:off x="5695950" y="3164973"/>
              <a:ext cx="0" cy="38848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Content Placeholder 5">
              <a:extLst>
                <a:ext uri="{FF2B5EF4-FFF2-40B4-BE49-F238E27FC236}">
                  <a16:creationId xmlns:a16="http://schemas.microsoft.com/office/drawing/2014/main" id="{22C07195-674F-43A1-9ACB-A8697D985257}"/>
                </a:ext>
              </a:extLst>
            </p:cNvPr>
            <p:cNvSpPr txBox="1">
              <a:spLocks/>
            </p:cNvSpPr>
            <p:nvPr/>
          </p:nvSpPr>
          <p:spPr>
            <a:xfrm>
              <a:off x="4352929" y="3597133"/>
              <a:ext cx="2665305" cy="1493162"/>
            </a:xfrm>
            <a:prstGeom prst="rect">
              <a:avLst/>
            </a:prstGeom>
            <a:solidFill>
              <a:schemeClr val="accent5">
                <a:lumMod val="60000"/>
                <a:lumOff val="40000"/>
              </a:schemeClr>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Lub Dub Bold" panose="020B0803030403020204" pitchFamily="34" charset="0"/>
              </a:endParaRPr>
            </a:p>
          </p:txBody>
        </p:sp>
      </p:grpSp>
      <p:grpSp>
        <p:nvGrpSpPr>
          <p:cNvPr id="8" name="Group 7">
            <a:extLst>
              <a:ext uri="{FF2B5EF4-FFF2-40B4-BE49-F238E27FC236}">
                <a16:creationId xmlns:a16="http://schemas.microsoft.com/office/drawing/2014/main" id="{E7A291AC-5738-4430-8837-911B9A964082}"/>
              </a:ext>
              <a:ext uri="{C183D7F6-B498-43B3-948B-1728B52AA6E4}">
                <adec:decorative xmlns:adec="http://schemas.microsoft.com/office/drawing/2017/decorative" val="1"/>
              </a:ext>
            </a:extLst>
          </p:cNvPr>
          <p:cNvGrpSpPr/>
          <p:nvPr/>
        </p:nvGrpSpPr>
        <p:grpSpPr>
          <a:xfrm>
            <a:off x="7742143" y="2188838"/>
            <a:ext cx="3027254" cy="2901457"/>
            <a:chOff x="7742143" y="2188838"/>
            <a:chExt cx="3027254" cy="2901457"/>
          </a:xfrm>
        </p:grpSpPr>
        <p:sp>
          <p:nvSpPr>
            <p:cNvPr id="27" name="Content Placeholder 5">
              <a:extLst>
                <a:ext uri="{FF2B5EF4-FFF2-40B4-BE49-F238E27FC236}">
                  <a16:creationId xmlns:a16="http://schemas.microsoft.com/office/drawing/2014/main" id="{DE196CF1-C68E-47C1-AE91-2F5DCEC5DECC}"/>
                </a:ext>
              </a:extLst>
            </p:cNvPr>
            <p:cNvSpPr txBox="1">
              <a:spLocks/>
            </p:cNvSpPr>
            <p:nvPr/>
          </p:nvSpPr>
          <p:spPr>
            <a:xfrm>
              <a:off x="7742143" y="2188838"/>
              <a:ext cx="3027254" cy="963136"/>
            </a:xfrm>
            <a:prstGeom prst="rect">
              <a:avLst/>
            </a:prstGeom>
            <a:solidFill>
              <a:schemeClr val="bg1">
                <a:lumMod val="85000"/>
              </a:schemeClr>
            </a:solidFill>
            <a:ln w="25400">
              <a:solidFill>
                <a:srgbClr val="D9D9D9"/>
              </a:solidFill>
            </a:ln>
          </p:spPr>
          <p:txBody>
            <a:bodyPr spcFirstLastPara="0" lIns="182880" tIns="182880" rIns="182880" bIns="18288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Lub Dub Bold" panose="020B0803030403020204" pitchFamily="34" charset="0"/>
              </a:endParaRPr>
            </a:p>
          </p:txBody>
        </p:sp>
        <p:cxnSp>
          <p:nvCxnSpPr>
            <p:cNvPr id="29" name="Straight Arrow Connector 28">
              <a:extLst>
                <a:ext uri="{FF2B5EF4-FFF2-40B4-BE49-F238E27FC236}">
                  <a16:creationId xmlns:a16="http://schemas.microsoft.com/office/drawing/2014/main" id="{AC3CBD34-6077-45D6-B02B-47C4FB2D3C85}"/>
                </a:ext>
                <a:ext uri="{C183D7F6-B498-43B3-948B-1728B52AA6E4}">
                  <adec:decorative xmlns:adec="http://schemas.microsoft.com/office/drawing/2017/decorative" val="1"/>
                </a:ext>
              </a:extLst>
            </p:cNvPr>
            <p:cNvCxnSpPr>
              <a:cxnSpLocks/>
            </p:cNvCxnSpPr>
            <p:nvPr/>
          </p:nvCxnSpPr>
          <p:spPr>
            <a:xfrm>
              <a:off x="9255770" y="3164973"/>
              <a:ext cx="0" cy="38848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Content Placeholder 5">
              <a:extLst>
                <a:ext uri="{FF2B5EF4-FFF2-40B4-BE49-F238E27FC236}">
                  <a16:creationId xmlns:a16="http://schemas.microsoft.com/office/drawing/2014/main" id="{73705808-56EA-4116-887E-5B9A2A2477C4}"/>
                </a:ext>
              </a:extLst>
            </p:cNvPr>
            <p:cNvSpPr txBox="1">
              <a:spLocks/>
            </p:cNvSpPr>
            <p:nvPr/>
          </p:nvSpPr>
          <p:spPr>
            <a:xfrm>
              <a:off x="7752512" y="3597133"/>
              <a:ext cx="3006517" cy="1493162"/>
            </a:xfrm>
            <a:prstGeom prst="rect">
              <a:avLst/>
            </a:prstGeom>
            <a:solidFill>
              <a:schemeClr val="accent5">
                <a:lumMod val="60000"/>
                <a:lumOff val="40000"/>
              </a:schemeClr>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228600" algn="l" defTabSz="914400" rtl="0" eaLnBrk="1" fontAlgn="auto" latinLnBrk="0" hangingPunct="1">
                <a:lnSpc>
                  <a:spcPct val="100000"/>
                </a:lnSpc>
                <a:spcBef>
                  <a:spcPts val="0"/>
                </a:spcBef>
                <a:spcAft>
                  <a:spcPts val="600"/>
                </a:spcAft>
                <a:buClrTx/>
                <a:buSzTx/>
                <a:buFont typeface="Wingdings" pitchFamily="2" charset="2"/>
                <a:buChar char="ü"/>
                <a:tabLst/>
                <a:defRPr/>
              </a:pPr>
              <a:endParaRPr kumimoji="0" lang="en-US" sz="1200" b="0" i="0" u="none" strike="noStrike" kern="1200" cap="none" spc="0" normalizeH="0" baseline="0" noProof="0" dirty="0">
                <a:ln>
                  <a:noFill/>
                </a:ln>
                <a:solidFill>
                  <a:srgbClr val="000000"/>
                </a:solidFill>
                <a:effectLst/>
                <a:uLnTx/>
                <a:uFillTx/>
                <a:latin typeface="Lub Dub Bold" panose="020B0803030403020204" pitchFamily="34" charset="0"/>
                <a:cs typeface="+mn-cs"/>
              </a:endParaRPr>
            </a:p>
          </p:txBody>
        </p:sp>
      </p:grpSp>
      <p:sp>
        <p:nvSpPr>
          <p:cNvPr id="12" name="TextBox 11">
            <a:extLst>
              <a:ext uri="{FF2B5EF4-FFF2-40B4-BE49-F238E27FC236}">
                <a16:creationId xmlns:a16="http://schemas.microsoft.com/office/drawing/2014/main" id="{A3E086FB-844E-49FA-946C-41FCC0722789}"/>
              </a:ext>
            </a:extLst>
          </p:cNvPr>
          <p:cNvSpPr txBox="1"/>
          <p:nvPr/>
        </p:nvSpPr>
        <p:spPr>
          <a:xfrm>
            <a:off x="1614487" y="1553455"/>
            <a:ext cx="1343026" cy="400110"/>
          </a:xfrm>
          <a:prstGeom prst="rect">
            <a:avLst/>
          </a:prstGeom>
          <a:noFill/>
        </p:spPr>
        <p:txBody>
          <a:bodyPr wrap="square">
            <a:spAutoFit/>
          </a:bodyPr>
          <a:lstStyle/>
          <a:p>
            <a:pPr algn="ctr"/>
            <a:r>
              <a:rPr lang="en-US" sz="2000" dirty="0">
                <a:latin typeface="Lub Dub Bold" panose="020B0803030403020204" pitchFamily="34" charset="0"/>
              </a:rPr>
              <a:t>CCTA</a:t>
            </a:r>
          </a:p>
        </p:txBody>
      </p:sp>
      <p:sp>
        <p:nvSpPr>
          <p:cNvPr id="31" name="Content Placeholder 5">
            <a:extLst>
              <a:ext uri="{FF2B5EF4-FFF2-40B4-BE49-F238E27FC236}">
                <a16:creationId xmlns:a16="http://schemas.microsoft.com/office/drawing/2014/main" id="{AC1DEA82-A4F3-45C8-A9E6-F36DEC01D73D}"/>
              </a:ext>
            </a:extLst>
          </p:cNvPr>
          <p:cNvSpPr txBox="1">
            <a:spLocks/>
          </p:cNvSpPr>
          <p:nvPr/>
        </p:nvSpPr>
        <p:spPr>
          <a:xfrm>
            <a:off x="942979" y="2191882"/>
            <a:ext cx="2686042" cy="963136"/>
          </a:xfrm>
          <a:prstGeom prst="rect">
            <a:avLst/>
          </a:prstGeom>
          <a:noFill/>
          <a:ln w="25400">
            <a:noFill/>
          </a:ln>
        </p:spPr>
        <p:txBody>
          <a:bodyPr spcFirstLastPara="0" lIns="182880" tIns="182880" rIns="182880" bIns="18288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Lub Dub Bold" panose="020B0803030403020204" pitchFamily="34" charset="0"/>
              </a:rPr>
              <a:t>Compared with stress tests, CCTA has similar long-term outcomes &amp; cost over 2-3 years </a:t>
            </a:r>
          </a:p>
        </p:txBody>
      </p:sp>
      <p:sp>
        <p:nvSpPr>
          <p:cNvPr id="32" name="Content Placeholder 5">
            <a:extLst>
              <a:ext uri="{FF2B5EF4-FFF2-40B4-BE49-F238E27FC236}">
                <a16:creationId xmlns:a16="http://schemas.microsoft.com/office/drawing/2014/main" id="{F6257EEB-604A-46E2-A473-65E281812B5F}"/>
              </a:ext>
            </a:extLst>
          </p:cNvPr>
          <p:cNvSpPr txBox="1">
            <a:spLocks/>
          </p:cNvSpPr>
          <p:nvPr/>
        </p:nvSpPr>
        <p:spPr>
          <a:xfrm>
            <a:off x="963716" y="3600177"/>
            <a:ext cx="2665305" cy="1489432"/>
          </a:xfrm>
          <a:prstGeom prst="rect">
            <a:avLst/>
          </a:prstGeom>
          <a:no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Lub Dub Bold" panose="020B0803030403020204" pitchFamily="34" charset="0"/>
              </a:rPr>
              <a:t>In the CONSERVE trial, </a:t>
            </a:r>
            <a:br>
              <a:rPr lang="en-US" dirty="0">
                <a:latin typeface="Lub Dub Bold" panose="020B0803030403020204" pitchFamily="34" charset="0"/>
              </a:rPr>
            </a:br>
            <a:r>
              <a:rPr lang="en-US" dirty="0">
                <a:latin typeface="Lub Dub Bold" panose="020B0803030403020204" pitchFamily="34" charset="0"/>
              </a:rPr>
              <a:t>CCTA-guided referral to invasive angiography was 1,183$ compared with direct referral 2,755$</a:t>
            </a:r>
          </a:p>
        </p:txBody>
      </p:sp>
      <p:sp>
        <p:nvSpPr>
          <p:cNvPr id="24" name="TextBox 23">
            <a:extLst>
              <a:ext uri="{FF2B5EF4-FFF2-40B4-BE49-F238E27FC236}">
                <a16:creationId xmlns:a16="http://schemas.microsoft.com/office/drawing/2014/main" id="{FE5F767A-D674-45D0-92F8-DA09651B32F5}"/>
              </a:ext>
            </a:extLst>
          </p:cNvPr>
          <p:cNvSpPr txBox="1"/>
          <p:nvPr/>
        </p:nvSpPr>
        <p:spPr>
          <a:xfrm>
            <a:off x="5003700" y="1549725"/>
            <a:ext cx="1343026" cy="400110"/>
          </a:xfrm>
          <a:prstGeom prst="rect">
            <a:avLst/>
          </a:prstGeom>
          <a:noFill/>
        </p:spPr>
        <p:txBody>
          <a:bodyPr wrap="square">
            <a:spAutoFit/>
          </a:bodyPr>
          <a:lstStyle/>
          <a:p>
            <a:pPr algn="ctr"/>
            <a:r>
              <a:rPr lang="en-US" sz="2000" dirty="0">
                <a:latin typeface="Lub Dub Bold" panose="020B0803030403020204" pitchFamily="34" charset="0"/>
              </a:rPr>
              <a:t>CAC</a:t>
            </a:r>
          </a:p>
        </p:txBody>
      </p:sp>
      <p:sp>
        <p:nvSpPr>
          <p:cNvPr id="33" name="Content Placeholder 5">
            <a:extLst>
              <a:ext uri="{FF2B5EF4-FFF2-40B4-BE49-F238E27FC236}">
                <a16:creationId xmlns:a16="http://schemas.microsoft.com/office/drawing/2014/main" id="{12F9F4F7-14CD-4228-A04F-7A3AB68317CA}"/>
              </a:ext>
            </a:extLst>
          </p:cNvPr>
          <p:cNvSpPr txBox="1">
            <a:spLocks/>
          </p:cNvSpPr>
          <p:nvPr/>
        </p:nvSpPr>
        <p:spPr>
          <a:xfrm>
            <a:off x="4332192" y="2188152"/>
            <a:ext cx="2686042" cy="963136"/>
          </a:xfrm>
          <a:prstGeom prst="rect">
            <a:avLst/>
          </a:prstGeom>
          <a:noFill/>
          <a:ln w="25400">
            <a:noFill/>
          </a:ln>
        </p:spPr>
        <p:txBody>
          <a:bodyPr spcFirstLastPara="0" lIns="182880" tIns="182880" rIns="182880" bIns="18288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Lub Dub Bold" panose="020B0803030403020204" pitchFamily="34" charset="0"/>
              </a:rPr>
              <a:t>CAC had lower cost &amp; higher MACE-free survival compared with exercise ECG (CRESCENT I &amp; II trials)</a:t>
            </a:r>
          </a:p>
        </p:txBody>
      </p:sp>
      <p:sp>
        <p:nvSpPr>
          <p:cNvPr id="34" name="Content Placeholder 5">
            <a:extLst>
              <a:ext uri="{FF2B5EF4-FFF2-40B4-BE49-F238E27FC236}">
                <a16:creationId xmlns:a16="http://schemas.microsoft.com/office/drawing/2014/main" id="{450D0461-AEC5-4BD5-B6A6-1A223B709D35}"/>
              </a:ext>
            </a:extLst>
          </p:cNvPr>
          <p:cNvSpPr txBox="1">
            <a:spLocks/>
          </p:cNvSpPr>
          <p:nvPr/>
        </p:nvSpPr>
        <p:spPr>
          <a:xfrm>
            <a:off x="4352929" y="3596447"/>
            <a:ext cx="2665305" cy="1493162"/>
          </a:xfrm>
          <a:prstGeom prst="rect">
            <a:avLst/>
          </a:prstGeom>
          <a:no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Lub Dub Bold" panose="020B0803030403020204" pitchFamily="34" charset="0"/>
              </a:rPr>
              <a:t>CAC was associated with 16% cost savings at 1 year compared with exercise ECG</a:t>
            </a:r>
          </a:p>
        </p:txBody>
      </p:sp>
      <p:sp>
        <p:nvSpPr>
          <p:cNvPr id="28" name="TextBox 27">
            <a:extLst>
              <a:ext uri="{FF2B5EF4-FFF2-40B4-BE49-F238E27FC236}">
                <a16:creationId xmlns:a16="http://schemas.microsoft.com/office/drawing/2014/main" id="{3FD0C051-60BC-4100-BA34-4590FEE193EB}"/>
              </a:ext>
            </a:extLst>
          </p:cNvPr>
          <p:cNvSpPr txBox="1"/>
          <p:nvPr/>
        </p:nvSpPr>
        <p:spPr>
          <a:xfrm>
            <a:off x="8190507" y="1549725"/>
            <a:ext cx="2130525" cy="400110"/>
          </a:xfrm>
          <a:prstGeom prst="rect">
            <a:avLst/>
          </a:prstGeom>
          <a:noFill/>
        </p:spPr>
        <p:txBody>
          <a:bodyPr wrap="square">
            <a:spAutoFit/>
          </a:bodyPr>
          <a:lstStyle/>
          <a:p>
            <a:pPr algn="ctr"/>
            <a:r>
              <a:rPr lang="en-US" sz="2000" dirty="0">
                <a:latin typeface="Lub Dub Bold" panose="020B0803030403020204" pitchFamily="34" charset="0"/>
              </a:rPr>
              <a:t>Exercise ECG</a:t>
            </a:r>
          </a:p>
        </p:txBody>
      </p:sp>
      <p:sp>
        <p:nvSpPr>
          <p:cNvPr id="35" name="Content Placeholder 5">
            <a:extLst>
              <a:ext uri="{FF2B5EF4-FFF2-40B4-BE49-F238E27FC236}">
                <a16:creationId xmlns:a16="http://schemas.microsoft.com/office/drawing/2014/main" id="{A8EC4881-BF71-4490-A930-AAE8AF0C185D}"/>
              </a:ext>
            </a:extLst>
          </p:cNvPr>
          <p:cNvSpPr txBox="1">
            <a:spLocks/>
          </p:cNvSpPr>
          <p:nvPr/>
        </p:nvSpPr>
        <p:spPr>
          <a:xfrm>
            <a:off x="7742143" y="2188152"/>
            <a:ext cx="3027254" cy="963136"/>
          </a:xfrm>
          <a:prstGeom prst="rect">
            <a:avLst/>
          </a:prstGeom>
          <a:noFill/>
          <a:ln w="25400">
            <a:noFill/>
          </a:ln>
        </p:spPr>
        <p:txBody>
          <a:bodyPr spcFirstLastPara="0" lIns="182880" tIns="182880" rIns="182880" bIns="18288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Lub Dub Bold" panose="020B0803030403020204" pitchFamily="34" charset="0"/>
              </a:rPr>
              <a:t>Lower cost compared with CT &amp; nuclear tests</a:t>
            </a:r>
          </a:p>
        </p:txBody>
      </p:sp>
      <p:sp>
        <p:nvSpPr>
          <p:cNvPr id="36" name="Content Placeholder 5">
            <a:extLst>
              <a:ext uri="{FF2B5EF4-FFF2-40B4-BE49-F238E27FC236}">
                <a16:creationId xmlns:a16="http://schemas.microsoft.com/office/drawing/2014/main" id="{2EB8DA32-D0A6-498D-A172-F62D0A0297F8}"/>
              </a:ext>
            </a:extLst>
          </p:cNvPr>
          <p:cNvSpPr txBox="1">
            <a:spLocks/>
          </p:cNvSpPr>
          <p:nvPr/>
        </p:nvSpPr>
        <p:spPr>
          <a:xfrm>
            <a:off x="7752512" y="3596447"/>
            <a:ext cx="3006517" cy="1493162"/>
          </a:xfrm>
          <a:prstGeom prst="rect">
            <a:avLst/>
          </a:prstGeom>
          <a:no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228600" algn="l" defTabSz="914400" rtl="0" eaLnBrk="1" fontAlgn="auto" latinLnBrk="0" hangingPunct="1">
              <a:lnSpc>
                <a:spcPct val="100000"/>
              </a:lnSpc>
              <a:spcBef>
                <a:spcPts val="0"/>
              </a:spcBef>
              <a:spcAft>
                <a:spcPts val="600"/>
              </a:spcAft>
              <a:buClrTx/>
              <a:buSzTx/>
              <a:buFont typeface="Wingdings" pitchFamily="2" charset="2"/>
              <a:buChar char="ü"/>
              <a:tabLst/>
              <a:defRPr/>
            </a:pPr>
            <a:r>
              <a:rPr kumimoji="0" lang="en-US" sz="1200" b="0" i="0" u="none" strike="noStrike" kern="1200" cap="none" spc="0" normalizeH="0" baseline="0" noProof="0" dirty="0">
                <a:ln>
                  <a:noFill/>
                </a:ln>
                <a:solidFill>
                  <a:srgbClr val="000000"/>
                </a:solidFill>
                <a:effectLst/>
                <a:uLnTx/>
                <a:uFillTx/>
                <a:latin typeface="Lub Dub Bold" panose="020B0803030403020204" pitchFamily="34" charset="0"/>
                <a:cs typeface="+mn-cs"/>
              </a:rPr>
              <a:t>Associated with reduced accuracy</a:t>
            </a:r>
          </a:p>
          <a:p>
            <a:pPr marL="342900" marR="0" lvl="0" indent="-228600" algn="l" defTabSz="914400" rtl="0" eaLnBrk="1" fontAlgn="auto" latinLnBrk="0" hangingPunct="1">
              <a:lnSpc>
                <a:spcPct val="100000"/>
              </a:lnSpc>
              <a:spcBef>
                <a:spcPts val="0"/>
              </a:spcBef>
              <a:spcAft>
                <a:spcPts val="600"/>
              </a:spcAft>
              <a:buClrTx/>
              <a:buSzTx/>
              <a:buFont typeface="Wingdings" pitchFamily="2" charset="2"/>
              <a:buChar char="ü"/>
              <a:tabLst/>
              <a:defRPr/>
            </a:pPr>
            <a:r>
              <a:rPr kumimoji="0" lang="en-US" sz="1200" b="0" i="0" u="none" strike="noStrike" kern="1200" cap="none" spc="0" normalizeH="0" baseline="0" noProof="0" dirty="0">
                <a:ln>
                  <a:noFill/>
                </a:ln>
                <a:solidFill>
                  <a:srgbClr val="000000"/>
                </a:solidFill>
                <a:effectLst/>
                <a:uLnTx/>
                <a:uFillTx/>
                <a:latin typeface="Lub Dub Bold" panose="020B0803030403020204" pitchFamily="34" charset="0"/>
                <a:cs typeface="+mn-cs"/>
              </a:rPr>
              <a:t>Tiered testing may help offset its reduced accuracy.</a:t>
            </a:r>
          </a:p>
          <a:p>
            <a:pPr marL="342900" marR="0" lvl="0" indent="-228600" algn="l" defTabSz="914400" rtl="0" eaLnBrk="1" fontAlgn="auto" latinLnBrk="0" hangingPunct="1">
              <a:lnSpc>
                <a:spcPct val="100000"/>
              </a:lnSpc>
              <a:spcBef>
                <a:spcPts val="0"/>
              </a:spcBef>
              <a:spcAft>
                <a:spcPts val="600"/>
              </a:spcAft>
              <a:buClrTx/>
              <a:buSzTx/>
              <a:buFont typeface="Wingdings" pitchFamily="2" charset="2"/>
              <a:buChar char="ü"/>
              <a:tabLst/>
              <a:defRPr/>
            </a:pPr>
            <a:r>
              <a:rPr kumimoji="0" lang="en-US" sz="1200" b="0" i="0" u="none" strike="noStrike" kern="1200" cap="none" spc="0" normalizeH="0" baseline="0" noProof="0" dirty="0">
                <a:ln>
                  <a:noFill/>
                </a:ln>
                <a:solidFill>
                  <a:srgbClr val="000000"/>
                </a:solidFill>
                <a:effectLst/>
                <a:uLnTx/>
                <a:uFillTx/>
                <a:latin typeface="Lub Dub Bold" panose="020B0803030403020204" pitchFamily="34" charset="0"/>
                <a:cs typeface="+mn-cs"/>
              </a:rPr>
              <a:t>Initial cost 174$, &gt;50% lower cost than other imaging tests. </a:t>
            </a:r>
          </a:p>
          <a:p>
            <a:pPr marL="342900" marR="0" lvl="0" indent="-228600" algn="l" defTabSz="914400" rtl="0" eaLnBrk="1" fontAlgn="auto" latinLnBrk="0" hangingPunct="1">
              <a:lnSpc>
                <a:spcPct val="100000"/>
              </a:lnSpc>
              <a:spcBef>
                <a:spcPts val="0"/>
              </a:spcBef>
              <a:spcAft>
                <a:spcPts val="600"/>
              </a:spcAft>
              <a:buClrTx/>
              <a:buSzTx/>
              <a:buFont typeface="Wingdings" pitchFamily="2" charset="2"/>
              <a:buChar char="ü"/>
              <a:tabLst/>
              <a:defRPr/>
            </a:pPr>
            <a:r>
              <a:rPr kumimoji="0" lang="en-US" sz="1200" b="0" i="0" u="none" strike="noStrike" kern="1200" cap="none" spc="0" normalizeH="0" baseline="0" noProof="0" dirty="0">
                <a:ln>
                  <a:noFill/>
                </a:ln>
                <a:solidFill>
                  <a:srgbClr val="000000"/>
                </a:solidFill>
                <a:effectLst/>
                <a:uLnTx/>
                <a:uFillTx/>
                <a:latin typeface="Lub Dub Bold" panose="020B0803030403020204" pitchFamily="34" charset="0"/>
                <a:cs typeface="+mn-cs"/>
              </a:rPr>
              <a:t>At 3 years, the 95% CI 2-3,519$</a:t>
            </a:r>
          </a:p>
        </p:txBody>
      </p:sp>
      <p:sp>
        <p:nvSpPr>
          <p:cNvPr id="5" name="Text Placeholder 4" descr="Abbreviations listed of terms used in the slide.">
            <a:extLst>
              <a:ext uri="{FF2B5EF4-FFF2-40B4-BE49-F238E27FC236}">
                <a16:creationId xmlns:a16="http://schemas.microsoft.com/office/drawing/2014/main" id="{AB63746C-26A7-4EF8-BA8D-5D93417EB429}"/>
              </a:ext>
            </a:extLst>
          </p:cNvPr>
          <p:cNvSpPr>
            <a:spLocks noGrp="1"/>
          </p:cNvSpPr>
          <p:nvPr>
            <p:ph type="body" sz="quarter" idx="13"/>
          </p:nvPr>
        </p:nvSpPr>
        <p:spPr>
          <a:xfrm>
            <a:off x="2233612" y="5706586"/>
            <a:ext cx="7724775" cy="522764"/>
          </a:xfrm>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lang="en-US" sz="1000" b="1" dirty="0">
                <a:solidFill>
                  <a:srgbClr val="000000"/>
                </a:solidFill>
                <a:sym typeface="Arial"/>
              </a:rPr>
              <a:t>Abbreviations: </a:t>
            </a:r>
            <a:r>
              <a:rPr lang="en-US" sz="1000" dirty="0">
                <a:solidFill>
                  <a:srgbClr val="000000"/>
                </a:solidFill>
                <a:sym typeface="Arial"/>
              </a:rPr>
              <a:t>CAC indicates coronary arterial calcium; CCTA, cardiac computed tomography angiography; CI, confidence interval; </a:t>
            </a:r>
            <a:br>
              <a:rPr lang="en-US" sz="1000" dirty="0">
                <a:solidFill>
                  <a:srgbClr val="000000"/>
                </a:solidFill>
                <a:sym typeface="Arial"/>
              </a:rPr>
            </a:br>
            <a:r>
              <a:rPr lang="en-US" sz="1000" dirty="0">
                <a:solidFill>
                  <a:srgbClr val="000000"/>
                </a:solidFill>
                <a:sym typeface="Arial"/>
              </a:rPr>
              <a:t>CONSERVE trial, </a:t>
            </a:r>
            <a:r>
              <a:rPr lang="en-US" sz="1000" dirty="0">
                <a:solidFill>
                  <a:srgbClr val="000000"/>
                </a:solidFill>
              </a:rPr>
              <a:t>Coronary Computed Tomographic Angiography for Selective Cardiac Catheterization; </a:t>
            </a:r>
            <a:r>
              <a:rPr lang="en-US" sz="1000" dirty="0">
                <a:solidFill>
                  <a:srgbClr val="000000"/>
                </a:solidFill>
                <a:sym typeface="Arial"/>
              </a:rPr>
              <a:t>CRESCENT trial, </a:t>
            </a:r>
            <a:r>
              <a:rPr lang="en-US" sz="1000" dirty="0">
                <a:solidFill>
                  <a:srgbClr val="000000"/>
                </a:solidFill>
              </a:rPr>
              <a:t>Comprehensive Cardiac CT Versus Exercise Testing in Suspected Coronary Artery Disease; ECG, electrocardiography; and </a:t>
            </a:r>
            <a:r>
              <a:rPr lang="en-US" sz="1000" dirty="0">
                <a:solidFill>
                  <a:srgbClr val="000000"/>
                </a:solidFill>
                <a:sym typeface="Arial"/>
              </a:rPr>
              <a:t>MACE, major adverse cardiac events.</a:t>
            </a:r>
          </a:p>
        </p:txBody>
      </p:sp>
    </p:spTree>
    <p:extLst>
      <p:ext uri="{BB962C8B-B14F-4D97-AF65-F5344CB8AC3E}">
        <p14:creationId xmlns:p14="http://schemas.microsoft.com/office/powerpoint/2010/main" val="27532654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2A14F-AC74-4067-A4EF-6E4501E236F3}"/>
              </a:ext>
            </a:extLst>
          </p:cNvPr>
          <p:cNvSpPr>
            <a:spLocks noGrp="1"/>
          </p:cNvSpPr>
          <p:nvPr>
            <p:ph type="title"/>
          </p:nvPr>
        </p:nvSpPr>
        <p:spPr/>
        <p:txBody>
          <a:bodyPr/>
          <a:lstStyle/>
          <a:p>
            <a:r>
              <a:rPr lang="en-US" b="1" dirty="0"/>
              <a:t>Cost Considerations</a:t>
            </a:r>
          </a:p>
        </p:txBody>
      </p:sp>
      <p:sp>
        <p:nvSpPr>
          <p:cNvPr id="4" name="Slide Number Placeholder 3">
            <a:extLst>
              <a:ext uri="{FF2B5EF4-FFF2-40B4-BE49-F238E27FC236}">
                <a16:creationId xmlns:a16="http://schemas.microsoft.com/office/drawing/2014/main" id="{B5D05B59-6930-4B86-90EA-E9EA90D7931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35</a:t>
            </a:fld>
            <a:endParaRPr lang="en-US" sz="900" dirty="0"/>
          </a:p>
        </p:txBody>
      </p:sp>
      <p:cxnSp>
        <p:nvCxnSpPr>
          <p:cNvPr id="10" name="Straight Connector 9">
            <a:extLst>
              <a:ext uri="{FF2B5EF4-FFF2-40B4-BE49-F238E27FC236}">
                <a16:creationId xmlns:a16="http://schemas.microsoft.com/office/drawing/2014/main" id="{FEEAE53C-1D74-4E84-B4C6-CDE9DF65B771}"/>
              </a:ext>
              <a:ext uri="{C183D7F6-B498-43B3-948B-1728B52AA6E4}">
                <adec:decorative xmlns:adec="http://schemas.microsoft.com/office/drawing/2017/decorative" val="1"/>
              </a:ext>
            </a:extLst>
          </p:cNvPr>
          <p:cNvCxnSpPr>
            <a:cxnSpLocks/>
          </p:cNvCxnSpPr>
          <p:nvPr/>
        </p:nvCxnSpPr>
        <p:spPr>
          <a:xfrm>
            <a:off x="3990975" y="1274070"/>
            <a:ext cx="0" cy="40233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CE0D0724-034F-440B-918E-1D92FCBC3281}"/>
              </a:ext>
              <a:ext uri="{C183D7F6-B498-43B3-948B-1728B52AA6E4}">
                <adec:decorative xmlns:adec="http://schemas.microsoft.com/office/drawing/2017/decorative" val="1"/>
              </a:ext>
            </a:extLst>
          </p:cNvPr>
          <p:cNvGrpSpPr/>
          <p:nvPr/>
        </p:nvGrpSpPr>
        <p:grpSpPr>
          <a:xfrm>
            <a:off x="942979" y="2142526"/>
            <a:ext cx="2686042" cy="3178827"/>
            <a:chOff x="942979" y="2142526"/>
            <a:chExt cx="2686042" cy="3178827"/>
          </a:xfrm>
        </p:grpSpPr>
        <p:sp>
          <p:nvSpPr>
            <p:cNvPr id="6" name="Content Placeholder 5">
              <a:extLst>
                <a:ext uri="{FF2B5EF4-FFF2-40B4-BE49-F238E27FC236}">
                  <a16:creationId xmlns:a16="http://schemas.microsoft.com/office/drawing/2014/main" id="{35186AF2-3AA2-4EEA-84F1-DF8F6C50EC14}"/>
                </a:ext>
              </a:extLst>
            </p:cNvPr>
            <p:cNvSpPr txBox="1">
              <a:spLocks/>
            </p:cNvSpPr>
            <p:nvPr/>
          </p:nvSpPr>
          <p:spPr>
            <a:xfrm>
              <a:off x="942979" y="2142526"/>
              <a:ext cx="2686042" cy="963136"/>
            </a:xfrm>
            <a:prstGeom prst="rect">
              <a:avLst/>
            </a:prstGeom>
            <a:solidFill>
              <a:schemeClr val="bg1">
                <a:lumMod val="85000"/>
              </a:schemeClr>
            </a:solidFill>
            <a:ln w="25400">
              <a:solidFill>
                <a:srgbClr val="D9D9D9"/>
              </a:solidFill>
            </a:ln>
          </p:spPr>
          <p:txBody>
            <a:bodyPr spcFirstLastPara="0" lIns="182880" tIns="182880" rIns="182880" bIns="18288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Lub Dub Bold" panose="020B0803030403020204" pitchFamily="34" charset="0"/>
              </a:endParaRPr>
            </a:p>
          </p:txBody>
        </p:sp>
        <p:cxnSp>
          <p:nvCxnSpPr>
            <p:cNvPr id="17" name="Straight Arrow Connector 16">
              <a:extLst>
                <a:ext uri="{FF2B5EF4-FFF2-40B4-BE49-F238E27FC236}">
                  <a16:creationId xmlns:a16="http://schemas.microsoft.com/office/drawing/2014/main" id="{CD4B1174-BC0B-48E3-8DCF-E04506D4220F}"/>
                </a:ext>
                <a:ext uri="{C183D7F6-B498-43B3-948B-1728B52AA6E4}">
                  <adec:decorative xmlns:adec="http://schemas.microsoft.com/office/drawing/2017/decorative" val="1"/>
                </a:ext>
              </a:extLst>
            </p:cNvPr>
            <p:cNvCxnSpPr>
              <a:cxnSpLocks/>
            </p:cNvCxnSpPr>
            <p:nvPr/>
          </p:nvCxnSpPr>
          <p:spPr>
            <a:xfrm>
              <a:off x="2306737" y="3118661"/>
              <a:ext cx="0" cy="38848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Content Placeholder 5">
              <a:extLst>
                <a:ext uri="{FF2B5EF4-FFF2-40B4-BE49-F238E27FC236}">
                  <a16:creationId xmlns:a16="http://schemas.microsoft.com/office/drawing/2014/main" id="{6A9019B6-939A-4F54-A1C3-4B8FD87FF9F6}"/>
                </a:ext>
              </a:extLst>
            </p:cNvPr>
            <p:cNvSpPr txBox="1">
              <a:spLocks/>
            </p:cNvSpPr>
            <p:nvPr/>
          </p:nvSpPr>
          <p:spPr>
            <a:xfrm>
              <a:off x="963716" y="3550820"/>
              <a:ext cx="2665305" cy="1770533"/>
            </a:xfrm>
            <a:prstGeom prst="rect">
              <a:avLst/>
            </a:prstGeom>
            <a:solidFill>
              <a:schemeClr val="accent5">
                <a:lumMod val="60000"/>
                <a:lumOff val="40000"/>
              </a:schemeClr>
            </a:solidFill>
            <a:ln w="25400">
              <a:noFill/>
            </a:ln>
          </p:spPr>
          <p:txBody>
            <a:bodyPr spcFirstLastPara="0" lIns="0" tIns="0" rIns="0" bIns="0" anchor="ctr"/>
            <a:lstStyle>
              <a:defPPr>
                <a:defRPr lang="en-US"/>
              </a:defPPr>
              <a:lvl1pPr marL="342900" marR="0" lvl="0" indent="-228600" fontAlgn="auto">
                <a:lnSpc>
                  <a:spcPct val="100000"/>
                </a:lnSpc>
                <a:spcBef>
                  <a:spcPts val="0"/>
                </a:spcBef>
                <a:spcAft>
                  <a:spcPts val="600"/>
                </a:spcAft>
                <a:buClrTx/>
                <a:buSzTx/>
                <a:buFont typeface="Wingdings" pitchFamily="2" charset="2"/>
                <a:buChar char="ü"/>
                <a:tabLst/>
                <a:defRPr kumimoji="0" sz="1200" b="0" i="0" u="none" strike="noStrike" cap="none" spc="0" normalizeH="0" baseline="0">
                  <a:ln>
                    <a:noFill/>
                  </a:ln>
                  <a:solidFill>
                    <a:srgbClr val="000000"/>
                  </a:solidFill>
                  <a:effectLst/>
                  <a:uLnTx/>
                  <a:uFillTx/>
                  <a:latin typeface="Lub Dub Bold" panose="020B0803030403020204" pitchFamily="34" charset="0"/>
                </a:defRPr>
              </a:lvl1pPr>
              <a:lvl2pPr marL="685800" indent="-228600">
                <a:lnSpc>
                  <a:spcPct val="90000"/>
                </a:lnSpc>
                <a:spcBef>
                  <a:spcPts val="500"/>
                </a:spcBef>
                <a:buFont typeface="Arial" panose="020B0604020202020204" pitchFamily="34" charset="0"/>
                <a:buChar char="•"/>
                <a:defRPr sz="2000">
                  <a:latin typeface="Lub Dub Medium" panose="020B0603030403020204" pitchFamily="34" charset="0"/>
                </a:defRPr>
              </a:lvl2pPr>
              <a:lvl3pPr marL="1143000" indent="-228600">
                <a:lnSpc>
                  <a:spcPct val="90000"/>
                </a:lnSpc>
                <a:spcBef>
                  <a:spcPts val="500"/>
                </a:spcBef>
                <a:buFont typeface="Arial" panose="020B0604020202020204" pitchFamily="34" charset="0"/>
                <a:buChar char="•"/>
                <a:defRPr>
                  <a:latin typeface="Lub Dub Medium" panose="020B0603030403020204" pitchFamily="34" charset="0"/>
                </a:defRPr>
              </a:lvl3pPr>
              <a:lvl4pPr marL="1600200" indent="-228600">
                <a:lnSpc>
                  <a:spcPct val="90000"/>
                </a:lnSpc>
                <a:spcBef>
                  <a:spcPts val="500"/>
                </a:spcBef>
                <a:buFont typeface="Arial" panose="020B0604020202020204" pitchFamily="34" charset="0"/>
                <a:buChar char="•"/>
                <a:defRPr sz="1600">
                  <a:latin typeface="Lub Dub Medium" panose="020B0603030403020204" pitchFamily="34" charset="0"/>
                </a:defRPr>
              </a:lvl4pPr>
              <a:lvl5pPr marL="2057400" indent="-228600">
                <a:lnSpc>
                  <a:spcPct val="90000"/>
                </a:lnSpc>
                <a:spcBef>
                  <a:spcPts val="500"/>
                </a:spcBef>
                <a:buFont typeface="Arial" panose="020B0604020202020204" pitchFamily="34" charset="0"/>
                <a:buChar char="•"/>
                <a:defRPr sz="1600">
                  <a:latin typeface="Lub Dub Medium" panose="020B0603030403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a:p>
          </p:txBody>
        </p:sp>
      </p:grpSp>
      <p:cxnSp>
        <p:nvCxnSpPr>
          <p:cNvPr id="23" name="Straight Connector 22">
            <a:extLst>
              <a:ext uri="{FF2B5EF4-FFF2-40B4-BE49-F238E27FC236}">
                <a16:creationId xmlns:a16="http://schemas.microsoft.com/office/drawing/2014/main" id="{1A7C923D-A849-46A0-8205-122BEF238CA5}"/>
              </a:ext>
              <a:ext uri="{C183D7F6-B498-43B3-948B-1728B52AA6E4}">
                <adec:decorative xmlns:adec="http://schemas.microsoft.com/office/drawing/2017/decorative" val="1"/>
              </a:ext>
            </a:extLst>
          </p:cNvPr>
          <p:cNvCxnSpPr>
            <a:cxnSpLocks/>
          </p:cNvCxnSpPr>
          <p:nvPr/>
        </p:nvCxnSpPr>
        <p:spPr>
          <a:xfrm>
            <a:off x="7380188" y="1270340"/>
            <a:ext cx="0" cy="40233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FC7CFA5A-38AC-4260-B165-BA57E507D233}"/>
              </a:ext>
              <a:ext uri="{C183D7F6-B498-43B3-948B-1728B52AA6E4}">
                <adec:decorative xmlns:adec="http://schemas.microsoft.com/office/drawing/2017/decorative" val="1"/>
              </a:ext>
            </a:extLst>
          </p:cNvPr>
          <p:cNvGrpSpPr/>
          <p:nvPr/>
        </p:nvGrpSpPr>
        <p:grpSpPr>
          <a:xfrm>
            <a:off x="4332192" y="2138796"/>
            <a:ext cx="2686042" cy="3183261"/>
            <a:chOff x="4332192" y="2138796"/>
            <a:chExt cx="2686042" cy="3183261"/>
          </a:xfrm>
        </p:grpSpPr>
        <p:sp>
          <p:nvSpPr>
            <p:cNvPr id="22" name="Content Placeholder 5">
              <a:extLst>
                <a:ext uri="{FF2B5EF4-FFF2-40B4-BE49-F238E27FC236}">
                  <a16:creationId xmlns:a16="http://schemas.microsoft.com/office/drawing/2014/main" id="{D91361EA-1C44-44C0-B818-152003992BCC}"/>
                </a:ext>
              </a:extLst>
            </p:cNvPr>
            <p:cNvSpPr txBox="1">
              <a:spLocks/>
            </p:cNvSpPr>
            <p:nvPr/>
          </p:nvSpPr>
          <p:spPr>
            <a:xfrm>
              <a:off x="4332192" y="2138796"/>
              <a:ext cx="2686042" cy="963136"/>
            </a:xfrm>
            <a:prstGeom prst="rect">
              <a:avLst/>
            </a:prstGeom>
            <a:solidFill>
              <a:schemeClr val="bg1">
                <a:lumMod val="85000"/>
              </a:schemeClr>
            </a:solidFill>
            <a:ln w="25400">
              <a:solidFill>
                <a:srgbClr val="D9D9D9"/>
              </a:solidFill>
            </a:ln>
          </p:spPr>
          <p:txBody>
            <a:bodyPr spcFirstLastPara="0" lIns="182880" tIns="182880" rIns="182880" bIns="18288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Lub Dub Bold" panose="020B0803030403020204" pitchFamily="34" charset="0"/>
              </a:endParaRPr>
            </a:p>
          </p:txBody>
        </p:sp>
        <p:cxnSp>
          <p:nvCxnSpPr>
            <p:cNvPr id="25" name="Straight Arrow Connector 24">
              <a:extLst>
                <a:ext uri="{FF2B5EF4-FFF2-40B4-BE49-F238E27FC236}">
                  <a16:creationId xmlns:a16="http://schemas.microsoft.com/office/drawing/2014/main" id="{67DB6860-73AF-466D-8ECC-3EF3D68C656A}"/>
                </a:ext>
                <a:ext uri="{C183D7F6-B498-43B3-948B-1728B52AA6E4}">
                  <adec:decorative xmlns:adec="http://schemas.microsoft.com/office/drawing/2017/decorative" val="1"/>
                </a:ext>
              </a:extLst>
            </p:cNvPr>
            <p:cNvCxnSpPr>
              <a:cxnSpLocks/>
            </p:cNvCxnSpPr>
            <p:nvPr/>
          </p:nvCxnSpPr>
          <p:spPr>
            <a:xfrm>
              <a:off x="5695950" y="3114931"/>
              <a:ext cx="0" cy="38848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Content Placeholder 5">
              <a:extLst>
                <a:ext uri="{FF2B5EF4-FFF2-40B4-BE49-F238E27FC236}">
                  <a16:creationId xmlns:a16="http://schemas.microsoft.com/office/drawing/2014/main" id="{22C07195-674F-43A1-9ACB-A8697D985257}"/>
                </a:ext>
              </a:extLst>
            </p:cNvPr>
            <p:cNvSpPr txBox="1">
              <a:spLocks/>
            </p:cNvSpPr>
            <p:nvPr/>
          </p:nvSpPr>
          <p:spPr>
            <a:xfrm>
              <a:off x="4352929" y="3547090"/>
              <a:ext cx="2665305" cy="1774967"/>
            </a:xfrm>
            <a:prstGeom prst="rect">
              <a:avLst/>
            </a:prstGeom>
            <a:solidFill>
              <a:schemeClr val="accent5">
                <a:lumMod val="60000"/>
                <a:lumOff val="40000"/>
              </a:schemeClr>
            </a:solidFill>
            <a:ln w="25400">
              <a:noFill/>
            </a:ln>
          </p:spPr>
          <p:txBody>
            <a:bodyPr spcFirstLastPara="0" lIns="0" tIns="0" rIns="0" bIns="0" anchor="ctr"/>
            <a:lstStyle>
              <a:defPPr>
                <a:defRPr lang="en-US"/>
              </a:defPPr>
              <a:lvl1pPr marL="342900" marR="0" lvl="0" indent="-228600" fontAlgn="auto">
                <a:lnSpc>
                  <a:spcPct val="100000"/>
                </a:lnSpc>
                <a:spcBef>
                  <a:spcPts val="0"/>
                </a:spcBef>
                <a:spcAft>
                  <a:spcPts val="600"/>
                </a:spcAft>
                <a:buClrTx/>
                <a:buSzTx/>
                <a:buFont typeface="Wingdings" pitchFamily="2" charset="2"/>
                <a:buChar char="ü"/>
                <a:tabLst/>
                <a:defRPr kumimoji="0" sz="1200" b="0" i="0" u="none" strike="noStrike" cap="none" spc="0" normalizeH="0" baseline="0">
                  <a:ln>
                    <a:noFill/>
                  </a:ln>
                  <a:solidFill>
                    <a:srgbClr val="000000"/>
                  </a:solidFill>
                  <a:effectLst/>
                  <a:uLnTx/>
                  <a:uFillTx/>
                  <a:latin typeface="Lub Dub Bold" panose="020B0803030403020204" pitchFamily="34" charset="0"/>
                </a:defRPr>
              </a:lvl1pPr>
              <a:lvl2pPr marL="685800" indent="-228600">
                <a:lnSpc>
                  <a:spcPct val="90000"/>
                </a:lnSpc>
                <a:spcBef>
                  <a:spcPts val="500"/>
                </a:spcBef>
                <a:buFont typeface="Arial" panose="020B0604020202020204" pitchFamily="34" charset="0"/>
                <a:buChar char="•"/>
                <a:defRPr sz="2000">
                  <a:latin typeface="Lub Dub Medium" panose="020B0603030403020204" pitchFamily="34" charset="0"/>
                </a:defRPr>
              </a:lvl2pPr>
              <a:lvl3pPr marL="1143000" indent="-228600">
                <a:lnSpc>
                  <a:spcPct val="90000"/>
                </a:lnSpc>
                <a:spcBef>
                  <a:spcPts val="500"/>
                </a:spcBef>
                <a:buFont typeface="Arial" panose="020B0604020202020204" pitchFamily="34" charset="0"/>
                <a:buChar char="•"/>
                <a:defRPr>
                  <a:latin typeface="Lub Dub Medium" panose="020B0603030403020204" pitchFamily="34" charset="0"/>
                </a:defRPr>
              </a:lvl3pPr>
              <a:lvl4pPr marL="1600200" indent="-228600">
                <a:lnSpc>
                  <a:spcPct val="90000"/>
                </a:lnSpc>
                <a:spcBef>
                  <a:spcPts val="500"/>
                </a:spcBef>
                <a:buFont typeface="Arial" panose="020B0604020202020204" pitchFamily="34" charset="0"/>
                <a:buChar char="•"/>
                <a:defRPr sz="1600">
                  <a:latin typeface="Lub Dub Medium" panose="020B0603030403020204" pitchFamily="34" charset="0"/>
                </a:defRPr>
              </a:lvl4pPr>
              <a:lvl5pPr marL="2057400" indent="-228600">
                <a:lnSpc>
                  <a:spcPct val="90000"/>
                </a:lnSpc>
                <a:spcBef>
                  <a:spcPts val="500"/>
                </a:spcBef>
                <a:buFont typeface="Arial" panose="020B0604020202020204" pitchFamily="34" charset="0"/>
                <a:buChar char="•"/>
                <a:defRPr sz="1600">
                  <a:latin typeface="Lub Dub Medium" panose="020B0603030403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a:p>
          </p:txBody>
        </p:sp>
      </p:grpSp>
      <p:grpSp>
        <p:nvGrpSpPr>
          <p:cNvPr id="8" name="Group 7">
            <a:extLst>
              <a:ext uri="{FF2B5EF4-FFF2-40B4-BE49-F238E27FC236}">
                <a16:creationId xmlns:a16="http://schemas.microsoft.com/office/drawing/2014/main" id="{7A252273-C75F-406F-AC77-F8791EF50BEC}"/>
              </a:ext>
              <a:ext uri="{C183D7F6-B498-43B3-948B-1728B52AA6E4}">
                <adec:decorative xmlns:adec="http://schemas.microsoft.com/office/drawing/2017/decorative" val="1"/>
              </a:ext>
            </a:extLst>
          </p:cNvPr>
          <p:cNvGrpSpPr/>
          <p:nvPr/>
        </p:nvGrpSpPr>
        <p:grpSpPr>
          <a:xfrm>
            <a:off x="7742142" y="2138796"/>
            <a:ext cx="3421137" cy="3183261"/>
            <a:chOff x="7742142" y="2138796"/>
            <a:chExt cx="3421137" cy="3183261"/>
          </a:xfrm>
        </p:grpSpPr>
        <p:sp>
          <p:nvSpPr>
            <p:cNvPr id="27" name="Content Placeholder 5">
              <a:extLst>
                <a:ext uri="{FF2B5EF4-FFF2-40B4-BE49-F238E27FC236}">
                  <a16:creationId xmlns:a16="http://schemas.microsoft.com/office/drawing/2014/main" id="{DE196CF1-C68E-47C1-AE91-2F5DCEC5DECC}"/>
                </a:ext>
              </a:extLst>
            </p:cNvPr>
            <p:cNvSpPr txBox="1">
              <a:spLocks/>
            </p:cNvSpPr>
            <p:nvPr/>
          </p:nvSpPr>
          <p:spPr>
            <a:xfrm>
              <a:off x="7742142" y="2138796"/>
              <a:ext cx="3421137" cy="963136"/>
            </a:xfrm>
            <a:prstGeom prst="rect">
              <a:avLst/>
            </a:prstGeom>
            <a:solidFill>
              <a:schemeClr val="bg1">
                <a:lumMod val="85000"/>
              </a:schemeClr>
            </a:solidFill>
            <a:ln w="25400">
              <a:solidFill>
                <a:srgbClr val="D9D9D9"/>
              </a:solidFill>
            </a:ln>
          </p:spPr>
          <p:txBody>
            <a:bodyPr spcFirstLastPara="0" lIns="182880" tIns="182880" rIns="182880" bIns="18288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Lub Dub Bold" panose="020B0803030403020204" pitchFamily="34" charset="0"/>
              </a:endParaRPr>
            </a:p>
          </p:txBody>
        </p:sp>
        <p:cxnSp>
          <p:nvCxnSpPr>
            <p:cNvPr id="29" name="Straight Arrow Connector 28">
              <a:extLst>
                <a:ext uri="{FF2B5EF4-FFF2-40B4-BE49-F238E27FC236}">
                  <a16:creationId xmlns:a16="http://schemas.microsoft.com/office/drawing/2014/main" id="{AC3CBD34-6077-45D6-B02B-47C4FB2D3C85}"/>
                </a:ext>
                <a:ext uri="{C183D7F6-B498-43B3-948B-1728B52AA6E4}">
                  <adec:decorative xmlns:adec="http://schemas.microsoft.com/office/drawing/2017/decorative" val="1"/>
                </a:ext>
              </a:extLst>
            </p:cNvPr>
            <p:cNvCxnSpPr>
              <a:cxnSpLocks/>
            </p:cNvCxnSpPr>
            <p:nvPr/>
          </p:nvCxnSpPr>
          <p:spPr>
            <a:xfrm>
              <a:off x="9453265" y="3114931"/>
              <a:ext cx="0" cy="38848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Content Placeholder 5">
              <a:extLst>
                <a:ext uri="{FF2B5EF4-FFF2-40B4-BE49-F238E27FC236}">
                  <a16:creationId xmlns:a16="http://schemas.microsoft.com/office/drawing/2014/main" id="{73705808-56EA-4116-887E-5B9A2A2477C4}"/>
                </a:ext>
              </a:extLst>
            </p:cNvPr>
            <p:cNvSpPr txBox="1">
              <a:spLocks/>
            </p:cNvSpPr>
            <p:nvPr/>
          </p:nvSpPr>
          <p:spPr>
            <a:xfrm>
              <a:off x="7752512" y="3547090"/>
              <a:ext cx="3397702" cy="1774967"/>
            </a:xfrm>
            <a:prstGeom prst="rect">
              <a:avLst/>
            </a:prstGeom>
            <a:solidFill>
              <a:schemeClr val="accent5">
                <a:lumMod val="60000"/>
                <a:lumOff val="40000"/>
              </a:schemeClr>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228600" algn="l" defTabSz="914400" rtl="0" eaLnBrk="1" fontAlgn="auto" latinLnBrk="0" hangingPunct="1">
                <a:lnSpc>
                  <a:spcPct val="100000"/>
                </a:lnSpc>
                <a:spcBef>
                  <a:spcPts val="0"/>
                </a:spcBef>
                <a:spcAft>
                  <a:spcPts val="600"/>
                </a:spcAft>
                <a:buClrTx/>
                <a:buSzTx/>
                <a:buFont typeface="Wingdings" pitchFamily="2" charset="2"/>
                <a:buChar char="ü"/>
                <a:tabLst/>
                <a:defRPr/>
              </a:pPr>
              <a:endParaRPr kumimoji="0" lang="en-US" sz="1200" b="0" i="0" u="none" strike="noStrike" kern="1200" cap="none" spc="0" normalizeH="0" baseline="0" noProof="0" dirty="0">
                <a:ln>
                  <a:noFill/>
                </a:ln>
                <a:solidFill>
                  <a:srgbClr val="000000"/>
                </a:solidFill>
                <a:effectLst/>
                <a:uLnTx/>
                <a:uFillTx/>
                <a:latin typeface="Lub Dub Bold" panose="020B0803030403020204" pitchFamily="34" charset="0"/>
                <a:cs typeface="+mn-cs"/>
              </a:endParaRPr>
            </a:p>
          </p:txBody>
        </p:sp>
      </p:grpSp>
      <p:sp>
        <p:nvSpPr>
          <p:cNvPr id="12" name="TextBox 11">
            <a:extLst>
              <a:ext uri="{FF2B5EF4-FFF2-40B4-BE49-F238E27FC236}">
                <a16:creationId xmlns:a16="http://schemas.microsoft.com/office/drawing/2014/main" id="{A3E086FB-844E-49FA-946C-41FCC0722789}"/>
              </a:ext>
            </a:extLst>
          </p:cNvPr>
          <p:cNvSpPr txBox="1"/>
          <p:nvPr/>
        </p:nvSpPr>
        <p:spPr>
          <a:xfrm>
            <a:off x="953348" y="1224028"/>
            <a:ext cx="2665304" cy="707886"/>
          </a:xfrm>
          <a:prstGeom prst="rect">
            <a:avLst/>
          </a:prstGeom>
          <a:noFill/>
        </p:spPr>
        <p:txBody>
          <a:bodyPr wrap="square">
            <a:spAutoFit/>
          </a:bodyPr>
          <a:lstStyle/>
          <a:p>
            <a:pPr algn="ctr"/>
            <a:r>
              <a:rPr lang="en-US" sz="2000" dirty="0">
                <a:latin typeface="Lub Dub Bold" panose="020B0803030403020204" pitchFamily="34" charset="0"/>
              </a:rPr>
              <a:t>Stress Echocardiography</a:t>
            </a:r>
          </a:p>
        </p:txBody>
      </p:sp>
      <p:sp>
        <p:nvSpPr>
          <p:cNvPr id="31" name="Content Placeholder 5">
            <a:extLst>
              <a:ext uri="{FF2B5EF4-FFF2-40B4-BE49-F238E27FC236}">
                <a16:creationId xmlns:a16="http://schemas.microsoft.com/office/drawing/2014/main" id="{2005858C-2730-4D54-8AF6-7B39E5ED79F0}"/>
              </a:ext>
            </a:extLst>
          </p:cNvPr>
          <p:cNvSpPr txBox="1">
            <a:spLocks/>
          </p:cNvSpPr>
          <p:nvPr/>
        </p:nvSpPr>
        <p:spPr>
          <a:xfrm>
            <a:off x="942979" y="2141822"/>
            <a:ext cx="2686042" cy="963136"/>
          </a:xfrm>
          <a:prstGeom prst="rect">
            <a:avLst/>
          </a:prstGeom>
          <a:noFill/>
          <a:ln w="25400">
            <a:noFill/>
          </a:ln>
        </p:spPr>
        <p:txBody>
          <a:bodyPr spcFirstLastPara="0" lIns="182880" tIns="182880" rIns="182880" bIns="18288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Lub Dub Bold" panose="020B0803030403020204" pitchFamily="34" charset="0"/>
              </a:rPr>
              <a:t>Increased cost-effectiveness compared to exercise ECG</a:t>
            </a:r>
          </a:p>
        </p:txBody>
      </p:sp>
      <p:sp>
        <p:nvSpPr>
          <p:cNvPr id="32" name="Content Placeholder 5">
            <a:extLst>
              <a:ext uri="{FF2B5EF4-FFF2-40B4-BE49-F238E27FC236}">
                <a16:creationId xmlns:a16="http://schemas.microsoft.com/office/drawing/2014/main" id="{8B1A9478-928E-4681-A482-ED4CB81A449B}"/>
              </a:ext>
            </a:extLst>
          </p:cNvPr>
          <p:cNvSpPr txBox="1">
            <a:spLocks/>
          </p:cNvSpPr>
          <p:nvPr/>
        </p:nvSpPr>
        <p:spPr>
          <a:xfrm>
            <a:off x="963716" y="3550116"/>
            <a:ext cx="2665305" cy="1770533"/>
          </a:xfrm>
          <a:prstGeom prst="rect">
            <a:avLst/>
          </a:prstGeom>
          <a:noFill/>
          <a:ln w="25400">
            <a:noFill/>
          </a:ln>
        </p:spPr>
        <p:txBody>
          <a:bodyPr spcFirstLastPara="0" lIns="0" tIns="0" rIns="0" bIns="0" anchor="ctr"/>
          <a:lstStyle>
            <a:defPPr>
              <a:defRPr lang="en-US"/>
            </a:defPPr>
            <a:lvl1pPr marL="342900" marR="0" lvl="0" indent="-228600" fontAlgn="auto">
              <a:lnSpc>
                <a:spcPct val="100000"/>
              </a:lnSpc>
              <a:spcBef>
                <a:spcPts val="0"/>
              </a:spcBef>
              <a:spcAft>
                <a:spcPts val="600"/>
              </a:spcAft>
              <a:buClrTx/>
              <a:buSzTx/>
              <a:buFont typeface="Wingdings" pitchFamily="2" charset="2"/>
              <a:buChar char="ü"/>
              <a:tabLst/>
              <a:defRPr kumimoji="0" sz="1200" b="0" i="0" u="none" strike="noStrike" cap="none" spc="0" normalizeH="0" baseline="0">
                <a:ln>
                  <a:noFill/>
                </a:ln>
                <a:solidFill>
                  <a:srgbClr val="000000"/>
                </a:solidFill>
                <a:effectLst/>
                <a:uLnTx/>
                <a:uFillTx/>
                <a:latin typeface="Lub Dub Bold" panose="020B0803030403020204" pitchFamily="34" charset="0"/>
              </a:defRPr>
            </a:lvl1pPr>
            <a:lvl2pPr marL="685800" indent="-228600">
              <a:lnSpc>
                <a:spcPct val="90000"/>
              </a:lnSpc>
              <a:spcBef>
                <a:spcPts val="500"/>
              </a:spcBef>
              <a:buFont typeface="Arial" panose="020B0604020202020204" pitchFamily="34" charset="0"/>
              <a:buChar char="•"/>
              <a:defRPr sz="2000">
                <a:latin typeface="Lub Dub Medium" panose="020B0603030403020204" pitchFamily="34" charset="0"/>
              </a:defRPr>
            </a:lvl2pPr>
            <a:lvl3pPr marL="1143000" indent="-228600">
              <a:lnSpc>
                <a:spcPct val="90000"/>
              </a:lnSpc>
              <a:spcBef>
                <a:spcPts val="500"/>
              </a:spcBef>
              <a:buFont typeface="Arial" panose="020B0604020202020204" pitchFamily="34" charset="0"/>
              <a:buChar char="•"/>
              <a:defRPr>
                <a:latin typeface="Lub Dub Medium" panose="020B0603030403020204" pitchFamily="34" charset="0"/>
              </a:defRPr>
            </a:lvl3pPr>
            <a:lvl4pPr marL="1600200" indent="-228600">
              <a:lnSpc>
                <a:spcPct val="90000"/>
              </a:lnSpc>
              <a:spcBef>
                <a:spcPts val="500"/>
              </a:spcBef>
              <a:buFont typeface="Arial" panose="020B0604020202020204" pitchFamily="34" charset="0"/>
              <a:buChar char="•"/>
              <a:defRPr sz="1600">
                <a:latin typeface="Lub Dub Medium" panose="020B0603030403020204" pitchFamily="34" charset="0"/>
              </a:defRPr>
            </a:lvl4pPr>
            <a:lvl5pPr marL="2057400" indent="-228600">
              <a:lnSpc>
                <a:spcPct val="90000"/>
              </a:lnSpc>
              <a:spcBef>
                <a:spcPts val="500"/>
              </a:spcBef>
              <a:buFont typeface="Arial" panose="020B0604020202020204" pitchFamily="34" charset="0"/>
              <a:buChar char="•"/>
              <a:defRPr sz="1600">
                <a:latin typeface="Lub Dub Medium" panose="020B0603030403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Similar cost at 3 years to CCTA </a:t>
            </a:r>
          </a:p>
          <a:p>
            <a:r>
              <a:rPr lang="en-US" dirty="0"/>
              <a:t>(PROMISE trial): mean cost difference: –$363; 95% CI: –$1,562–$818)</a:t>
            </a:r>
          </a:p>
          <a:p>
            <a:r>
              <a:rPr lang="en-US" dirty="0"/>
              <a:t>Cost effective in intermediate risk patients</a:t>
            </a:r>
          </a:p>
        </p:txBody>
      </p:sp>
      <p:sp>
        <p:nvSpPr>
          <p:cNvPr id="24" name="TextBox 23">
            <a:extLst>
              <a:ext uri="{FF2B5EF4-FFF2-40B4-BE49-F238E27FC236}">
                <a16:creationId xmlns:a16="http://schemas.microsoft.com/office/drawing/2014/main" id="{FE5F767A-D674-45D0-92F8-DA09651B32F5}"/>
              </a:ext>
            </a:extLst>
          </p:cNvPr>
          <p:cNvSpPr txBox="1"/>
          <p:nvPr/>
        </p:nvSpPr>
        <p:spPr>
          <a:xfrm>
            <a:off x="4765438" y="1220298"/>
            <a:ext cx="1863819" cy="707886"/>
          </a:xfrm>
          <a:prstGeom prst="rect">
            <a:avLst/>
          </a:prstGeom>
          <a:noFill/>
        </p:spPr>
        <p:txBody>
          <a:bodyPr wrap="square">
            <a:spAutoFit/>
          </a:bodyPr>
          <a:lstStyle/>
          <a:p>
            <a:pPr algn="ctr"/>
            <a:r>
              <a:rPr lang="en-US" sz="2000" dirty="0">
                <a:latin typeface="Lub Dub Bold" panose="020B0803030403020204" pitchFamily="34" charset="0"/>
              </a:rPr>
              <a:t>Stress Nuclear MPI</a:t>
            </a:r>
          </a:p>
        </p:txBody>
      </p:sp>
      <p:sp>
        <p:nvSpPr>
          <p:cNvPr id="33" name="Content Placeholder 5">
            <a:extLst>
              <a:ext uri="{FF2B5EF4-FFF2-40B4-BE49-F238E27FC236}">
                <a16:creationId xmlns:a16="http://schemas.microsoft.com/office/drawing/2014/main" id="{74690A4C-7F01-49A1-9364-7A0B8BAA8BA4}"/>
              </a:ext>
            </a:extLst>
          </p:cNvPr>
          <p:cNvSpPr txBox="1">
            <a:spLocks/>
          </p:cNvSpPr>
          <p:nvPr/>
        </p:nvSpPr>
        <p:spPr>
          <a:xfrm>
            <a:off x="4332192" y="2138092"/>
            <a:ext cx="2686042" cy="963136"/>
          </a:xfrm>
          <a:prstGeom prst="rect">
            <a:avLst/>
          </a:prstGeom>
          <a:noFill/>
          <a:ln w="25400">
            <a:noFill/>
          </a:ln>
        </p:spPr>
        <p:txBody>
          <a:bodyPr spcFirstLastPara="0" lIns="182880" tIns="182880" rIns="182880" bIns="18288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Lub Dub Bold" panose="020B0803030403020204" pitchFamily="34" charset="0"/>
              </a:rPr>
              <a:t>2-year cost was highest in PET</a:t>
            </a:r>
          </a:p>
        </p:txBody>
      </p:sp>
      <p:sp>
        <p:nvSpPr>
          <p:cNvPr id="34" name="Content Placeholder 5">
            <a:extLst>
              <a:ext uri="{FF2B5EF4-FFF2-40B4-BE49-F238E27FC236}">
                <a16:creationId xmlns:a16="http://schemas.microsoft.com/office/drawing/2014/main" id="{A4CAB891-88E2-4DA1-B22E-C7E95DC79EEA}"/>
              </a:ext>
            </a:extLst>
          </p:cNvPr>
          <p:cNvSpPr txBox="1">
            <a:spLocks/>
          </p:cNvSpPr>
          <p:nvPr/>
        </p:nvSpPr>
        <p:spPr>
          <a:xfrm>
            <a:off x="4352929" y="3546386"/>
            <a:ext cx="2665305" cy="1774967"/>
          </a:xfrm>
          <a:prstGeom prst="rect">
            <a:avLst/>
          </a:prstGeom>
          <a:noFill/>
          <a:ln w="25400">
            <a:noFill/>
          </a:ln>
        </p:spPr>
        <p:txBody>
          <a:bodyPr spcFirstLastPara="0" lIns="0" tIns="0" rIns="0" bIns="0" anchor="ctr"/>
          <a:lstStyle>
            <a:defPPr>
              <a:defRPr lang="en-US"/>
            </a:defPPr>
            <a:lvl1pPr marL="342900" marR="0" lvl="0" indent="-228600" fontAlgn="auto">
              <a:lnSpc>
                <a:spcPct val="100000"/>
              </a:lnSpc>
              <a:spcBef>
                <a:spcPts val="0"/>
              </a:spcBef>
              <a:spcAft>
                <a:spcPts val="600"/>
              </a:spcAft>
              <a:buClrTx/>
              <a:buSzTx/>
              <a:buFont typeface="Wingdings" pitchFamily="2" charset="2"/>
              <a:buChar char="ü"/>
              <a:tabLst/>
              <a:defRPr kumimoji="0" sz="1200" b="0" i="0" u="none" strike="noStrike" cap="none" spc="0" normalizeH="0" baseline="0">
                <a:ln>
                  <a:noFill/>
                </a:ln>
                <a:solidFill>
                  <a:srgbClr val="000000"/>
                </a:solidFill>
                <a:effectLst/>
                <a:uLnTx/>
                <a:uFillTx/>
                <a:latin typeface="Lub Dub Bold" panose="020B0803030403020204" pitchFamily="34" charset="0"/>
              </a:defRPr>
            </a:lvl1pPr>
            <a:lvl2pPr marL="685800" indent="-228600">
              <a:lnSpc>
                <a:spcPct val="90000"/>
              </a:lnSpc>
              <a:spcBef>
                <a:spcPts val="500"/>
              </a:spcBef>
              <a:buFont typeface="Arial" panose="020B0604020202020204" pitchFamily="34" charset="0"/>
              <a:buChar char="•"/>
              <a:defRPr sz="2000">
                <a:latin typeface="Lub Dub Medium" panose="020B0603030403020204" pitchFamily="34" charset="0"/>
              </a:defRPr>
            </a:lvl2pPr>
            <a:lvl3pPr marL="1143000" indent="-228600">
              <a:lnSpc>
                <a:spcPct val="90000"/>
              </a:lnSpc>
              <a:spcBef>
                <a:spcPts val="500"/>
              </a:spcBef>
              <a:buFont typeface="Arial" panose="020B0604020202020204" pitchFamily="34" charset="0"/>
              <a:buChar char="•"/>
              <a:defRPr>
                <a:latin typeface="Lub Dub Medium" panose="020B0603030403020204" pitchFamily="34" charset="0"/>
              </a:defRPr>
            </a:lvl3pPr>
            <a:lvl4pPr marL="1600200" indent="-228600">
              <a:lnSpc>
                <a:spcPct val="90000"/>
              </a:lnSpc>
              <a:spcBef>
                <a:spcPts val="500"/>
              </a:spcBef>
              <a:buFont typeface="Arial" panose="020B0604020202020204" pitchFamily="34" charset="0"/>
              <a:buChar char="•"/>
              <a:defRPr sz="1600">
                <a:latin typeface="Lub Dub Medium" panose="020B0603030403020204" pitchFamily="34" charset="0"/>
              </a:defRPr>
            </a:lvl4pPr>
            <a:lvl5pPr marL="2057400" indent="-228600">
              <a:lnSpc>
                <a:spcPct val="90000"/>
              </a:lnSpc>
              <a:spcBef>
                <a:spcPts val="500"/>
              </a:spcBef>
              <a:buFont typeface="Arial" panose="020B0604020202020204" pitchFamily="34" charset="0"/>
              <a:buChar char="•"/>
              <a:defRPr sz="1600">
                <a:latin typeface="Lub Dub Medium" panose="020B0603030403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Cost effective in intermediate risk patients</a:t>
            </a:r>
          </a:p>
          <a:p>
            <a:r>
              <a:rPr lang="en-US" dirty="0"/>
              <a:t>Similar cost to CCTA and exercise ECG</a:t>
            </a:r>
          </a:p>
          <a:p>
            <a:r>
              <a:rPr lang="en-US" dirty="0"/>
              <a:t>In higher likelihood patients, MPI SPECT was the most cost-effective.</a:t>
            </a:r>
          </a:p>
        </p:txBody>
      </p:sp>
      <p:sp>
        <p:nvSpPr>
          <p:cNvPr id="28" name="TextBox 27">
            <a:extLst>
              <a:ext uri="{FF2B5EF4-FFF2-40B4-BE49-F238E27FC236}">
                <a16:creationId xmlns:a16="http://schemas.microsoft.com/office/drawing/2014/main" id="{3FD0C051-60BC-4100-BA34-4590FEE193EB}"/>
              </a:ext>
            </a:extLst>
          </p:cNvPr>
          <p:cNvSpPr txBox="1"/>
          <p:nvPr/>
        </p:nvSpPr>
        <p:spPr>
          <a:xfrm>
            <a:off x="8388002" y="1360515"/>
            <a:ext cx="2130525"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Lub Dub Bold" panose="020B0803030403020204" pitchFamily="34" charset="0"/>
              </a:rPr>
              <a:t>Stress CMR</a:t>
            </a:r>
          </a:p>
        </p:txBody>
      </p:sp>
      <p:sp>
        <p:nvSpPr>
          <p:cNvPr id="35" name="Content Placeholder 5">
            <a:extLst>
              <a:ext uri="{FF2B5EF4-FFF2-40B4-BE49-F238E27FC236}">
                <a16:creationId xmlns:a16="http://schemas.microsoft.com/office/drawing/2014/main" id="{2584DDAF-28DC-4F79-9D57-2B18EFDA1AEF}"/>
              </a:ext>
            </a:extLst>
          </p:cNvPr>
          <p:cNvSpPr txBox="1">
            <a:spLocks/>
          </p:cNvSpPr>
          <p:nvPr/>
        </p:nvSpPr>
        <p:spPr>
          <a:xfrm>
            <a:off x="7742142" y="2138092"/>
            <a:ext cx="3421137" cy="963136"/>
          </a:xfrm>
          <a:prstGeom prst="rect">
            <a:avLst/>
          </a:prstGeom>
          <a:noFill/>
          <a:ln w="25400">
            <a:noFill/>
          </a:ln>
        </p:spPr>
        <p:txBody>
          <a:bodyPr spcFirstLastPara="0" lIns="182880" tIns="182880" rIns="182880" bIns="18288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Lub Dub Bold" panose="020B0803030403020204" pitchFamily="34" charset="0"/>
              </a:rPr>
              <a:t>Associated with favorable incremental cost-effectiveness</a:t>
            </a:r>
          </a:p>
        </p:txBody>
      </p:sp>
      <p:sp>
        <p:nvSpPr>
          <p:cNvPr id="36" name="Content Placeholder 5">
            <a:extLst>
              <a:ext uri="{FF2B5EF4-FFF2-40B4-BE49-F238E27FC236}">
                <a16:creationId xmlns:a16="http://schemas.microsoft.com/office/drawing/2014/main" id="{5481DC4E-FEAE-420F-82B1-CDAED98032A4}"/>
              </a:ext>
            </a:extLst>
          </p:cNvPr>
          <p:cNvSpPr txBox="1">
            <a:spLocks/>
          </p:cNvSpPr>
          <p:nvPr/>
        </p:nvSpPr>
        <p:spPr>
          <a:xfrm>
            <a:off x="7752512" y="3546386"/>
            <a:ext cx="3397702" cy="1774967"/>
          </a:xfrm>
          <a:prstGeom prst="rect">
            <a:avLst/>
          </a:prstGeom>
          <a:no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228600" algn="l" defTabSz="914400" rtl="0" eaLnBrk="1" fontAlgn="auto" latinLnBrk="0" hangingPunct="1">
              <a:lnSpc>
                <a:spcPct val="100000"/>
              </a:lnSpc>
              <a:spcBef>
                <a:spcPts val="0"/>
              </a:spcBef>
              <a:spcAft>
                <a:spcPts val="600"/>
              </a:spcAft>
              <a:buClrTx/>
              <a:buSzTx/>
              <a:buFont typeface="Wingdings" pitchFamily="2" charset="2"/>
              <a:buChar char="ü"/>
              <a:tabLst/>
              <a:defRPr/>
            </a:pPr>
            <a:r>
              <a:rPr kumimoji="0" lang="en-US" sz="1200" b="0" i="0" u="none" strike="noStrike" kern="1200" cap="none" spc="0" normalizeH="0" baseline="0" noProof="0" dirty="0">
                <a:ln>
                  <a:noFill/>
                </a:ln>
                <a:solidFill>
                  <a:srgbClr val="000000"/>
                </a:solidFill>
                <a:effectLst/>
                <a:uLnTx/>
                <a:uFillTx/>
                <a:latin typeface="Lub Dub Bold" panose="020B0803030403020204" pitchFamily="34" charset="0"/>
                <a:cs typeface="+mn-cs"/>
              </a:rPr>
              <a:t>Favorable cost-effectiveness ratio (&lt;$50,000 per quality-adjusted life years saved).</a:t>
            </a:r>
          </a:p>
          <a:p>
            <a:pPr marL="342900" marR="0" lvl="0" indent="-228600" algn="l" defTabSz="914400" rtl="0" eaLnBrk="1" fontAlgn="auto" latinLnBrk="0" hangingPunct="1">
              <a:lnSpc>
                <a:spcPct val="100000"/>
              </a:lnSpc>
              <a:spcBef>
                <a:spcPts val="0"/>
              </a:spcBef>
              <a:spcAft>
                <a:spcPts val="600"/>
              </a:spcAft>
              <a:buClrTx/>
              <a:buSzTx/>
              <a:buFont typeface="Wingdings" pitchFamily="2" charset="2"/>
              <a:buChar char="ü"/>
              <a:tabLst/>
              <a:defRPr/>
            </a:pPr>
            <a:r>
              <a:rPr kumimoji="0" lang="en-US" sz="1200" b="0" i="0" u="none" strike="noStrike" kern="1200" cap="none" spc="0" normalizeH="0" baseline="0" noProof="0" dirty="0">
                <a:ln>
                  <a:noFill/>
                </a:ln>
                <a:solidFill>
                  <a:srgbClr val="000000"/>
                </a:solidFill>
                <a:effectLst/>
                <a:uLnTx/>
                <a:uFillTx/>
                <a:latin typeface="Lub Dub Bold" panose="020B0803030403020204" pitchFamily="34" charset="0"/>
                <a:cs typeface="+mn-cs"/>
              </a:rPr>
              <a:t>In the CE-MARC trial, CMR was more cost-effective than stress MPI, mainly due to diagnostic accuracy.</a:t>
            </a:r>
          </a:p>
          <a:p>
            <a:pPr marL="342900" marR="0" lvl="0" indent="-228600" algn="l" defTabSz="914400" rtl="0" eaLnBrk="1" fontAlgn="auto" latinLnBrk="0" hangingPunct="1">
              <a:lnSpc>
                <a:spcPct val="100000"/>
              </a:lnSpc>
              <a:spcBef>
                <a:spcPts val="0"/>
              </a:spcBef>
              <a:spcAft>
                <a:spcPts val="600"/>
              </a:spcAft>
              <a:buClrTx/>
              <a:buSzTx/>
              <a:buFont typeface="Wingdings" pitchFamily="2" charset="2"/>
              <a:buChar char="ü"/>
              <a:tabLst/>
              <a:defRPr/>
            </a:pPr>
            <a:r>
              <a:rPr kumimoji="0" lang="en-US" sz="1200" b="0" i="0" u="none" strike="noStrike" kern="1200" cap="none" spc="0" normalizeH="0" baseline="0" noProof="0" dirty="0">
                <a:ln>
                  <a:noFill/>
                </a:ln>
                <a:solidFill>
                  <a:srgbClr val="000000"/>
                </a:solidFill>
                <a:effectLst/>
                <a:uLnTx/>
                <a:uFillTx/>
                <a:latin typeface="Lub Dub Bold" panose="020B0803030403020204" pitchFamily="34" charset="0"/>
                <a:cs typeface="+mn-cs"/>
              </a:rPr>
              <a:t>Most cost-effective strategy was tiered testing with CMR after exercise ECG.</a:t>
            </a:r>
          </a:p>
        </p:txBody>
      </p:sp>
      <p:sp>
        <p:nvSpPr>
          <p:cNvPr id="5" name="Text Placeholder 4" descr="Abbreviations listed of terms used in the slide.">
            <a:extLst>
              <a:ext uri="{FF2B5EF4-FFF2-40B4-BE49-F238E27FC236}">
                <a16:creationId xmlns:a16="http://schemas.microsoft.com/office/drawing/2014/main" id="{AB63746C-26A7-4EF8-BA8D-5D93417EB429}"/>
              </a:ext>
            </a:extLst>
          </p:cNvPr>
          <p:cNvSpPr>
            <a:spLocks noGrp="1"/>
          </p:cNvSpPr>
          <p:nvPr>
            <p:ph type="body" sz="quarter" idx="13"/>
          </p:nvPr>
        </p:nvSpPr>
        <p:spPr>
          <a:xfrm>
            <a:off x="1978818" y="5706586"/>
            <a:ext cx="8234363" cy="522764"/>
          </a:xfrm>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lang="en-US" sz="1000" b="1" dirty="0">
                <a:solidFill>
                  <a:srgbClr val="000000"/>
                </a:solidFill>
                <a:sym typeface="Arial"/>
              </a:rPr>
              <a:t>Abbreviations: </a:t>
            </a:r>
            <a:r>
              <a:rPr lang="en-US" sz="1000" dirty="0">
                <a:solidFill>
                  <a:srgbClr val="000000"/>
                </a:solidFill>
                <a:sym typeface="Arial"/>
              </a:rPr>
              <a:t>CCTA indicates cardiac computed tomography angiography; CE-MARC2 Clinical Evaluation of Magnetic Resonance Imaging in Coronary Heart Disease-2; CI, confidence interval; CMR: cardiac magnetic resonance; ECG, electrocardiography; PET, positron emission tomography; MPI, myocardial perfusion imaging; PROMISE trial, Prospective Multicenter Imaging Study for Evaluation of Chest Pain; and SPECT, single-positron emission computed tomography. </a:t>
            </a:r>
          </a:p>
        </p:txBody>
      </p:sp>
    </p:spTree>
    <p:extLst>
      <p:ext uri="{BB962C8B-B14F-4D97-AF65-F5344CB8AC3E}">
        <p14:creationId xmlns:p14="http://schemas.microsoft.com/office/powerpoint/2010/main" val="41465885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2A14F-AC74-4067-A4EF-6E4501E236F3}"/>
              </a:ext>
            </a:extLst>
          </p:cNvPr>
          <p:cNvSpPr>
            <a:spLocks noGrp="1"/>
          </p:cNvSpPr>
          <p:nvPr>
            <p:ph type="title"/>
          </p:nvPr>
        </p:nvSpPr>
        <p:spPr/>
        <p:txBody>
          <a:bodyPr/>
          <a:lstStyle/>
          <a:p>
            <a:r>
              <a:rPr lang="en-US" b="1" dirty="0"/>
              <a:t>Evidence Gaps and Future Research</a:t>
            </a:r>
          </a:p>
        </p:txBody>
      </p:sp>
      <p:sp>
        <p:nvSpPr>
          <p:cNvPr id="4" name="Slide Number Placeholder 3">
            <a:extLst>
              <a:ext uri="{FF2B5EF4-FFF2-40B4-BE49-F238E27FC236}">
                <a16:creationId xmlns:a16="http://schemas.microsoft.com/office/drawing/2014/main" id="{B5D05B59-6930-4B86-90EA-E9EA90D7931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36</a:t>
            </a:fld>
            <a:endParaRPr lang="en-US" sz="900" dirty="0"/>
          </a:p>
        </p:txBody>
      </p:sp>
      <p:cxnSp>
        <p:nvCxnSpPr>
          <p:cNvPr id="10" name="Straight Connector 9">
            <a:extLst>
              <a:ext uri="{FF2B5EF4-FFF2-40B4-BE49-F238E27FC236}">
                <a16:creationId xmlns:a16="http://schemas.microsoft.com/office/drawing/2014/main" id="{FEEAE53C-1D74-4E84-B4C6-CDE9DF65B771}"/>
              </a:ext>
              <a:ext uri="{C183D7F6-B498-43B3-948B-1728B52AA6E4}">
                <adec:decorative xmlns:adec="http://schemas.microsoft.com/office/drawing/2017/decorative" val="1"/>
              </a:ext>
            </a:extLst>
          </p:cNvPr>
          <p:cNvCxnSpPr>
            <a:cxnSpLocks/>
          </p:cNvCxnSpPr>
          <p:nvPr/>
        </p:nvCxnSpPr>
        <p:spPr>
          <a:xfrm>
            <a:off x="2697349" y="1532707"/>
            <a:ext cx="0" cy="37052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C3B58D56-3872-40BA-813D-ADF08E3D6042}"/>
              </a:ext>
              <a:ext uri="{C183D7F6-B498-43B3-948B-1728B52AA6E4}">
                <adec:decorative xmlns:adec="http://schemas.microsoft.com/office/drawing/2017/decorative" val="1"/>
              </a:ext>
            </a:extLst>
          </p:cNvPr>
          <p:cNvGrpSpPr/>
          <p:nvPr/>
        </p:nvGrpSpPr>
        <p:grpSpPr>
          <a:xfrm>
            <a:off x="472898" y="2192568"/>
            <a:ext cx="1922994" cy="2897727"/>
            <a:chOff x="472898" y="2192568"/>
            <a:chExt cx="1922994" cy="2897727"/>
          </a:xfrm>
        </p:grpSpPr>
        <p:sp>
          <p:nvSpPr>
            <p:cNvPr id="6" name="Content Placeholder 5">
              <a:extLst>
                <a:ext uri="{FF2B5EF4-FFF2-40B4-BE49-F238E27FC236}">
                  <a16:creationId xmlns:a16="http://schemas.microsoft.com/office/drawing/2014/main" id="{35186AF2-3AA2-4EEA-84F1-DF8F6C50EC14}"/>
                </a:ext>
              </a:extLst>
            </p:cNvPr>
            <p:cNvSpPr txBox="1">
              <a:spLocks/>
            </p:cNvSpPr>
            <p:nvPr/>
          </p:nvSpPr>
          <p:spPr>
            <a:xfrm>
              <a:off x="472898" y="2192568"/>
              <a:ext cx="1922994" cy="963136"/>
            </a:xfrm>
            <a:prstGeom prst="rect">
              <a:avLst/>
            </a:prstGeom>
            <a:solidFill>
              <a:schemeClr val="bg1">
                <a:lumMod val="85000"/>
              </a:schemeClr>
            </a:solidFill>
            <a:ln w="25400">
              <a:solidFill>
                <a:srgbClr val="D9D9D9"/>
              </a:solidFill>
            </a:ln>
          </p:spPr>
          <p:txBody>
            <a:bodyPr spcFirstLastPara="0" lIns="182880" tIns="182880" rIns="182880" bIns="18288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Lub Dub Bold" panose="020B0803030403020204" pitchFamily="34" charset="0"/>
              </a:endParaRPr>
            </a:p>
          </p:txBody>
        </p:sp>
        <p:cxnSp>
          <p:nvCxnSpPr>
            <p:cNvPr id="17" name="Straight Arrow Connector 16">
              <a:extLst>
                <a:ext uri="{FF2B5EF4-FFF2-40B4-BE49-F238E27FC236}">
                  <a16:creationId xmlns:a16="http://schemas.microsoft.com/office/drawing/2014/main" id="{CD4B1174-BC0B-48E3-8DCF-E04506D4220F}"/>
                </a:ext>
                <a:ext uri="{C183D7F6-B498-43B3-948B-1728B52AA6E4}">
                  <adec:decorative xmlns:adec="http://schemas.microsoft.com/office/drawing/2017/decorative" val="1"/>
                </a:ext>
              </a:extLst>
            </p:cNvPr>
            <p:cNvCxnSpPr>
              <a:cxnSpLocks/>
            </p:cNvCxnSpPr>
            <p:nvPr/>
          </p:nvCxnSpPr>
          <p:spPr>
            <a:xfrm>
              <a:off x="1434395" y="3168703"/>
              <a:ext cx="0" cy="38848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Content Placeholder 5">
              <a:extLst>
                <a:ext uri="{FF2B5EF4-FFF2-40B4-BE49-F238E27FC236}">
                  <a16:creationId xmlns:a16="http://schemas.microsoft.com/office/drawing/2014/main" id="{6A9019B6-939A-4F54-A1C3-4B8FD87FF9F6}"/>
                </a:ext>
              </a:extLst>
            </p:cNvPr>
            <p:cNvSpPr txBox="1">
              <a:spLocks/>
            </p:cNvSpPr>
            <p:nvPr/>
          </p:nvSpPr>
          <p:spPr>
            <a:xfrm>
              <a:off x="480321" y="3600863"/>
              <a:ext cx="1908148" cy="1489432"/>
            </a:xfrm>
            <a:prstGeom prst="rect">
              <a:avLst/>
            </a:prstGeom>
            <a:solidFill>
              <a:schemeClr val="accent5">
                <a:lumMod val="60000"/>
                <a:lumOff val="40000"/>
              </a:schemeClr>
            </a:solidFill>
            <a:ln w="25400">
              <a:noFill/>
            </a:ln>
          </p:spPr>
          <p:txBody>
            <a:bodyPr spcFirstLastPara="0" lIns="91440" tIns="91440" rIns="91440" bIns="91440" anchor="ctr"/>
            <a:lstStyle>
              <a:defPPr>
                <a:defRPr lang="en-US"/>
              </a:defPPr>
              <a:lvl1pPr algn="ctr" hangingPunct="0">
                <a:lnSpc>
                  <a:spcPct val="90000"/>
                </a:lnSpc>
                <a:defRPr sz="1200" b="1">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l">
                <a:spcAft>
                  <a:spcPts val="600"/>
                </a:spcAft>
                <a:buFont typeface="Arial" panose="020B0604020202020204" pitchFamily="34" charset="0"/>
                <a:buChar char="•"/>
              </a:pPr>
              <a:endParaRPr lang="en-US" dirty="0">
                <a:latin typeface="Lub Dub Bold" panose="020B0803030403020204" pitchFamily="34" charset="0"/>
              </a:endParaRPr>
            </a:p>
          </p:txBody>
        </p:sp>
      </p:grpSp>
      <p:cxnSp>
        <p:nvCxnSpPr>
          <p:cNvPr id="31" name="Straight Connector 30">
            <a:extLst>
              <a:ext uri="{FF2B5EF4-FFF2-40B4-BE49-F238E27FC236}">
                <a16:creationId xmlns:a16="http://schemas.microsoft.com/office/drawing/2014/main" id="{77B67829-A3B1-4BBE-9E51-13575F63F3E6}"/>
              </a:ext>
              <a:ext uri="{C183D7F6-B498-43B3-948B-1728B52AA6E4}">
                <adec:decorative xmlns:adec="http://schemas.microsoft.com/office/drawing/2017/decorative" val="1"/>
              </a:ext>
            </a:extLst>
          </p:cNvPr>
          <p:cNvCxnSpPr>
            <a:cxnSpLocks/>
          </p:cNvCxnSpPr>
          <p:nvPr/>
        </p:nvCxnSpPr>
        <p:spPr>
          <a:xfrm>
            <a:off x="5301827" y="1532707"/>
            <a:ext cx="0" cy="37052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9CCE5EAC-0FE5-4927-9CE2-2F089531B8C4}"/>
              </a:ext>
              <a:ext uri="{C183D7F6-B498-43B3-948B-1728B52AA6E4}">
                <adec:decorative xmlns:adec="http://schemas.microsoft.com/office/drawing/2017/decorative" val="1"/>
              </a:ext>
            </a:extLst>
          </p:cNvPr>
          <p:cNvGrpSpPr/>
          <p:nvPr/>
        </p:nvGrpSpPr>
        <p:grpSpPr>
          <a:xfrm>
            <a:off x="2998537" y="2192568"/>
            <a:ext cx="1938780" cy="2897727"/>
            <a:chOff x="2998537" y="2192568"/>
            <a:chExt cx="1938780" cy="2897727"/>
          </a:xfrm>
        </p:grpSpPr>
        <p:sp>
          <p:nvSpPr>
            <p:cNvPr id="21" name="Content Placeholder 5">
              <a:extLst>
                <a:ext uri="{FF2B5EF4-FFF2-40B4-BE49-F238E27FC236}">
                  <a16:creationId xmlns:a16="http://schemas.microsoft.com/office/drawing/2014/main" id="{E358AF9A-C26A-4979-9A35-BBFA523A9EC9}"/>
                </a:ext>
              </a:extLst>
            </p:cNvPr>
            <p:cNvSpPr txBox="1">
              <a:spLocks/>
            </p:cNvSpPr>
            <p:nvPr/>
          </p:nvSpPr>
          <p:spPr>
            <a:xfrm>
              <a:off x="2998537" y="2192568"/>
              <a:ext cx="1932966" cy="963136"/>
            </a:xfrm>
            <a:prstGeom prst="rect">
              <a:avLst/>
            </a:prstGeom>
            <a:solidFill>
              <a:schemeClr val="bg1">
                <a:lumMod val="85000"/>
              </a:schemeClr>
            </a:solidFill>
            <a:ln w="25400">
              <a:solidFill>
                <a:srgbClr val="D9D9D9"/>
              </a:solidFill>
            </a:ln>
          </p:spPr>
          <p:txBody>
            <a:bodyPr spcFirstLastPara="0" lIns="182880" tIns="182880" rIns="182880" bIns="18288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Lub Dub Bold" panose="020B0803030403020204" pitchFamily="34" charset="0"/>
              </a:endParaRPr>
            </a:p>
          </p:txBody>
        </p:sp>
        <p:cxnSp>
          <p:nvCxnSpPr>
            <p:cNvPr id="33" name="Straight Arrow Connector 32">
              <a:extLst>
                <a:ext uri="{FF2B5EF4-FFF2-40B4-BE49-F238E27FC236}">
                  <a16:creationId xmlns:a16="http://schemas.microsoft.com/office/drawing/2014/main" id="{6D014C32-E2DF-4473-BC7E-5C2021AD9DF8}"/>
                </a:ext>
                <a:ext uri="{C183D7F6-B498-43B3-948B-1728B52AA6E4}">
                  <adec:decorative xmlns:adec="http://schemas.microsoft.com/office/drawing/2017/decorative" val="1"/>
                </a:ext>
              </a:extLst>
            </p:cNvPr>
            <p:cNvCxnSpPr>
              <a:cxnSpLocks/>
            </p:cNvCxnSpPr>
            <p:nvPr/>
          </p:nvCxnSpPr>
          <p:spPr>
            <a:xfrm>
              <a:off x="3950964" y="3168703"/>
              <a:ext cx="0" cy="38848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Content Placeholder 5">
              <a:extLst>
                <a:ext uri="{FF2B5EF4-FFF2-40B4-BE49-F238E27FC236}">
                  <a16:creationId xmlns:a16="http://schemas.microsoft.com/office/drawing/2014/main" id="{BE1CE89A-1EA0-4452-8DDA-1FB7EB6809C9}"/>
                </a:ext>
              </a:extLst>
            </p:cNvPr>
            <p:cNvSpPr txBox="1">
              <a:spLocks/>
            </p:cNvSpPr>
            <p:nvPr/>
          </p:nvSpPr>
          <p:spPr>
            <a:xfrm>
              <a:off x="3019274" y="3600863"/>
              <a:ext cx="1918043" cy="1489432"/>
            </a:xfrm>
            <a:prstGeom prst="rect">
              <a:avLst/>
            </a:prstGeom>
            <a:solidFill>
              <a:schemeClr val="accent5">
                <a:lumMod val="60000"/>
                <a:lumOff val="40000"/>
              </a:schemeClr>
            </a:solidFill>
            <a:ln w="25400">
              <a:noFill/>
            </a:ln>
          </p:spPr>
          <p:txBody>
            <a:bodyPr spcFirstLastPara="0" lIns="91440" tIns="91440" rIns="91440" bIns="91440" anchor="ctr"/>
            <a:lstStyle>
              <a:defPPr>
                <a:defRPr lang="en-US"/>
              </a:defPPr>
              <a:lvl1pPr algn="ctr" hangingPunct="0">
                <a:lnSpc>
                  <a:spcPct val="90000"/>
                </a:lnSpc>
                <a:defRPr sz="1200" b="1">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l">
                <a:spcAft>
                  <a:spcPts val="600"/>
                </a:spcAft>
                <a:buFont typeface="Arial" panose="020B0604020202020204" pitchFamily="34" charset="0"/>
                <a:buChar char="•"/>
              </a:pPr>
              <a:endParaRPr lang="en-US" dirty="0">
                <a:latin typeface="Lub Dub Bold" panose="020B0803030403020204" pitchFamily="34" charset="0"/>
              </a:endParaRPr>
            </a:p>
          </p:txBody>
        </p:sp>
      </p:grpSp>
      <p:cxnSp>
        <p:nvCxnSpPr>
          <p:cNvPr id="37" name="Straight Connector 36">
            <a:extLst>
              <a:ext uri="{FF2B5EF4-FFF2-40B4-BE49-F238E27FC236}">
                <a16:creationId xmlns:a16="http://schemas.microsoft.com/office/drawing/2014/main" id="{B66D8009-C33C-44BD-A1E4-BE3947AB8384}"/>
              </a:ext>
              <a:ext uri="{C183D7F6-B498-43B3-948B-1728B52AA6E4}">
                <adec:decorative xmlns:adec="http://schemas.microsoft.com/office/drawing/2017/decorative" val="1"/>
              </a:ext>
            </a:extLst>
          </p:cNvPr>
          <p:cNvCxnSpPr>
            <a:cxnSpLocks/>
          </p:cNvCxnSpPr>
          <p:nvPr/>
        </p:nvCxnSpPr>
        <p:spPr>
          <a:xfrm>
            <a:off x="8228143" y="1532707"/>
            <a:ext cx="0" cy="37052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5964DD09-E84B-41B9-8220-19A089F92761}"/>
              </a:ext>
              <a:ext uri="{C183D7F6-B498-43B3-948B-1728B52AA6E4}">
                <adec:decorative xmlns:adec="http://schemas.microsoft.com/office/drawing/2017/decorative" val="1"/>
              </a:ext>
            </a:extLst>
          </p:cNvPr>
          <p:cNvGrpSpPr/>
          <p:nvPr/>
        </p:nvGrpSpPr>
        <p:grpSpPr>
          <a:xfrm>
            <a:off x="5716531" y="2192568"/>
            <a:ext cx="2152646" cy="2897727"/>
            <a:chOff x="5716531" y="2192568"/>
            <a:chExt cx="2152646" cy="2897727"/>
          </a:xfrm>
        </p:grpSpPr>
        <p:sp>
          <p:nvSpPr>
            <p:cNvPr id="36" name="Content Placeholder 5">
              <a:extLst>
                <a:ext uri="{FF2B5EF4-FFF2-40B4-BE49-F238E27FC236}">
                  <a16:creationId xmlns:a16="http://schemas.microsoft.com/office/drawing/2014/main" id="{EC3961FA-3328-4123-8D1C-FBC9D183F0CF}"/>
                </a:ext>
              </a:extLst>
            </p:cNvPr>
            <p:cNvSpPr txBox="1">
              <a:spLocks/>
            </p:cNvSpPr>
            <p:nvPr/>
          </p:nvSpPr>
          <p:spPr>
            <a:xfrm>
              <a:off x="5716531" y="2192568"/>
              <a:ext cx="2148495" cy="963136"/>
            </a:xfrm>
            <a:prstGeom prst="rect">
              <a:avLst/>
            </a:prstGeom>
            <a:solidFill>
              <a:schemeClr val="bg1">
                <a:lumMod val="85000"/>
              </a:schemeClr>
            </a:solidFill>
            <a:ln w="25400">
              <a:solidFill>
                <a:srgbClr val="D9D9D9"/>
              </a:solidFill>
            </a:ln>
          </p:spPr>
          <p:txBody>
            <a:bodyPr spcFirstLastPara="0" lIns="182880" tIns="182880" rIns="182880" bIns="18288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Lub Dub Bold" panose="020B0803030403020204" pitchFamily="34" charset="0"/>
              </a:endParaRPr>
            </a:p>
          </p:txBody>
        </p:sp>
        <p:cxnSp>
          <p:nvCxnSpPr>
            <p:cNvPr id="39" name="Straight Arrow Connector 38">
              <a:extLst>
                <a:ext uri="{FF2B5EF4-FFF2-40B4-BE49-F238E27FC236}">
                  <a16:creationId xmlns:a16="http://schemas.microsoft.com/office/drawing/2014/main" id="{17785E55-8C09-4330-86FF-5DA2A19722D1}"/>
                </a:ext>
                <a:ext uri="{C183D7F6-B498-43B3-948B-1728B52AA6E4}">
                  <adec:decorative xmlns:adec="http://schemas.microsoft.com/office/drawing/2017/decorative" val="1"/>
                </a:ext>
              </a:extLst>
            </p:cNvPr>
            <p:cNvCxnSpPr>
              <a:cxnSpLocks/>
            </p:cNvCxnSpPr>
            <p:nvPr/>
          </p:nvCxnSpPr>
          <p:spPr>
            <a:xfrm>
              <a:off x="6793578" y="3168703"/>
              <a:ext cx="0" cy="38848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Content Placeholder 5">
              <a:extLst>
                <a:ext uri="{FF2B5EF4-FFF2-40B4-BE49-F238E27FC236}">
                  <a16:creationId xmlns:a16="http://schemas.microsoft.com/office/drawing/2014/main" id="{48E3EF65-7FA1-428C-AD85-FD5C74A84CC6}"/>
                </a:ext>
              </a:extLst>
            </p:cNvPr>
            <p:cNvSpPr txBox="1">
              <a:spLocks/>
            </p:cNvSpPr>
            <p:nvPr/>
          </p:nvSpPr>
          <p:spPr>
            <a:xfrm>
              <a:off x="5737269" y="3600863"/>
              <a:ext cx="2131908" cy="1489432"/>
            </a:xfrm>
            <a:prstGeom prst="rect">
              <a:avLst/>
            </a:prstGeom>
            <a:solidFill>
              <a:schemeClr val="accent5">
                <a:lumMod val="60000"/>
                <a:lumOff val="40000"/>
              </a:schemeClr>
            </a:solidFill>
            <a:ln w="25400">
              <a:noFill/>
            </a:ln>
          </p:spPr>
          <p:txBody>
            <a:bodyPr spcFirstLastPara="0" lIns="91440" tIns="91440" rIns="91440" bIns="91440" anchor="ctr"/>
            <a:lstStyle>
              <a:defPPr>
                <a:defRPr lang="en-US"/>
              </a:defPPr>
              <a:lvl1pPr algn="ctr" hangingPunct="0">
                <a:lnSpc>
                  <a:spcPct val="90000"/>
                </a:lnSpc>
                <a:defRPr sz="1200" b="1">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endParaRPr lang="en-US" dirty="0">
                <a:latin typeface="Lub Dub Bold" panose="020B0803030403020204" pitchFamily="34" charset="0"/>
              </a:endParaRPr>
            </a:p>
          </p:txBody>
        </p:sp>
      </p:grpSp>
      <p:grpSp>
        <p:nvGrpSpPr>
          <p:cNvPr id="3" name="Group 2">
            <a:extLst>
              <a:ext uri="{FF2B5EF4-FFF2-40B4-BE49-F238E27FC236}">
                <a16:creationId xmlns:a16="http://schemas.microsoft.com/office/drawing/2014/main" id="{6706E4B5-C3CB-4632-99C5-DA9CE455BC40}"/>
              </a:ext>
              <a:ext uri="{C183D7F6-B498-43B3-948B-1728B52AA6E4}">
                <adec:decorative xmlns:adec="http://schemas.microsoft.com/office/drawing/2017/decorative" val="1"/>
              </a:ext>
            </a:extLst>
          </p:cNvPr>
          <p:cNvGrpSpPr/>
          <p:nvPr/>
        </p:nvGrpSpPr>
        <p:grpSpPr>
          <a:xfrm>
            <a:off x="8557796" y="2287380"/>
            <a:ext cx="2863642" cy="2799973"/>
            <a:chOff x="8557796" y="2287380"/>
            <a:chExt cx="2863642" cy="2799973"/>
          </a:xfrm>
        </p:grpSpPr>
        <p:sp>
          <p:nvSpPr>
            <p:cNvPr id="42" name="Content Placeholder 5">
              <a:extLst>
                <a:ext uri="{FF2B5EF4-FFF2-40B4-BE49-F238E27FC236}">
                  <a16:creationId xmlns:a16="http://schemas.microsoft.com/office/drawing/2014/main" id="{0F1C3954-461F-4255-8C24-DA0B94DA4B37}"/>
                </a:ext>
              </a:extLst>
            </p:cNvPr>
            <p:cNvSpPr txBox="1">
              <a:spLocks/>
            </p:cNvSpPr>
            <p:nvPr/>
          </p:nvSpPr>
          <p:spPr>
            <a:xfrm>
              <a:off x="8600645" y="2287380"/>
              <a:ext cx="2777945" cy="717745"/>
            </a:xfrm>
            <a:prstGeom prst="rect">
              <a:avLst/>
            </a:prstGeom>
            <a:solidFill>
              <a:schemeClr val="bg1">
                <a:lumMod val="85000"/>
              </a:schemeClr>
            </a:solidFill>
            <a:ln w="25400">
              <a:solidFill>
                <a:srgbClr val="D9D9D9"/>
              </a:solidFill>
            </a:ln>
          </p:spPr>
          <p:txBody>
            <a:bodyPr spcFirstLastPara="0" lIns="182880" tIns="182880" rIns="182880" bIns="18288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Lub Dub Bold" panose="020B0803030403020204" pitchFamily="34" charset="0"/>
              </a:endParaRPr>
            </a:p>
          </p:txBody>
        </p:sp>
        <p:cxnSp>
          <p:nvCxnSpPr>
            <p:cNvPr id="45" name="Straight Arrow Connector 44">
              <a:extLst>
                <a:ext uri="{FF2B5EF4-FFF2-40B4-BE49-F238E27FC236}">
                  <a16:creationId xmlns:a16="http://schemas.microsoft.com/office/drawing/2014/main" id="{EC575A64-F9D6-435B-8455-630407ED987B}"/>
                </a:ext>
                <a:ext uri="{C183D7F6-B498-43B3-948B-1728B52AA6E4}">
                  <adec:decorative xmlns:adec="http://schemas.microsoft.com/office/drawing/2017/decorative" val="1"/>
                </a:ext>
              </a:extLst>
            </p:cNvPr>
            <p:cNvCxnSpPr>
              <a:cxnSpLocks/>
            </p:cNvCxnSpPr>
            <p:nvPr/>
          </p:nvCxnSpPr>
          <p:spPr>
            <a:xfrm>
              <a:off x="9989617" y="3018125"/>
              <a:ext cx="0" cy="38848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Content Placeholder 5">
              <a:extLst>
                <a:ext uri="{FF2B5EF4-FFF2-40B4-BE49-F238E27FC236}">
                  <a16:creationId xmlns:a16="http://schemas.microsoft.com/office/drawing/2014/main" id="{CDB8E4C1-0A9D-4F5C-A1B0-48658FED81D6}"/>
                </a:ext>
              </a:extLst>
            </p:cNvPr>
            <p:cNvSpPr txBox="1">
              <a:spLocks/>
            </p:cNvSpPr>
            <p:nvPr/>
          </p:nvSpPr>
          <p:spPr>
            <a:xfrm>
              <a:off x="8557796" y="3450284"/>
              <a:ext cx="2863642" cy="1637069"/>
            </a:xfrm>
            <a:prstGeom prst="rect">
              <a:avLst/>
            </a:prstGeom>
            <a:solidFill>
              <a:schemeClr val="accent5">
                <a:lumMod val="60000"/>
                <a:lumOff val="40000"/>
              </a:schemeClr>
            </a:solidFill>
            <a:ln w="25400">
              <a:noFill/>
            </a:ln>
          </p:spPr>
          <p:txBody>
            <a:bodyPr spcFirstLastPara="0" lIns="91440" tIns="91440" rIns="91440" bIns="91440" anchor="ctr"/>
            <a:lstStyle>
              <a:defPPr>
                <a:defRPr lang="en-US"/>
              </a:defPPr>
              <a:lvl1pPr algn="ctr" hangingPunct="0">
                <a:lnSpc>
                  <a:spcPct val="90000"/>
                </a:lnSpc>
                <a:defRPr sz="1200" b="1">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l">
                <a:spcAft>
                  <a:spcPts val="600"/>
                </a:spcAft>
                <a:buFont typeface="Arial" panose="020B0604020202020204" pitchFamily="34" charset="0"/>
                <a:buChar char="•"/>
              </a:pPr>
              <a:endParaRPr lang="en-US" dirty="0">
                <a:latin typeface="Lub Dub Bold" panose="020B0803030403020204" pitchFamily="34" charset="0"/>
              </a:endParaRPr>
            </a:p>
          </p:txBody>
        </p:sp>
      </p:grpSp>
      <p:sp>
        <p:nvSpPr>
          <p:cNvPr id="12" name="TextBox 11">
            <a:extLst>
              <a:ext uri="{FF2B5EF4-FFF2-40B4-BE49-F238E27FC236}">
                <a16:creationId xmlns:a16="http://schemas.microsoft.com/office/drawing/2014/main" id="{A3E086FB-844E-49FA-946C-41FCC0722789}"/>
              </a:ext>
            </a:extLst>
          </p:cNvPr>
          <p:cNvSpPr txBox="1"/>
          <p:nvPr/>
        </p:nvSpPr>
        <p:spPr>
          <a:xfrm>
            <a:off x="1111231" y="1553455"/>
            <a:ext cx="1107281" cy="369332"/>
          </a:xfrm>
          <a:prstGeom prst="rect">
            <a:avLst/>
          </a:prstGeom>
          <a:noFill/>
        </p:spPr>
        <p:txBody>
          <a:bodyPr wrap="square">
            <a:spAutoFit/>
          </a:bodyPr>
          <a:lstStyle/>
          <a:p>
            <a:pPr algn="ctr"/>
            <a:r>
              <a:rPr lang="en-US" dirty="0">
                <a:latin typeface="Lub Dub Bold" panose="020B0803030403020204" pitchFamily="34" charset="0"/>
              </a:rPr>
              <a:t>ACS</a:t>
            </a:r>
          </a:p>
        </p:txBody>
      </p:sp>
      <p:sp>
        <p:nvSpPr>
          <p:cNvPr id="52" name="Content Placeholder 5">
            <a:extLst>
              <a:ext uri="{FF2B5EF4-FFF2-40B4-BE49-F238E27FC236}">
                <a16:creationId xmlns:a16="http://schemas.microsoft.com/office/drawing/2014/main" id="{8C45E6E8-9284-42A8-BC46-27BD52C79A26}"/>
              </a:ext>
            </a:extLst>
          </p:cNvPr>
          <p:cNvSpPr txBox="1">
            <a:spLocks/>
          </p:cNvSpPr>
          <p:nvPr/>
        </p:nvSpPr>
        <p:spPr>
          <a:xfrm>
            <a:off x="479434" y="2200882"/>
            <a:ext cx="1922994" cy="963136"/>
          </a:xfrm>
          <a:prstGeom prst="rect">
            <a:avLst/>
          </a:prstGeom>
          <a:noFill/>
          <a:ln w="25400">
            <a:noFill/>
          </a:ln>
        </p:spPr>
        <p:txBody>
          <a:bodyPr spcFirstLastPara="0" lIns="182880" tIns="182880" rIns="182880" bIns="18288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Lub Dub Bold" panose="020B0803030403020204" pitchFamily="34" charset="0"/>
              </a:rPr>
              <a:t>Delays from symptom onset to presentation</a:t>
            </a:r>
          </a:p>
        </p:txBody>
      </p:sp>
      <p:sp>
        <p:nvSpPr>
          <p:cNvPr id="53" name="Content Placeholder 5">
            <a:extLst>
              <a:ext uri="{FF2B5EF4-FFF2-40B4-BE49-F238E27FC236}">
                <a16:creationId xmlns:a16="http://schemas.microsoft.com/office/drawing/2014/main" id="{A2600490-D30C-4D05-8828-E881A10D32B0}"/>
              </a:ext>
            </a:extLst>
          </p:cNvPr>
          <p:cNvSpPr txBox="1">
            <a:spLocks/>
          </p:cNvSpPr>
          <p:nvPr/>
        </p:nvSpPr>
        <p:spPr>
          <a:xfrm>
            <a:off x="486857" y="3609177"/>
            <a:ext cx="1908148" cy="1489432"/>
          </a:xfrm>
          <a:prstGeom prst="rect">
            <a:avLst/>
          </a:prstGeom>
          <a:noFill/>
          <a:ln w="25400">
            <a:noFill/>
          </a:ln>
        </p:spPr>
        <p:txBody>
          <a:bodyPr spcFirstLastPara="0" lIns="91440" tIns="91440" rIns="91440" bIns="91440" anchor="ctr"/>
          <a:lstStyle>
            <a:defPPr>
              <a:defRPr lang="en-US"/>
            </a:defPPr>
            <a:lvl1pPr algn="ctr" hangingPunct="0">
              <a:lnSpc>
                <a:spcPct val="90000"/>
              </a:lnSpc>
              <a:defRPr sz="1200" b="1">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l">
              <a:spcAft>
                <a:spcPts val="600"/>
              </a:spcAft>
              <a:buFont typeface="Arial" panose="020B0604020202020204" pitchFamily="34" charset="0"/>
              <a:buChar char="•"/>
            </a:pPr>
            <a:r>
              <a:rPr lang="en-US" dirty="0">
                <a:latin typeface="Lub Dub Bold" panose="020B0803030403020204" pitchFamily="34" charset="0"/>
              </a:rPr>
              <a:t>Utilize technologies that permit acquisition and transmission of ECGs from home</a:t>
            </a:r>
          </a:p>
          <a:p>
            <a:pPr marL="171450" indent="-171450" algn="l">
              <a:spcAft>
                <a:spcPts val="600"/>
              </a:spcAft>
              <a:buFont typeface="Arial" panose="020B0604020202020204" pitchFamily="34" charset="0"/>
              <a:buChar char="•"/>
            </a:pPr>
            <a:r>
              <a:rPr lang="en-US" dirty="0">
                <a:latin typeface="Lub Dub Bold" panose="020B0803030403020204" pitchFamily="34" charset="0"/>
              </a:rPr>
              <a:t>Remote evaluations </a:t>
            </a:r>
            <a:br>
              <a:rPr lang="en-US" dirty="0">
                <a:latin typeface="Lub Dub Bold" panose="020B0803030403020204" pitchFamily="34" charset="0"/>
              </a:rPr>
            </a:br>
            <a:r>
              <a:rPr lang="en-US" dirty="0">
                <a:latin typeface="Lub Dub Bold" panose="020B0803030403020204" pitchFamily="34" charset="0"/>
              </a:rPr>
              <a:t>(e.g., telehealth)</a:t>
            </a:r>
          </a:p>
        </p:txBody>
      </p:sp>
      <p:sp>
        <p:nvSpPr>
          <p:cNvPr id="32" name="TextBox 31">
            <a:extLst>
              <a:ext uri="{FF2B5EF4-FFF2-40B4-BE49-F238E27FC236}">
                <a16:creationId xmlns:a16="http://schemas.microsoft.com/office/drawing/2014/main" id="{4F174CA2-5183-445C-BE86-C89408054E61}"/>
              </a:ext>
            </a:extLst>
          </p:cNvPr>
          <p:cNvSpPr txBox="1"/>
          <p:nvPr/>
        </p:nvSpPr>
        <p:spPr>
          <a:xfrm>
            <a:off x="3714635" y="1393466"/>
            <a:ext cx="1280456" cy="646331"/>
          </a:xfrm>
          <a:prstGeom prst="rect">
            <a:avLst/>
          </a:prstGeom>
          <a:noFill/>
        </p:spPr>
        <p:txBody>
          <a:bodyPr wrap="square">
            <a:spAutoFit/>
          </a:bodyPr>
          <a:lstStyle/>
          <a:p>
            <a:r>
              <a:rPr lang="en-US" dirty="0">
                <a:latin typeface="Lub Dub Bold" panose="020B0803030403020204" pitchFamily="34" charset="0"/>
              </a:rPr>
              <a:t>MINOCA/</a:t>
            </a:r>
          </a:p>
          <a:p>
            <a:r>
              <a:rPr lang="en-US" dirty="0">
                <a:latin typeface="Lub Dub Bold" panose="020B0803030403020204" pitchFamily="34" charset="0"/>
              </a:rPr>
              <a:t>INOCA</a:t>
            </a:r>
          </a:p>
        </p:txBody>
      </p:sp>
      <p:sp>
        <p:nvSpPr>
          <p:cNvPr id="54" name="Content Placeholder 5">
            <a:extLst>
              <a:ext uri="{FF2B5EF4-FFF2-40B4-BE49-F238E27FC236}">
                <a16:creationId xmlns:a16="http://schemas.microsoft.com/office/drawing/2014/main" id="{2F1B72C6-DF86-431C-BC53-21C7E406CA28}"/>
              </a:ext>
            </a:extLst>
          </p:cNvPr>
          <p:cNvSpPr txBox="1">
            <a:spLocks/>
          </p:cNvSpPr>
          <p:nvPr/>
        </p:nvSpPr>
        <p:spPr>
          <a:xfrm>
            <a:off x="3005073" y="2200882"/>
            <a:ext cx="1932966" cy="963136"/>
          </a:xfrm>
          <a:prstGeom prst="rect">
            <a:avLst/>
          </a:prstGeom>
          <a:noFill/>
          <a:ln w="25400">
            <a:noFill/>
          </a:ln>
        </p:spPr>
        <p:txBody>
          <a:bodyPr spcFirstLastPara="0" lIns="182880" tIns="182880" rIns="182880" bIns="18288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Lub Dub Bold" panose="020B0803030403020204" pitchFamily="34" charset="0"/>
              </a:rPr>
              <a:t>Gaps in pathophysiology, diagnosis and management</a:t>
            </a:r>
          </a:p>
        </p:txBody>
      </p:sp>
      <p:sp>
        <p:nvSpPr>
          <p:cNvPr id="55" name="Content Placeholder 5">
            <a:extLst>
              <a:ext uri="{FF2B5EF4-FFF2-40B4-BE49-F238E27FC236}">
                <a16:creationId xmlns:a16="http://schemas.microsoft.com/office/drawing/2014/main" id="{CAB7EB9B-B561-43B7-8354-4A7A9195F1FD}"/>
              </a:ext>
            </a:extLst>
          </p:cNvPr>
          <p:cNvSpPr txBox="1">
            <a:spLocks/>
          </p:cNvSpPr>
          <p:nvPr/>
        </p:nvSpPr>
        <p:spPr>
          <a:xfrm>
            <a:off x="3025810" y="3609177"/>
            <a:ext cx="1918043" cy="1489432"/>
          </a:xfrm>
          <a:prstGeom prst="rect">
            <a:avLst/>
          </a:prstGeom>
          <a:noFill/>
          <a:ln w="25400">
            <a:noFill/>
          </a:ln>
        </p:spPr>
        <p:txBody>
          <a:bodyPr spcFirstLastPara="0" lIns="91440" tIns="91440" rIns="91440" bIns="91440" anchor="ctr"/>
          <a:lstStyle>
            <a:defPPr>
              <a:defRPr lang="en-US"/>
            </a:defPPr>
            <a:lvl1pPr algn="ctr" hangingPunct="0">
              <a:lnSpc>
                <a:spcPct val="90000"/>
              </a:lnSpc>
              <a:defRPr sz="1200" b="1">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l">
              <a:spcAft>
                <a:spcPts val="600"/>
              </a:spcAft>
              <a:buFont typeface="Arial" panose="020B0604020202020204" pitchFamily="34" charset="0"/>
              <a:buChar char="•"/>
            </a:pPr>
            <a:r>
              <a:rPr lang="en-US" dirty="0">
                <a:latin typeface="Lub Dub Bold" panose="020B0803030403020204" pitchFamily="34" charset="0"/>
              </a:rPr>
              <a:t>Emphasis on complete testing to diagnose MINOCA/INOCA</a:t>
            </a:r>
          </a:p>
          <a:p>
            <a:pPr marL="171450" indent="-171450" algn="l">
              <a:spcAft>
                <a:spcPts val="600"/>
              </a:spcAft>
              <a:buFont typeface="Arial" panose="020B0604020202020204" pitchFamily="34" charset="0"/>
              <a:buChar char="•"/>
            </a:pPr>
            <a:r>
              <a:rPr lang="en-US" dirty="0">
                <a:latin typeface="Lub Dub Bold" panose="020B0803030403020204" pitchFamily="34" charset="0"/>
              </a:rPr>
              <a:t>Research to understand pathophysiology and optimal therapy</a:t>
            </a:r>
          </a:p>
        </p:txBody>
      </p:sp>
      <p:sp>
        <p:nvSpPr>
          <p:cNvPr id="38" name="TextBox 37">
            <a:extLst>
              <a:ext uri="{FF2B5EF4-FFF2-40B4-BE49-F238E27FC236}">
                <a16:creationId xmlns:a16="http://schemas.microsoft.com/office/drawing/2014/main" id="{B6A17885-2604-4F18-849F-003987368BED}"/>
              </a:ext>
            </a:extLst>
          </p:cNvPr>
          <p:cNvSpPr txBox="1"/>
          <p:nvPr/>
        </p:nvSpPr>
        <p:spPr>
          <a:xfrm>
            <a:off x="6234726" y="1401554"/>
            <a:ext cx="1993418" cy="646331"/>
          </a:xfrm>
          <a:prstGeom prst="rect">
            <a:avLst/>
          </a:prstGeom>
          <a:noFill/>
        </p:spPr>
        <p:txBody>
          <a:bodyPr wrap="square">
            <a:spAutoFit/>
          </a:bodyPr>
          <a:lstStyle/>
          <a:p>
            <a:r>
              <a:rPr lang="en-US" dirty="0">
                <a:latin typeface="Lub Dub Bold" panose="020B0803030403020204" pitchFamily="34" charset="0"/>
              </a:rPr>
              <a:t>Symptom</a:t>
            </a:r>
          </a:p>
          <a:p>
            <a:r>
              <a:rPr lang="en-US" dirty="0">
                <a:latin typeface="Lub Dub Bold" panose="020B0803030403020204" pitchFamily="34" charset="0"/>
              </a:rPr>
              <a:t>Classification </a:t>
            </a:r>
          </a:p>
        </p:txBody>
      </p:sp>
      <p:sp>
        <p:nvSpPr>
          <p:cNvPr id="56" name="Content Placeholder 5">
            <a:extLst>
              <a:ext uri="{FF2B5EF4-FFF2-40B4-BE49-F238E27FC236}">
                <a16:creationId xmlns:a16="http://schemas.microsoft.com/office/drawing/2014/main" id="{83F8B180-2940-4B75-AA19-1EF7BA78C319}"/>
              </a:ext>
            </a:extLst>
          </p:cNvPr>
          <p:cNvSpPr txBox="1">
            <a:spLocks/>
          </p:cNvSpPr>
          <p:nvPr/>
        </p:nvSpPr>
        <p:spPr>
          <a:xfrm>
            <a:off x="5723067" y="2200882"/>
            <a:ext cx="2148495" cy="963136"/>
          </a:xfrm>
          <a:prstGeom prst="rect">
            <a:avLst/>
          </a:prstGeom>
          <a:noFill/>
          <a:ln w="25400">
            <a:noFill/>
          </a:ln>
        </p:spPr>
        <p:txBody>
          <a:bodyPr spcFirstLastPara="0" lIns="182880" tIns="182880" rIns="182880" bIns="18288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Lub Dub Bold" panose="020B0803030403020204" pitchFamily="34" charset="0"/>
              </a:rPr>
              <a:t>Identify pretest probability</a:t>
            </a:r>
          </a:p>
        </p:txBody>
      </p:sp>
      <p:sp>
        <p:nvSpPr>
          <p:cNvPr id="57" name="Content Placeholder 5">
            <a:extLst>
              <a:ext uri="{FF2B5EF4-FFF2-40B4-BE49-F238E27FC236}">
                <a16:creationId xmlns:a16="http://schemas.microsoft.com/office/drawing/2014/main" id="{4C4ED262-246E-4B77-A3B8-B6D3BA235A37}"/>
              </a:ext>
            </a:extLst>
          </p:cNvPr>
          <p:cNvSpPr txBox="1">
            <a:spLocks/>
          </p:cNvSpPr>
          <p:nvPr/>
        </p:nvSpPr>
        <p:spPr>
          <a:xfrm>
            <a:off x="5743805" y="3609177"/>
            <a:ext cx="2131908" cy="1489432"/>
          </a:xfrm>
          <a:prstGeom prst="rect">
            <a:avLst/>
          </a:prstGeom>
          <a:noFill/>
          <a:ln w="25400">
            <a:noFill/>
          </a:ln>
        </p:spPr>
        <p:txBody>
          <a:bodyPr spcFirstLastPara="0" lIns="91440" tIns="91440" rIns="91440" bIns="91440" anchor="ctr"/>
          <a:lstStyle>
            <a:defPPr>
              <a:defRPr lang="en-US"/>
            </a:defPPr>
            <a:lvl1pPr algn="ctr" hangingPunct="0">
              <a:lnSpc>
                <a:spcPct val="90000"/>
              </a:lnSpc>
              <a:defRPr sz="1200" b="1">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dirty="0">
                <a:latin typeface="Lub Dub Bold" panose="020B0803030403020204" pitchFamily="34" charset="0"/>
              </a:rPr>
              <a:t>Machine-learning algorithms may help reduce sex and racial disparities in care</a:t>
            </a:r>
          </a:p>
        </p:txBody>
      </p:sp>
      <p:sp>
        <p:nvSpPr>
          <p:cNvPr id="44" name="TextBox 43">
            <a:extLst>
              <a:ext uri="{FF2B5EF4-FFF2-40B4-BE49-F238E27FC236}">
                <a16:creationId xmlns:a16="http://schemas.microsoft.com/office/drawing/2014/main" id="{178E8DBC-C33A-4602-916B-2C40DA5DF77C}"/>
              </a:ext>
            </a:extLst>
          </p:cNvPr>
          <p:cNvSpPr txBox="1"/>
          <p:nvPr/>
        </p:nvSpPr>
        <p:spPr>
          <a:xfrm>
            <a:off x="9225877" y="1223766"/>
            <a:ext cx="1991368" cy="923330"/>
          </a:xfrm>
          <a:prstGeom prst="rect">
            <a:avLst/>
          </a:prstGeom>
          <a:noFill/>
        </p:spPr>
        <p:txBody>
          <a:bodyPr wrap="square">
            <a:spAutoFit/>
          </a:bodyPr>
          <a:lstStyle/>
          <a:p>
            <a:r>
              <a:rPr lang="en-US" dirty="0">
                <a:latin typeface="Lub Dub Bold" panose="020B0803030403020204" pitchFamily="34" charset="0"/>
              </a:rPr>
              <a:t>Clinical Stratification &amp; Decision Tools</a:t>
            </a:r>
          </a:p>
        </p:txBody>
      </p:sp>
      <p:sp>
        <p:nvSpPr>
          <p:cNvPr id="58" name="Content Placeholder 5">
            <a:extLst>
              <a:ext uri="{FF2B5EF4-FFF2-40B4-BE49-F238E27FC236}">
                <a16:creationId xmlns:a16="http://schemas.microsoft.com/office/drawing/2014/main" id="{692FDA33-AF07-4C89-B2D7-7A119B1B8604}"/>
              </a:ext>
            </a:extLst>
          </p:cNvPr>
          <p:cNvSpPr txBox="1">
            <a:spLocks/>
          </p:cNvSpPr>
          <p:nvPr/>
        </p:nvSpPr>
        <p:spPr>
          <a:xfrm>
            <a:off x="8607181" y="2295694"/>
            <a:ext cx="2777945" cy="717745"/>
          </a:xfrm>
          <a:prstGeom prst="rect">
            <a:avLst/>
          </a:prstGeom>
          <a:noFill/>
          <a:ln w="25400">
            <a:noFill/>
          </a:ln>
        </p:spPr>
        <p:txBody>
          <a:bodyPr spcFirstLastPara="0" lIns="182880" tIns="182880" rIns="182880" bIns="18288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Lub Dub Bold" panose="020B0803030403020204" pitchFamily="34" charset="0"/>
              </a:rPr>
              <a:t>Better diagnostic and management options</a:t>
            </a:r>
          </a:p>
        </p:txBody>
      </p:sp>
      <p:sp>
        <p:nvSpPr>
          <p:cNvPr id="59" name="Content Placeholder 5">
            <a:extLst>
              <a:ext uri="{FF2B5EF4-FFF2-40B4-BE49-F238E27FC236}">
                <a16:creationId xmlns:a16="http://schemas.microsoft.com/office/drawing/2014/main" id="{B2EE1451-62E5-419B-B802-202AEC7B1A8C}"/>
              </a:ext>
            </a:extLst>
          </p:cNvPr>
          <p:cNvSpPr txBox="1">
            <a:spLocks/>
          </p:cNvSpPr>
          <p:nvPr/>
        </p:nvSpPr>
        <p:spPr>
          <a:xfrm>
            <a:off x="8564332" y="3458598"/>
            <a:ext cx="2863642" cy="1637069"/>
          </a:xfrm>
          <a:prstGeom prst="rect">
            <a:avLst/>
          </a:prstGeom>
          <a:noFill/>
          <a:ln w="25400">
            <a:noFill/>
          </a:ln>
        </p:spPr>
        <p:txBody>
          <a:bodyPr spcFirstLastPara="0" lIns="91440" tIns="91440" rIns="91440" bIns="91440" anchor="ctr"/>
          <a:lstStyle>
            <a:defPPr>
              <a:defRPr lang="en-US"/>
            </a:defPPr>
            <a:lvl1pPr algn="ctr" hangingPunct="0">
              <a:lnSpc>
                <a:spcPct val="90000"/>
              </a:lnSpc>
              <a:defRPr sz="1200" b="1">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l">
              <a:spcAft>
                <a:spcPts val="600"/>
              </a:spcAft>
              <a:buFont typeface="Arial" panose="020B0604020202020204" pitchFamily="34" charset="0"/>
              <a:buChar char="•"/>
            </a:pPr>
            <a:r>
              <a:rPr lang="en-US" dirty="0">
                <a:latin typeface="Lub Dub Bold" panose="020B0803030403020204" pitchFamily="34" charset="0"/>
              </a:rPr>
              <a:t>RCT to assess utility and impact of stratification tools on outcomes</a:t>
            </a:r>
          </a:p>
          <a:p>
            <a:pPr marL="171450" indent="-171450" algn="l">
              <a:spcAft>
                <a:spcPts val="600"/>
              </a:spcAft>
              <a:buFont typeface="Arial" panose="020B0604020202020204" pitchFamily="34" charset="0"/>
              <a:buChar char="•"/>
            </a:pPr>
            <a:r>
              <a:rPr lang="en-US" dirty="0">
                <a:latin typeface="Lub Dub Bold" panose="020B0803030403020204" pitchFamily="34" charset="0"/>
              </a:rPr>
              <a:t>RCT to assess which diagnostic modality to eliminate to streamline care and improve cost-effectiveness</a:t>
            </a:r>
          </a:p>
          <a:p>
            <a:pPr marL="171450" indent="-171450" algn="l">
              <a:spcAft>
                <a:spcPts val="600"/>
              </a:spcAft>
              <a:buFont typeface="Arial" panose="020B0604020202020204" pitchFamily="34" charset="0"/>
              <a:buChar char="•"/>
            </a:pPr>
            <a:r>
              <a:rPr lang="en-US" dirty="0">
                <a:latin typeface="Lub Dub Bold" panose="020B0803030403020204" pitchFamily="34" charset="0"/>
              </a:rPr>
              <a:t>Utility of high sensitivity troponin</a:t>
            </a:r>
          </a:p>
        </p:txBody>
      </p:sp>
      <p:sp>
        <p:nvSpPr>
          <p:cNvPr id="5" name="Text Placeholder 4" descr="Abbreviations listed of terms used in the slide.">
            <a:extLst>
              <a:ext uri="{FF2B5EF4-FFF2-40B4-BE49-F238E27FC236}">
                <a16:creationId xmlns:a16="http://schemas.microsoft.com/office/drawing/2014/main" id="{AB63746C-26A7-4EF8-BA8D-5D93417EB429}"/>
              </a:ext>
            </a:extLst>
          </p:cNvPr>
          <p:cNvSpPr>
            <a:spLocks noGrp="1"/>
          </p:cNvSpPr>
          <p:nvPr>
            <p:ph type="body" sz="quarter" idx="13"/>
          </p:nvPr>
        </p:nvSpPr>
        <p:spPr>
          <a:xfrm>
            <a:off x="2233612" y="5857874"/>
            <a:ext cx="7724775" cy="371475"/>
          </a:xfrm>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lang="en-US" sz="1000" b="1" dirty="0">
                <a:solidFill>
                  <a:srgbClr val="000000"/>
                </a:solidFill>
                <a:sym typeface="Arial"/>
              </a:rPr>
              <a:t>Abbreviations: </a:t>
            </a:r>
            <a:r>
              <a:rPr lang="en-US" sz="1000" dirty="0">
                <a:solidFill>
                  <a:srgbClr val="000000"/>
                </a:solidFill>
                <a:sym typeface="Arial"/>
              </a:rPr>
              <a:t>ACS indicates acute coronary syndrome; ECG, electrocardiography; INOCA, ischemia with non-obstructive coronary arteries; </a:t>
            </a: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lang="en-US" sz="1000" dirty="0">
                <a:solidFill>
                  <a:srgbClr val="000000"/>
                </a:solidFill>
                <a:sym typeface="Arial"/>
              </a:rPr>
              <a:t>MINOCA, myocardial infarction with non-obstructive coronary arteries; and RCT, randomized clinical trial. </a:t>
            </a:r>
          </a:p>
        </p:txBody>
      </p:sp>
      <p:pic>
        <p:nvPicPr>
          <p:cNvPr id="13" name="Picture 12">
            <a:extLst>
              <a:ext uri="{FF2B5EF4-FFF2-40B4-BE49-F238E27FC236}">
                <a16:creationId xmlns:a16="http://schemas.microsoft.com/office/drawing/2014/main" id="{6230202A-35FC-4690-9FC0-94ED0A157995}"/>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51109" y="1285338"/>
            <a:ext cx="827848" cy="829228"/>
          </a:xfrm>
          <a:prstGeom prst="rect">
            <a:avLst/>
          </a:prstGeom>
        </p:spPr>
      </p:pic>
      <p:pic>
        <p:nvPicPr>
          <p:cNvPr id="60" name="Picture 59">
            <a:extLst>
              <a:ext uri="{FF2B5EF4-FFF2-40B4-BE49-F238E27FC236}">
                <a16:creationId xmlns:a16="http://schemas.microsoft.com/office/drawing/2014/main" id="{7CDAD305-0C8D-48F2-878C-D3D4F71093C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2928210" y="1286028"/>
            <a:ext cx="827848" cy="827848"/>
          </a:xfrm>
          <a:prstGeom prst="rect">
            <a:avLst/>
          </a:prstGeom>
        </p:spPr>
      </p:pic>
      <p:pic>
        <p:nvPicPr>
          <p:cNvPr id="61" name="Picture 60">
            <a:extLst>
              <a:ext uri="{FF2B5EF4-FFF2-40B4-BE49-F238E27FC236}">
                <a16:creationId xmlns:a16="http://schemas.microsoft.com/office/drawing/2014/main" id="{1D5B4214-7397-430A-9EE1-06012396F5DB}"/>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5460325" y="1277714"/>
            <a:ext cx="827848" cy="827848"/>
          </a:xfrm>
          <a:prstGeom prst="rect">
            <a:avLst/>
          </a:prstGeom>
        </p:spPr>
      </p:pic>
      <p:pic>
        <p:nvPicPr>
          <p:cNvPr id="62" name="Picture 61">
            <a:extLst>
              <a:ext uri="{FF2B5EF4-FFF2-40B4-BE49-F238E27FC236}">
                <a16:creationId xmlns:a16="http://schemas.microsoft.com/office/drawing/2014/main" id="{D6528959-6E5A-4EFA-977B-F5FE5F8AA47F}"/>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p:blipFill>
        <p:spPr>
          <a:xfrm>
            <a:off x="8435942" y="1277024"/>
            <a:ext cx="827848" cy="829227"/>
          </a:xfrm>
          <a:prstGeom prst="rect">
            <a:avLst/>
          </a:prstGeom>
        </p:spPr>
      </p:pic>
    </p:spTree>
    <p:extLst>
      <p:ext uri="{BB962C8B-B14F-4D97-AF65-F5344CB8AC3E}">
        <p14:creationId xmlns:p14="http://schemas.microsoft.com/office/powerpoint/2010/main" val="1955895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77E52-AE21-4470-A2AD-FE90F414C858}"/>
              </a:ext>
            </a:extLst>
          </p:cNvPr>
          <p:cNvSpPr>
            <a:spLocks noGrp="1"/>
          </p:cNvSpPr>
          <p:nvPr>
            <p:ph type="title"/>
          </p:nvPr>
        </p:nvSpPr>
        <p:spPr/>
        <p:txBody>
          <a:bodyPr/>
          <a:lstStyle/>
          <a:p>
            <a:r>
              <a:rPr lang="en-US" dirty="0"/>
              <a:t>Acknowledgments</a:t>
            </a:r>
          </a:p>
        </p:txBody>
      </p:sp>
      <p:sp>
        <p:nvSpPr>
          <p:cNvPr id="3" name="Content Placeholder 2">
            <a:extLst>
              <a:ext uri="{FF2B5EF4-FFF2-40B4-BE49-F238E27FC236}">
                <a16:creationId xmlns:a16="http://schemas.microsoft.com/office/drawing/2014/main" id="{EC7A375F-58BE-404A-93FE-4FF50C8A9287}"/>
              </a:ext>
            </a:extLst>
          </p:cNvPr>
          <p:cNvSpPr>
            <a:spLocks noGrp="1"/>
          </p:cNvSpPr>
          <p:nvPr>
            <p:ph idx="1"/>
          </p:nvPr>
        </p:nvSpPr>
        <p:spPr>
          <a:xfrm>
            <a:off x="838200" y="1025236"/>
            <a:ext cx="10012052" cy="2838515"/>
          </a:xfrm>
        </p:spPr>
        <p:txBody>
          <a:bodyPr>
            <a:normAutofit fontScale="47500" lnSpcReduction="20000"/>
          </a:bodyPr>
          <a:lstStyle/>
          <a:p>
            <a:pPr marL="0" indent="0">
              <a:lnSpc>
                <a:spcPct val="120000"/>
              </a:lnSpc>
              <a:spcBef>
                <a:spcPts val="0"/>
              </a:spcBef>
              <a:buNone/>
            </a:pPr>
            <a:r>
              <a:rPr lang="en-US" sz="3400" dirty="0"/>
              <a:t>Many thanks to our Guideline Ambassadors who were guided by Dr. Elliott Antman in developing this translational learning product in support of the ACC/AHA/ASE/CHEST/SAEM/SCCT/SCMR Guideline for the Evaluation and Diagnosis of Chest Pain</a:t>
            </a:r>
          </a:p>
          <a:p>
            <a:pPr marL="0" indent="0" algn="ctr">
              <a:lnSpc>
                <a:spcPct val="120000"/>
              </a:lnSpc>
              <a:spcBef>
                <a:spcPts val="0"/>
              </a:spcBef>
              <a:buNone/>
            </a:pPr>
            <a:endParaRPr lang="en-US" sz="3400" dirty="0"/>
          </a:p>
          <a:p>
            <a:pPr marL="0" indent="0" algn="ctr">
              <a:lnSpc>
                <a:spcPct val="120000"/>
              </a:lnSpc>
              <a:spcBef>
                <a:spcPts val="0"/>
              </a:spcBef>
              <a:buNone/>
            </a:pPr>
            <a:r>
              <a:rPr lang="en-US" sz="3400" dirty="0"/>
              <a:t>Anais Hausvater, MD</a:t>
            </a:r>
          </a:p>
          <a:p>
            <a:pPr marL="0" indent="0" algn="ctr">
              <a:lnSpc>
                <a:spcPct val="120000"/>
              </a:lnSpc>
              <a:spcBef>
                <a:spcPts val="0"/>
              </a:spcBef>
              <a:buNone/>
            </a:pPr>
            <a:r>
              <a:rPr lang="en-US" sz="3400" dirty="0"/>
              <a:t>Stephanie Koh, MD</a:t>
            </a:r>
          </a:p>
          <a:p>
            <a:pPr marL="0" indent="0" algn="ctr">
              <a:lnSpc>
                <a:spcPct val="120000"/>
              </a:lnSpc>
              <a:spcBef>
                <a:spcPts val="0"/>
              </a:spcBef>
              <a:buNone/>
            </a:pPr>
            <a:r>
              <a:rPr lang="en-US" sz="3400" dirty="0"/>
              <a:t>Dae Hyun Lee, MD</a:t>
            </a:r>
          </a:p>
          <a:p>
            <a:pPr marL="0" indent="0" algn="ctr">
              <a:lnSpc>
                <a:spcPct val="120000"/>
              </a:lnSpc>
              <a:spcBef>
                <a:spcPts val="0"/>
              </a:spcBef>
              <a:buNone/>
            </a:pPr>
            <a:r>
              <a:rPr lang="en-US" sz="3400" dirty="0"/>
              <a:t>Amrita Mukhopadhyay. MD</a:t>
            </a:r>
          </a:p>
          <a:p>
            <a:pPr marL="0" indent="0" algn="ctr">
              <a:lnSpc>
                <a:spcPct val="120000"/>
              </a:lnSpc>
              <a:spcBef>
                <a:spcPts val="0"/>
              </a:spcBef>
              <a:buNone/>
            </a:pPr>
            <a:r>
              <a:rPr lang="en-US" sz="3400" dirty="0"/>
              <a:t>Jennifer Rymer, MD</a:t>
            </a:r>
          </a:p>
          <a:p>
            <a:pPr marL="0" indent="0" algn="ctr">
              <a:lnSpc>
                <a:spcPct val="120000"/>
              </a:lnSpc>
              <a:spcBef>
                <a:spcPts val="0"/>
              </a:spcBef>
              <a:buNone/>
            </a:pPr>
            <a:r>
              <a:rPr lang="en-US" sz="3400" dirty="0"/>
              <a:t>Sonia Shah, MD</a:t>
            </a:r>
          </a:p>
          <a:p>
            <a:pPr marL="0" indent="0" algn="ctr">
              <a:lnSpc>
                <a:spcPct val="120000"/>
              </a:lnSpc>
              <a:spcBef>
                <a:spcPts val="0"/>
              </a:spcBef>
              <a:buNone/>
            </a:pPr>
            <a:r>
              <a:rPr lang="en-US" sz="3400" dirty="0"/>
              <a:t>Lina Ya’qoub, MD</a:t>
            </a:r>
          </a:p>
        </p:txBody>
      </p:sp>
      <p:sp>
        <p:nvSpPr>
          <p:cNvPr id="4" name="Slide Number Placeholder 3">
            <a:extLst>
              <a:ext uri="{FF2B5EF4-FFF2-40B4-BE49-F238E27FC236}">
                <a16:creationId xmlns:a16="http://schemas.microsoft.com/office/drawing/2014/main" id="{FD5DD7E6-FF80-4898-AAFF-54E25BA009F4}"/>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37</a:t>
            </a:fld>
            <a:endParaRPr lang="en-US" sz="900" dirty="0"/>
          </a:p>
        </p:txBody>
      </p:sp>
      <p:sp>
        <p:nvSpPr>
          <p:cNvPr id="5" name="Text Placeholder 4">
            <a:extLst>
              <a:ext uri="{FF2B5EF4-FFF2-40B4-BE49-F238E27FC236}">
                <a16:creationId xmlns:a16="http://schemas.microsoft.com/office/drawing/2014/main" id="{C0344316-6372-4439-83DD-98B2FD299BA2}"/>
              </a:ext>
              <a:ext uri="{C183D7F6-B498-43B3-948B-1728B52AA6E4}">
                <adec:decorative xmlns:adec="http://schemas.microsoft.com/office/drawing/2017/decorative" val="0"/>
              </a:ext>
            </a:extLst>
          </p:cNvPr>
          <p:cNvSpPr>
            <a:spLocks noGrp="1"/>
          </p:cNvSpPr>
          <p:nvPr>
            <p:ph type="body" sz="quarter" idx="13"/>
          </p:nvPr>
        </p:nvSpPr>
        <p:spPr>
          <a:xfrm>
            <a:off x="838200" y="4309677"/>
            <a:ext cx="10515600" cy="1093585"/>
          </a:xfrm>
        </p:spPr>
        <p:txBody>
          <a:bodyPr/>
          <a:lstStyle/>
          <a:p>
            <a:pPr marL="0">
              <a:lnSpc>
                <a:spcPct val="100000"/>
              </a:lnSpc>
              <a:spcBef>
                <a:spcPts val="0"/>
              </a:spcBef>
            </a:pPr>
            <a:r>
              <a:rPr lang="en-US" sz="1600" dirty="0"/>
              <a:t>The American Heart Association requests this electronic slide deck be cited as follows: </a:t>
            </a:r>
          </a:p>
          <a:p>
            <a:pPr marL="0">
              <a:lnSpc>
                <a:spcPct val="100000"/>
              </a:lnSpc>
              <a:spcBef>
                <a:spcPts val="0"/>
              </a:spcBef>
            </a:pPr>
            <a:endParaRPr lang="en-US" sz="1600" dirty="0"/>
          </a:p>
          <a:p>
            <a:pPr marL="0" indent="0">
              <a:lnSpc>
                <a:spcPct val="100000"/>
              </a:lnSpc>
              <a:spcBef>
                <a:spcPts val="0"/>
              </a:spcBef>
              <a:buNone/>
            </a:pPr>
            <a:r>
              <a:rPr lang="en-US" sz="1600" dirty="0">
                <a:effectLst/>
                <a:latin typeface="Lub Dub Condensed" panose="020B0506030403020204" pitchFamily="34" charset="0"/>
                <a:ea typeface="Calibri" panose="020F0502020204030204" pitchFamily="34" charset="0"/>
                <a:cs typeface="Times New Roman" panose="02020603050405020304" pitchFamily="18" charset="0"/>
              </a:rPr>
              <a:t>Hausvater, A.,</a:t>
            </a:r>
            <a:r>
              <a:rPr lang="en-US" sz="1600" dirty="0">
                <a:latin typeface="Lub Dub Condensed" panose="020B0506030403020204" pitchFamily="34" charset="0"/>
              </a:rPr>
              <a:t> Koh, S., Lee, D. H., Mukhopadhyay, A., Rymer, J., Shah, S., Ya’qoub, L., Bezanson, J. L., &amp; Antman, E. M. (2021).  Clinical Update; Adapted from: ACC/AHA/ASE/CHEST/SAEM/SCCT/SCMR Guideline for the Evaluation and Diagnosis of Chest Pain [PowerPoint slides]. Retrieved from https://professional.heart.org/en/science-news</a:t>
            </a:r>
          </a:p>
          <a:p>
            <a:endParaRPr lang="en-US" dirty="0"/>
          </a:p>
        </p:txBody>
      </p:sp>
    </p:spTree>
    <p:extLst>
      <p:ext uri="{BB962C8B-B14F-4D97-AF65-F5344CB8AC3E}">
        <p14:creationId xmlns:p14="http://schemas.microsoft.com/office/powerpoint/2010/main" val="35167026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BE2231-87B5-4E93-B2C7-C96DADCE6395}"/>
              </a:ext>
            </a:extLst>
          </p:cNvPr>
          <p:cNvSpPr>
            <a:spLocks noGrp="1"/>
          </p:cNvSpPr>
          <p:nvPr>
            <p:ph type="title"/>
          </p:nvPr>
        </p:nvSpPr>
        <p:spPr/>
        <p:txBody>
          <a:bodyPr/>
          <a:lstStyle/>
          <a:p>
            <a:r>
              <a:rPr lang="en-US" dirty="0"/>
              <a:t>Appendix</a:t>
            </a:r>
          </a:p>
        </p:txBody>
      </p:sp>
    </p:spTree>
    <p:extLst>
      <p:ext uri="{BB962C8B-B14F-4D97-AF65-F5344CB8AC3E}">
        <p14:creationId xmlns:p14="http://schemas.microsoft.com/office/powerpoint/2010/main" val="22201456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6BFD9F-C83F-40CE-8747-4D99959676FE}"/>
              </a:ext>
              <a:ext uri="{C183D7F6-B498-43B3-948B-1728B52AA6E4}">
                <adec:decorative xmlns:adec="http://schemas.microsoft.com/office/drawing/2017/decorative" val="1"/>
              </a:ext>
            </a:extLst>
          </p:cNvPr>
          <p:cNvSpPr/>
          <p:nvPr/>
        </p:nvSpPr>
        <p:spPr>
          <a:xfrm>
            <a:off x="8328752" y="365126"/>
            <a:ext cx="2615473" cy="406400"/>
          </a:xfrm>
          <a:prstGeom prst="rect">
            <a:avLst/>
          </a:prstGeom>
          <a:solidFill>
            <a:schemeClr val="bg1">
              <a:lumMod val="8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14472A-9114-4504-BCE3-A72ED79D4A54}"/>
              </a:ext>
            </a:extLst>
          </p:cNvPr>
          <p:cNvSpPr>
            <a:spLocks noGrp="1"/>
          </p:cNvSpPr>
          <p:nvPr>
            <p:ph type="title"/>
          </p:nvPr>
        </p:nvSpPr>
        <p:spPr>
          <a:xfrm>
            <a:off x="838200" y="365126"/>
            <a:ext cx="5044807" cy="406400"/>
          </a:xfrm>
        </p:spPr>
        <p:txBody>
          <a:bodyPr/>
          <a:lstStyle/>
          <a:p>
            <a:r>
              <a:rPr lang="en-US" sz="2800" dirty="0"/>
              <a:t>Definitions</a:t>
            </a:r>
          </a:p>
        </p:txBody>
      </p:sp>
      <p:sp>
        <p:nvSpPr>
          <p:cNvPr id="3" name="Content Placeholder 2">
            <a:extLst>
              <a:ext uri="{FF2B5EF4-FFF2-40B4-BE49-F238E27FC236}">
                <a16:creationId xmlns:a16="http://schemas.microsoft.com/office/drawing/2014/main" id="{B4896D20-0304-457B-9570-09429AB9FBBF}"/>
              </a:ext>
            </a:extLst>
          </p:cNvPr>
          <p:cNvSpPr>
            <a:spLocks noGrp="1"/>
          </p:cNvSpPr>
          <p:nvPr>
            <p:ph idx="1"/>
          </p:nvPr>
        </p:nvSpPr>
        <p:spPr>
          <a:xfrm>
            <a:off x="771526" y="1190625"/>
            <a:ext cx="10172700" cy="5000624"/>
          </a:xfrm>
        </p:spPr>
        <p:txBody>
          <a:bodyPr>
            <a:normAutofit/>
          </a:bodyPr>
          <a:lstStyle/>
          <a:p>
            <a:pPr marL="0" indent="0">
              <a:lnSpc>
                <a:spcPct val="100000"/>
              </a:lnSpc>
              <a:spcBef>
                <a:spcPts val="0"/>
              </a:spcBef>
              <a:spcAft>
                <a:spcPts val="2400"/>
              </a:spcAft>
              <a:buNone/>
            </a:pPr>
            <a:r>
              <a:rPr lang="en-US" sz="1800" b="1" dirty="0">
                <a:solidFill>
                  <a:srgbClr val="CF2429"/>
                </a:solidFill>
                <a:latin typeface="Lub Dub Condensed" panose="020B0506030403020204" pitchFamily="34" charset="0"/>
              </a:rPr>
              <a:t>CCTA</a:t>
            </a:r>
            <a:r>
              <a:rPr lang="en-US" sz="1800" dirty="0">
                <a:latin typeface="Lub Dub Condensed" panose="020B0506030403020204" pitchFamily="34" charset="0"/>
              </a:rPr>
              <a:t>  - Coronary computed tomographic angiography is used to visualize and help to diagnose the extent and severity of nonobstructive and obstructive coronary artery disease, as well as atherosclerotic plaque composition and high-risk features (e.g., positive remodeling, low attenuation plaque). </a:t>
            </a:r>
          </a:p>
          <a:p>
            <a:pPr marL="0" indent="0">
              <a:lnSpc>
                <a:spcPct val="100000"/>
              </a:lnSpc>
              <a:spcBef>
                <a:spcPts val="0"/>
              </a:spcBef>
              <a:spcAft>
                <a:spcPts val="2400"/>
              </a:spcAft>
              <a:buNone/>
            </a:pPr>
            <a:r>
              <a:rPr lang="en-US" sz="1800" b="1" dirty="0">
                <a:solidFill>
                  <a:srgbClr val="CF2429"/>
                </a:solidFill>
                <a:latin typeface="Lub Dub Condensed" panose="020B0506030403020204" pitchFamily="34" charset="0"/>
              </a:rPr>
              <a:t>PET</a:t>
            </a:r>
            <a:r>
              <a:rPr lang="en-US" sz="1800" dirty="0">
                <a:latin typeface="Lub Dub Condensed" panose="020B0506030403020204" pitchFamily="34" charset="0"/>
              </a:rPr>
              <a:t> - Positron emission tomography allows for detection of perfusion abnormalities, measures of left ventricular function, and high-risk findings, such as transient ischemic dilation.</a:t>
            </a:r>
          </a:p>
          <a:p>
            <a:pPr marL="0" indent="0">
              <a:lnSpc>
                <a:spcPct val="100000"/>
              </a:lnSpc>
              <a:spcBef>
                <a:spcPts val="0"/>
              </a:spcBef>
              <a:spcAft>
                <a:spcPts val="2400"/>
              </a:spcAft>
              <a:buNone/>
            </a:pPr>
            <a:r>
              <a:rPr lang="en-US" sz="1800" b="1" dirty="0">
                <a:solidFill>
                  <a:srgbClr val="CF2429"/>
                </a:solidFill>
                <a:latin typeface="Lub Dub Condensed" panose="020B0506030403020204" pitchFamily="34" charset="0"/>
              </a:rPr>
              <a:t>CMR</a:t>
            </a:r>
            <a:r>
              <a:rPr lang="en-US" sz="1800" dirty="0">
                <a:latin typeface="Lub Dub Condensed" panose="020B0506030403020204" pitchFamily="34" charset="0"/>
              </a:rPr>
              <a:t> - Cardiovascular magnetic resonance has the capability to accurately assess global and regional left and right ventricular function, detect and localize myocardial ischemia and infarction, and determine myocardial viability. CMR can also detect myocardial edema and microvascular obstruction, which can help differentiate acute versus chronic myocardial infarction, as well as other causes of acute chest pain, including myocarditis. </a:t>
            </a:r>
          </a:p>
        </p:txBody>
      </p:sp>
      <p:sp>
        <p:nvSpPr>
          <p:cNvPr id="4" name="Slide Number Placeholder 3">
            <a:extLst>
              <a:ext uri="{FF2B5EF4-FFF2-40B4-BE49-F238E27FC236}">
                <a16:creationId xmlns:a16="http://schemas.microsoft.com/office/drawing/2014/main" id="{2EBD1C3A-2C9E-41D2-9357-79FFEDB2F58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39</a:t>
            </a:fld>
            <a:endParaRPr lang="en-US" sz="900" dirty="0"/>
          </a:p>
        </p:txBody>
      </p:sp>
      <p:sp>
        <p:nvSpPr>
          <p:cNvPr id="6" name="TextBox 5">
            <a:hlinkClick r:id="rId2" action="ppaction://hlinksldjump"/>
            <a:extLst>
              <a:ext uri="{FF2B5EF4-FFF2-40B4-BE49-F238E27FC236}">
                <a16:creationId xmlns:a16="http://schemas.microsoft.com/office/drawing/2014/main" id="{267E3B65-46B6-4A71-BB07-788020878901}"/>
              </a:ext>
              <a:ext uri="{C183D7F6-B498-43B3-948B-1728B52AA6E4}">
                <adec:decorative xmlns:adec="http://schemas.microsoft.com/office/drawing/2017/decorative" val="1"/>
              </a:ext>
            </a:extLst>
          </p:cNvPr>
          <p:cNvSpPr txBox="1"/>
          <p:nvPr/>
        </p:nvSpPr>
        <p:spPr>
          <a:xfrm>
            <a:off x="8439150" y="399049"/>
            <a:ext cx="2505075" cy="338554"/>
          </a:xfrm>
          <a:prstGeom prst="rect">
            <a:avLst/>
          </a:prstGeom>
          <a:noFill/>
        </p:spPr>
        <p:txBody>
          <a:bodyPr wrap="square" rtlCol="0">
            <a:spAutoFit/>
          </a:bodyPr>
          <a:lstStyle/>
          <a:p>
            <a:r>
              <a:rPr lang="en-US" sz="1600" b="1" dirty="0">
                <a:latin typeface="Lub Dub Condensed" panose="020B0506030403020204" pitchFamily="34" charset="0"/>
                <a:sym typeface="Wingdings 3" panose="05040102010807070707" pitchFamily="18" charset="2"/>
              </a:rPr>
              <a:t>  </a:t>
            </a:r>
            <a:r>
              <a:rPr lang="en-US" sz="1600" b="1" dirty="0">
                <a:latin typeface="Lub Dub Condensed" panose="020B0506030403020204" pitchFamily="34" charset="0"/>
              </a:rPr>
              <a:t>Return to previous slide</a:t>
            </a:r>
          </a:p>
        </p:txBody>
      </p:sp>
    </p:spTree>
    <p:extLst>
      <p:ext uri="{BB962C8B-B14F-4D97-AF65-F5344CB8AC3E}">
        <p14:creationId xmlns:p14="http://schemas.microsoft.com/office/powerpoint/2010/main" val="3814028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EBF9809-6193-4D8E-8403-4595968E3B0D}"/>
              </a:ext>
              <a:ext uri="{C183D7F6-B498-43B3-948B-1728B52AA6E4}">
                <adec:decorative xmlns:adec="http://schemas.microsoft.com/office/drawing/2017/decorative" val="1"/>
              </a:ext>
            </a:extLst>
          </p:cNvPr>
          <p:cNvSpPr/>
          <p:nvPr/>
        </p:nvSpPr>
        <p:spPr>
          <a:xfrm>
            <a:off x="6991350" y="1895286"/>
            <a:ext cx="3658816" cy="379278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4414AE25-AD8C-4D7C-A441-D42F1B4D2A6D}"/>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7244371" y="1169931"/>
            <a:ext cx="3152774" cy="1611010"/>
          </a:xfrm>
          <a:prstGeom prst="rect">
            <a:avLst/>
          </a:prstGeom>
          <a:effectLst>
            <a:outerShdw blurRad="63500" sx="102000" sy="102000" algn="ctr" rotWithShape="0">
              <a:prstClr val="black">
                <a:alpha val="40000"/>
              </a:prstClr>
            </a:outerShdw>
          </a:effectLst>
        </p:spPr>
      </p:pic>
      <p:sp>
        <p:nvSpPr>
          <p:cNvPr id="2" name="Title 1">
            <a:extLst>
              <a:ext uri="{FF2B5EF4-FFF2-40B4-BE49-F238E27FC236}">
                <a16:creationId xmlns:a16="http://schemas.microsoft.com/office/drawing/2014/main" id="{C956925F-C1B7-4010-8169-6439AAC63EAB}"/>
              </a:ext>
            </a:extLst>
          </p:cNvPr>
          <p:cNvSpPr>
            <a:spLocks noGrp="1"/>
          </p:cNvSpPr>
          <p:nvPr>
            <p:ph type="title"/>
          </p:nvPr>
        </p:nvSpPr>
        <p:spPr/>
        <p:txBody>
          <a:bodyPr/>
          <a:lstStyle/>
          <a:p>
            <a:r>
              <a:rPr lang="en-US" sz="3200" b="1" dirty="0"/>
              <a:t>Early Care for Acute Symptoms</a:t>
            </a:r>
            <a:br>
              <a:rPr lang="en-US" sz="3200" b="1" dirty="0"/>
            </a:br>
            <a:r>
              <a:rPr lang="en-US" sz="2400" dirty="0">
                <a:latin typeface="Lub Dub Medium" panose="020B0603030403020204" pitchFamily="34" charset="0"/>
                <a:cs typeface="Lato"/>
              </a:rPr>
              <a:t>Patients presenting to the ED with nontraumatic chest pain</a:t>
            </a:r>
            <a:endParaRPr lang="en-US" sz="3200" dirty="0">
              <a:latin typeface="Lub Dub Medium" panose="020B0603030403020204" pitchFamily="34" charset="0"/>
            </a:endParaRPr>
          </a:p>
        </p:txBody>
      </p:sp>
      <p:sp>
        <p:nvSpPr>
          <p:cNvPr id="3" name="Content Placeholder 2">
            <a:extLst>
              <a:ext uri="{FF2B5EF4-FFF2-40B4-BE49-F238E27FC236}">
                <a16:creationId xmlns:a16="http://schemas.microsoft.com/office/drawing/2014/main" id="{7F49A62E-E24D-43DD-919C-4CE4D6B5B4DB}"/>
              </a:ext>
            </a:extLst>
          </p:cNvPr>
          <p:cNvSpPr>
            <a:spLocks noGrp="1"/>
          </p:cNvSpPr>
          <p:nvPr>
            <p:ph idx="1"/>
          </p:nvPr>
        </p:nvSpPr>
        <p:spPr>
          <a:xfrm>
            <a:off x="1181099" y="1357746"/>
            <a:ext cx="4752975" cy="1242580"/>
          </a:xfrm>
        </p:spPr>
        <p:txBody>
          <a:bodyPr>
            <a:noAutofit/>
          </a:bodyPr>
          <a:lstStyle/>
          <a:p>
            <a:pPr marL="0" indent="0">
              <a:buNone/>
            </a:pPr>
            <a:r>
              <a:rPr lang="en-US" sz="2000" dirty="0">
                <a:solidFill>
                  <a:srgbClr val="CF2429"/>
                </a:solidFill>
                <a:latin typeface="Lub Dub Bold" panose="020B0803030403020204" pitchFamily="34" charset="0"/>
              </a:rPr>
              <a:t>PRIORITIES</a:t>
            </a:r>
          </a:p>
          <a:p>
            <a:pPr marL="0" indent="0">
              <a:spcBef>
                <a:spcPts val="600"/>
              </a:spcBef>
              <a:buNone/>
            </a:pPr>
            <a:r>
              <a:rPr lang="en-US" sz="1800" dirty="0"/>
              <a:t>Evaluation of all patients to focus on early identification or exclusion of </a:t>
            </a:r>
            <a:br>
              <a:rPr lang="en-US" sz="1800" dirty="0"/>
            </a:br>
            <a:r>
              <a:rPr lang="en-US" sz="1800" dirty="0"/>
              <a:t>life-threatening causes such as: </a:t>
            </a:r>
          </a:p>
        </p:txBody>
      </p:sp>
      <p:sp>
        <p:nvSpPr>
          <p:cNvPr id="22" name="TextBox 21">
            <a:extLst>
              <a:ext uri="{FF2B5EF4-FFF2-40B4-BE49-F238E27FC236}">
                <a16:creationId xmlns:a16="http://schemas.microsoft.com/office/drawing/2014/main" id="{557A4E01-9FAA-477B-A510-0F4CEF7DCCBD}"/>
              </a:ext>
            </a:extLst>
          </p:cNvPr>
          <p:cNvSpPr txBox="1"/>
          <p:nvPr/>
        </p:nvSpPr>
        <p:spPr>
          <a:xfrm>
            <a:off x="1181100" y="2531495"/>
            <a:ext cx="4914900" cy="930511"/>
          </a:xfrm>
          <a:prstGeom prst="rect">
            <a:avLst/>
          </a:prstGeom>
          <a:noFill/>
        </p:spPr>
        <p:txBody>
          <a:bodyPr wrap="square" numCol="2">
            <a:spAutoFit/>
          </a:bodyPr>
          <a:lstStyle/>
          <a:p>
            <a:pPr marL="457200" indent="-228600">
              <a:lnSpc>
                <a:spcPct val="90000"/>
              </a:lnSpc>
              <a:spcBef>
                <a:spcPts val="1000"/>
              </a:spcBef>
              <a:buFont typeface="Arial" panose="020B0604020202020204" pitchFamily="34" charset="0"/>
              <a:buChar char="•"/>
            </a:pPr>
            <a:r>
              <a:rPr lang="en-US" sz="1400" dirty="0">
                <a:latin typeface="Lub Dub Medium" panose="020B0603030403020204" pitchFamily="34" charset="0"/>
              </a:rPr>
              <a:t>ACS</a:t>
            </a:r>
          </a:p>
          <a:p>
            <a:pPr marL="457200" indent="-228600">
              <a:lnSpc>
                <a:spcPct val="90000"/>
              </a:lnSpc>
              <a:spcBef>
                <a:spcPts val="1000"/>
              </a:spcBef>
              <a:buFont typeface="Arial" panose="020B0604020202020204" pitchFamily="34" charset="0"/>
              <a:buChar char="•"/>
            </a:pPr>
            <a:r>
              <a:rPr lang="en-US" sz="1400" dirty="0">
                <a:latin typeface="Lub Dub Medium" panose="020B0603030403020204" pitchFamily="34" charset="0"/>
              </a:rPr>
              <a:t>Aortic Dissection</a:t>
            </a:r>
          </a:p>
          <a:p>
            <a:pPr marL="457200" indent="-228600">
              <a:lnSpc>
                <a:spcPct val="90000"/>
              </a:lnSpc>
              <a:spcBef>
                <a:spcPts val="1000"/>
              </a:spcBef>
              <a:buFont typeface="Arial" panose="020B0604020202020204" pitchFamily="34" charset="0"/>
              <a:buChar char="•"/>
            </a:pPr>
            <a:r>
              <a:rPr lang="en-US" sz="1400" dirty="0">
                <a:latin typeface="Lub Dub Medium" panose="020B0603030403020204" pitchFamily="34" charset="0"/>
              </a:rPr>
              <a:t>Pulmonary Embolism</a:t>
            </a:r>
          </a:p>
          <a:p>
            <a:pPr marL="457200" indent="-228600">
              <a:lnSpc>
                <a:spcPct val="90000"/>
              </a:lnSpc>
              <a:spcBef>
                <a:spcPts val="1000"/>
              </a:spcBef>
              <a:buFont typeface="Arial" panose="020B0604020202020204" pitchFamily="34" charset="0"/>
              <a:buChar char="•"/>
            </a:pPr>
            <a:r>
              <a:rPr lang="en-US" sz="1400" dirty="0">
                <a:latin typeface="Lub Dub Medium" panose="020B0603030403020204" pitchFamily="34" charset="0"/>
              </a:rPr>
              <a:t>Nonvascular Syndromes </a:t>
            </a:r>
            <a:br>
              <a:rPr lang="en-US" sz="1400" dirty="0">
                <a:latin typeface="Lub Dub Medium" panose="020B0603030403020204" pitchFamily="34" charset="0"/>
              </a:rPr>
            </a:br>
            <a:r>
              <a:rPr lang="en-US" sz="1200" i="1" dirty="0">
                <a:latin typeface="Lub Dub Medium" panose="020B0603030403020204" pitchFamily="34" charset="0"/>
              </a:rPr>
              <a:t>(e.g., esophageal rupture, tension pneumothorax)</a:t>
            </a:r>
            <a:endParaRPr lang="en-US" sz="1400" i="1" dirty="0">
              <a:latin typeface="Lub Dub Medium" panose="020B0603030403020204" pitchFamily="34" charset="0"/>
            </a:endParaRPr>
          </a:p>
        </p:txBody>
      </p:sp>
      <p:sp>
        <p:nvSpPr>
          <p:cNvPr id="8" name="Content Placeholder 2">
            <a:extLst>
              <a:ext uri="{FF2B5EF4-FFF2-40B4-BE49-F238E27FC236}">
                <a16:creationId xmlns:a16="http://schemas.microsoft.com/office/drawing/2014/main" id="{8CDA14DA-C4CF-499F-A5BD-712CE9C96FDC}"/>
              </a:ext>
            </a:extLst>
          </p:cNvPr>
          <p:cNvSpPr txBox="1">
            <a:spLocks/>
          </p:cNvSpPr>
          <p:nvPr/>
        </p:nvSpPr>
        <p:spPr>
          <a:xfrm>
            <a:off x="1114425" y="3837277"/>
            <a:ext cx="4981575" cy="7611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solidFill>
                  <a:srgbClr val="CF2429"/>
                </a:solidFill>
                <a:latin typeface="Lub Dub Bold" panose="020B0803030403020204" pitchFamily="34" charset="0"/>
              </a:rPr>
              <a:t>FOCUSED HISTORY OF CHEST PAIN</a:t>
            </a:r>
          </a:p>
          <a:p>
            <a:pPr marL="0" indent="0">
              <a:spcBef>
                <a:spcPts val="600"/>
              </a:spcBef>
              <a:buFont typeface="Arial" panose="020B0604020202020204" pitchFamily="34" charset="0"/>
              <a:buNone/>
            </a:pPr>
            <a:r>
              <a:rPr lang="en-US" sz="1800" dirty="0"/>
              <a:t>Characteristics of chest pain: </a:t>
            </a:r>
          </a:p>
        </p:txBody>
      </p:sp>
      <p:sp>
        <p:nvSpPr>
          <p:cNvPr id="20" name="TextBox 19">
            <a:extLst>
              <a:ext uri="{FF2B5EF4-FFF2-40B4-BE49-F238E27FC236}">
                <a16:creationId xmlns:a16="http://schemas.microsoft.com/office/drawing/2014/main" id="{BB7F33F2-347C-4D6F-BF24-828F30E7C336}"/>
              </a:ext>
            </a:extLst>
          </p:cNvPr>
          <p:cNvSpPr txBox="1"/>
          <p:nvPr/>
        </p:nvSpPr>
        <p:spPr>
          <a:xfrm>
            <a:off x="1114425" y="4541262"/>
            <a:ext cx="4981575" cy="930511"/>
          </a:xfrm>
          <a:prstGeom prst="rect">
            <a:avLst/>
          </a:prstGeom>
          <a:noFill/>
        </p:spPr>
        <p:txBody>
          <a:bodyPr wrap="square" numCol="2" spcCol="0">
            <a:spAutoFit/>
          </a:bodyPr>
          <a:lstStyle/>
          <a:p>
            <a:pPr marL="457200" marR="0" lvl="0" indent="-228600" fontAlgn="auto">
              <a:lnSpc>
                <a:spcPct val="90000"/>
              </a:lnSpc>
              <a:spcBef>
                <a:spcPts val="1000"/>
              </a:spcBef>
              <a:spcAft>
                <a:spcPts val="0"/>
              </a:spcAft>
              <a:buClrTx/>
              <a:buSzTx/>
              <a:buFont typeface="Arial" panose="020B0604020202020204" pitchFamily="34" charset="0"/>
              <a:buChar char="•"/>
              <a:tabLst/>
              <a:defRPr/>
            </a:pPr>
            <a:r>
              <a:rPr lang="en-US" sz="1400" dirty="0">
                <a:latin typeface="Lub Dub Medium" panose="020B0603030403020204" pitchFamily="34" charset="0"/>
              </a:rPr>
              <a:t>Nature</a:t>
            </a:r>
          </a:p>
          <a:p>
            <a:pPr marL="457200" marR="0" lvl="0" indent="-228600" fontAlgn="auto">
              <a:lnSpc>
                <a:spcPct val="90000"/>
              </a:lnSpc>
              <a:spcBef>
                <a:spcPts val="1000"/>
              </a:spcBef>
              <a:spcAft>
                <a:spcPts val="0"/>
              </a:spcAft>
              <a:buClrTx/>
              <a:buSzTx/>
              <a:buFont typeface="Arial" panose="020B0604020202020204" pitchFamily="34" charset="0"/>
              <a:buChar char="•"/>
              <a:tabLst/>
              <a:defRPr/>
            </a:pPr>
            <a:r>
              <a:rPr lang="en-US" sz="1400" dirty="0">
                <a:latin typeface="Lub Dub Medium" panose="020B0603030403020204" pitchFamily="34" charset="0"/>
              </a:rPr>
              <a:t>Onset/Duration</a:t>
            </a:r>
          </a:p>
          <a:p>
            <a:pPr marL="457200" marR="0" lvl="0" indent="-228600" fontAlgn="auto">
              <a:lnSpc>
                <a:spcPct val="90000"/>
              </a:lnSpc>
              <a:spcBef>
                <a:spcPts val="1000"/>
              </a:spcBef>
              <a:spcAft>
                <a:spcPts val="0"/>
              </a:spcAft>
              <a:buClrTx/>
              <a:buSzTx/>
              <a:buFont typeface="Arial" panose="020B0604020202020204" pitchFamily="34" charset="0"/>
              <a:buChar char="•"/>
              <a:tabLst/>
              <a:defRPr/>
            </a:pPr>
            <a:r>
              <a:rPr lang="en-US" sz="1400" dirty="0">
                <a:latin typeface="Lub Dub Medium" panose="020B0603030403020204" pitchFamily="34" charset="0"/>
              </a:rPr>
              <a:t>Location/Radiation</a:t>
            </a:r>
          </a:p>
          <a:p>
            <a:pPr marL="457200" marR="0" lvl="0" indent="-228600" fontAlgn="auto">
              <a:lnSpc>
                <a:spcPct val="90000"/>
              </a:lnSpc>
              <a:spcBef>
                <a:spcPts val="1000"/>
              </a:spcBef>
              <a:spcAft>
                <a:spcPts val="0"/>
              </a:spcAft>
              <a:buClrTx/>
              <a:buSzTx/>
              <a:buFont typeface="Arial" panose="020B0604020202020204" pitchFamily="34" charset="0"/>
              <a:buChar char="•"/>
              <a:tabLst/>
              <a:defRPr/>
            </a:pPr>
            <a:r>
              <a:rPr lang="en-US" sz="1400" dirty="0">
                <a:latin typeface="Lub Dub Medium" panose="020B0603030403020204" pitchFamily="34" charset="0"/>
              </a:rPr>
              <a:t>Precipitating factors</a:t>
            </a:r>
          </a:p>
          <a:p>
            <a:pPr marL="457200" marR="0" lvl="0" indent="-228600" fontAlgn="auto">
              <a:lnSpc>
                <a:spcPct val="90000"/>
              </a:lnSpc>
              <a:spcBef>
                <a:spcPts val="1000"/>
              </a:spcBef>
              <a:spcAft>
                <a:spcPts val="0"/>
              </a:spcAft>
              <a:buClrTx/>
              <a:buSzTx/>
              <a:buFont typeface="Arial" panose="020B0604020202020204" pitchFamily="34" charset="0"/>
              <a:buChar char="•"/>
              <a:tabLst/>
              <a:defRPr/>
            </a:pPr>
            <a:r>
              <a:rPr lang="en-US" sz="1400" dirty="0">
                <a:latin typeface="Lub Dub Medium" panose="020B0603030403020204" pitchFamily="34" charset="0"/>
              </a:rPr>
              <a:t>Relieving factors</a:t>
            </a:r>
          </a:p>
          <a:p>
            <a:pPr marL="457200" marR="0" lvl="0" indent="-228600" fontAlgn="auto">
              <a:lnSpc>
                <a:spcPct val="90000"/>
              </a:lnSpc>
              <a:spcBef>
                <a:spcPts val="1000"/>
              </a:spcBef>
              <a:spcAft>
                <a:spcPts val="0"/>
              </a:spcAft>
              <a:buClrTx/>
              <a:buSzTx/>
              <a:buFont typeface="Arial" panose="020B0604020202020204" pitchFamily="34" charset="0"/>
              <a:buChar char="•"/>
              <a:tabLst/>
              <a:defRPr/>
            </a:pPr>
            <a:r>
              <a:rPr lang="en-US" sz="1400" dirty="0">
                <a:latin typeface="Lub Dub Medium" panose="020B0603030403020204" pitchFamily="34" charset="0"/>
              </a:rPr>
              <a:t>Associated symptoms</a:t>
            </a:r>
          </a:p>
        </p:txBody>
      </p:sp>
      <p:sp>
        <p:nvSpPr>
          <p:cNvPr id="4" name="Slide Number Placeholder 3">
            <a:extLst>
              <a:ext uri="{FF2B5EF4-FFF2-40B4-BE49-F238E27FC236}">
                <a16:creationId xmlns:a16="http://schemas.microsoft.com/office/drawing/2014/main" id="{C9F41FE8-6E06-42F5-B526-689831588C2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a:t>
            </a:fld>
            <a:endParaRPr lang="en-US" sz="900" dirty="0"/>
          </a:p>
        </p:txBody>
      </p:sp>
      <p:sp>
        <p:nvSpPr>
          <p:cNvPr id="9" name="Content Placeholder 2">
            <a:extLst>
              <a:ext uri="{FF2B5EF4-FFF2-40B4-BE49-F238E27FC236}">
                <a16:creationId xmlns:a16="http://schemas.microsoft.com/office/drawing/2014/main" id="{856DC771-7F41-4EB5-877B-DE15F7FDF3FD}"/>
              </a:ext>
            </a:extLst>
          </p:cNvPr>
          <p:cNvSpPr txBox="1">
            <a:spLocks/>
          </p:cNvSpPr>
          <p:nvPr/>
        </p:nvSpPr>
        <p:spPr>
          <a:xfrm>
            <a:off x="7153276" y="2847043"/>
            <a:ext cx="3658816" cy="1121331"/>
          </a:xfrm>
          <a:prstGeom prst="rect">
            <a:avLst/>
          </a:prstGeom>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u="sng" dirty="0">
                <a:solidFill>
                  <a:srgbClr val="CF2429"/>
                </a:solidFill>
                <a:latin typeface="Lub Dub Bold" panose="020B0803030403020204" pitchFamily="34" charset="0"/>
              </a:rPr>
              <a:t>Cardiac</a:t>
            </a:r>
            <a:r>
              <a:rPr lang="en-US" sz="2000" dirty="0">
                <a:solidFill>
                  <a:srgbClr val="CF2429"/>
                </a:solidFill>
                <a:latin typeface="Lub Dub Bold" panose="020B0803030403020204" pitchFamily="34" charset="0"/>
              </a:rPr>
              <a:t> Chest Pain Characteristics</a:t>
            </a:r>
          </a:p>
          <a:p>
            <a:pPr marL="0" indent="0">
              <a:spcBef>
                <a:spcPts val="600"/>
              </a:spcBef>
              <a:buFont typeface="Arial" panose="020B0604020202020204" pitchFamily="34" charset="0"/>
              <a:buNone/>
            </a:pPr>
            <a:r>
              <a:rPr lang="en-US" sz="1800" dirty="0"/>
              <a:t>Characteristics of chest pain: </a:t>
            </a:r>
          </a:p>
        </p:txBody>
      </p:sp>
      <p:sp>
        <p:nvSpPr>
          <p:cNvPr id="16" name="TextBox 15">
            <a:extLst>
              <a:ext uri="{FF2B5EF4-FFF2-40B4-BE49-F238E27FC236}">
                <a16:creationId xmlns:a16="http://schemas.microsoft.com/office/drawing/2014/main" id="{1450E263-44A2-4F21-B08D-DFDB4ABE2A5D}"/>
              </a:ext>
            </a:extLst>
          </p:cNvPr>
          <p:cNvSpPr txBox="1"/>
          <p:nvPr/>
        </p:nvSpPr>
        <p:spPr>
          <a:xfrm>
            <a:off x="7153276" y="3827777"/>
            <a:ext cx="3212357" cy="1768689"/>
          </a:xfrm>
          <a:prstGeom prst="rect">
            <a:avLst/>
          </a:prstGeom>
          <a:noFill/>
        </p:spPr>
        <p:txBody>
          <a:bodyPr wrap="square" numCol="1" spcCol="182880">
            <a:spAutoFit/>
          </a:bodyPr>
          <a:lstStyle/>
          <a:p>
            <a:pPr marL="457200" indent="-228600">
              <a:lnSpc>
                <a:spcPct val="90000"/>
              </a:lnSpc>
              <a:spcBef>
                <a:spcPts val="1000"/>
              </a:spcBef>
              <a:buFont typeface="Arial" panose="020B0604020202020204" pitchFamily="34" charset="0"/>
              <a:buChar char="•"/>
            </a:pPr>
            <a:r>
              <a:rPr lang="en-US" sz="1400" dirty="0">
                <a:latin typeface="Lub Dub Medium" panose="020B0603030403020204" pitchFamily="34" charset="0"/>
              </a:rPr>
              <a:t>Retrosternal chest discomfort</a:t>
            </a:r>
          </a:p>
          <a:p>
            <a:pPr marL="457200" indent="-228600">
              <a:lnSpc>
                <a:spcPct val="90000"/>
              </a:lnSpc>
              <a:spcBef>
                <a:spcPts val="1000"/>
              </a:spcBef>
              <a:buFont typeface="Arial" panose="020B0604020202020204" pitchFamily="34" charset="0"/>
              <a:buChar char="•"/>
            </a:pPr>
            <a:r>
              <a:rPr lang="en-US" sz="1400" dirty="0">
                <a:latin typeface="Lub Dub Medium" panose="020B0603030403020204" pitchFamily="34" charset="0"/>
              </a:rPr>
              <a:t>Gradual in intensity</a:t>
            </a:r>
          </a:p>
          <a:p>
            <a:pPr marL="457200" indent="-228600">
              <a:lnSpc>
                <a:spcPct val="90000"/>
              </a:lnSpc>
              <a:spcBef>
                <a:spcPts val="1000"/>
              </a:spcBef>
              <a:buFont typeface="Arial" panose="020B0604020202020204" pitchFamily="34" charset="0"/>
              <a:buChar char="•"/>
            </a:pPr>
            <a:r>
              <a:rPr lang="en-US" sz="1400" dirty="0">
                <a:latin typeface="Lub Dub Medium" panose="020B0603030403020204" pitchFamily="34" charset="0"/>
              </a:rPr>
              <a:t>Precipitated by stress</a:t>
            </a:r>
          </a:p>
          <a:p>
            <a:pPr marL="457200" indent="-228600">
              <a:lnSpc>
                <a:spcPct val="90000"/>
              </a:lnSpc>
              <a:spcBef>
                <a:spcPts val="1000"/>
              </a:spcBef>
              <a:buFont typeface="Arial" panose="020B0604020202020204" pitchFamily="34" charset="0"/>
              <a:buChar char="•"/>
            </a:pPr>
            <a:r>
              <a:rPr lang="en-US" sz="1400" dirty="0">
                <a:latin typeface="Lub Dub Medium" panose="020B0603030403020204" pitchFamily="34" charset="0"/>
              </a:rPr>
              <a:t>Radiation down arm or jaw</a:t>
            </a:r>
          </a:p>
          <a:p>
            <a:pPr marL="457200" indent="-228600">
              <a:lnSpc>
                <a:spcPct val="90000"/>
              </a:lnSpc>
              <a:spcBef>
                <a:spcPts val="1000"/>
              </a:spcBef>
              <a:buFont typeface="Arial" panose="020B0604020202020204" pitchFamily="34" charset="0"/>
              <a:buChar char="•"/>
            </a:pPr>
            <a:r>
              <a:rPr lang="en-US" sz="1400" dirty="0">
                <a:latin typeface="Lub Dub Medium" panose="020B0603030403020204" pitchFamily="34" charset="0"/>
              </a:rPr>
              <a:t>Associated with dyspnea, nausea, lightheadedness</a:t>
            </a:r>
          </a:p>
        </p:txBody>
      </p:sp>
      <p:sp>
        <p:nvSpPr>
          <p:cNvPr id="5" name="Text Placeholder 4" descr="Abbreviations listed of terms used in the slide.">
            <a:extLst>
              <a:ext uri="{FF2B5EF4-FFF2-40B4-BE49-F238E27FC236}">
                <a16:creationId xmlns:a16="http://schemas.microsoft.com/office/drawing/2014/main" id="{90C17779-0E3E-4B47-B771-4463D470D615}"/>
              </a:ext>
            </a:extLst>
          </p:cNvPr>
          <p:cNvSpPr>
            <a:spLocks noGrp="1"/>
          </p:cNvSpPr>
          <p:nvPr>
            <p:ph type="body" sz="quarter" idx="13"/>
          </p:nvPr>
        </p:nvSpPr>
        <p:spPr>
          <a:xfrm>
            <a:off x="838200" y="5954236"/>
            <a:ext cx="10515600" cy="271939"/>
          </a:xfrm>
        </p:spPr>
        <p:txBody>
          <a:bodyPr/>
          <a:lstStyle/>
          <a:p>
            <a:pPr algn="ctr"/>
            <a:r>
              <a:rPr lang="en-US" sz="1200" b="1" dirty="0"/>
              <a:t>Abbreviations:  </a:t>
            </a:r>
            <a:r>
              <a:rPr lang="en-US" sz="1200" dirty="0"/>
              <a:t>ACS indicates acute coronary syndrome; and ED, emergency department.</a:t>
            </a:r>
          </a:p>
        </p:txBody>
      </p:sp>
    </p:spTree>
    <p:extLst>
      <p:ext uri="{BB962C8B-B14F-4D97-AF65-F5344CB8AC3E}">
        <p14:creationId xmlns:p14="http://schemas.microsoft.com/office/powerpoint/2010/main" val="3569469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368C2A-2C6A-44B2-992D-76FD27CE737F}"/>
              </a:ext>
              <a:ext uri="{C183D7F6-B498-43B3-948B-1728B52AA6E4}">
                <adec:decorative xmlns:adec="http://schemas.microsoft.com/office/drawing/2017/decorative" val="1"/>
              </a:ext>
            </a:extLst>
          </p:cNvPr>
          <p:cNvSpPr/>
          <p:nvPr/>
        </p:nvSpPr>
        <p:spPr>
          <a:xfrm>
            <a:off x="8328752" y="365126"/>
            <a:ext cx="2615473" cy="406400"/>
          </a:xfrm>
          <a:prstGeom prst="rect">
            <a:avLst/>
          </a:prstGeom>
          <a:solidFill>
            <a:schemeClr val="bg1">
              <a:lumMod val="8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14472A-9114-4504-BCE3-A72ED79D4A54}"/>
              </a:ext>
            </a:extLst>
          </p:cNvPr>
          <p:cNvSpPr>
            <a:spLocks noGrp="1"/>
          </p:cNvSpPr>
          <p:nvPr>
            <p:ph type="title"/>
          </p:nvPr>
        </p:nvSpPr>
        <p:spPr>
          <a:xfrm>
            <a:off x="838200" y="365126"/>
            <a:ext cx="10515600" cy="406400"/>
          </a:xfrm>
        </p:spPr>
        <p:txBody>
          <a:bodyPr/>
          <a:lstStyle/>
          <a:p>
            <a:r>
              <a:rPr lang="en-US" sz="2800" dirty="0"/>
              <a:t>Definitions</a:t>
            </a:r>
          </a:p>
        </p:txBody>
      </p:sp>
      <p:sp>
        <p:nvSpPr>
          <p:cNvPr id="3" name="Content Placeholder 2">
            <a:extLst>
              <a:ext uri="{FF2B5EF4-FFF2-40B4-BE49-F238E27FC236}">
                <a16:creationId xmlns:a16="http://schemas.microsoft.com/office/drawing/2014/main" id="{B4896D20-0304-457B-9570-09429AB9FBBF}"/>
              </a:ext>
            </a:extLst>
          </p:cNvPr>
          <p:cNvSpPr>
            <a:spLocks noGrp="1"/>
          </p:cNvSpPr>
          <p:nvPr>
            <p:ph idx="1"/>
          </p:nvPr>
        </p:nvSpPr>
        <p:spPr>
          <a:xfrm>
            <a:off x="771526" y="1190625"/>
            <a:ext cx="10172700" cy="1552575"/>
          </a:xfrm>
        </p:spPr>
        <p:txBody>
          <a:bodyPr>
            <a:normAutofit/>
          </a:bodyPr>
          <a:lstStyle/>
          <a:p>
            <a:pPr marL="0" indent="0">
              <a:lnSpc>
                <a:spcPct val="100000"/>
              </a:lnSpc>
              <a:spcBef>
                <a:spcPts val="0"/>
              </a:spcBef>
              <a:spcAft>
                <a:spcPts val="2400"/>
              </a:spcAft>
              <a:buNone/>
            </a:pPr>
            <a:r>
              <a:rPr lang="en-US" sz="1800" b="1" dirty="0">
                <a:solidFill>
                  <a:srgbClr val="CF2429"/>
                </a:solidFill>
                <a:latin typeface="Lub Dub Condensed" panose="020B0506030403020204" pitchFamily="34" charset="0"/>
              </a:rPr>
              <a:t>CCTA</a:t>
            </a:r>
            <a:r>
              <a:rPr lang="en-US" sz="1800" dirty="0">
                <a:latin typeface="Lub Dub Condensed" panose="020B0506030403020204" pitchFamily="34" charset="0"/>
              </a:rPr>
              <a:t>  - Coronary computed tomographic angiography is used to visualize and help to diagnose the extent and severity of nonobstructive and obstructive coronary artery disease, as well as atherosclerotic plaque composition and high-risk features (e.g., positive remodeling, low attenuation plaque). </a:t>
            </a:r>
          </a:p>
        </p:txBody>
      </p:sp>
      <p:sp>
        <p:nvSpPr>
          <p:cNvPr id="4" name="Slide Number Placeholder 3">
            <a:extLst>
              <a:ext uri="{FF2B5EF4-FFF2-40B4-BE49-F238E27FC236}">
                <a16:creationId xmlns:a16="http://schemas.microsoft.com/office/drawing/2014/main" id="{2EBD1C3A-2C9E-41D2-9357-79FFEDB2F58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40</a:t>
            </a:fld>
            <a:endParaRPr lang="en-US" sz="900" dirty="0"/>
          </a:p>
        </p:txBody>
      </p:sp>
      <p:sp>
        <p:nvSpPr>
          <p:cNvPr id="6" name="TextBox 5">
            <a:hlinkClick r:id="rId2" action="ppaction://hlinksldjump"/>
            <a:extLst>
              <a:ext uri="{FF2B5EF4-FFF2-40B4-BE49-F238E27FC236}">
                <a16:creationId xmlns:a16="http://schemas.microsoft.com/office/drawing/2014/main" id="{267E3B65-46B6-4A71-BB07-788020878901}"/>
              </a:ext>
              <a:ext uri="{C183D7F6-B498-43B3-948B-1728B52AA6E4}">
                <adec:decorative xmlns:adec="http://schemas.microsoft.com/office/drawing/2017/decorative" val="1"/>
              </a:ext>
            </a:extLst>
          </p:cNvPr>
          <p:cNvSpPr txBox="1"/>
          <p:nvPr/>
        </p:nvSpPr>
        <p:spPr>
          <a:xfrm>
            <a:off x="8439150" y="399049"/>
            <a:ext cx="2505075" cy="338554"/>
          </a:xfrm>
          <a:prstGeom prst="rect">
            <a:avLst/>
          </a:prstGeom>
          <a:noFill/>
        </p:spPr>
        <p:txBody>
          <a:bodyPr wrap="square" rtlCol="0">
            <a:spAutoFit/>
          </a:bodyPr>
          <a:lstStyle/>
          <a:p>
            <a:r>
              <a:rPr lang="en-US" sz="1600" b="1" dirty="0">
                <a:latin typeface="Lub Dub Condensed" panose="020B0506030403020204" pitchFamily="34" charset="0"/>
                <a:sym typeface="Wingdings 3" panose="05040102010807070707" pitchFamily="18" charset="2"/>
              </a:rPr>
              <a:t>  </a:t>
            </a:r>
            <a:r>
              <a:rPr lang="en-US" sz="1600" b="1" dirty="0">
                <a:latin typeface="Lub Dub Condensed" panose="020B0506030403020204" pitchFamily="34" charset="0"/>
              </a:rPr>
              <a:t>Return to previous slide</a:t>
            </a:r>
          </a:p>
        </p:txBody>
      </p:sp>
    </p:spTree>
    <p:extLst>
      <p:ext uri="{BB962C8B-B14F-4D97-AF65-F5344CB8AC3E}">
        <p14:creationId xmlns:p14="http://schemas.microsoft.com/office/powerpoint/2010/main" val="9644998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545E1F-6B31-4F57-AC2A-8E8A6960D718}"/>
              </a:ext>
              <a:ext uri="{C183D7F6-B498-43B3-948B-1728B52AA6E4}">
                <adec:decorative xmlns:adec="http://schemas.microsoft.com/office/drawing/2017/decorative" val="1"/>
              </a:ext>
            </a:extLst>
          </p:cNvPr>
          <p:cNvSpPr/>
          <p:nvPr/>
        </p:nvSpPr>
        <p:spPr>
          <a:xfrm>
            <a:off x="8328752" y="365126"/>
            <a:ext cx="2615473" cy="406400"/>
          </a:xfrm>
          <a:prstGeom prst="rect">
            <a:avLst/>
          </a:prstGeom>
          <a:solidFill>
            <a:schemeClr val="bg1">
              <a:lumMod val="8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14472A-9114-4504-BCE3-A72ED79D4A54}"/>
              </a:ext>
            </a:extLst>
          </p:cNvPr>
          <p:cNvSpPr>
            <a:spLocks noGrp="1"/>
          </p:cNvSpPr>
          <p:nvPr>
            <p:ph type="title"/>
          </p:nvPr>
        </p:nvSpPr>
        <p:spPr>
          <a:xfrm>
            <a:off x="838200" y="365126"/>
            <a:ext cx="10515600" cy="406400"/>
          </a:xfrm>
        </p:spPr>
        <p:txBody>
          <a:bodyPr/>
          <a:lstStyle/>
          <a:p>
            <a:r>
              <a:rPr lang="en-US" sz="2800" dirty="0"/>
              <a:t>Definitions</a:t>
            </a:r>
          </a:p>
        </p:txBody>
      </p:sp>
      <p:sp>
        <p:nvSpPr>
          <p:cNvPr id="3" name="Content Placeholder 2">
            <a:extLst>
              <a:ext uri="{FF2B5EF4-FFF2-40B4-BE49-F238E27FC236}">
                <a16:creationId xmlns:a16="http://schemas.microsoft.com/office/drawing/2014/main" id="{B4896D20-0304-457B-9570-09429AB9FBBF}"/>
              </a:ext>
            </a:extLst>
          </p:cNvPr>
          <p:cNvSpPr>
            <a:spLocks noGrp="1"/>
          </p:cNvSpPr>
          <p:nvPr>
            <p:ph idx="1"/>
          </p:nvPr>
        </p:nvSpPr>
        <p:spPr>
          <a:xfrm>
            <a:off x="771526" y="1123950"/>
            <a:ext cx="10172700" cy="4733925"/>
          </a:xfrm>
        </p:spPr>
        <p:txBody>
          <a:bodyPr>
            <a:noAutofit/>
          </a:bodyPr>
          <a:lstStyle/>
          <a:p>
            <a:pPr marL="0" indent="0">
              <a:lnSpc>
                <a:spcPct val="100000"/>
              </a:lnSpc>
              <a:spcBef>
                <a:spcPts val="0"/>
              </a:spcBef>
              <a:spcAft>
                <a:spcPts val="1800"/>
              </a:spcAft>
              <a:buNone/>
            </a:pPr>
            <a:r>
              <a:rPr lang="en-US" sz="1800" b="1" dirty="0">
                <a:solidFill>
                  <a:srgbClr val="CF2429"/>
                </a:solidFill>
                <a:latin typeface="Lub Dub Condensed" panose="020B0506030403020204" pitchFamily="34" charset="0"/>
              </a:rPr>
              <a:t>Exercise Electrocardiogram (ECG) </a:t>
            </a:r>
            <a:r>
              <a:rPr lang="en-US" sz="1800" dirty="0">
                <a:latin typeface="Lub Dub Condensed" panose="020B0506030403020204" pitchFamily="34" charset="0"/>
              </a:rPr>
              <a:t>– Diagnostic electrocardiogram monitoring during graded exercise until physical fatigue, limiting chest pain (or discomfort), marked ischemia, or a drop in blood pressure occurs.</a:t>
            </a:r>
          </a:p>
          <a:p>
            <a:pPr marL="0" indent="0">
              <a:lnSpc>
                <a:spcPct val="100000"/>
              </a:lnSpc>
              <a:spcBef>
                <a:spcPts val="0"/>
              </a:spcBef>
              <a:spcAft>
                <a:spcPts val="1800"/>
              </a:spcAft>
              <a:buNone/>
            </a:pPr>
            <a:r>
              <a:rPr lang="en-US" sz="1800" b="1" dirty="0">
                <a:solidFill>
                  <a:srgbClr val="CF2429"/>
                </a:solidFill>
                <a:latin typeface="Lub Dub Condensed" panose="020B0506030403020204" pitchFamily="34" charset="0"/>
              </a:rPr>
              <a:t>Stress Echocardiography </a:t>
            </a:r>
            <a:r>
              <a:rPr lang="en-US" sz="1800" dirty="0">
                <a:latin typeface="Lub Dub Condensed" panose="020B0506030403020204" pitchFamily="34" charset="0"/>
              </a:rPr>
              <a:t>-  After acute coronary syndrome (ACS) has been ruled out, stress echocardiography can be used to define ischemia severity and for risk stratification purposes. For transthoracic echocardiography (TTE) and stress echocardiography, ultrasound-enhancing agents are helpful for left ventricular opacification when ≥2 contiguous segments or a coronary territory is poorly visualized. Coronary flow velocity reserve in the mid-distal left anterior descending coronary artery has been shown to improve risk stratification and may be helpful in the select patient with known coronary artery disease (CAD), including nonobstructive CAD. Contraindications to stress type (exercise versus pharmacologic) and stress echocardiography are reported in </a:t>
            </a:r>
            <a:r>
              <a:rPr lang="en-US" sz="1800" b="1" dirty="0">
                <a:latin typeface="Lub Dub Condensed" panose="020B0506030403020204" pitchFamily="34" charset="0"/>
              </a:rPr>
              <a:t>Slide 15</a:t>
            </a:r>
            <a:r>
              <a:rPr lang="en-US" sz="1800" dirty="0">
                <a:latin typeface="Lub Dub Condensed" panose="020B0506030403020204" pitchFamily="34" charset="0"/>
              </a:rPr>
              <a:t>. </a:t>
            </a:r>
          </a:p>
          <a:p>
            <a:pPr marL="0" indent="0">
              <a:lnSpc>
                <a:spcPct val="100000"/>
              </a:lnSpc>
              <a:spcBef>
                <a:spcPts val="0"/>
              </a:spcBef>
              <a:spcAft>
                <a:spcPts val="1800"/>
              </a:spcAft>
              <a:buNone/>
            </a:pPr>
            <a:r>
              <a:rPr lang="en-US" sz="1800" b="1" dirty="0">
                <a:solidFill>
                  <a:srgbClr val="CF2429"/>
                </a:solidFill>
                <a:latin typeface="Lub Dub Condensed" panose="020B0506030403020204" pitchFamily="34" charset="0"/>
              </a:rPr>
              <a:t>SPECT MPI </a:t>
            </a:r>
            <a:r>
              <a:rPr lang="en-US" sz="1800" dirty="0">
                <a:latin typeface="Lub Dub Condensed" panose="020B0506030403020204" pitchFamily="34" charset="0"/>
              </a:rPr>
              <a:t>- Single-photon emission computed tomography (SPECT) myocardial perfusion imaging (MPI) allows for detection of perfusion abnormalities, measures of left ventricular function, and high-risk findings, such as transient ischemic dilation.   This diagnostic test is utilized after acute coronary syndrome (ACS) is ruled out.</a:t>
            </a:r>
          </a:p>
        </p:txBody>
      </p:sp>
      <p:sp>
        <p:nvSpPr>
          <p:cNvPr id="4" name="Slide Number Placeholder 3">
            <a:extLst>
              <a:ext uri="{FF2B5EF4-FFF2-40B4-BE49-F238E27FC236}">
                <a16:creationId xmlns:a16="http://schemas.microsoft.com/office/drawing/2014/main" id="{2EBD1C3A-2C9E-41D2-9357-79FFEDB2F58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41</a:t>
            </a:fld>
            <a:endParaRPr lang="en-US" sz="900" dirty="0"/>
          </a:p>
        </p:txBody>
      </p:sp>
      <p:sp>
        <p:nvSpPr>
          <p:cNvPr id="6" name="TextBox 5">
            <a:hlinkClick r:id="rId2" action="ppaction://hlinksldjump"/>
            <a:extLst>
              <a:ext uri="{FF2B5EF4-FFF2-40B4-BE49-F238E27FC236}">
                <a16:creationId xmlns:a16="http://schemas.microsoft.com/office/drawing/2014/main" id="{267E3B65-46B6-4A71-BB07-788020878901}"/>
              </a:ext>
              <a:ext uri="{C183D7F6-B498-43B3-948B-1728B52AA6E4}">
                <adec:decorative xmlns:adec="http://schemas.microsoft.com/office/drawing/2017/decorative" val="1"/>
              </a:ext>
            </a:extLst>
          </p:cNvPr>
          <p:cNvSpPr txBox="1"/>
          <p:nvPr/>
        </p:nvSpPr>
        <p:spPr>
          <a:xfrm>
            <a:off x="8439150" y="399049"/>
            <a:ext cx="2505075" cy="338554"/>
          </a:xfrm>
          <a:prstGeom prst="rect">
            <a:avLst/>
          </a:prstGeom>
          <a:noFill/>
        </p:spPr>
        <p:txBody>
          <a:bodyPr wrap="square" rtlCol="0">
            <a:spAutoFit/>
          </a:bodyPr>
          <a:lstStyle/>
          <a:p>
            <a:r>
              <a:rPr lang="en-US" sz="1600" b="1" dirty="0">
                <a:latin typeface="Lub Dub Condensed" panose="020B0506030403020204" pitchFamily="34" charset="0"/>
                <a:sym typeface="Wingdings 3" panose="05040102010807070707" pitchFamily="18" charset="2"/>
              </a:rPr>
              <a:t>  </a:t>
            </a:r>
            <a:r>
              <a:rPr lang="en-US" sz="1600" b="1" dirty="0">
                <a:latin typeface="Lub Dub Condensed" panose="020B0506030403020204" pitchFamily="34" charset="0"/>
              </a:rPr>
              <a:t>Return to previous slide</a:t>
            </a:r>
          </a:p>
        </p:txBody>
      </p:sp>
    </p:spTree>
    <p:extLst>
      <p:ext uri="{BB962C8B-B14F-4D97-AF65-F5344CB8AC3E}">
        <p14:creationId xmlns:p14="http://schemas.microsoft.com/office/powerpoint/2010/main" val="13467554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545E1F-6B31-4F57-AC2A-8E8A6960D718}"/>
              </a:ext>
              <a:ext uri="{C183D7F6-B498-43B3-948B-1728B52AA6E4}">
                <adec:decorative xmlns:adec="http://schemas.microsoft.com/office/drawing/2017/decorative" val="1"/>
              </a:ext>
            </a:extLst>
          </p:cNvPr>
          <p:cNvSpPr/>
          <p:nvPr/>
        </p:nvSpPr>
        <p:spPr>
          <a:xfrm>
            <a:off x="8328752" y="365126"/>
            <a:ext cx="2615473" cy="406400"/>
          </a:xfrm>
          <a:prstGeom prst="rect">
            <a:avLst/>
          </a:prstGeom>
          <a:solidFill>
            <a:schemeClr val="bg1">
              <a:lumMod val="8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14472A-9114-4504-BCE3-A72ED79D4A54}"/>
              </a:ext>
            </a:extLst>
          </p:cNvPr>
          <p:cNvSpPr>
            <a:spLocks noGrp="1"/>
          </p:cNvSpPr>
          <p:nvPr>
            <p:ph type="title"/>
          </p:nvPr>
        </p:nvSpPr>
        <p:spPr>
          <a:xfrm>
            <a:off x="838200" y="365126"/>
            <a:ext cx="10515600" cy="406400"/>
          </a:xfrm>
        </p:spPr>
        <p:txBody>
          <a:bodyPr/>
          <a:lstStyle/>
          <a:p>
            <a:r>
              <a:rPr lang="en-US" sz="2800" dirty="0"/>
              <a:t>Definitions</a:t>
            </a:r>
          </a:p>
        </p:txBody>
      </p:sp>
      <p:sp>
        <p:nvSpPr>
          <p:cNvPr id="3" name="Content Placeholder 2">
            <a:extLst>
              <a:ext uri="{FF2B5EF4-FFF2-40B4-BE49-F238E27FC236}">
                <a16:creationId xmlns:a16="http://schemas.microsoft.com/office/drawing/2014/main" id="{B4896D20-0304-457B-9570-09429AB9FBBF}"/>
              </a:ext>
            </a:extLst>
          </p:cNvPr>
          <p:cNvSpPr>
            <a:spLocks noGrp="1"/>
          </p:cNvSpPr>
          <p:nvPr>
            <p:ph idx="1"/>
          </p:nvPr>
        </p:nvSpPr>
        <p:spPr>
          <a:xfrm>
            <a:off x="771526" y="1123950"/>
            <a:ext cx="10172700" cy="4733925"/>
          </a:xfrm>
        </p:spPr>
        <p:txBody>
          <a:bodyPr>
            <a:noAutofit/>
          </a:bodyPr>
          <a:lstStyle/>
          <a:p>
            <a:pPr marL="0" indent="0">
              <a:lnSpc>
                <a:spcPct val="100000"/>
              </a:lnSpc>
              <a:spcBef>
                <a:spcPts val="0"/>
              </a:spcBef>
              <a:spcAft>
                <a:spcPts val="1800"/>
              </a:spcAft>
              <a:buNone/>
            </a:pPr>
            <a:r>
              <a:rPr lang="en-US" sz="1800" b="1" dirty="0">
                <a:solidFill>
                  <a:srgbClr val="CF2429"/>
                </a:solidFill>
                <a:latin typeface="Lub Dub Condensed" panose="020B0506030403020204" pitchFamily="34" charset="0"/>
              </a:rPr>
              <a:t>PET MPI </a:t>
            </a:r>
            <a:r>
              <a:rPr lang="en-US" sz="1800" dirty="0">
                <a:latin typeface="Lub Dub Condensed" panose="020B0506030403020204" pitchFamily="34" charset="0"/>
              </a:rPr>
              <a:t>– Positron emission computed tomography (PET) myocardial perfusion imaging (MPI) allows for detection of perfusion abnormalities, measures of left ventricular function, and high-risk findings, such as transient ischemic dilation.   This diagnostic test is utilized after acute coronary syndrome (ACS) is ruled out.</a:t>
            </a:r>
          </a:p>
          <a:p>
            <a:pPr marL="0" indent="0">
              <a:lnSpc>
                <a:spcPct val="100000"/>
              </a:lnSpc>
              <a:spcBef>
                <a:spcPts val="0"/>
              </a:spcBef>
              <a:spcAft>
                <a:spcPts val="1800"/>
              </a:spcAft>
              <a:buNone/>
            </a:pPr>
            <a:r>
              <a:rPr lang="en-US" sz="1800" b="1" dirty="0">
                <a:solidFill>
                  <a:srgbClr val="CF2429"/>
                </a:solidFill>
                <a:latin typeface="Lub Dub Condensed" panose="020B0506030403020204" pitchFamily="34" charset="0"/>
              </a:rPr>
              <a:t>Stress CMR MPI </a:t>
            </a:r>
            <a:r>
              <a:rPr lang="en-US" sz="1800" dirty="0">
                <a:latin typeface="Lub Dub Condensed" panose="020B0506030403020204" pitchFamily="34" charset="0"/>
              </a:rPr>
              <a:t>– Pharmacologic stress test using cardiovascular magnetic resonance (CMR) myocardial perfusion imaging (MPI) to accurately assess global and regional left and right ventricular function, detect and localize myocardial ischemia and infarction, and determine myocardial viability. </a:t>
            </a:r>
          </a:p>
        </p:txBody>
      </p:sp>
      <p:sp>
        <p:nvSpPr>
          <p:cNvPr id="4" name="Slide Number Placeholder 3">
            <a:extLst>
              <a:ext uri="{FF2B5EF4-FFF2-40B4-BE49-F238E27FC236}">
                <a16:creationId xmlns:a16="http://schemas.microsoft.com/office/drawing/2014/main" id="{2EBD1C3A-2C9E-41D2-9357-79FFEDB2F58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42</a:t>
            </a:fld>
            <a:endParaRPr lang="en-US" sz="900" dirty="0"/>
          </a:p>
        </p:txBody>
      </p:sp>
      <p:sp>
        <p:nvSpPr>
          <p:cNvPr id="6" name="TextBox 5">
            <a:hlinkClick r:id="rId2" action="ppaction://hlinksldjump"/>
            <a:extLst>
              <a:ext uri="{FF2B5EF4-FFF2-40B4-BE49-F238E27FC236}">
                <a16:creationId xmlns:a16="http://schemas.microsoft.com/office/drawing/2014/main" id="{267E3B65-46B6-4A71-BB07-788020878901}"/>
              </a:ext>
              <a:ext uri="{C183D7F6-B498-43B3-948B-1728B52AA6E4}">
                <adec:decorative xmlns:adec="http://schemas.microsoft.com/office/drawing/2017/decorative" val="1"/>
              </a:ext>
            </a:extLst>
          </p:cNvPr>
          <p:cNvSpPr txBox="1"/>
          <p:nvPr/>
        </p:nvSpPr>
        <p:spPr>
          <a:xfrm>
            <a:off x="8439150" y="399049"/>
            <a:ext cx="2505075" cy="338554"/>
          </a:xfrm>
          <a:prstGeom prst="rect">
            <a:avLst/>
          </a:prstGeom>
          <a:noFill/>
        </p:spPr>
        <p:txBody>
          <a:bodyPr wrap="square" rtlCol="0">
            <a:spAutoFit/>
          </a:bodyPr>
          <a:lstStyle/>
          <a:p>
            <a:r>
              <a:rPr lang="en-US" sz="1600" b="1" dirty="0">
                <a:latin typeface="Lub Dub Condensed" panose="020B0506030403020204" pitchFamily="34" charset="0"/>
                <a:sym typeface="Wingdings 3" panose="05040102010807070707" pitchFamily="18" charset="2"/>
              </a:rPr>
              <a:t>  </a:t>
            </a:r>
            <a:r>
              <a:rPr lang="en-US" sz="1600" b="1" dirty="0">
                <a:latin typeface="Lub Dub Condensed" panose="020B0506030403020204" pitchFamily="34" charset="0"/>
              </a:rPr>
              <a:t>Return to previous slide</a:t>
            </a:r>
          </a:p>
        </p:txBody>
      </p:sp>
    </p:spTree>
    <p:extLst>
      <p:ext uri="{BB962C8B-B14F-4D97-AF65-F5344CB8AC3E}">
        <p14:creationId xmlns:p14="http://schemas.microsoft.com/office/powerpoint/2010/main" val="19480192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9465892-9B70-4DB8-850D-1E7611C9A81A}"/>
              </a:ext>
              <a:ext uri="{C183D7F6-B498-43B3-948B-1728B52AA6E4}">
                <adec:decorative xmlns:adec="http://schemas.microsoft.com/office/drawing/2017/decorative" val="1"/>
              </a:ext>
            </a:extLst>
          </p:cNvPr>
          <p:cNvSpPr/>
          <p:nvPr/>
        </p:nvSpPr>
        <p:spPr>
          <a:xfrm>
            <a:off x="8328752" y="365126"/>
            <a:ext cx="2615473" cy="406400"/>
          </a:xfrm>
          <a:prstGeom prst="rect">
            <a:avLst/>
          </a:prstGeom>
          <a:solidFill>
            <a:schemeClr val="bg1">
              <a:lumMod val="8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14472A-9114-4504-BCE3-A72ED79D4A54}"/>
              </a:ext>
            </a:extLst>
          </p:cNvPr>
          <p:cNvSpPr>
            <a:spLocks noGrp="1"/>
          </p:cNvSpPr>
          <p:nvPr>
            <p:ph type="title"/>
          </p:nvPr>
        </p:nvSpPr>
        <p:spPr>
          <a:xfrm>
            <a:off x="838200" y="365126"/>
            <a:ext cx="4416846" cy="406400"/>
          </a:xfrm>
        </p:spPr>
        <p:txBody>
          <a:bodyPr/>
          <a:lstStyle/>
          <a:p>
            <a:r>
              <a:rPr lang="en-US" sz="2800" dirty="0"/>
              <a:t>Links for </a:t>
            </a:r>
            <a:r>
              <a:rPr lang="en-US" sz="2800" dirty="0">
                <a:solidFill>
                  <a:srgbClr val="CF2429"/>
                </a:solidFill>
              </a:rPr>
              <a:t>Figure 8</a:t>
            </a:r>
          </a:p>
        </p:txBody>
      </p:sp>
      <p:sp>
        <p:nvSpPr>
          <p:cNvPr id="3" name="Content Placeholder 2">
            <a:extLst>
              <a:ext uri="{FF2B5EF4-FFF2-40B4-BE49-F238E27FC236}">
                <a16:creationId xmlns:a16="http://schemas.microsoft.com/office/drawing/2014/main" id="{B4896D20-0304-457B-9570-09429AB9FBBF}"/>
              </a:ext>
            </a:extLst>
          </p:cNvPr>
          <p:cNvSpPr>
            <a:spLocks noGrp="1"/>
          </p:cNvSpPr>
          <p:nvPr>
            <p:ph idx="1"/>
          </p:nvPr>
        </p:nvSpPr>
        <p:spPr>
          <a:xfrm>
            <a:off x="854822" y="1035066"/>
            <a:ext cx="4980506" cy="371476"/>
          </a:xfrm>
        </p:spPr>
        <p:txBody>
          <a:bodyPr>
            <a:normAutofit lnSpcReduction="10000"/>
          </a:bodyPr>
          <a:lstStyle/>
          <a:p>
            <a:pPr marL="0" indent="0" algn="ctr">
              <a:lnSpc>
                <a:spcPct val="100000"/>
              </a:lnSpc>
              <a:spcBef>
                <a:spcPts val="0"/>
              </a:spcBef>
              <a:spcAft>
                <a:spcPts val="2400"/>
              </a:spcAft>
              <a:buNone/>
            </a:pPr>
            <a:r>
              <a:rPr lang="en-US" sz="2000" dirty="0">
                <a:solidFill>
                  <a:srgbClr val="CF2429"/>
                </a:solidFill>
                <a:latin typeface="Lub Dub Bold" panose="020B0803030403020204" pitchFamily="34" charset="0"/>
              </a:rPr>
              <a:t>Low Risk</a:t>
            </a:r>
          </a:p>
        </p:txBody>
      </p:sp>
      <p:graphicFrame>
        <p:nvGraphicFramePr>
          <p:cNvPr id="9" name="Table 8">
            <a:extLst>
              <a:ext uri="{FF2B5EF4-FFF2-40B4-BE49-F238E27FC236}">
                <a16:creationId xmlns:a16="http://schemas.microsoft.com/office/drawing/2014/main" id="{F7B7AC0C-4E0A-47F0-9CA3-AD94EB25BE92}"/>
              </a:ext>
            </a:extLst>
          </p:cNvPr>
          <p:cNvGraphicFramePr>
            <a:graphicFrameLocks noGrp="1"/>
          </p:cNvGraphicFramePr>
          <p:nvPr>
            <p:extLst>
              <p:ext uri="{D42A27DB-BD31-4B8C-83A1-F6EECF244321}">
                <p14:modId xmlns:p14="http://schemas.microsoft.com/office/powerpoint/2010/main" val="2172584711"/>
              </p:ext>
            </p:extLst>
          </p:nvPr>
        </p:nvGraphicFramePr>
        <p:xfrm>
          <a:off x="804863" y="1487504"/>
          <a:ext cx="5080424" cy="3864476"/>
        </p:xfrm>
        <a:graphic>
          <a:graphicData uri="http://schemas.openxmlformats.org/drawingml/2006/table">
            <a:tbl>
              <a:tblPr firstRow="1" firstCol="1" bandRow="1">
                <a:tableStyleId>{5940675A-B579-460E-94D1-54222C63F5DA}</a:tableStyleId>
              </a:tblPr>
              <a:tblGrid>
                <a:gridCol w="1713539">
                  <a:extLst>
                    <a:ext uri="{9D8B030D-6E8A-4147-A177-3AD203B41FA5}">
                      <a16:colId xmlns:a16="http://schemas.microsoft.com/office/drawing/2014/main" val="462595669"/>
                    </a:ext>
                  </a:extLst>
                </a:gridCol>
                <a:gridCol w="3366885">
                  <a:extLst>
                    <a:ext uri="{9D8B030D-6E8A-4147-A177-3AD203B41FA5}">
                      <a16:colId xmlns:a16="http://schemas.microsoft.com/office/drawing/2014/main" val="3006531622"/>
                    </a:ext>
                  </a:extLst>
                </a:gridCol>
              </a:tblGrid>
              <a:tr h="467553">
                <a:tc gridSpan="2">
                  <a:txBody>
                    <a:bodyPr/>
                    <a:lstStyle/>
                    <a:p>
                      <a:pPr marL="0" marR="0" algn="ctr">
                        <a:lnSpc>
                          <a:spcPct val="100000"/>
                        </a:lnSpc>
                        <a:spcBef>
                          <a:spcPts val="0"/>
                        </a:spcBef>
                        <a:spcAft>
                          <a:spcPts val="0"/>
                        </a:spcAft>
                      </a:pPr>
                      <a:r>
                        <a:rPr lang="en-US" sz="1600" b="1" u="sng" dirty="0">
                          <a:solidFill>
                            <a:schemeClr val="bg1"/>
                          </a:solidFill>
                          <a:effectLst/>
                          <a:latin typeface="Lub Dub Condensed" panose="020B0506030403020204" pitchFamily="34" charset="0"/>
                          <a:cs typeface="Arial" panose="020B0604020202020204" pitchFamily="34" charset="0"/>
                        </a:rPr>
                        <a:t>Low Risk (&lt;1% 30-d Risk for Death or MACE)</a:t>
                      </a:r>
                      <a:endParaRPr lang="en-US" sz="1600" b="1" dirty="0">
                        <a:solidFill>
                          <a:schemeClr val="bg1"/>
                        </a:solidFill>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solidFill>
                      <a:schemeClr val="tx1"/>
                    </a:solidFill>
                  </a:tcPr>
                </a:tc>
                <a:tc hMerge="1">
                  <a:txBody>
                    <a:bodyPr/>
                    <a:lstStyle/>
                    <a:p>
                      <a:pPr marL="0" marR="0" algn="ctr">
                        <a:lnSpc>
                          <a:spcPct val="100000"/>
                        </a:lnSpc>
                        <a:spcBef>
                          <a:spcPts val="0"/>
                        </a:spcBef>
                        <a:spcAft>
                          <a:spcPts val="0"/>
                        </a:spcAft>
                      </a:pPr>
                      <a:endParaRPr lang="en-US" sz="1600" b="1" dirty="0">
                        <a:solidFill>
                          <a:schemeClr val="bg1"/>
                        </a:solidFill>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solidFill>
                      <a:schemeClr val="tx1"/>
                    </a:solidFill>
                  </a:tcPr>
                </a:tc>
                <a:extLst>
                  <a:ext uri="{0D108BD9-81ED-4DB2-BD59-A6C34878D82A}">
                    <a16:rowId xmlns:a16="http://schemas.microsoft.com/office/drawing/2014/main" val="3357301264"/>
                  </a:ext>
                </a:extLst>
              </a:tr>
              <a:tr h="270515">
                <a:tc gridSpan="2">
                  <a:txBody>
                    <a:bodyPr/>
                    <a:lstStyle/>
                    <a:p>
                      <a:pPr marL="0" marR="0" algn="ctr">
                        <a:lnSpc>
                          <a:spcPct val="100000"/>
                        </a:lnSpc>
                        <a:spcBef>
                          <a:spcPts val="0"/>
                        </a:spcBef>
                        <a:spcAft>
                          <a:spcPts val="0"/>
                        </a:spcAft>
                      </a:pPr>
                      <a:r>
                        <a:rPr lang="en-US" sz="1400" b="1" dirty="0">
                          <a:solidFill>
                            <a:schemeClr val="bg1"/>
                          </a:solidFill>
                          <a:effectLst/>
                          <a:latin typeface="Lub Dub Condensed" panose="020B0506030403020204" pitchFamily="34" charset="0"/>
                          <a:cs typeface="Arial" panose="020B0604020202020204" pitchFamily="34" charset="0"/>
                        </a:rPr>
                        <a:t>hs-cTn Based</a:t>
                      </a:r>
                      <a:endParaRPr lang="en-US" sz="1400" b="1" dirty="0">
                        <a:solidFill>
                          <a:schemeClr val="bg1"/>
                        </a:solidFill>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50000"/>
                      </a:schemeClr>
                    </a:solidFill>
                  </a:tcPr>
                </a:tc>
                <a:tc hMerge="1">
                  <a:txBody>
                    <a:bodyPr/>
                    <a:lstStyle/>
                    <a:p>
                      <a:pPr marL="0" marR="0" algn="ctr">
                        <a:lnSpc>
                          <a:spcPct val="100000"/>
                        </a:lnSpc>
                        <a:spcBef>
                          <a:spcPts val="0"/>
                        </a:spcBef>
                        <a:spcAft>
                          <a:spcPts val="0"/>
                        </a:spcAft>
                      </a:pPr>
                      <a:endParaRPr lang="en-US" sz="1600" b="1" dirty="0">
                        <a:solidFill>
                          <a:schemeClr val="bg1"/>
                        </a:solidFill>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50000"/>
                      </a:schemeClr>
                    </a:solidFill>
                  </a:tcPr>
                </a:tc>
                <a:extLst>
                  <a:ext uri="{0D108BD9-81ED-4DB2-BD59-A6C34878D82A}">
                    <a16:rowId xmlns:a16="http://schemas.microsoft.com/office/drawing/2014/main" val="1278079065"/>
                  </a:ext>
                </a:extLst>
              </a:tr>
              <a:tr h="468884">
                <a:tc>
                  <a:txBody>
                    <a:bodyPr/>
                    <a:lstStyle/>
                    <a:p>
                      <a:pPr marL="0" marR="0">
                        <a:lnSpc>
                          <a:spcPct val="100000"/>
                        </a:lnSpc>
                        <a:spcBef>
                          <a:spcPts val="0"/>
                        </a:spcBef>
                        <a:spcAft>
                          <a:spcPts val="0"/>
                        </a:spcAft>
                      </a:pPr>
                      <a:r>
                        <a:rPr lang="en-US" sz="1200" b="1" dirty="0">
                          <a:effectLst/>
                          <a:latin typeface="Lub Dub Condensed" panose="020B0506030403020204" pitchFamily="34" charset="0"/>
                          <a:cs typeface="Arial" panose="020B0604020202020204" pitchFamily="34" charset="0"/>
                        </a:rPr>
                        <a:t>T-0</a:t>
                      </a:r>
                      <a:endParaRPr lang="en-US" sz="1200" b="1"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nSpc>
                          <a:spcPct val="100000"/>
                        </a:lnSpc>
                        <a:spcBef>
                          <a:spcPts val="0"/>
                        </a:spcBef>
                        <a:spcAft>
                          <a:spcPts val="0"/>
                        </a:spcAft>
                      </a:pPr>
                      <a:r>
                        <a:rPr lang="en-US" sz="1200" dirty="0">
                          <a:effectLst/>
                          <a:latin typeface="Lub Dub Condensed" panose="020B0506030403020204" pitchFamily="34" charset="0"/>
                          <a:cs typeface="Arial" panose="020B0604020202020204" pitchFamily="34" charset="0"/>
                        </a:rPr>
                        <a:t>T-0 hs-cTn below the assay limit of detection or “very low” threshold if symptoms present for at least 3 h</a:t>
                      </a:r>
                      <a:endParaRPr lang="en-US" sz="1400" b="1"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833001064"/>
                  </a:ext>
                </a:extLst>
              </a:tr>
              <a:tr h="504957">
                <a:tc>
                  <a:txBody>
                    <a:bodyPr/>
                    <a:lstStyle/>
                    <a:p>
                      <a:pPr marL="0" marR="0">
                        <a:lnSpc>
                          <a:spcPct val="100000"/>
                        </a:lnSpc>
                        <a:spcBef>
                          <a:spcPts val="0"/>
                        </a:spcBef>
                        <a:spcAft>
                          <a:spcPts val="0"/>
                        </a:spcAft>
                      </a:pPr>
                      <a:r>
                        <a:rPr lang="en-US" sz="1200" b="1" dirty="0">
                          <a:effectLst/>
                          <a:latin typeface="Lub Dub Condensed" panose="020B0506030403020204" pitchFamily="34" charset="0"/>
                          <a:cs typeface="Arial" panose="020B0604020202020204" pitchFamily="34" charset="0"/>
                        </a:rPr>
                        <a:t>T-0 and 1- or 2-h Delta</a:t>
                      </a:r>
                      <a:endParaRPr lang="en-US" sz="1200" b="1"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nSpc>
                          <a:spcPct val="100000"/>
                        </a:lnSpc>
                        <a:spcBef>
                          <a:spcPts val="0"/>
                        </a:spcBef>
                        <a:spcAft>
                          <a:spcPts val="0"/>
                        </a:spcAft>
                      </a:pPr>
                      <a:r>
                        <a:rPr lang="en-US" sz="1200" dirty="0">
                          <a:effectLst/>
                          <a:latin typeface="Lub Dub Condensed" panose="020B0506030403020204" pitchFamily="34" charset="0"/>
                          <a:cs typeface="Arial" panose="020B0604020202020204" pitchFamily="34" charset="0"/>
                        </a:rPr>
                        <a:t>T-0 hs-cTn and 1- or 2-h delta are both below the assay “low” thresholds (&gt;99% NPV for 30-d MACE)</a:t>
                      </a:r>
                      <a:endParaRPr lang="en-US" sz="1400" b="1"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290286405"/>
                  </a:ext>
                </a:extLst>
              </a:tr>
              <a:tr h="321499">
                <a:tc gridSpan="2">
                  <a:txBody>
                    <a:bodyPr/>
                    <a:lstStyle/>
                    <a:p>
                      <a:pPr marL="0" marR="0" algn="ctr">
                        <a:lnSpc>
                          <a:spcPct val="100000"/>
                        </a:lnSpc>
                        <a:spcBef>
                          <a:spcPts val="0"/>
                        </a:spcBef>
                        <a:spcAft>
                          <a:spcPts val="0"/>
                        </a:spcAft>
                      </a:pPr>
                      <a:r>
                        <a:rPr lang="en-US" sz="1400" b="1" dirty="0">
                          <a:solidFill>
                            <a:schemeClr val="bg1"/>
                          </a:solidFill>
                          <a:effectLst/>
                          <a:latin typeface="Lub Dub Condensed" panose="020B0506030403020204" pitchFamily="34" charset="0"/>
                          <a:cs typeface="Arial" panose="020B0604020202020204" pitchFamily="34" charset="0"/>
                        </a:rPr>
                        <a:t>Clinical Decision Pathway Based </a:t>
                      </a:r>
                      <a:endParaRPr lang="en-US" sz="1400" b="1" dirty="0">
                        <a:solidFill>
                          <a:schemeClr val="bg1"/>
                        </a:solidFill>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50000"/>
                      </a:schemeClr>
                    </a:solidFill>
                  </a:tcPr>
                </a:tc>
                <a:tc hMerge="1">
                  <a:txBody>
                    <a:bodyPr/>
                    <a:lstStyle/>
                    <a:p>
                      <a:pPr marL="0" marR="0" algn="ctr">
                        <a:lnSpc>
                          <a:spcPct val="100000"/>
                        </a:lnSpc>
                        <a:spcBef>
                          <a:spcPts val="0"/>
                        </a:spcBef>
                        <a:spcAft>
                          <a:spcPts val="0"/>
                        </a:spcAft>
                      </a:pPr>
                      <a:endParaRPr lang="en-US" sz="1600" b="1" dirty="0">
                        <a:solidFill>
                          <a:schemeClr val="bg1"/>
                        </a:solidFill>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50000"/>
                      </a:schemeClr>
                    </a:solidFill>
                  </a:tcPr>
                </a:tc>
                <a:extLst>
                  <a:ext uri="{0D108BD9-81ED-4DB2-BD59-A6C34878D82A}">
                    <a16:rowId xmlns:a16="http://schemas.microsoft.com/office/drawing/2014/main" val="1558770359"/>
                  </a:ext>
                </a:extLst>
              </a:tr>
              <a:tr h="418927">
                <a:tc>
                  <a:txBody>
                    <a:bodyPr/>
                    <a:lstStyle/>
                    <a:p>
                      <a:pPr marL="0" marR="0">
                        <a:lnSpc>
                          <a:spcPct val="100000"/>
                        </a:lnSpc>
                        <a:spcBef>
                          <a:spcPts val="0"/>
                        </a:spcBef>
                        <a:spcAft>
                          <a:spcPts val="0"/>
                        </a:spcAft>
                      </a:pPr>
                      <a:r>
                        <a:rPr lang="en-US" sz="1200" b="1" dirty="0">
                          <a:effectLst/>
                          <a:latin typeface="Lub Dub Condensed" panose="020B0506030403020204" pitchFamily="34" charset="0"/>
                          <a:cs typeface="Arial" panose="020B0604020202020204" pitchFamily="34" charset="0"/>
                        </a:rPr>
                        <a:t>HEART Pathway (20)</a:t>
                      </a:r>
                      <a:endParaRPr lang="en-US" sz="1200" b="1"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nSpc>
                          <a:spcPct val="100000"/>
                        </a:lnSpc>
                        <a:spcBef>
                          <a:spcPts val="0"/>
                        </a:spcBef>
                        <a:spcAft>
                          <a:spcPts val="0"/>
                        </a:spcAft>
                      </a:pPr>
                      <a:r>
                        <a:rPr lang="en-US" sz="1200" u="sng" dirty="0">
                          <a:effectLst/>
                          <a:latin typeface="Lub Dub Condensed" panose="020B0506030403020204" pitchFamily="34" charset="0"/>
                          <a:cs typeface="Arial" panose="020B0604020202020204" pitchFamily="34" charset="0"/>
                        </a:rPr>
                        <a:t>HEART score &lt;</a:t>
                      </a:r>
                      <a:r>
                        <a:rPr lang="en-US" sz="1200" dirty="0">
                          <a:effectLst/>
                          <a:latin typeface="Lub Dub Condensed" panose="020B0506030403020204" pitchFamily="34" charset="0"/>
                          <a:cs typeface="Arial" panose="020B0604020202020204" pitchFamily="34" charset="0"/>
                        </a:rPr>
                        <a:t>3, initial and serial cTn/hs-cTn &lt; assay 99th percentile</a:t>
                      </a:r>
                      <a:endParaRPr lang="en-US" sz="1400" b="1"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309524385"/>
                  </a:ext>
                </a:extLst>
              </a:tr>
              <a:tr h="380542">
                <a:tc>
                  <a:txBody>
                    <a:bodyPr/>
                    <a:lstStyle/>
                    <a:p>
                      <a:pPr marL="0" marR="0">
                        <a:lnSpc>
                          <a:spcPct val="100000"/>
                        </a:lnSpc>
                        <a:spcBef>
                          <a:spcPts val="0"/>
                        </a:spcBef>
                        <a:spcAft>
                          <a:spcPts val="0"/>
                        </a:spcAft>
                      </a:pPr>
                      <a:r>
                        <a:rPr lang="en-US" sz="1200" b="1" dirty="0">
                          <a:effectLst/>
                          <a:latin typeface="Lub Dub Condensed" panose="020B0506030403020204" pitchFamily="34" charset="0"/>
                          <a:cs typeface="Arial" panose="020B0604020202020204" pitchFamily="34" charset="0"/>
                        </a:rPr>
                        <a:t>EDACS (14)</a:t>
                      </a:r>
                      <a:endParaRPr lang="en-US" sz="1200" b="1"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nSpc>
                          <a:spcPct val="100000"/>
                        </a:lnSpc>
                        <a:spcBef>
                          <a:spcPts val="0"/>
                        </a:spcBef>
                        <a:spcAft>
                          <a:spcPts val="0"/>
                        </a:spcAft>
                      </a:pPr>
                      <a:r>
                        <a:rPr lang="en-US" sz="1200" u="sng" dirty="0">
                          <a:effectLst/>
                          <a:latin typeface="Lub Dub Condensed" panose="020B0506030403020204" pitchFamily="34" charset="0"/>
                          <a:cs typeface="Arial" panose="020B0604020202020204" pitchFamily="34" charset="0"/>
                        </a:rPr>
                        <a:t>EDACS &lt;</a:t>
                      </a:r>
                      <a:r>
                        <a:rPr lang="en-US" sz="1200" dirty="0">
                          <a:effectLst/>
                          <a:latin typeface="Lub Dub Condensed" panose="020B0506030403020204" pitchFamily="34" charset="0"/>
                          <a:cs typeface="Arial" panose="020B0604020202020204" pitchFamily="34" charset="0"/>
                        </a:rPr>
                        <a:t>16; initial and serial cTn/hs-cTn &lt; assay 99th percentile</a:t>
                      </a:r>
                      <a:endParaRPr lang="en-US" sz="1400" b="1"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605346386"/>
                  </a:ext>
                </a:extLst>
              </a:tr>
              <a:tr h="380542">
                <a:tc>
                  <a:txBody>
                    <a:bodyPr/>
                    <a:lstStyle/>
                    <a:p>
                      <a:pPr marL="0" marR="0">
                        <a:lnSpc>
                          <a:spcPct val="100000"/>
                        </a:lnSpc>
                        <a:spcBef>
                          <a:spcPts val="0"/>
                        </a:spcBef>
                        <a:spcAft>
                          <a:spcPts val="0"/>
                        </a:spcAft>
                      </a:pPr>
                      <a:r>
                        <a:rPr lang="en-US" sz="1200" b="1" dirty="0">
                          <a:effectLst/>
                          <a:latin typeface="Lub Dub Condensed" panose="020B0506030403020204" pitchFamily="34" charset="0"/>
                          <a:cs typeface="Arial" panose="020B0604020202020204" pitchFamily="34" charset="0"/>
                        </a:rPr>
                        <a:t>ADAPT (21)</a:t>
                      </a:r>
                      <a:endParaRPr lang="en-US" sz="1200" b="1"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nSpc>
                          <a:spcPct val="100000"/>
                        </a:lnSpc>
                        <a:spcBef>
                          <a:spcPts val="0"/>
                        </a:spcBef>
                        <a:spcAft>
                          <a:spcPts val="0"/>
                        </a:spcAft>
                      </a:pPr>
                      <a:r>
                        <a:rPr lang="en-US" sz="1200" dirty="0">
                          <a:effectLst/>
                          <a:latin typeface="Lub Dub Condensed" panose="020B0506030403020204" pitchFamily="34" charset="0"/>
                          <a:cs typeface="Arial" panose="020B0604020202020204" pitchFamily="34" charset="0"/>
                        </a:rPr>
                        <a:t>TIMI score 0, initial and serial cTn/hs-cTn &lt; assay 99th percentile</a:t>
                      </a:r>
                      <a:endParaRPr lang="en-US" sz="1400" b="1"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621792271"/>
                  </a:ext>
                </a:extLst>
              </a:tr>
              <a:tr h="380542">
                <a:tc>
                  <a:txBody>
                    <a:bodyPr/>
                    <a:lstStyle/>
                    <a:p>
                      <a:pPr marL="0" marR="0">
                        <a:lnSpc>
                          <a:spcPct val="100000"/>
                        </a:lnSpc>
                        <a:spcBef>
                          <a:spcPts val="0"/>
                        </a:spcBef>
                        <a:spcAft>
                          <a:spcPts val="0"/>
                        </a:spcAft>
                      </a:pPr>
                      <a:r>
                        <a:rPr lang="en-US" sz="1200" b="1" dirty="0">
                          <a:effectLst/>
                          <a:latin typeface="Lub Dub Condensed" panose="020B0506030403020204" pitchFamily="34" charset="0"/>
                          <a:cs typeface="Arial" panose="020B0604020202020204" pitchFamily="34" charset="0"/>
                        </a:rPr>
                        <a:t>mADAPT</a:t>
                      </a:r>
                      <a:endParaRPr lang="en-US" sz="1200" b="1"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nSpc>
                          <a:spcPct val="100000"/>
                        </a:lnSpc>
                        <a:spcBef>
                          <a:spcPts val="0"/>
                        </a:spcBef>
                        <a:spcAft>
                          <a:spcPts val="0"/>
                        </a:spcAft>
                      </a:pPr>
                      <a:r>
                        <a:rPr lang="en-US" sz="1200" dirty="0">
                          <a:effectLst/>
                          <a:latin typeface="Lub Dub Condensed" panose="020B0506030403020204" pitchFamily="34" charset="0"/>
                          <a:cs typeface="Arial" panose="020B0604020202020204" pitchFamily="34" charset="0"/>
                        </a:rPr>
                        <a:t>TIMI score 0/1, initial and serial cTn/hs-cTn &lt; assay 99th percentile</a:t>
                      </a:r>
                      <a:endParaRPr lang="en-US" sz="1400" b="1"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287614396"/>
                  </a:ext>
                </a:extLst>
              </a:tr>
              <a:tr h="270515">
                <a:tc>
                  <a:txBody>
                    <a:bodyPr/>
                    <a:lstStyle/>
                    <a:p>
                      <a:pPr marL="0" marR="0">
                        <a:lnSpc>
                          <a:spcPct val="100000"/>
                        </a:lnSpc>
                        <a:spcBef>
                          <a:spcPts val="0"/>
                        </a:spcBef>
                        <a:spcAft>
                          <a:spcPts val="0"/>
                        </a:spcAft>
                      </a:pPr>
                      <a:r>
                        <a:rPr lang="en-US" sz="1200" b="1" dirty="0">
                          <a:effectLst/>
                          <a:latin typeface="Lub Dub Condensed" panose="020B0506030403020204" pitchFamily="34" charset="0"/>
                          <a:cs typeface="Arial" panose="020B0604020202020204" pitchFamily="34" charset="0"/>
                        </a:rPr>
                        <a:t>NOTR (15)</a:t>
                      </a:r>
                      <a:endParaRPr lang="en-US" sz="1200" b="1"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nSpc>
                          <a:spcPct val="100000"/>
                        </a:lnSpc>
                        <a:spcBef>
                          <a:spcPts val="0"/>
                        </a:spcBef>
                        <a:spcAft>
                          <a:spcPts val="0"/>
                        </a:spcAft>
                      </a:pPr>
                      <a:r>
                        <a:rPr lang="en-US" sz="1200" dirty="0">
                          <a:effectLst/>
                          <a:latin typeface="Lub Dub Condensed" panose="020B0506030403020204" pitchFamily="34" charset="0"/>
                          <a:cs typeface="Arial" panose="020B0604020202020204" pitchFamily="34" charset="0"/>
                        </a:rPr>
                        <a:t>0 factors</a:t>
                      </a:r>
                      <a:endParaRPr lang="en-US" sz="1400" b="1"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194863267"/>
                  </a:ext>
                </a:extLst>
              </a:tr>
            </a:tbl>
          </a:graphicData>
        </a:graphic>
      </p:graphicFrame>
      <p:sp>
        <p:nvSpPr>
          <p:cNvPr id="15" name="Content Placeholder 2">
            <a:extLst>
              <a:ext uri="{FF2B5EF4-FFF2-40B4-BE49-F238E27FC236}">
                <a16:creationId xmlns:a16="http://schemas.microsoft.com/office/drawing/2014/main" id="{DC64564C-6B88-4F1B-8732-C00A4597B8E6}"/>
              </a:ext>
            </a:extLst>
          </p:cNvPr>
          <p:cNvSpPr txBox="1">
            <a:spLocks/>
          </p:cNvSpPr>
          <p:nvPr/>
        </p:nvSpPr>
        <p:spPr>
          <a:xfrm>
            <a:off x="7477124" y="1032459"/>
            <a:ext cx="2781301" cy="37147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2400"/>
              </a:spcAft>
              <a:buFont typeface="Arial" panose="020B0604020202020204" pitchFamily="34" charset="0"/>
              <a:buNone/>
            </a:pPr>
            <a:r>
              <a:rPr lang="en-US" sz="2000" dirty="0">
                <a:solidFill>
                  <a:srgbClr val="CF2429"/>
                </a:solidFill>
                <a:latin typeface="Lub Dub Bold" panose="020B0803030403020204" pitchFamily="34" charset="0"/>
              </a:rPr>
              <a:t>High Risk</a:t>
            </a:r>
          </a:p>
        </p:txBody>
      </p:sp>
      <p:sp>
        <p:nvSpPr>
          <p:cNvPr id="17" name="TextBox 16">
            <a:extLst>
              <a:ext uri="{FF2B5EF4-FFF2-40B4-BE49-F238E27FC236}">
                <a16:creationId xmlns:a16="http://schemas.microsoft.com/office/drawing/2014/main" id="{71105C62-5655-47B7-B05B-DAA04C3C8233}"/>
              </a:ext>
            </a:extLst>
          </p:cNvPr>
          <p:cNvSpPr txBox="1"/>
          <p:nvPr/>
        </p:nvSpPr>
        <p:spPr>
          <a:xfrm>
            <a:off x="6707345" y="1565481"/>
            <a:ext cx="4320857" cy="3323987"/>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n-US" sz="1600" b="1" dirty="0">
                <a:latin typeface="Lub Dub Condensed" panose="020B0506030403020204" pitchFamily="34" charset="0"/>
              </a:rPr>
              <a:t>New ischemic changes on electrocardiogram (ECG)</a:t>
            </a:r>
          </a:p>
          <a:p>
            <a:pPr marL="285750" indent="-285750">
              <a:spcAft>
                <a:spcPts val="1200"/>
              </a:spcAft>
              <a:buFont typeface="Arial" panose="020B0604020202020204" pitchFamily="34" charset="0"/>
              <a:buChar char="•"/>
            </a:pPr>
            <a:r>
              <a:rPr lang="en-US" sz="1600" b="1" dirty="0">
                <a:latin typeface="Lub Dub Condensed" panose="020B0506030403020204" pitchFamily="34" charset="0"/>
              </a:rPr>
              <a:t>Troponin-confirmed acute myocardial injury</a:t>
            </a:r>
          </a:p>
          <a:p>
            <a:pPr marL="285750" indent="-285750">
              <a:spcAft>
                <a:spcPts val="1200"/>
              </a:spcAft>
              <a:buFont typeface="Arial" panose="020B0604020202020204" pitchFamily="34" charset="0"/>
              <a:buChar char="•"/>
            </a:pPr>
            <a:r>
              <a:rPr lang="en-US" sz="1600" b="1" dirty="0">
                <a:latin typeface="Lub Dub Condensed" panose="020B0506030403020204" pitchFamily="34" charset="0"/>
              </a:rPr>
              <a:t>New-onset left ventricular systolic dysfunction (left ventricular ejection fraction (LVEF) &lt; 40%)</a:t>
            </a:r>
          </a:p>
          <a:p>
            <a:pPr marL="285750" indent="-285750">
              <a:spcAft>
                <a:spcPts val="1200"/>
              </a:spcAft>
              <a:buFont typeface="Arial" panose="020B0604020202020204" pitchFamily="34" charset="0"/>
              <a:buChar char="•"/>
            </a:pPr>
            <a:r>
              <a:rPr lang="en-US" sz="1600" b="1" dirty="0">
                <a:latin typeface="Lub Dub Condensed" panose="020B0506030403020204" pitchFamily="34" charset="0"/>
              </a:rPr>
              <a:t>Newly diagnosed moderate-severe ischemia on stress testing</a:t>
            </a:r>
          </a:p>
          <a:p>
            <a:pPr marL="285750" indent="-285750">
              <a:spcAft>
                <a:spcPts val="1200"/>
              </a:spcAft>
              <a:buFont typeface="Arial" panose="020B0604020202020204" pitchFamily="34" charset="0"/>
              <a:buChar char="•"/>
            </a:pPr>
            <a:r>
              <a:rPr lang="en-US" sz="1600" b="1" dirty="0">
                <a:latin typeface="Lub Dub Condensed" panose="020B0506030403020204" pitchFamily="34" charset="0"/>
              </a:rPr>
              <a:t>Hemodynamic instability</a:t>
            </a:r>
          </a:p>
          <a:p>
            <a:pPr marL="285750" indent="-285750">
              <a:spcAft>
                <a:spcPts val="1200"/>
              </a:spcAft>
              <a:buFont typeface="Arial" panose="020B0604020202020204" pitchFamily="34" charset="0"/>
              <a:buChar char="•"/>
            </a:pPr>
            <a:r>
              <a:rPr lang="en-US" sz="1600" b="1" dirty="0">
                <a:latin typeface="Lub Dub Condensed" panose="020B0506030403020204" pitchFamily="34" charset="0"/>
              </a:rPr>
              <a:t>High clinical decision pathway (CDP) risk score</a:t>
            </a:r>
          </a:p>
        </p:txBody>
      </p:sp>
      <p:sp>
        <p:nvSpPr>
          <p:cNvPr id="4" name="Slide Number Placeholder 3">
            <a:extLst>
              <a:ext uri="{FF2B5EF4-FFF2-40B4-BE49-F238E27FC236}">
                <a16:creationId xmlns:a16="http://schemas.microsoft.com/office/drawing/2014/main" id="{2EBD1C3A-2C9E-41D2-9357-79FFEDB2F58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43</a:t>
            </a:fld>
            <a:endParaRPr lang="en-US" sz="900" dirty="0"/>
          </a:p>
        </p:txBody>
      </p:sp>
      <p:sp>
        <p:nvSpPr>
          <p:cNvPr id="7" name="Text Placeholder 4">
            <a:extLst>
              <a:ext uri="{FF2B5EF4-FFF2-40B4-BE49-F238E27FC236}">
                <a16:creationId xmlns:a16="http://schemas.microsoft.com/office/drawing/2014/main" id="{7E561CAC-8FB5-4069-AF9A-5235C0D38E82}"/>
              </a:ext>
            </a:extLst>
          </p:cNvPr>
          <p:cNvSpPr>
            <a:spLocks noGrp="1"/>
          </p:cNvSpPr>
          <p:nvPr>
            <p:ph type="body" sz="quarter" idx="13"/>
          </p:nvPr>
        </p:nvSpPr>
        <p:spPr>
          <a:xfrm>
            <a:off x="1616869" y="5724663"/>
            <a:ext cx="8555831" cy="704851"/>
          </a:xfrm>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lang="en-US" sz="900" b="1" dirty="0">
                <a:solidFill>
                  <a:srgbClr val="000000"/>
                </a:solidFill>
                <a:sym typeface="Arial"/>
              </a:rPr>
              <a:t>Abbreviations: </a:t>
            </a:r>
            <a:r>
              <a:rPr lang="en-US" sz="900" dirty="0">
                <a:solidFill>
                  <a:srgbClr val="000000"/>
                </a:solidFill>
                <a:sym typeface="Arial"/>
              </a:rPr>
              <a:t>ADAPT indicates 2-hour Accelerated Diagnostic Protocol to Access Patients with Chest Pain Symptoms Using Contemporary Troponins as the Only Biomarkers;  cTn, cardiac troponin; EDACS, Emergency Department Acute Coronary Syndrome; HEART Pathway, History, ECG, Age, Risk Factors, Troponin; hs-cTn, high-sensitivity cardiac troponin; MACE, major adverse cardiac events; mADAPT, modified 2-hour Accelerated Diagnostic Protocol to Access Patients with Chest Pain Symptoms Using Contemporary Troponins as the Only Biomarkers; NOTR, No Objective Testing Rule; NPV, negative predictive value; and TIMI, Thrombolysis in Myocardial Infarction.</a:t>
            </a:r>
          </a:p>
        </p:txBody>
      </p:sp>
      <p:sp>
        <p:nvSpPr>
          <p:cNvPr id="6" name="TextBox 5">
            <a:hlinkClick r:id="rId2" action="ppaction://hlinksldjump"/>
            <a:extLst>
              <a:ext uri="{FF2B5EF4-FFF2-40B4-BE49-F238E27FC236}">
                <a16:creationId xmlns:a16="http://schemas.microsoft.com/office/drawing/2014/main" id="{267E3B65-46B6-4A71-BB07-788020878901}"/>
              </a:ext>
              <a:ext uri="{C183D7F6-B498-43B3-948B-1728B52AA6E4}">
                <adec:decorative xmlns:adec="http://schemas.microsoft.com/office/drawing/2017/decorative" val="1"/>
              </a:ext>
            </a:extLst>
          </p:cNvPr>
          <p:cNvSpPr txBox="1"/>
          <p:nvPr/>
        </p:nvSpPr>
        <p:spPr>
          <a:xfrm>
            <a:off x="8439150" y="399049"/>
            <a:ext cx="2505075" cy="338554"/>
          </a:xfrm>
          <a:prstGeom prst="rect">
            <a:avLst/>
          </a:prstGeom>
          <a:noFill/>
        </p:spPr>
        <p:txBody>
          <a:bodyPr wrap="square" rtlCol="0">
            <a:spAutoFit/>
          </a:bodyPr>
          <a:lstStyle/>
          <a:p>
            <a:r>
              <a:rPr lang="en-US" sz="1600" b="1" dirty="0">
                <a:latin typeface="Lub Dub Condensed" panose="020B0506030403020204" pitchFamily="34" charset="0"/>
                <a:sym typeface="Wingdings 3" panose="05040102010807070707" pitchFamily="18" charset="2"/>
              </a:rPr>
              <a:t>  </a:t>
            </a:r>
            <a:r>
              <a:rPr lang="en-US" sz="1600" b="1" dirty="0">
                <a:latin typeface="Lub Dub Condensed" panose="020B0506030403020204" pitchFamily="34" charset="0"/>
              </a:rPr>
              <a:t>Return to previous slide</a:t>
            </a:r>
          </a:p>
        </p:txBody>
      </p:sp>
      <p:cxnSp>
        <p:nvCxnSpPr>
          <p:cNvPr id="12" name="Straight Connector 11">
            <a:extLst>
              <a:ext uri="{FF2B5EF4-FFF2-40B4-BE49-F238E27FC236}">
                <a16:creationId xmlns:a16="http://schemas.microsoft.com/office/drawing/2014/main" id="{9E283398-3636-4EE2-A5DF-7A1E172D43A1}"/>
              </a:ext>
              <a:ext uri="{C183D7F6-B498-43B3-948B-1728B52AA6E4}">
                <adec:decorative xmlns:adec="http://schemas.microsoft.com/office/drawing/2017/decorative" val="1"/>
              </a:ext>
            </a:extLst>
          </p:cNvPr>
          <p:cNvCxnSpPr>
            <a:cxnSpLocks/>
          </p:cNvCxnSpPr>
          <p:nvPr/>
        </p:nvCxnSpPr>
        <p:spPr>
          <a:xfrm>
            <a:off x="6359102" y="1010327"/>
            <a:ext cx="0" cy="443429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95844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59A818E-8C10-40C9-8944-E9DE61B57BD0}"/>
              </a:ext>
              <a:ext uri="{C183D7F6-B498-43B3-948B-1728B52AA6E4}">
                <adec:decorative xmlns:adec="http://schemas.microsoft.com/office/drawing/2017/decorative" val="1"/>
              </a:ext>
            </a:extLst>
          </p:cNvPr>
          <p:cNvSpPr/>
          <p:nvPr/>
        </p:nvSpPr>
        <p:spPr>
          <a:xfrm>
            <a:off x="8328752" y="365126"/>
            <a:ext cx="2615473" cy="406400"/>
          </a:xfrm>
          <a:prstGeom prst="rect">
            <a:avLst/>
          </a:prstGeom>
          <a:solidFill>
            <a:schemeClr val="bg1">
              <a:lumMod val="8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14472A-9114-4504-BCE3-A72ED79D4A54}"/>
              </a:ext>
            </a:extLst>
          </p:cNvPr>
          <p:cNvSpPr>
            <a:spLocks noGrp="1"/>
          </p:cNvSpPr>
          <p:nvPr>
            <p:ph type="title"/>
          </p:nvPr>
        </p:nvSpPr>
        <p:spPr>
          <a:xfrm>
            <a:off x="838200" y="365126"/>
            <a:ext cx="3039737" cy="406400"/>
          </a:xfrm>
        </p:spPr>
        <p:txBody>
          <a:bodyPr/>
          <a:lstStyle/>
          <a:p>
            <a:r>
              <a:rPr lang="en-US" sz="2800" dirty="0"/>
              <a:t>Links for </a:t>
            </a:r>
            <a:r>
              <a:rPr lang="en-US" sz="2800" dirty="0">
                <a:solidFill>
                  <a:srgbClr val="CF2429"/>
                </a:solidFill>
              </a:rPr>
              <a:t>Figure 9</a:t>
            </a:r>
          </a:p>
        </p:txBody>
      </p:sp>
      <p:sp>
        <p:nvSpPr>
          <p:cNvPr id="13" name="Content Placeholder 2">
            <a:extLst>
              <a:ext uri="{FF2B5EF4-FFF2-40B4-BE49-F238E27FC236}">
                <a16:creationId xmlns:a16="http://schemas.microsoft.com/office/drawing/2014/main" id="{C0D1E59A-84FC-4B6F-AF71-8941283F4C84}"/>
              </a:ext>
            </a:extLst>
          </p:cNvPr>
          <p:cNvSpPr>
            <a:spLocks noGrp="1"/>
          </p:cNvSpPr>
          <p:nvPr>
            <p:ph idx="1"/>
          </p:nvPr>
        </p:nvSpPr>
        <p:spPr>
          <a:xfrm>
            <a:off x="771526" y="1190625"/>
            <a:ext cx="10172700" cy="3400426"/>
          </a:xfrm>
        </p:spPr>
        <p:txBody>
          <a:bodyPr>
            <a:normAutofit/>
          </a:bodyPr>
          <a:lstStyle/>
          <a:p>
            <a:pPr marL="0" indent="0">
              <a:lnSpc>
                <a:spcPct val="100000"/>
              </a:lnSpc>
              <a:spcBef>
                <a:spcPts val="0"/>
              </a:spcBef>
              <a:spcAft>
                <a:spcPts val="3600"/>
              </a:spcAft>
              <a:buNone/>
            </a:pPr>
            <a:r>
              <a:rPr lang="en-US" sz="2000" b="1" dirty="0">
                <a:solidFill>
                  <a:srgbClr val="CF2429"/>
                </a:solidFill>
                <a:latin typeface="Lub Dub Condensed" panose="020B0506030403020204" pitchFamily="34" charset="0"/>
              </a:rPr>
              <a:t>Recent Negative Test </a:t>
            </a:r>
            <a:r>
              <a:rPr lang="en-US" sz="2000" dirty="0">
                <a:latin typeface="Lub Dub Condensed" panose="020B0506030403020204" pitchFamily="34" charset="0"/>
              </a:rPr>
              <a:t>- Normal cardiac computed tomography angiography (CCTA) ≤2 years (no plaque/no stenosis) OR negative stress test ≤1 year, given adequate stress. </a:t>
            </a:r>
          </a:p>
          <a:p>
            <a:pPr marL="0" indent="0">
              <a:lnSpc>
                <a:spcPct val="100000"/>
              </a:lnSpc>
              <a:spcBef>
                <a:spcPts val="0"/>
              </a:spcBef>
              <a:spcAft>
                <a:spcPts val="3600"/>
              </a:spcAft>
              <a:buNone/>
            </a:pPr>
            <a:r>
              <a:rPr lang="en-US" sz="2000" b="1" dirty="0">
                <a:solidFill>
                  <a:srgbClr val="CF2429"/>
                </a:solidFill>
                <a:latin typeface="Lub Dub Condensed" panose="020B0506030403020204" pitchFamily="34" charset="0"/>
              </a:rPr>
              <a:t>High-risk coronary artery disease (CAD) </a:t>
            </a:r>
            <a:r>
              <a:rPr lang="en-US" sz="2000" dirty="0">
                <a:latin typeface="Lub Dub Condensed" panose="020B0506030403020204" pitchFamily="34" charset="0"/>
              </a:rPr>
              <a:t>means left main stenosis ≥ 50%; anatomically significant 3-vessel disease (≥70% stenosis). </a:t>
            </a:r>
          </a:p>
          <a:p>
            <a:pPr marL="0" indent="0">
              <a:lnSpc>
                <a:spcPct val="100000"/>
              </a:lnSpc>
              <a:spcBef>
                <a:spcPts val="0"/>
              </a:spcBef>
              <a:spcAft>
                <a:spcPts val="3600"/>
              </a:spcAft>
              <a:buNone/>
            </a:pPr>
            <a:r>
              <a:rPr lang="en-US" sz="2000" b="1" dirty="0">
                <a:solidFill>
                  <a:srgbClr val="CF2429"/>
                </a:solidFill>
                <a:latin typeface="Lub Dub Condensed" panose="020B0506030403020204" pitchFamily="34" charset="0"/>
              </a:rPr>
              <a:t>Fractional flow reserve with computed tomography (FFR-CT) </a:t>
            </a:r>
            <a:r>
              <a:rPr lang="en-US" sz="2000" dirty="0">
                <a:latin typeface="Lub Dub Condensed" panose="020B0506030403020204" pitchFamily="34" charset="0"/>
              </a:rPr>
              <a:t>the turnaround times may impact prompt clinical care decisions. However, the use of FFR-CT does not require additional testing, as would be the case when adding stress testing. </a:t>
            </a:r>
          </a:p>
        </p:txBody>
      </p:sp>
      <p:sp>
        <p:nvSpPr>
          <p:cNvPr id="4" name="Slide Number Placeholder 3">
            <a:extLst>
              <a:ext uri="{FF2B5EF4-FFF2-40B4-BE49-F238E27FC236}">
                <a16:creationId xmlns:a16="http://schemas.microsoft.com/office/drawing/2014/main" id="{2EBD1C3A-2C9E-41D2-9357-79FFEDB2F58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44</a:t>
            </a:fld>
            <a:endParaRPr lang="en-US" sz="900" dirty="0"/>
          </a:p>
        </p:txBody>
      </p:sp>
      <p:sp>
        <p:nvSpPr>
          <p:cNvPr id="6" name="TextBox 5">
            <a:hlinkClick r:id="rId2" action="ppaction://hlinksldjump"/>
            <a:extLst>
              <a:ext uri="{FF2B5EF4-FFF2-40B4-BE49-F238E27FC236}">
                <a16:creationId xmlns:a16="http://schemas.microsoft.com/office/drawing/2014/main" id="{267E3B65-46B6-4A71-BB07-788020878901}"/>
              </a:ext>
              <a:ext uri="{C183D7F6-B498-43B3-948B-1728B52AA6E4}">
                <adec:decorative xmlns:adec="http://schemas.microsoft.com/office/drawing/2017/decorative" val="1"/>
              </a:ext>
            </a:extLst>
          </p:cNvPr>
          <p:cNvSpPr txBox="1"/>
          <p:nvPr/>
        </p:nvSpPr>
        <p:spPr>
          <a:xfrm>
            <a:off x="8439150" y="399049"/>
            <a:ext cx="2505075" cy="338554"/>
          </a:xfrm>
          <a:prstGeom prst="rect">
            <a:avLst/>
          </a:prstGeom>
          <a:noFill/>
        </p:spPr>
        <p:txBody>
          <a:bodyPr wrap="square" rtlCol="0">
            <a:spAutoFit/>
          </a:bodyPr>
          <a:lstStyle/>
          <a:p>
            <a:r>
              <a:rPr lang="en-US" sz="1600" b="1" dirty="0">
                <a:latin typeface="Lub Dub Condensed" panose="020B0506030403020204" pitchFamily="34" charset="0"/>
                <a:sym typeface="Wingdings 3" panose="05040102010807070707" pitchFamily="18" charset="2"/>
              </a:rPr>
              <a:t>  </a:t>
            </a:r>
            <a:r>
              <a:rPr lang="en-US" sz="1600" b="1" dirty="0">
                <a:latin typeface="Lub Dub Condensed" panose="020B0506030403020204" pitchFamily="34" charset="0"/>
              </a:rPr>
              <a:t>Return to previous slide</a:t>
            </a:r>
          </a:p>
        </p:txBody>
      </p:sp>
    </p:spTree>
    <p:extLst>
      <p:ext uri="{BB962C8B-B14F-4D97-AF65-F5344CB8AC3E}">
        <p14:creationId xmlns:p14="http://schemas.microsoft.com/office/powerpoint/2010/main" val="29313923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8E7B17-2AA9-415F-89F9-7935DA4E3D3C}"/>
              </a:ext>
              <a:ext uri="{C183D7F6-B498-43B3-948B-1728B52AA6E4}">
                <adec:decorative xmlns:adec="http://schemas.microsoft.com/office/drawing/2017/decorative" val="1"/>
              </a:ext>
            </a:extLst>
          </p:cNvPr>
          <p:cNvSpPr/>
          <p:nvPr/>
        </p:nvSpPr>
        <p:spPr>
          <a:xfrm>
            <a:off x="8328752" y="365126"/>
            <a:ext cx="2615473" cy="406400"/>
          </a:xfrm>
          <a:prstGeom prst="rect">
            <a:avLst/>
          </a:prstGeom>
          <a:solidFill>
            <a:schemeClr val="bg1">
              <a:lumMod val="8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14472A-9114-4504-BCE3-A72ED79D4A54}"/>
              </a:ext>
            </a:extLst>
          </p:cNvPr>
          <p:cNvSpPr>
            <a:spLocks noGrp="1"/>
          </p:cNvSpPr>
          <p:nvPr>
            <p:ph type="title"/>
          </p:nvPr>
        </p:nvSpPr>
        <p:spPr>
          <a:xfrm>
            <a:off x="838200" y="365126"/>
            <a:ext cx="3998205" cy="406400"/>
          </a:xfrm>
        </p:spPr>
        <p:txBody>
          <a:bodyPr/>
          <a:lstStyle/>
          <a:p>
            <a:r>
              <a:rPr lang="en-US" sz="2800" dirty="0"/>
              <a:t>Links for </a:t>
            </a:r>
            <a:r>
              <a:rPr lang="en-US" sz="2800" dirty="0">
                <a:solidFill>
                  <a:srgbClr val="CF2429"/>
                </a:solidFill>
              </a:rPr>
              <a:t>Figure 10</a:t>
            </a:r>
          </a:p>
        </p:txBody>
      </p:sp>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id="{C0D1E59A-84FC-4B6F-AF71-8941283F4C84}"/>
                  </a:ext>
                </a:extLst>
              </p:cNvPr>
              <p:cNvSpPr>
                <a:spLocks noGrp="1"/>
              </p:cNvSpPr>
              <p:nvPr>
                <p:ph idx="1"/>
              </p:nvPr>
            </p:nvSpPr>
            <p:spPr>
              <a:xfrm>
                <a:off x="771525" y="1190625"/>
                <a:ext cx="10515599" cy="4819650"/>
              </a:xfrm>
            </p:spPr>
            <p:txBody>
              <a:bodyPr>
                <a:noAutofit/>
              </a:bodyPr>
              <a:lstStyle/>
              <a:p>
                <a:pPr marL="0" indent="0">
                  <a:lnSpc>
                    <a:spcPct val="100000"/>
                  </a:lnSpc>
                  <a:spcBef>
                    <a:spcPts val="0"/>
                  </a:spcBef>
                  <a:spcAft>
                    <a:spcPts val="2400"/>
                  </a:spcAft>
                  <a:buNone/>
                </a:pPr>
                <a:r>
                  <a:rPr lang="en-US" sz="2000" b="1" dirty="0">
                    <a:solidFill>
                      <a:srgbClr val="CF2429"/>
                    </a:solidFill>
                    <a:latin typeface="Lub Dub Condensed" panose="020B0506030403020204" pitchFamily="34" charset="0"/>
                  </a:rPr>
                  <a:t>Known coronary artery disease (CAD) </a:t>
                </a:r>
                <a:r>
                  <a:rPr lang="en-US" sz="2000" dirty="0">
                    <a:latin typeface="Lub Dub Condensed" panose="020B0506030403020204" pitchFamily="34" charset="0"/>
                  </a:rPr>
                  <a:t>is prior myocardial infarction (MI), revascularization, known obstructive or nonobstructive CAD on invasive or cardiac computed tomography angiography (CCTA).</a:t>
                </a:r>
              </a:p>
              <a:p>
                <a:pPr marL="0" indent="0">
                  <a:lnSpc>
                    <a:spcPct val="100000"/>
                  </a:lnSpc>
                  <a:spcBef>
                    <a:spcPts val="0"/>
                  </a:spcBef>
                  <a:spcAft>
                    <a:spcPts val="2400"/>
                  </a:spcAft>
                  <a:buNone/>
                </a:pPr>
                <a:r>
                  <a:rPr lang="en-US" sz="2000" b="1" dirty="0">
                    <a:solidFill>
                      <a:srgbClr val="CF2429"/>
                    </a:solidFill>
                    <a:latin typeface="Lub Dub Condensed" panose="020B0506030403020204" pitchFamily="34" charset="0"/>
                  </a:rPr>
                  <a:t>If extensive plaque is present </a:t>
                </a:r>
                <a:r>
                  <a:rPr lang="en-US" sz="2000" dirty="0">
                    <a:latin typeface="Lub Dub Condensed" panose="020B0506030403020204" pitchFamily="34" charset="0"/>
                  </a:rPr>
                  <a:t>a high-quality cardiac computed tomography angiography (CCTA) is unlikely to be achieved,  and stress testing is preferred.</a:t>
                </a:r>
              </a:p>
              <a:p>
                <a:pPr marL="0" indent="0">
                  <a:lnSpc>
                    <a:spcPct val="100000"/>
                  </a:lnSpc>
                  <a:spcBef>
                    <a:spcPts val="0"/>
                  </a:spcBef>
                  <a:spcAft>
                    <a:spcPts val="2400"/>
                  </a:spcAft>
                  <a:buNone/>
                </a:pPr>
                <a:r>
                  <a:rPr lang="en-US" sz="2000" b="1" dirty="0">
                    <a:solidFill>
                      <a:srgbClr val="CF2429"/>
                    </a:solidFill>
                    <a:latin typeface="Lub Dub Condensed" panose="020B0506030403020204" pitchFamily="34" charset="0"/>
                  </a:rPr>
                  <a:t>Obstructive coronary artery disease (CAD) </a:t>
                </a:r>
                <a:r>
                  <a:rPr lang="en-US" sz="2000" dirty="0">
                    <a:latin typeface="Lub Dub Condensed" panose="020B0506030403020204" pitchFamily="34" charset="0"/>
                  </a:rPr>
                  <a:t>includes prior coronary artery bypass graft/percutaneous coronary intervention.</a:t>
                </a:r>
              </a:p>
              <a:p>
                <a:pPr marL="0" indent="0">
                  <a:lnSpc>
                    <a:spcPct val="100000"/>
                  </a:lnSpc>
                  <a:spcBef>
                    <a:spcPts val="0"/>
                  </a:spcBef>
                  <a:spcAft>
                    <a:spcPts val="2400"/>
                  </a:spcAft>
                  <a:buNone/>
                </a:pPr>
                <a:r>
                  <a:rPr lang="en-US" sz="2000" b="1" dirty="0">
                    <a:solidFill>
                      <a:srgbClr val="CF2429"/>
                    </a:solidFill>
                    <a:latin typeface="Lub Dub Condensed" panose="020B0506030403020204" pitchFamily="34" charset="0"/>
                  </a:rPr>
                  <a:t>High-risk coronary artery disease (CAD) </a:t>
                </a:r>
                <a:r>
                  <a:rPr lang="en-US" sz="2000" dirty="0">
                    <a:latin typeface="Lub Dub Condensed" panose="020B0506030403020204" pitchFamily="34" charset="0"/>
                  </a:rPr>
                  <a:t>means left main stenosis ≥ 50%; anatomically significant </a:t>
                </a:r>
                <a:br>
                  <a:rPr lang="en-US" sz="2000" dirty="0">
                    <a:latin typeface="Lub Dub Condensed" panose="020B0506030403020204" pitchFamily="34" charset="0"/>
                  </a:rPr>
                </a:br>
                <a:r>
                  <a:rPr lang="en-US" sz="2000" dirty="0">
                    <a:latin typeface="Lub Dub Condensed" panose="020B0506030403020204" pitchFamily="34" charset="0"/>
                  </a:rPr>
                  <a:t>3-vessel disease (</a:t>
                </a:r>
                <a14:m>
                  <m:oMath xmlns:m="http://schemas.openxmlformats.org/officeDocument/2006/math">
                    <m:r>
                      <a:rPr lang="en-US" sz="2000">
                        <a:latin typeface="Cambria Math" panose="02040503050406030204" pitchFamily="18" charset="0"/>
                      </a:rPr>
                      <m:t>≥</m:t>
                    </m:r>
                  </m:oMath>
                </a14:m>
                <a:r>
                  <a:rPr lang="en-US" sz="2000" dirty="0">
                    <a:latin typeface="Lub Dub Condensed" panose="020B0506030403020204" pitchFamily="34" charset="0"/>
                  </a:rPr>
                  <a:t>70% stenosis).</a:t>
                </a:r>
              </a:p>
              <a:p>
                <a:pPr marL="0" indent="0">
                  <a:lnSpc>
                    <a:spcPct val="100000"/>
                  </a:lnSpc>
                  <a:spcBef>
                    <a:spcPts val="0"/>
                  </a:spcBef>
                  <a:spcAft>
                    <a:spcPts val="2400"/>
                  </a:spcAft>
                  <a:buNone/>
                </a:pPr>
                <a:r>
                  <a:rPr lang="en-US" sz="2000" b="1" dirty="0">
                    <a:solidFill>
                      <a:srgbClr val="CF2429"/>
                    </a:solidFill>
                    <a:latin typeface="Lub Dub Condensed" panose="020B0506030403020204" pitchFamily="34" charset="0"/>
                  </a:rPr>
                  <a:t>Fractional flow reserve with computed tomography (FFR-CT) </a:t>
                </a:r>
                <a:r>
                  <a:rPr lang="en-US" sz="2000" dirty="0">
                    <a:latin typeface="Lub Dub Condensed" panose="020B0506030403020204" pitchFamily="34" charset="0"/>
                  </a:rPr>
                  <a:t>turnaround times may impact prompt clinical care decisions.</a:t>
                </a:r>
                <a:endParaRPr lang="en-US" sz="2000" b="1" dirty="0">
                  <a:solidFill>
                    <a:srgbClr val="CF2429"/>
                  </a:solidFill>
                  <a:latin typeface="Lub Dub Condensed" panose="020B0506030403020204" pitchFamily="34" charset="0"/>
                </a:endParaRPr>
              </a:p>
            </p:txBody>
          </p:sp>
        </mc:Choice>
        <mc:Fallback xmlns="">
          <p:sp>
            <p:nvSpPr>
              <p:cNvPr id="13" name="Content Placeholder 2">
                <a:extLst>
                  <a:ext uri="{FF2B5EF4-FFF2-40B4-BE49-F238E27FC236}">
                    <a16:creationId xmlns:a16="http://schemas.microsoft.com/office/drawing/2014/main" id="{C0D1E59A-84FC-4B6F-AF71-8941283F4C84}"/>
                  </a:ext>
                </a:extLst>
              </p:cNvPr>
              <p:cNvSpPr>
                <a:spLocks noGrp="1" noRot="1" noChangeAspect="1" noMove="1" noResize="1" noEditPoints="1" noAdjustHandles="1" noChangeArrowheads="1" noChangeShapeType="1" noTextEdit="1"/>
              </p:cNvSpPr>
              <p:nvPr>
                <p:ph idx="1"/>
              </p:nvPr>
            </p:nvSpPr>
            <p:spPr>
              <a:xfrm>
                <a:off x="771525" y="1190625"/>
                <a:ext cx="10515599" cy="4819650"/>
              </a:xfrm>
              <a:blipFill>
                <a:blip r:embed="rId2"/>
                <a:stretch>
                  <a:fillRect l="-638" t="-63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EBD1C3A-2C9E-41D2-9357-79FFEDB2F58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45</a:t>
            </a:fld>
            <a:endParaRPr lang="en-US" sz="900" dirty="0"/>
          </a:p>
        </p:txBody>
      </p:sp>
      <p:sp>
        <p:nvSpPr>
          <p:cNvPr id="6" name="TextBox 5">
            <a:hlinkClick r:id="rId3" action="ppaction://hlinksldjump"/>
            <a:extLst>
              <a:ext uri="{FF2B5EF4-FFF2-40B4-BE49-F238E27FC236}">
                <a16:creationId xmlns:a16="http://schemas.microsoft.com/office/drawing/2014/main" id="{267E3B65-46B6-4A71-BB07-788020878901}"/>
              </a:ext>
              <a:ext uri="{C183D7F6-B498-43B3-948B-1728B52AA6E4}">
                <adec:decorative xmlns:adec="http://schemas.microsoft.com/office/drawing/2017/decorative" val="1"/>
              </a:ext>
            </a:extLst>
          </p:cNvPr>
          <p:cNvSpPr txBox="1"/>
          <p:nvPr/>
        </p:nvSpPr>
        <p:spPr>
          <a:xfrm>
            <a:off x="8439150" y="399049"/>
            <a:ext cx="2505075" cy="338554"/>
          </a:xfrm>
          <a:prstGeom prst="rect">
            <a:avLst/>
          </a:prstGeom>
          <a:noFill/>
        </p:spPr>
        <p:txBody>
          <a:bodyPr wrap="square" rtlCol="0">
            <a:spAutoFit/>
          </a:bodyPr>
          <a:lstStyle/>
          <a:p>
            <a:r>
              <a:rPr lang="en-US" sz="1600" b="1" dirty="0">
                <a:latin typeface="Lub Dub Condensed" panose="020B0506030403020204" pitchFamily="34" charset="0"/>
                <a:sym typeface="Wingdings 3" panose="05040102010807070707" pitchFamily="18" charset="2"/>
              </a:rPr>
              <a:t>  </a:t>
            </a:r>
            <a:r>
              <a:rPr lang="en-US" sz="1600" b="1" dirty="0">
                <a:latin typeface="Lub Dub Condensed" panose="020B0506030403020204" pitchFamily="34" charset="0"/>
              </a:rPr>
              <a:t>Return to previous slide</a:t>
            </a:r>
          </a:p>
        </p:txBody>
      </p:sp>
    </p:spTree>
    <p:extLst>
      <p:ext uri="{BB962C8B-B14F-4D97-AF65-F5344CB8AC3E}">
        <p14:creationId xmlns:p14="http://schemas.microsoft.com/office/powerpoint/2010/main" val="37612151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E6213F-A7A8-420C-9B02-B5FE396F27A3}"/>
              </a:ext>
              <a:ext uri="{C183D7F6-B498-43B3-948B-1728B52AA6E4}">
                <adec:decorative xmlns:adec="http://schemas.microsoft.com/office/drawing/2017/decorative" val="1"/>
              </a:ext>
            </a:extLst>
          </p:cNvPr>
          <p:cNvSpPr/>
          <p:nvPr/>
        </p:nvSpPr>
        <p:spPr>
          <a:xfrm>
            <a:off x="8328752" y="365126"/>
            <a:ext cx="2615473" cy="406400"/>
          </a:xfrm>
          <a:prstGeom prst="rect">
            <a:avLst/>
          </a:prstGeom>
          <a:solidFill>
            <a:schemeClr val="bg1">
              <a:lumMod val="8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14472A-9114-4504-BCE3-A72ED79D4A54}"/>
              </a:ext>
            </a:extLst>
          </p:cNvPr>
          <p:cNvSpPr>
            <a:spLocks noGrp="1"/>
          </p:cNvSpPr>
          <p:nvPr>
            <p:ph type="title"/>
          </p:nvPr>
        </p:nvSpPr>
        <p:spPr>
          <a:xfrm>
            <a:off x="838200" y="365126"/>
            <a:ext cx="10515600" cy="406400"/>
          </a:xfrm>
        </p:spPr>
        <p:txBody>
          <a:bodyPr/>
          <a:lstStyle/>
          <a:p>
            <a:r>
              <a:rPr lang="en-US" sz="2800" dirty="0"/>
              <a:t>Links for </a:t>
            </a:r>
            <a:r>
              <a:rPr lang="en-US" sz="2800" dirty="0">
                <a:solidFill>
                  <a:srgbClr val="CF2429"/>
                </a:solidFill>
              </a:rPr>
              <a:t>Figure 12</a:t>
            </a:r>
          </a:p>
        </p:txBody>
      </p:sp>
      <p:sp>
        <p:nvSpPr>
          <p:cNvPr id="13" name="Content Placeholder 2">
            <a:extLst>
              <a:ext uri="{FF2B5EF4-FFF2-40B4-BE49-F238E27FC236}">
                <a16:creationId xmlns:a16="http://schemas.microsoft.com/office/drawing/2014/main" id="{C0D1E59A-84FC-4B6F-AF71-8941283F4C84}"/>
              </a:ext>
            </a:extLst>
          </p:cNvPr>
          <p:cNvSpPr>
            <a:spLocks noGrp="1"/>
          </p:cNvSpPr>
          <p:nvPr>
            <p:ph idx="1"/>
          </p:nvPr>
        </p:nvSpPr>
        <p:spPr>
          <a:xfrm>
            <a:off x="771525" y="1190624"/>
            <a:ext cx="10172700" cy="4829175"/>
          </a:xfrm>
        </p:spPr>
        <p:txBody>
          <a:bodyPr>
            <a:noAutofit/>
          </a:bodyPr>
          <a:lstStyle/>
          <a:p>
            <a:pPr marL="0" indent="0">
              <a:lnSpc>
                <a:spcPct val="100000"/>
              </a:lnSpc>
              <a:spcBef>
                <a:spcPts val="0"/>
              </a:spcBef>
              <a:spcAft>
                <a:spcPts val="2400"/>
              </a:spcAft>
              <a:buNone/>
            </a:pPr>
            <a:r>
              <a:rPr lang="en-US" sz="2000" b="1" dirty="0">
                <a:solidFill>
                  <a:srgbClr val="CF2429"/>
                </a:solidFill>
                <a:latin typeface="Lub Dub Condensed" panose="020B0506030403020204" pitchFamily="34" charset="0"/>
              </a:rPr>
              <a:t>Test choice </a:t>
            </a:r>
            <a:r>
              <a:rPr lang="en-US" sz="2000" dirty="0">
                <a:latin typeface="Lub Dub Condensed" panose="020B0506030403020204" pitchFamily="34" charset="0"/>
              </a:rPr>
              <a:t>guided by patient’s exercise capacity, resting electrocardiographic abnormalities; cardiac computed tomography angiography (CCTA) preferable in those &lt;65 years of age and not on optimal preventive therapies; stress testing favored in those ≥65 years of age (with a higher likelihood of ischemia).</a:t>
            </a:r>
            <a:br>
              <a:rPr lang="en-US" sz="2000" dirty="0">
                <a:latin typeface="Lub Dub Condensed" panose="020B0506030403020204" pitchFamily="34" charset="0"/>
              </a:rPr>
            </a:br>
            <a:endParaRPr lang="en-US" sz="2000" dirty="0">
              <a:latin typeface="Lub Dub Condensed" panose="020B0506030403020204" pitchFamily="34" charset="0"/>
            </a:endParaRPr>
          </a:p>
          <a:p>
            <a:pPr marL="0" indent="0">
              <a:lnSpc>
                <a:spcPct val="100000"/>
              </a:lnSpc>
              <a:spcBef>
                <a:spcPts val="0"/>
              </a:spcBef>
              <a:spcAft>
                <a:spcPts val="2400"/>
              </a:spcAft>
              <a:buNone/>
            </a:pPr>
            <a:r>
              <a:rPr lang="en-US" sz="2000" b="1" dirty="0">
                <a:solidFill>
                  <a:srgbClr val="CF2429"/>
                </a:solidFill>
                <a:latin typeface="Lub Dub Condensed" panose="020B0506030403020204" pitchFamily="34" charset="0"/>
              </a:rPr>
              <a:t>High-risk coronary artery disease (CAD) </a:t>
            </a:r>
            <a:r>
              <a:rPr lang="en-US" sz="2000" dirty="0">
                <a:latin typeface="Lub Dub Condensed" panose="020B0506030403020204" pitchFamily="34" charset="0"/>
              </a:rPr>
              <a:t>means left main stenosis ≥ 50%; anatomically significant 3-vessel disease (≥70% stenosis).</a:t>
            </a:r>
          </a:p>
        </p:txBody>
      </p:sp>
      <p:sp>
        <p:nvSpPr>
          <p:cNvPr id="4" name="Slide Number Placeholder 3">
            <a:extLst>
              <a:ext uri="{FF2B5EF4-FFF2-40B4-BE49-F238E27FC236}">
                <a16:creationId xmlns:a16="http://schemas.microsoft.com/office/drawing/2014/main" id="{2EBD1C3A-2C9E-41D2-9357-79FFEDB2F58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46</a:t>
            </a:fld>
            <a:endParaRPr lang="en-US" sz="900" dirty="0"/>
          </a:p>
        </p:txBody>
      </p:sp>
      <p:sp>
        <p:nvSpPr>
          <p:cNvPr id="6" name="TextBox 5">
            <a:hlinkClick r:id="rId2" action="ppaction://hlinksldjump"/>
            <a:extLst>
              <a:ext uri="{FF2B5EF4-FFF2-40B4-BE49-F238E27FC236}">
                <a16:creationId xmlns:a16="http://schemas.microsoft.com/office/drawing/2014/main" id="{267E3B65-46B6-4A71-BB07-788020878901}"/>
              </a:ext>
              <a:ext uri="{C183D7F6-B498-43B3-948B-1728B52AA6E4}">
                <adec:decorative xmlns:adec="http://schemas.microsoft.com/office/drawing/2017/decorative" val="1"/>
              </a:ext>
            </a:extLst>
          </p:cNvPr>
          <p:cNvSpPr txBox="1"/>
          <p:nvPr/>
        </p:nvSpPr>
        <p:spPr>
          <a:xfrm>
            <a:off x="8439150" y="399049"/>
            <a:ext cx="2505075" cy="338554"/>
          </a:xfrm>
          <a:prstGeom prst="rect">
            <a:avLst/>
          </a:prstGeom>
          <a:noFill/>
        </p:spPr>
        <p:txBody>
          <a:bodyPr wrap="square" rtlCol="0">
            <a:spAutoFit/>
          </a:bodyPr>
          <a:lstStyle/>
          <a:p>
            <a:r>
              <a:rPr lang="en-US" sz="1600" b="1" dirty="0">
                <a:latin typeface="Lub Dub Condensed" panose="020B0506030403020204" pitchFamily="34" charset="0"/>
                <a:sym typeface="Wingdings 3" panose="05040102010807070707" pitchFamily="18" charset="2"/>
              </a:rPr>
              <a:t>  </a:t>
            </a:r>
            <a:r>
              <a:rPr lang="en-US" sz="1600" b="1" dirty="0">
                <a:latin typeface="Lub Dub Condensed" panose="020B0506030403020204" pitchFamily="34" charset="0"/>
              </a:rPr>
              <a:t>Return to previous slide</a:t>
            </a:r>
          </a:p>
        </p:txBody>
      </p:sp>
    </p:spTree>
    <p:extLst>
      <p:ext uri="{BB962C8B-B14F-4D97-AF65-F5344CB8AC3E}">
        <p14:creationId xmlns:p14="http://schemas.microsoft.com/office/powerpoint/2010/main" val="8142036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E3528F-289F-481D-B3D3-3ADCEDB01BC7}"/>
              </a:ext>
              <a:ext uri="{C183D7F6-B498-43B3-948B-1728B52AA6E4}">
                <adec:decorative xmlns:adec="http://schemas.microsoft.com/office/drawing/2017/decorative" val="1"/>
              </a:ext>
            </a:extLst>
          </p:cNvPr>
          <p:cNvSpPr/>
          <p:nvPr/>
        </p:nvSpPr>
        <p:spPr>
          <a:xfrm>
            <a:off x="8328752" y="365126"/>
            <a:ext cx="2615473" cy="406400"/>
          </a:xfrm>
          <a:prstGeom prst="rect">
            <a:avLst/>
          </a:prstGeom>
          <a:solidFill>
            <a:schemeClr val="bg1">
              <a:lumMod val="8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14472A-9114-4504-BCE3-A72ED79D4A54}"/>
              </a:ext>
            </a:extLst>
          </p:cNvPr>
          <p:cNvSpPr>
            <a:spLocks noGrp="1"/>
          </p:cNvSpPr>
          <p:nvPr>
            <p:ph type="title"/>
          </p:nvPr>
        </p:nvSpPr>
        <p:spPr>
          <a:xfrm>
            <a:off x="838200" y="365126"/>
            <a:ext cx="10515600" cy="406400"/>
          </a:xfrm>
        </p:spPr>
        <p:txBody>
          <a:bodyPr/>
          <a:lstStyle/>
          <a:p>
            <a:r>
              <a:rPr lang="en-US" sz="2800" dirty="0"/>
              <a:t>Links for </a:t>
            </a:r>
            <a:r>
              <a:rPr lang="en-US" sz="2800" dirty="0">
                <a:solidFill>
                  <a:srgbClr val="CF2429"/>
                </a:solidFill>
              </a:rPr>
              <a:t>Figure 13</a:t>
            </a:r>
          </a:p>
        </p:txBody>
      </p:sp>
      <p:sp>
        <p:nvSpPr>
          <p:cNvPr id="13" name="Content Placeholder 2">
            <a:extLst>
              <a:ext uri="{FF2B5EF4-FFF2-40B4-BE49-F238E27FC236}">
                <a16:creationId xmlns:a16="http://schemas.microsoft.com/office/drawing/2014/main" id="{C0D1E59A-84FC-4B6F-AF71-8941283F4C84}"/>
              </a:ext>
            </a:extLst>
          </p:cNvPr>
          <p:cNvSpPr>
            <a:spLocks noGrp="1"/>
          </p:cNvSpPr>
          <p:nvPr>
            <p:ph idx="1"/>
          </p:nvPr>
        </p:nvSpPr>
        <p:spPr>
          <a:xfrm>
            <a:off x="771525" y="1190624"/>
            <a:ext cx="10172700" cy="4829175"/>
          </a:xfrm>
        </p:spPr>
        <p:txBody>
          <a:bodyPr>
            <a:noAutofit/>
          </a:bodyPr>
          <a:lstStyle/>
          <a:p>
            <a:pPr marL="0" indent="0">
              <a:lnSpc>
                <a:spcPct val="100000"/>
              </a:lnSpc>
              <a:spcBef>
                <a:spcPts val="0"/>
              </a:spcBef>
              <a:spcAft>
                <a:spcPts val="2400"/>
              </a:spcAft>
              <a:buNone/>
            </a:pPr>
            <a:r>
              <a:rPr lang="en-US" sz="2000" b="1" dirty="0">
                <a:solidFill>
                  <a:srgbClr val="CF2429"/>
                </a:solidFill>
                <a:latin typeface="Lub Dub Condensed" panose="020B0506030403020204" pitchFamily="34" charset="0"/>
              </a:rPr>
              <a:t>Known coronary artery disease (CAD) </a:t>
            </a:r>
            <a:r>
              <a:rPr lang="en-US" sz="2000" dirty="0">
                <a:latin typeface="Lub Dub Condensed" panose="020B0506030403020204" pitchFamily="34" charset="0"/>
              </a:rPr>
              <a:t>means prior myocardial infarction (MI), revascularization, known obstructive CAD, nonobstructive CAD. </a:t>
            </a:r>
            <a:br>
              <a:rPr lang="en-US" sz="2000" dirty="0">
                <a:latin typeface="Lub Dub Condensed" panose="020B0506030403020204" pitchFamily="34" charset="0"/>
              </a:rPr>
            </a:br>
            <a:endParaRPr lang="en-US" sz="2000" dirty="0">
              <a:latin typeface="Lub Dub Condensed" panose="020B0506030403020204" pitchFamily="34" charset="0"/>
            </a:endParaRPr>
          </a:p>
          <a:p>
            <a:pPr marL="0" indent="0">
              <a:lnSpc>
                <a:spcPct val="100000"/>
              </a:lnSpc>
              <a:spcBef>
                <a:spcPts val="0"/>
              </a:spcBef>
              <a:spcAft>
                <a:spcPts val="2400"/>
              </a:spcAft>
              <a:buNone/>
            </a:pPr>
            <a:r>
              <a:rPr lang="en-US" sz="2000" b="1" dirty="0">
                <a:solidFill>
                  <a:srgbClr val="CF2429"/>
                </a:solidFill>
                <a:latin typeface="Lub Dub Condensed" panose="020B0506030403020204" pitchFamily="34" charset="0"/>
              </a:rPr>
              <a:t>High-risk coronary artery disease (CAD) </a:t>
            </a:r>
            <a:r>
              <a:rPr lang="en-US" sz="2000" dirty="0">
                <a:latin typeface="Lub Dub Condensed" panose="020B0506030403020204" pitchFamily="34" charset="0"/>
              </a:rPr>
              <a:t>means left main stenosis ≥50%; or obstructive CAD with fractional flow reserve with computed tomography (FFR-CT) ≤0.80.</a:t>
            </a:r>
            <a:br>
              <a:rPr lang="en-US" sz="2000" dirty="0">
                <a:latin typeface="Lub Dub Condensed" panose="020B0506030403020204" pitchFamily="34" charset="0"/>
              </a:rPr>
            </a:br>
            <a:endParaRPr lang="en-US" sz="2000" dirty="0">
              <a:latin typeface="Lub Dub Condensed" panose="020B0506030403020204" pitchFamily="34" charset="0"/>
            </a:endParaRPr>
          </a:p>
          <a:p>
            <a:pPr marL="0" indent="0">
              <a:lnSpc>
                <a:spcPct val="100000"/>
              </a:lnSpc>
              <a:spcBef>
                <a:spcPts val="0"/>
              </a:spcBef>
              <a:spcAft>
                <a:spcPts val="2400"/>
              </a:spcAft>
              <a:buNone/>
            </a:pPr>
            <a:r>
              <a:rPr lang="en-US" sz="2000" b="1" dirty="0">
                <a:solidFill>
                  <a:srgbClr val="CF2429"/>
                </a:solidFill>
                <a:latin typeface="Lub Dub Condensed" panose="020B0506030403020204" pitchFamily="34" charset="0"/>
              </a:rPr>
              <a:t>Test choice </a:t>
            </a:r>
            <a:r>
              <a:rPr lang="en-US" sz="2000" dirty="0">
                <a:latin typeface="Lub Dub Condensed" panose="020B0506030403020204" pitchFamily="34" charset="0"/>
              </a:rPr>
              <a:t>guided by the patient’s exercise capacity, resting electrocardiographic abnormalities.</a:t>
            </a:r>
          </a:p>
          <a:p>
            <a:pPr marL="0" indent="0">
              <a:lnSpc>
                <a:spcPct val="100000"/>
              </a:lnSpc>
              <a:spcBef>
                <a:spcPts val="0"/>
              </a:spcBef>
              <a:spcAft>
                <a:spcPts val="2400"/>
              </a:spcAft>
              <a:buNone/>
            </a:pPr>
            <a:endParaRPr lang="en-US" sz="2000" b="1" dirty="0">
              <a:solidFill>
                <a:srgbClr val="CF2429"/>
              </a:solidFill>
              <a:latin typeface="Lub Dub Condensed" panose="020B0506030403020204" pitchFamily="34" charset="0"/>
            </a:endParaRPr>
          </a:p>
        </p:txBody>
      </p:sp>
      <p:sp>
        <p:nvSpPr>
          <p:cNvPr id="4" name="Slide Number Placeholder 3">
            <a:extLst>
              <a:ext uri="{FF2B5EF4-FFF2-40B4-BE49-F238E27FC236}">
                <a16:creationId xmlns:a16="http://schemas.microsoft.com/office/drawing/2014/main" id="{2EBD1C3A-2C9E-41D2-9357-79FFEDB2F58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47</a:t>
            </a:fld>
            <a:endParaRPr lang="en-US" sz="900" dirty="0"/>
          </a:p>
        </p:txBody>
      </p:sp>
      <p:sp>
        <p:nvSpPr>
          <p:cNvPr id="6" name="TextBox 5">
            <a:hlinkClick r:id="rId2" action="ppaction://hlinksldjump"/>
            <a:extLst>
              <a:ext uri="{FF2B5EF4-FFF2-40B4-BE49-F238E27FC236}">
                <a16:creationId xmlns:a16="http://schemas.microsoft.com/office/drawing/2014/main" id="{267E3B65-46B6-4A71-BB07-788020878901}"/>
              </a:ext>
              <a:ext uri="{C183D7F6-B498-43B3-948B-1728B52AA6E4}">
                <adec:decorative xmlns:adec="http://schemas.microsoft.com/office/drawing/2017/decorative" val="1"/>
              </a:ext>
            </a:extLst>
          </p:cNvPr>
          <p:cNvSpPr txBox="1"/>
          <p:nvPr/>
        </p:nvSpPr>
        <p:spPr>
          <a:xfrm>
            <a:off x="8439150" y="399049"/>
            <a:ext cx="2505075" cy="338554"/>
          </a:xfrm>
          <a:prstGeom prst="rect">
            <a:avLst/>
          </a:prstGeom>
          <a:noFill/>
        </p:spPr>
        <p:txBody>
          <a:bodyPr wrap="square" rtlCol="0">
            <a:spAutoFit/>
          </a:bodyPr>
          <a:lstStyle/>
          <a:p>
            <a:r>
              <a:rPr lang="en-US" sz="1600" b="1" dirty="0">
                <a:latin typeface="Lub Dub Condensed" panose="020B0506030403020204" pitchFamily="34" charset="0"/>
                <a:sym typeface="Wingdings 3" panose="05040102010807070707" pitchFamily="18" charset="2"/>
              </a:rPr>
              <a:t>  </a:t>
            </a:r>
            <a:r>
              <a:rPr lang="en-US" sz="1600" b="1" dirty="0">
                <a:latin typeface="Lub Dub Condensed" panose="020B0506030403020204" pitchFamily="34" charset="0"/>
              </a:rPr>
              <a:t>Return to previous slide</a:t>
            </a:r>
          </a:p>
        </p:txBody>
      </p:sp>
    </p:spTree>
    <p:extLst>
      <p:ext uri="{BB962C8B-B14F-4D97-AF65-F5344CB8AC3E}">
        <p14:creationId xmlns:p14="http://schemas.microsoft.com/office/powerpoint/2010/main" val="10346080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A138AF9-8770-4E43-8C8A-21042022437B}"/>
              </a:ext>
              <a:ext uri="{C183D7F6-B498-43B3-948B-1728B52AA6E4}">
                <adec:decorative xmlns:adec="http://schemas.microsoft.com/office/drawing/2017/decorative" val="1"/>
              </a:ext>
            </a:extLst>
          </p:cNvPr>
          <p:cNvSpPr/>
          <p:nvPr/>
        </p:nvSpPr>
        <p:spPr>
          <a:xfrm>
            <a:off x="8328752" y="365126"/>
            <a:ext cx="2615473" cy="406400"/>
          </a:xfrm>
          <a:prstGeom prst="rect">
            <a:avLst/>
          </a:prstGeom>
          <a:solidFill>
            <a:schemeClr val="bg1">
              <a:lumMod val="8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14472A-9114-4504-BCE3-A72ED79D4A54}"/>
              </a:ext>
            </a:extLst>
          </p:cNvPr>
          <p:cNvSpPr>
            <a:spLocks noGrp="1"/>
          </p:cNvSpPr>
          <p:nvPr>
            <p:ph type="title"/>
          </p:nvPr>
        </p:nvSpPr>
        <p:spPr>
          <a:xfrm>
            <a:off x="838200" y="365126"/>
            <a:ext cx="10515600" cy="406400"/>
          </a:xfrm>
        </p:spPr>
        <p:txBody>
          <a:bodyPr/>
          <a:lstStyle/>
          <a:p>
            <a:r>
              <a:rPr lang="en-US" sz="2800" dirty="0"/>
              <a:t>Links for </a:t>
            </a:r>
            <a:r>
              <a:rPr lang="en-US" sz="2800" dirty="0">
                <a:solidFill>
                  <a:srgbClr val="CF2429"/>
                </a:solidFill>
              </a:rPr>
              <a:t>Figure 14</a:t>
            </a:r>
          </a:p>
        </p:txBody>
      </p:sp>
      <p:sp>
        <p:nvSpPr>
          <p:cNvPr id="13" name="Content Placeholder 2">
            <a:extLst>
              <a:ext uri="{FF2B5EF4-FFF2-40B4-BE49-F238E27FC236}">
                <a16:creationId xmlns:a16="http://schemas.microsoft.com/office/drawing/2014/main" id="{C0D1E59A-84FC-4B6F-AF71-8941283F4C84}"/>
              </a:ext>
            </a:extLst>
          </p:cNvPr>
          <p:cNvSpPr>
            <a:spLocks noGrp="1"/>
          </p:cNvSpPr>
          <p:nvPr>
            <p:ph idx="1"/>
          </p:nvPr>
        </p:nvSpPr>
        <p:spPr>
          <a:xfrm>
            <a:off x="771525" y="1190624"/>
            <a:ext cx="10172700" cy="4829175"/>
          </a:xfrm>
        </p:spPr>
        <p:txBody>
          <a:bodyPr>
            <a:noAutofit/>
          </a:bodyPr>
          <a:lstStyle/>
          <a:p>
            <a:pPr marL="0" indent="0">
              <a:lnSpc>
                <a:spcPct val="100000"/>
              </a:lnSpc>
              <a:spcBef>
                <a:spcPts val="0"/>
              </a:spcBef>
              <a:spcAft>
                <a:spcPts val="2400"/>
              </a:spcAft>
              <a:buNone/>
            </a:pPr>
            <a:r>
              <a:rPr lang="en-US" sz="2000" b="1" dirty="0">
                <a:solidFill>
                  <a:srgbClr val="CF2429"/>
                </a:solidFill>
                <a:latin typeface="Lub Dub Condensed" panose="020B0506030403020204" pitchFamily="34" charset="0"/>
              </a:rPr>
              <a:t>Invasive coronary function testing refer to the following reference: </a:t>
            </a:r>
            <a:r>
              <a:rPr lang="en-US" sz="2000" dirty="0">
                <a:latin typeface="Lub Dub Condensed" panose="020B0506030403020204" pitchFamily="34" charset="0"/>
              </a:rPr>
              <a:t>Ford TJ, Corcoran D, Sidik N, et al. Coronary microvascular dysfunction: assessment of both structure and function. J Am Coll Cardiol 2018;72:584-6.</a:t>
            </a:r>
            <a:br>
              <a:rPr lang="en-US" sz="2000" dirty="0">
                <a:latin typeface="Lub Dub Condensed" panose="020B0506030403020204" pitchFamily="34" charset="0"/>
              </a:rPr>
            </a:br>
            <a:endParaRPr lang="en-US" sz="2000" dirty="0">
              <a:latin typeface="Lub Dub Condensed" panose="020B0506030403020204" pitchFamily="34" charset="0"/>
            </a:endParaRPr>
          </a:p>
          <a:p>
            <a:pPr marL="0" indent="0">
              <a:lnSpc>
                <a:spcPct val="100000"/>
              </a:lnSpc>
              <a:spcBef>
                <a:spcPts val="0"/>
              </a:spcBef>
              <a:spcAft>
                <a:spcPts val="2400"/>
              </a:spcAft>
              <a:buNone/>
            </a:pPr>
            <a:r>
              <a:rPr lang="en-US" sz="2000" b="1" dirty="0">
                <a:solidFill>
                  <a:srgbClr val="CF2429"/>
                </a:solidFill>
                <a:latin typeface="Lub Dub Condensed" panose="020B0506030403020204" pitchFamily="34" charset="0"/>
              </a:rPr>
              <a:t>Cannot exclude microvascular vasospasm.</a:t>
            </a:r>
          </a:p>
          <a:p>
            <a:pPr marL="0" indent="0">
              <a:lnSpc>
                <a:spcPct val="100000"/>
              </a:lnSpc>
              <a:spcBef>
                <a:spcPts val="0"/>
              </a:spcBef>
              <a:spcAft>
                <a:spcPts val="2400"/>
              </a:spcAft>
              <a:buNone/>
            </a:pPr>
            <a:endParaRPr lang="en-US" sz="2000" b="1" dirty="0">
              <a:solidFill>
                <a:srgbClr val="CF2429"/>
              </a:solidFill>
              <a:latin typeface="Lub Dub Condensed" panose="020B0506030403020204" pitchFamily="34" charset="0"/>
            </a:endParaRPr>
          </a:p>
        </p:txBody>
      </p:sp>
      <p:sp>
        <p:nvSpPr>
          <p:cNvPr id="4" name="Slide Number Placeholder 3">
            <a:extLst>
              <a:ext uri="{FF2B5EF4-FFF2-40B4-BE49-F238E27FC236}">
                <a16:creationId xmlns:a16="http://schemas.microsoft.com/office/drawing/2014/main" id="{2EBD1C3A-2C9E-41D2-9357-79FFEDB2F58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48</a:t>
            </a:fld>
            <a:endParaRPr lang="en-US" sz="900" dirty="0"/>
          </a:p>
        </p:txBody>
      </p:sp>
      <p:sp>
        <p:nvSpPr>
          <p:cNvPr id="6" name="TextBox 5">
            <a:hlinkClick r:id="rId2" action="ppaction://hlinksldjump"/>
            <a:extLst>
              <a:ext uri="{FF2B5EF4-FFF2-40B4-BE49-F238E27FC236}">
                <a16:creationId xmlns:a16="http://schemas.microsoft.com/office/drawing/2014/main" id="{267E3B65-46B6-4A71-BB07-788020878901}"/>
              </a:ext>
              <a:ext uri="{C183D7F6-B498-43B3-948B-1728B52AA6E4}">
                <adec:decorative xmlns:adec="http://schemas.microsoft.com/office/drawing/2017/decorative" val="1"/>
              </a:ext>
            </a:extLst>
          </p:cNvPr>
          <p:cNvSpPr txBox="1"/>
          <p:nvPr/>
        </p:nvSpPr>
        <p:spPr>
          <a:xfrm>
            <a:off x="8439150" y="399049"/>
            <a:ext cx="2505075" cy="338554"/>
          </a:xfrm>
          <a:prstGeom prst="rect">
            <a:avLst/>
          </a:prstGeom>
          <a:noFill/>
        </p:spPr>
        <p:txBody>
          <a:bodyPr wrap="square" rtlCol="0">
            <a:spAutoFit/>
          </a:bodyPr>
          <a:lstStyle/>
          <a:p>
            <a:r>
              <a:rPr lang="en-US" sz="1600" b="1" dirty="0">
                <a:latin typeface="Lub Dub Condensed" panose="020B0506030403020204" pitchFamily="34" charset="0"/>
                <a:sym typeface="Wingdings 3" panose="05040102010807070707" pitchFamily="18" charset="2"/>
              </a:rPr>
              <a:t>  </a:t>
            </a:r>
            <a:r>
              <a:rPr lang="en-US" sz="1600" b="1" dirty="0">
                <a:latin typeface="Lub Dub Condensed" panose="020B0506030403020204" pitchFamily="34" charset="0"/>
              </a:rPr>
              <a:t>Return to previous slide</a:t>
            </a:r>
          </a:p>
        </p:txBody>
      </p:sp>
    </p:spTree>
    <p:extLst>
      <p:ext uri="{BB962C8B-B14F-4D97-AF65-F5344CB8AC3E}">
        <p14:creationId xmlns:p14="http://schemas.microsoft.com/office/powerpoint/2010/main" val="1521302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659B8-02CC-4726-AA72-822F0922185B}"/>
              </a:ext>
            </a:extLst>
          </p:cNvPr>
          <p:cNvSpPr>
            <a:spLocks noGrp="1"/>
          </p:cNvSpPr>
          <p:nvPr>
            <p:ph type="title"/>
          </p:nvPr>
        </p:nvSpPr>
        <p:spPr/>
        <p:txBody>
          <a:bodyPr/>
          <a:lstStyle/>
          <a:p>
            <a:r>
              <a:rPr lang="en-US" sz="3200" b="1" dirty="0"/>
              <a:t>Getting the Chest Pain Diagnosis Right</a:t>
            </a:r>
            <a:br>
              <a:rPr lang="en-US" sz="3200" b="1" dirty="0"/>
            </a:br>
            <a:r>
              <a:rPr lang="en-US" sz="2400" dirty="0">
                <a:latin typeface="Lub Dub Medium" panose="020B0603030403020204" pitchFamily="34" charset="0"/>
                <a:cs typeface="Lato"/>
              </a:rPr>
              <a:t>Other Patient-Focused Considerations for Evaluation of Chest Pain </a:t>
            </a:r>
          </a:p>
        </p:txBody>
      </p:sp>
      <p:pic>
        <p:nvPicPr>
          <p:cNvPr id="10" name="Picture 9">
            <a:extLst>
              <a:ext uri="{FF2B5EF4-FFF2-40B4-BE49-F238E27FC236}">
                <a16:creationId xmlns:a16="http://schemas.microsoft.com/office/drawing/2014/main" id="{25E286C6-6FBA-487D-8865-B3B1B1FAE167}"/>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90056" y="1212365"/>
            <a:ext cx="1052512" cy="1054266"/>
          </a:xfrm>
          <a:prstGeom prst="rect">
            <a:avLst/>
          </a:prstGeom>
        </p:spPr>
      </p:pic>
      <p:sp>
        <p:nvSpPr>
          <p:cNvPr id="22" name="TextBox 21">
            <a:extLst>
              <a:ext uri="{FF2B5EF4-FFF2-40B4-BE49-F238E27FC236}">
                <a16:creationId xmlns:a16="http://schemas.microsoft.com/office/drawing/2014/main" id="{ED31AC47-21FB-4B12-B21F-2EF20C90C9F3}"/>
              </a:ext>
            </a:extLst>
          </p:cNvPr>
          <p:cNvSpPr txBox="1"/>
          <p:nvPr/>
        </p:nvSpPr>
        <p:spPr>
          <a:xfrm>
            <a:off x="2059780" y="1597135"/>
            <a:ext cx="1343026" cy="400110"/>
          </a:xfrm>
          <a:prstGeom prst="rect">
            <a:avLst/>
          </a:prstGeom>
          <a:noFill/>
        </p:spPr>
        <p:txBody>
          <a:bodyPr wrap="square">
            <a:spAutoFit/>
          </a:bodyPr>
          <a:lstStyle/>
          <a:p>
            <a:r>
              <a:rPr lang="en-US" sz="2000" dirty="0">
                <a:latin typeface="Lub Dub Bold" panose="020B0803030403020204" pitchFamily="34" charset="0"/>
              </a:rPr>
              <a:t>Women</a:t>
            </a:r>
          </a:p>
        </p:txBody>
      </p:sp>
      <p:sp>
        <p:nvSpPr>
          <p:cNvPr id="6" name="Content Placeholder 5">
            <a:extLst>
              <a:ext uri="{FF2B5EF4-FFF2-40B4-BE49-F238E27FC236}">
                <a16:creationId xmlns:a16="http://schemas.microsoft.com/office/drawing/2014/main" id="{A4DB8BF7-8116-42DE-9FCA-18A70ECB5765}"/>
              </a:ext>
            </a:extLst>
          </p:cNvPr>
          <p:cNvSpPr txBox="1">
            <a:spLocks/>
          </p:cNvSpPr>
          <p:nvPr/>
        </p:nvSpPr>
        <p:spPr>
          <a:xfrm>
            <a:off x="485776" y="2403700"/>
            <a:ext cx="3448049" cy="963136"/>
          </a:xfrm>
          <a:prstGeom prst="rect">
            <a:avLst/>
          </a:prstGeom>
          <a:solidFill>
            <a:srgbClr val="46A547"/>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t>Women who present with chest pain are at risk for underdiagnosis, and potential cardiac causes should always be considered (Class 1).*</a:t>
            </a:r>
          </a:p>
        </p:txBody>
      </p:sp>
      <p:sp>
        <p:nvSpPr>
          <p:cNvPr id="8" name="Content Placeholder 5">
            <a:extLst>
              <a:ext uri="{FF2B5EF4-FFF2-40B4-BE49-F238E27FC236}">
                <a16:creationId xmlns:a16="http://schemas.microsoft.com/office/drawing/2014/main" id="{C0336A0C-BEA6-42B3-BCC7-7641C972F7FE}"/>
              </a:ext>
            </a:extLst>
          </p:cNvPr>
          <p:cNvSpPr txBox="1">
            <a:spLocks/>
          </p:cNvSpPr>
          <p:nvPr/>
        </p:nvSpPr>
        <p:spPr>
          <a:xfrm>
            <a:off x="485775" y="3508027"/>
            <a:ext cx="3448050" cy="1119666"/>
          </a:xfrm>
          <a:prstGeom prst="rect">
            <a:avLst/>
          </a:prstGeom>
          <a:solidFill>
            <a:srgbClr val="46A547"/>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t>In women presenting with chest pain, it is recommended to obtain a history that emphasizes accompanying symptoms that are more common in women with ACS  (Class 1).**</a:t>
            </a:r>
          </a:p>
        </p:txBody>
      </p:sp>
      <p:sp>
        <p:nvSpPr>
          <p:cNvPr id="29" name="TextBox 28">
            <a:extLst>
              <a:ext uri="{FF2B5EF4-FFF2-40B4-BE49-F238E27FC236}">
                <a16:creationId xmlns:a16="http://schemas.microsoft.com/office/drawing/2014/main" id="{536A133C-7726-4DAD-B64F-534A2965FB48}"/>
              </a:ext>
            </a:extLst>
          </p:cNvPr>
          <p:cNvSpPr txBox="1"/>
          <p:nvPr/>
        </p:nvSpPr>
        <p:spPr>
          <a:xfrm>
            <a:off x="485775" y="4768884"/>
            <a:ext cx="3448046" cy="769441"/>
          </a:xfrm>
          <a:prstGeom prst="rect">
            <a:avLst/>
          </a:prstGeom>
          <a:noFill/>
        </p:spPr>
        <p:txBody>
          <a:bodyPr wrap="square">
            <a:spAutoFit/>
          </a:bodyPr>
          <a:lstStyle/>
          <a:p>
            <a:pPr marL="114300" indent="-114300"/>
            <a:r>
              <a:rPr lang="en-US" sz="1100" i="1" dirty="0">
                <a:latin typeface="Lub Dub Condensed" panose="020B0506030403020204" pitchFamily="34" charset="0"/>
              </a:rPr>
              <a:t>* Traditional risk scores may underestimate risk in women</a:t>
            </a:r>
          </a:p>
          <a:p>
            <a:pPr marL="114300" indent="-114300"/>
            <a:r>
              <a:rPr lang="en-US" sz="1100" i="1" dirty="0">
                <a:latin typeface="Lub Dub Condensed" panose="020B0506030403020204" pitchFamily="34" charset="0"/>
              </a:rPr>
              <a:t>** Women are more likely to report multiple associated symptoms in addition to chest pain when presenting with ACS</a:t>
            </a:r>
          </a:p>
        </p:txBody>
      </p:sp>
      <p:pic>
        <p:nvPicPr>
          <p:cNvPr id="21" name="Picture 20">
            <a:extLst>
              <a:ext uri="{FF2B5EF4-FFF2-40B4-BE49-F238E27FC236}">
                <a16:creationId xmlns:a16="http://schemas.microsoft.com/office/drawing/2014/main" id="{04F0DFCB-1C87-4C47-A09C-149EF261A8D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4954852" y="1210143"/>
            <a:ext cx="1052512" cy="1052512"/>
          </a:xfrm>
          <a:prstGeom prst="rect">
            <a:avLst/>
          </a:prstGeom>
        </p:spPr>
      </p:pic>
      <p:sp>
        <p:nvSpPr>
          <p:cNvPr id="25" name="TextBox 24">
            <a:extLst>
              <a:ext uri="{FF2B5EF4-FFF2-40B4-BE49-F238E27FC236}">
                <a16:creationId xmlns:a16="http://schemas.microsoft.com/office/drawing/2014/main" id="{4274057A-A2AF-477F-BA65-CF6BFC6985AD}"/>
              </a:ext>
            </a:extLst>
          </p:cNvPr>
          <p:cNvSpPr txBox="1"/>
          <p:nvPr/>
        </p:nvSpPr>
        <p:spPr>
          <a:xfrm>
            <a:off x="5955503" y="1597135"/>
            <a:ext cx="1343026" cy="400110"/>
          </a:xfrm>
          <a:prstGeom prst="rect">
            <a:avLst/>
          </a:prstGeom>
          <a:noFill/>
        </p:spPr>
        <p:txBody>
          <a:bodyPr wrap="square">
            <a:spAutoFit/>
          </a:bodyPr>
          <a:lstStyle/>
          <a:p>
            <a:r>
              <a:rPr lang="en-US" sz="2000" dirty="0">
                <a:latin typeface="Lub Dub Bold" panose="020B0803030403020204" pitchFamily="34" charset="0"/>
              </a:rPr>
              <a:t>Elderly</a:t>
            </a:r>
          </a:p>
        </p:txBody>
      </p:sp>
      <p:sp>
        <p:nvSpPr>
          <p:cNvPr id="9" name="Content Placeholder 5">
            <a:extLst>
              <a:ext uri="{FF2B5EF4-FFF2-40B4-BE49-F238E27FC236}">
                <a16:creationId xmlns:a16="http://schemas.microsoft.com/office/drawing/2014/main" id="{AADB2C69-5EF2-4EAC-A1CC-061872DBA36D}"/>
              </a:ext>
            </a:extLst>
          </p:cNvPr>
          <p:cNvSpPr txBox="1">
            <a:spLocks/>
          </p:cNvSpPr>
          <p:nvPr/>
        </p:nvSpPr>
        <p:spPr>
          <a:xfrm>
            <a:off x="4786313" y="2403700"/>
            <a:ext cx="2619374" cy="2135376"/>
          </a:xfrm>
          <a:prstGeom prst="rect">
            <a:avLst/>
          </a:prstGeom>
          <a:solidFill>
            <a:srgbClr val="46A547"/>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t>In patients with chest pain who are &gt;75 years of age, ACS should be considered when accompanying symptoms such as shortness of breath, syncope, or acute delirium are present, or when an unexplained fall has occurred (Class 1).</a:t>
            </a:r>
          </a:p>
        </p:txBody>
      </p:sp>
      <p:pic>
        <p:nvPicPr>
          <p:cNvPr id="23" name="Picture 22">
            <a:extLst>
              <a:ext uri="{FF2B5EF4-FFF2-40B4-BE49-F238E27FC236}">
                <a16:creationId xmlns:a16="http://schemas.microsoft.com/office/drawing/2014/main" id="{3C9E4D78-52E9-4150-A33F-C3B2404621A1}"/>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8527784" y="1217230"/>
            <a:ext cx="1052512" cy="1052512"/>
          </a:xfrm>
          <a:prstGeom prst="rect">
            <a:avLst/>
          </a:prstGeom>
        </p:spPr>
      </p:pic>
      <p:sp>
        <p:nvSpPr>
          <p:cNvPr id="27" name="TextBox 26">
            <a:extLst>
              <a:ext uri="{FF2B5EF4-FFF2-40B4-BE49-F238E27FC236}">
                <a16:creationId xmlns:a16="http://schemas.microsoft.com/office/drawing/2014/main" id="{D1B4B4DE-E8C7-4A8F-9E73-DBA73093F331}"/>
              </a:ext>
            </a:extLst>
          </p:cNvPr>
          <p:cNvSpPr txBox="1"/>
          <p:nvPr/>
        </p:nvSpPr>
        <p:spPr>
          <a:xfrm>
            <a:off x="9518387" y="1476226"/>
            <a:ext cx="1554959" cy="707886"/>
          </a:xfrm>
          <a:prstGeom prst="rect">
            <a:avLst/>
          </a:prstGeom>
          <a:noFill/>
        </p:spPr>
        <p:txBody>
          <a:bodyPr wrap="square">
            <a:spAutoFit/>
          </a:bodyPr>
          <a:lstStyle/>
          <a:p>
            <a:r>
              <a:rPr lang="en-US" sz="2000" dirty="0">
                <a:latin typeface="Lub Dub Bold" panose="020B0803030403020204" pitchFamily="34" charset="0"/>
              </a:rPr>
              <a:t>Ethnically Diverse </a:t>
            </a:r>
          </a:p>
        </p:txBody>
      </p:sp>
      <p:sp>
        <p:nvSpPr>
          <p:cNvPr id="12" name="Content Placeholder 5">
            <a:extLst>
              <a:ext uri="{FF2B5EF4-FFF2-40B4-BE49-F238E27FC236}">
                <a16:creationId xmlns:a16="http://schemas.microsoft.com/office/drawing/2014/main" id="{86D1260F-DA1F-493C-B48A-47EF02576B22}"/>
              </a:ext>
            </a:extLst>
          </p:cNvPr>
          <p:cNvSpPr txBox="1">
            <a:spLocks/>
          </p:cNvSpPr>
          <p:nvPr/>
        </p:nvSpPr>
        <p:spPr>
          <a:xfrm>
            <a:off x="8105776" y="2403700"/>
            <a:ext cx="3448049" cy="1078101"/>
          </a:xfrm>
          <a:prstGeom prst="rect">
            <a:avLst/>
          </a:prstGeom>
          <a:solidFill>
            <a:srgbClr val="46A547"/>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t>Cultural competency training is recommended to help achieve the best outcomes in patients of diverse racial and ethnic backgrounds who present with chest pain (Class 1).</a:t>
            </a:r>
          </a:p>
        </p:txBody>
      </p:sp>
      <p:sp>
        <p:nvSpPr>
          <p:cNvPr id="13" name="Content Placeholder 5">
            <a:extLst>
              <a:ext uri="{FF2B5EF4-FFF2-40B4-BE49-F238E27FC236}">
                <a16:creationId xmlns:a16="http://schemas.microsoft.com/office/drawing/2014/main" id="{2BC946A5-9EC2-4DC6-90CB-1387DA417227}"/>
              </a:ext>
            </a:extLst>
          </p:cNvPr>
          <p:cNvSpPr txBox="1">
            <a:spLocks/>
          </p:cNvSpPr>
          <p:nvPr/>
        </p:nvSpPr>
        <p:spPr>
          <a:xfrm>
            <a:off x="8105775" y="3650898"/>
            <a:ext cx="3448050" cy="1538766"/>
          </a:xfrm>
          <a:prstGeom prst="rect">
            <a:avLst/>
          </a:prstGeom>
          <a:solidFill>
            <a:srgbClr val="46A547"/>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t>Among patients of diverse race and ethnicity presenting with chest pain in whom English may not be their primary language, addressing language barriers with the use of formal translation services is recommended (Class 1).</a:t>
            </a:r>
          </a:p>
        </p:txBody>
      </p:sp>
      <p:cxnSp>
        <p:nvCxnSpPr>
          <p:cNvPr id="15" name="Straight Connector 14">
            <a:extLst>
              <a:ext uri="{FF2B5EF4-FFF2-40B4-BE49-F238E27FC236}">
                <a16:creationId xmlns:a16="http://schemas.microsoft.com/office/drawing/2014/main" id="{541E7D39-8411-4028-A752-88E77CE56645}"/>
              </a:ext>
              <a:ext uri="{C183D7F6-B498-43B3-948B-1728B52AA6E4}">
                <adec:decorative xmlns:adec="http://schemas.microsoft.com/office/drawing/2017/decorative" val="1"/>
              </a:ext>
            </a:extLst>
          </p:cNvPr>
          <p:cNvCxnSpPr>
            <a:cxnSpLocks/>
          </p:cNvCxnSpPr>
          <p:nvPr/>
        </p:nvCxnSpPr>
        <p:spPr>
          <a:xfrm>
            <a:off x="4362450" y="1748251"/>
            <a:ext cx="0" cy="37052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A393D8A-44B6-4BD1-8BF8-AE8873BD0489}"/>
              </a:ext>
              <a:ext uri="{C183D7F6-B498-43B3-948B-1728B52AA6E4}">
                <adec:decorative xmlns:adec="http://schemas.microsoft.com/office/drawing/2017/decorative" val="1"/>
              </a:ext>
            </a:extLst>
          </p:cNvPr>
          <p:cNvCxnSpPr>
            <a:cxnSpLocks/>
          </p:cNvCxnSpPr>
          <p:nvPr/>
        </p:nvCxnSpPr>
        <p:spPr>
          <a:xfrm>
            <a:off x="7762875" y="1748251"/>
            <a:ext cx="0" cy="37052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descr="Abbreviations listed of terms used in the slide.">
            <a:extLst>
              <a:ext uri="{FF2B5EF4-FFF2-40B4-BE49-F238E27FC236}">
                <a16:creationId xmlns:a16="http://schemas.microsoft.com/office/drawing/2014/main" id="{569F6CF1-AC52-40A9-A9D9-F74F5BAF296C}"/>
              </a:ext>
            </a:extLst>
          </p:cNvPr>
          <p:cNvSpPr>
            <a:spLocks noGrp="1"/>
          </p:cNvSpPr>
          <p:nvPr>
            <p:ph type="body" sz="quarter" idx="13"/>
          </p:nvPr>
        </p:nvSpPr>
        <p:spPr>
          <a:xfrm>
            <a:off x="838200" y="6001861"/>
            <a:ext cx="10515600" cy="271939"/>
          </a:xfrm>
        </p:spPr>
        <p:txBody>
          <a:bodyPr/>
          <a:lstStyle/>
          <a:p>
            <a:pPr algn="ctr"/>
            <a:r>
              <a:rPr lang="en-US" sz="1200" b="1" dirty="0"/>
              <a:t>Abbreviations:  </a:t>
            </a:r>
            <a:r>
              <a:rPr lang="en-US" sz="1200" dirty="0"/>
              <a:t>ACS indicates acute coronary syndrome. </a:t>
            </a:r>
          </a:p>
        </p:txBody>
      </p:sp>
      <p:sp>
        <p:nvSpPr>
          <p:cNvPr id="4" name="Slide Number Placeholder 3">
            <a:extLst>
              <a:ext uri="{FF2B5EF4-FFF2-40B4-BE49-F238E27FC236}">
                <a16:creationId xmlns:a16="http://schemas.microsoft.com/office/drawing/2014/main" id="{1E024AC5-0FB2-4C0C-A519-F744FD00D7BF}"/>
              </a:ext>
              <a:ext uri="{C183D7F6-B498-43B3-948B-1728B52AA6E4}">
                <adec:decorative xmlns:adec="http://schemas.microsoft.com/office/drawing/2017/decorative" val="0"/>
              </a:ext>
            </a:extLst>
          </p:cNvPr>
          <p:cNvSpPr>
            <a:spLocks noGrp="1"/>
          </p:cNvSpPr>
          <p:nvPr>
            <p:ph type="sldNum" sz="quarter" idx="12"/>
          </p:nvPr>
        </p:nvSpPr>
        <p:spPr/>
        <p:txBody>
          <a:bodyPr/>
          <a:lstStyle/>
          <a:p>
            <a:fld id="{FDAF4333-7328-E84F-9F6D-15A5075E3AB3}" type="slidenum">
              <a:rPr lang="en-US" smtClean="0"/>
              <a:pPr/>
              <a:t>5</a:t>
            </a:fld>
            <a:endParaRPr lang="en-US" sz="900" dirty="0"/>
          </a:p>
        </p:txBody>
      </p:sp>
    </p:spTree>
    <p:extLst>
      <p:ext uri="{BB962C8B-B14F-4D97-AF65-F5344CB8AC3E}">
        <p14:creationId xmlns:p14="http://schemas.microsoft.com/office/powerpoint/2010/main" val="616893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32D93EF5-1004-4FE6-B6E8-F882656054B6}"/>
              </a:ext>
              <a:ext uri="{C183D7F6-B498-43B3-948B-1728B52AA6E4}">
                <adec:decorative xmlns:adec="http://schemas.microsoft.com/office/drawing/2017/decorative" val="1"/>
              </a:ext>
            </a:extLst>
          </p:cNvPr>
          <p:cNvSpPr txBox="1"/>
          <p:nvPr/>
        </p:nvSpPr>
        <p:spPr>
          <a:xfrm>
            <a:off x="709617" y="3571258"/>
            <a:ext cx="2395728" cy="2099036"/>
          </a:xfrm>
          <a:prstGeom prst="rect">
            <a:avLst/>
          </a:prstGeom>
          <a:solidFill>
            <a:schemeClr val="bg1">
              <a:lumMod val="85000"/>
            </a:schemeClr>
          </a:solidFill>
        </p:spPr>
        <p:txBody>
          <a:bodyPr wrap="square" tIns="182880" numCol="1" spcCol="182880">
            <a:spAutoFit/>
          </a:bodyPr>
          <a:lstStyle/>
          <a:p>
            <a:pPr marL="171450" indent="-171450">
              <a:lnSpc>
                <a:spcPct val="90000"/>
              </a:lnSpc>
              <a:spcAft>
                <a:spcPts val="600"/>
              </a:spcAft>
              <a:buFont typeface="Arial" panose="020B0604020202020204" pitchFamily="34" charset="0"/>
              <a:buChar char="•"/>
            </a:pPr>
            <a:r>
              <a:rPr lang="en-US" sz="1200" dirty="0">
                <a:latin typeface="Lub Dub Medium" panose="020B0603030403020204" pitchFamily="34" charset="0"/>
              </a:rPr>
              <a:t>Diaphoresis</a:t>
            </a:r>
          </a:p>
          <a:p>
            <a:pPr marL="171450" indent="-171450">
              <a:lnSpc>
                <a:spcPct val="90000"/>
              </a:lnSpc>
              <a:spcAft>
                <a:spcPts val="600"/>
              </a:spcAft>
              <a:buFont typeface="Arial" panose="020B0604020202020204" pitchFamily="34" charset="0"/>
              <a:buChar char="•"/>
            </a:pPr>
            <a:r>
              <a:rPr lang="en-US" sz="1200" dirty="0">
                <a:latin typeface="Lub Dub Medium" panose="020B0603030403020204" pitchFamily="34" charset="0"/>
              </a:rPr>
              <a:t>Tachypnea</a:t>
            </a:r>
          </a:p>
          <a:p>
            <a:pPr marL="171450" indent="-171450">
              <a:lnSpc>
                <a:spcPct val="90000"/>
              </a:lnSpc>
              <a:spcAft>
                <a:spcPts val="600"/>
              </a:spcAft>
              <a:buFont typeface="Arial" panose="020B0604020202020204" pitchFamily="34" charset="0"/>
              <a:buChar char="•"/>
            </a:pPr>
            <a:r>
              <a:rPr lang="en-US" sz="1200" dirty="0">
                <a:latin typeface="Lub Dub Medium" panose="020B0603030403020204" pitchFamily="34" charset="0"/>
              </a:rPr>
              <a:t>Tachycardia</a:t>
            </a:r>
          </a:p>
          <a:p>
            <a:pPr marL="171450" indent="-171450">
              <a:lnSpc>
                <a:spcPct val="90000"/>
              </a:lnSpc>
              <a:spcAft>
                <a:spcPts val="600"/>
              </a:spcAft>
              <a:buFont typeface="Arial" panose="020B0604020202020204" pitchFamily="34" charset="0"/>
              <a:buChar char="•"/>
            </a:pPr>
            <a:r>
              <a:rPr lang="en-US" sz="1200" dirty="0">
                <a:latin typeface="Lub Dub Medium" panose="020B0603030403020204" pitchFamily="34" charset="0"/>
              </a:rPr>
              <a:t>Hypotension</a:t>
            </a:r>
          </a:p>
          <a:p>
            <a:pPr marL="171450" indent="-171450">
              <a:lnSpc>
                <a:spcPct val="90000"/>
              </a:lnSpc>
              <a:spcAft>
                <a:spcPts val="600"/>
              </a:spcAft>
              <a:buFont typeface="Arial" panose="020B0604020202020204" pitchFamily="34" charset="0"/>
              <a:buChar char="•"/>
            </a:pPr>
            <a:r>
              <a:rPr lang="en-US" sz="1200" dirty="0">
                <a:latin typeface="Lub Dub Medium" panose="020B0603030403020204" pitchFamily="34" charset="0"/>
              </a:rPr>
              <a:t>Crackles</a:t>
            </a:r>
          </a:p>
          <a:p>
            <a:pPr marL="171450" indent="-171450">
              <a:lnSpc>
                <a:spcPct val="90000"/>
              </a:lnSpc>
              <a:spcAft>
                <a:spcPts val="600"/>
              </a:spcAft>
              <a:buFont typeface="Arial" panose="020B0604020202020204" pitchFamily="34" charset="0"/>
              <a:buChar char="•"/>
            </a:pPr>
            <a:r>
              <a:rPr lang="en-US" sz="1200" dirty="0">
                <a:latin typeface="Lub Dub Medium" panose="020B0603030403020204" pitchFamily="34" charset="0"/>
              </a:rPr>
              <a:t>S3</a:t>
            </a:r>
          </a:p>
          <a:p>
            <a:pPr marL="171450" indent="-171450">
              <a:lnSpc>
                <a:spcPct val="90000"/>
              </a:lnSpc>
              <a:spcAft>
                <a:spcPts val="600"/>
              </a:spcAft>
              <a:buFont typeface="Arial" panose="020B0604020202020204" pitchFamily="34" charset="0"/>
              <a:buChar char="•"/>
            </a:pPr>
            <a:r>
              <a:rPr lang="en-US" sz="1200" dirty="0">
                <a:latin typeface="Lub Dub Medium" panose="020B0603030403020204" pitchFamily="34" charset="0"/>
              </a:rPr>
              <a:t>MR murmur</a:t>
            </a:r>
          </a:p>
          <a:p>
            <a:pPr marL="171450" indent="-171450">
              <a:lnSpc>
                <a:spcPct val="90000"/>
              </a:lnSpc>
              <a:spcAft>
                <a:spcPts val="600"/>
              </a:spcAft>
              <a:buFont typeface="Arial" panose="020B0604020202020204" pitchFamily="34" charset="0"/>
              <a:buChar char="•"/>
            </a:pPr>
            <a:r>
              <a:rPr lang="en-US" sz="1200" dirty="0">
                <a:latin typeface="Lub Dub Medium" panose="020B0603030403020204" pitchFamily="34" charset="0"/>
              </a:rPr>
              <a:t>Exam can be normal </a:t>
            </a:r>
            <a:endParaRPr lang="en-US" sz="1400" dirty="0">
              <a:latin typeface="Lub Dub Medium" panose="020B0603030403020204" pitchFamily="34" charset="0"/>
            </a:endParaRPr>
          </a:p>
        </p:txBody>
      </p:sp>
      <p:sp>
        <p:nvSpPr>
          <p:cNvPr id="24" name="TextBox 23">
            <a:extLst>
              <a:ext uri="{FF2B5EF4-FFF2-40B4-BE49-F238E27FC236}">
                <a16:creationId xmlns:a16="http://schemas.microsoft.com/office/drawing/2014/main" id="{CEDCB4A4-8A89-4E5E-8CCB-1B55F0EE815D}"/>
              </a:ext>
              <a:ext uri="{C183D7F6-B498-43B3-948B-1728B52AA6E4}">
                <adec:decorative xmlns:adec="http://schemas.microsoft.com/office/drawing/2017/decorative" val="1"/>
              </a:ext>
            </a:extLst>
          </p:cNvPr>
          <p:cNvSpPr txBox="1"/>
          <p:nvPr/>
        </p:nvSpPr>
        <p:spPr>
          <a:xfrm>
            <a:off x="3398482" y="3571258"/>
            <a:ext cx="2395728" cy="883319"/>
          </a:xfrm>
          <a:prstGeom prst="rect">
            <a:avLst/>
          </a:prstGeom>
          <a:solidFill>
            <a:schemeClr val="bg1">
              <a:lumMod val="85000"/>
            </a:schemeClr>
          </a:solidFill>
        </p:spPr>
        <p:txBody>
          <a:bodyPr wrap="square" tIns="182880" numCol="1" spcCol="182880">
            <a:spAutoFit/>
          </a:bodyPr>
          <a:lstStyle/>
          <a:p>
            <a:pPr marL="171450" indent="-171450">
              <a:lnSpc>
                <a:spcPct val="90000"/>
              </a:lnSpc>
              <a:spcAft>
                <a:spcPts val="600"/>
              </a:spcAft>
              <a:buFont typeface="Arial" panose="020B0604020202020204" pitchFamily="34" charset="0"/>
              <a:buChar char="•"/>
            </a:pPr>
            <a:r>
              <a:rPr lang="en-US" sz="1200" dirty="0">
                <a:latin typeface="Lub Dub Medium" panose="020B0603030403020204" pitchFamily="34" charset="0"/>
              </a:rPr>
              <a:t>Tachycardia</a:t>
            </a:r>
          </a:p>
          <a:p>
            <a:pPr marL="171450" indent="-171450">
              <a:lnSpc>
                <a:spcPct val="90000"/>
              </a:lnSpc>
              <a:spcAft>
                <a:spcPts val="600"/>
              </a:spcAft>
              <a:buFont typeface="Arial" panose="020B0604020202020204" pitchFamily="34" charset="0"/>
              <a:buChar char="•"/>
            </a:pPr>
            <a:r>
              <a:rPr lang="en-US" sz="1200" dirty="0">
                <a:latin typeface="Lub Dub Medium" panose="020B0603030403020204" pitchFamily="34" charset="0"/>
              </a:rPr>
              <a:t>Dyspnea</a:t>
            </a:r>
          </a:p>
          <a:p>
            <a:pPr marL="171450" indent="-171450">
              <a:lnSpc>
                <a:spcPct val="90000"/>
              </a:lnSpc>
              <a:spcAft>
                <a:spcPts val="600"/>
              </a:spcAft>
              <a:buFont typeface="Arial" panose="020B0604020202020204" pitchFamily="34" charset="0"/>
              <a:buChar char="•"/>
            </a:pPr>
            <a:r>
              <a:rPr lang="en-US" sz="1200" dirty="0">
                <a:latin typeface="Lub Dub Medium" panose="020B0603030403020204" pitchFamily="34" charset="0"/>
              </a:rPr>
              <a:t>Pain with inspiration</a:t>
            </a:r>
          </a:p>
        </p:txBody>
      </p:sp>
      <p:sp>
        <p:nvSpPr>
          <p:cNvPr id="26" name="TextBox 25">
            <a:extLst>
              <a:ext uri="{FF2B5EF4-FFF2-40B4-BE49-F238E27FC236}">
                <a16:creationId xmlns:a16="http://schemas.microsoft.com/office/drawing/2014/main" id="{6CFBDB09-C045-4219-8991-B914FBD50CA7}"/>
              </a:ext>
              <a:ext uri="{C183D7F6-B498-43B3-948B-1728B52AA6E4}">
                <adec:decorative xmlns:adec="http://schemas.microsoft.com/office/drawing/2017/decorative" val="1"/>
              </a:ext>
            </a:extLst>
          </p:cNvPr>
          <p:cNvSpPr txBox="1"/>
          <p:nvPr/>
        </p:nvSpPr>
        <p:spPr>
          <a:xfrm>
            <a:off x="6078723" y="3569246"/>
            <a:ext cx="2395728" cy="1126462"/>
          </a:xfrm>
          <a:prstGeom prst="rect">
            <a:avLst/>
          </a:prstGeom>
          <a:solidFill>
            <a:schemeClr val="bg1">
              <a:lumMod val="85000"/>
            </a:schemeClr>
          </a:solidFill>
        </p:spPr>
        <p:txBody>
          <a:bodyPr wrap="square" tIns="182880" numCol="1" spcCol="182880">
            <a:spAutoFit/>
          </a:bodyPr>
          <a:lstStyle/>
          <a:p>
            <a:pPr marL="171450" indent="-171450">
              <a:lnSpc>
                <a:spcPct val="90000"/>
              </a:lnSpc>
              <a:spcAft>
                <a:spcPts val="600"/>
              </a:spcAft>
              <a:buFont typeface="Arial" panose="020B0604020202020204" pitchFamily="34" charset="0"/>
              <a:buChar char="•"/>
            </a:pPr>
            <a:r>
              <a:rPr lang="en-US" sz="1200" dirty="0">
                <a:latin typeface="Lub Dub Medium" panose="020B0603030403020204" pitchFamily="34" charset="0"/>
              </a:rPr>
              <a:t>Extremity pulse differential</a:t>
            </a:r>
          </a:p>
          <a:p>
            <a:pPr marL="171450" indent="-171450">
              <a:lnSpc>
                <a:spcPct val="90000"/>
              </a:lnSpc>
              <a:spcAft>
                <a:spcPts val="600"/>
              </a:spcAft>
              <a:buFont typeface="Arial" panose="020B0604020202020204" pitchFamily="34" charset="0"/>
              <a:buChar char="•"/>
            </a:pPr>
            <a:r>
              <a:rPr lang="en-US" sz="1200" dirty="0">
                <a:latin typeface="Lub Dub Medium" panose="020B0603030403020204" pitchFamily="34" charset="0"/>
              </a:rPr>
              <a:t>Abrupt onset of pain</a:t>
            </a:r>
          </a:p>
          <a:p>
            <a:pPr marL="171450" indent="-171450">
              <a:lnSpc>
                <a:spcPct val="90000"/>
              </a:lnSpc>
              <a:spcAft>
                <a:spcPts val="600"/>
              </a:spcAft>
              <a:buFont typeface="Arial" panose="020B0604020202020204" pitchFamily="34" charset="0"/>
              <a:buChar char="•"/>
            </a:pPr>
            <a:r>
              <a:rPr lang="en-US" sz="1200" dirty="0">
                <a:latin typeface="Lub Dub Medium" panose="020B0603030403020204" pitchFamily="34" charset="0"/>
              </a:rPr>
              <a:t>Severe pain</a:t>
            </a:r>
          </a:p>
          <a:p>
            <a:pPr marL="171450" indent="-171450">
              <a:lnSpc>
                <a:spcPct val="90000"/>
              </a:lnSpc>
              <a:spcAft>
                <a:spcPts val="600"/>
              </a:spcAft>
              <a:buFont typeface="Arial" panose="020B0604020202020204" pitchFamily="34" charset="0"/>
              <a:buChar char="•"/>
            </a:pPr>
            <a:r>
              <a:rPr lang="en-US" sz="1200" dirty="0">
                <a:latin typeface="Lub Dub Medium" panose="020B0603030403020204" pitchFamily="34" charset="0"/>
              </a:rPr>
              <a:t>Syncope</a:t>
            </a:r>
          </a:p>
        </p:txBody>
      </p:sp>
      <p:sp>
        <p:nvSpPr>
          <p:cNvPr id="28" name="TextBox 27">
            <a:extLst>
              <a:ext uri="{FF2B5EF4-FFF2-40B4-BE49-F238E27FC236}">
                <a16:creationId xmlns:a16="http://schemas.microsoft.com/office/drawing/2014/main" id="{EA26BB87-F501-458C-B385-5A74E281A10F}"/>
              </a:ext>
              <a:ext uri="{C183D7F6-B498-43B3-948B-1728B52AA6E4}">
                <adec:decorative xmlns:adec="http://schemas.microsoft.com/office/drawing/2017/decorative" val="1"/>
              </a:ext>
            </a:extLst>
          </p:cNvPr>
          <p:cNvSpPr txBox="1"/>
          <p:nvPr/>
        </p:nvSpPr>
        <p:spPr>
          <a:xfrm>
            <a:off x="8765379" y="3569246"/>
            <a:ext cx="2395728" cy="1292662"/>
          </a:xfrm>
          <a:prstGeom prst="rect">
            <a:avLst/>
          </a:prstGeom>
          <a:solidFill>
            <a:schemeClr val="bg1">
              <a:lumMod val="85000"/>
            </a:schemeClr>
          </a:solidFill>
        </p:spPr>
        <p:txBody>
          <a:bodyPr wrap="square" tIns="182880" numCol="1" spcCol="182880">
            <a:spAutoFit/>
          </a:bodyPr>
          <a:lstStyle/>
          <a:p>
            <a:pPr marL="171450" indent="-171450">
              <a:lnSpc>
                <a:spcPct val="90000"/>
              </a:lnSpc>
              <a:spcAft>
                <a:spcPts val="600"/>
              </a:spcAft>
              <a:buFont typeface="Arial" panose="020B0604020202020204" pitchFamily="34" charset="0"/>
              <a:buChar char="•"/>
            </a:pPr>
            <a:r>
              <a:rPr lang="en-US" sz="1200" dirty="0">
                <a:latin typeface="Lub Dub Medium" panose="020B0603030403020204" pitchFamily="34" charset="0"/>
              </a:rPr>
              <a:t>Emesis</a:t>
            </a:r>
          </a:p>
          <a:p>
            <a:pPr marL="171450" indent="-171450">
              <a:lnSpc>
                <a:spcPct val="90000"/>
              </a:lnSpc>
              <a:spcAft>
                <a:spcPts val="600"/>
              </a:spcAft>
              <a:buFont typeface="Arial" panose="020B0604020202020204" pitchFamily="34" charset="0"/>
              <a:buChar char="•"/>
            </a:pPr>
            <a:r>
              <a:rPr lang="en-US" sz="1200" dirty="0">
                <a:latin typeface="Lub Dub Medium" panose="020B0603030403020204" pitchFamily="34" charset="0"/>
              </a:rPr>
              <a:t>Subcutaneous emphysema</a:t>
            </a:r>
          </a:p>
          <a:p>
            <a:pPr marL="171450" indent="-171450">
              <a:lnSpc>
                <a:spcPct val="90000"/>
              </a:lnSpc>
              <a:spcAft>
                <a:spcPts val="600"/>
              </a:spcAft>
              <a:buFont typeface="Arial" panose="020B0604020202020204" pitchFamily="34" charset="0"/>
              <a:buChar char="•"/>
            </a:pPr>
            <a:r>
              <a:rPr lang="en-US" sz="1200" dirty="0">
                <a:latin typeface="Lub Dub Medium" panose="020B0603030403020204" pitchFamily="34" charset="0"/>
              </a:rPr>
              <a:t>Pneumothorax</a:t>
            </a:r>
          </a:p>
          <a:p>
            <a:pPr marL="171450" indent="-171450">
              <a:lnSpc>
                <a:spcPct val="90000"/>
              </a:lnSpc>
              <a:spcAft>
                <a:spcPts val="600"/>
              </a:spcAft>
              <a:buFont typeface="Arial" panose="020B0604020202020204" pitchFamily="34" charset="0"/>
              <a:buChar char="•"/>
            </a:pPr>
            <a:r>
              <a:rPr lang="en-US" sz="1200" dirty="0">
                <a:latin typeface="Lub Dub Medium" panose="020B0603030403020204" pitchFamily="34" charset="0"/>
              </a:rPr>
              <a:t>Unilateral decreased or absent breath sounds</a:t>
            </a:r>
          </a:p>
        </p:txBody>
      </p:sp>
      <p:sp>
        <p:nvSpPr>
          <p:cNvPr id="2" name="Title 1" descr="The physical exam in patients with chest pain is important for being able to rule out life-threatening health conditions.">
            <a:extLst>
              <a:ext uri="{FF2B5EF4-FFF2-40B4-BE49-F238E27FC236}">
                <a16:creationId xmlns:a16="http://schemas.microsoft.com/office/drawing/2014/main" id="{FD70FB04-3F01-4F52-AB4B-A325190393F1}"/>
              </a:ext>
            </a:extLst>
          </p:cNvPr>
          <p:cNvSpPr>
            <a:spLocks noGrp="1"/>
          </p:cNvSpPr>
          <p:nvPr>
            <p:ph type="title"/>
          </p:nvPr>
        </p:nvSpPr>
        <p:spPr/>
        <p:txBody>
          <a:bodyPr/>
          <a:lstStyle/>
          <a:p>
            <a:pPr hangingPunct="0">
              <a:lnSpc>
                <a:spcPct val="90000"/>
              </a:lnSpc>
            </a:pPr>
            <a:r>
              <a:rPr lang="en-US" sz="3200" b="1" dirty="0">
                <a:cs typeface="Lato"/>
              </a:rPr>
              <a:t>Physical</a:t>
            </a:r>
            <a:r>
              <a:rPr lang="en-US" sz="3200" b="1" dirty="0">
                <a:solidFill>
                  <a:schemeClr val="bg1"/>
                </a:solidFill>
                <a:cs typeface="Lato"/>
              </a:rPr>
              <a:t> </a:t>
            </a:r>
            <a:r>
              <a:rPr lang="en-US" sz="3200" b="1" dirty="0">
                <a:cs typeface="Lato"/>
              </a:rPr>
              <a:t>Exam in Patients with Chest Pain</a:t>
            </a:r>
          </a:p>
        </p:txBody>
      </p:sp>
      <p:sp>
        <p:nvSpPr>
          <p:cNvPr id="6" name="Content Placeholder 5" descr="The Class 1 recommendation which support the physical exam in patients with chest pain.">
            <a:extLst>
              <a:ext uri="{FF2B5EF4-FFF2-40B4-BE49-F238E27FC236}">
                <a16:creationId xmlns:a16="http://schemas.microsoft.com/office/drawing/2014/main" id="{E7AAA493-A852-42F6-8D49-F83289FBA2EB}"/>
              </a:ext>
            </a:extLst>
          </p:cNvPr>
          <p:cNvSpPr txBox="1">
            <a:spLocks/>
          </p:cNvSpPr>
          <p:nvPr/>
        </p:nvSpPr>
        <p:spPr>
          <a:xfrm>
            <a:off x="838200" y="1232125"/>
            <a:ext cx="9648824" cy="863375"/>
          </a:xfrm>
          <a:prstGeom prst="rect">
            <a:avLst/>
          </a:prstGeom>
          <a:solidFill>
            <a:srgbClr val="46A547"/>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In patients presenting with chest pain, a focused cardiovascular examination should be performed initially to aid in the diagnosis of ACS or other potentially serious causes of chest pain (e.g., aortic dissection, PE, or esophageal rupture) and to identify complications (Class 1).</a:t>
            </a:r>
          </a:p>
        </p:txBody>
      </p:sp>
      <p:sp>
        <p:nvSpPr>
          <p:cNvPr id="4" name="Slide Number Placeholder 3">
            <a:extLst>
              <a:ext uri="{FF2B5EF4-FFF2-40B4-BE49-F238E27FC236}">
                <a16:creationId xmlns:a16="http://schemas.microsoft.com/office/drawing/2014/main" id="{691F943B-6D67-4042-9D45-E593B5EB43F2}"/>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6</a:t>
            </a:fld>
            <a:endParaRPr lang="en-US" sz="900" dirty="0"/>
          </a:p>
        </p:txBody>
      </p:sp>
      <p:sp>
        <p:nvSpPr>
          <p:cNvPr id="29" name="Rectangle 28" descr="This flowchart aids in the assessment findings and diagnosis process for patients who present with acute chest pain.  The emergent clinical syndromes and assessment findings may indicate the patient is experiencing may be due to one of the following emergent conditions: acute coronary syndrome, pulmonary embolism, aortic dissection, or esophageal rupture.  &#10;The assessment findings for each of these emergencies are identified in a list format.  For acute coronary syndromes the assessment can reflect diaphoresis, tachypnea, tachycardia, hypotension, crackles during lung auscultation, an S3 heart sound, a mitral regurgitation murmur or the exam may be normal.  For pulmonary embolism the assessment can reflect tachycardia, dyspnea, and pain with inspiration.  For aortic dissection the assessment can reflect extremity pulse differential, abrupt onset of pain, severe pain, and syncope.  For Esophageal rupture the assessment can reflect emesis, subcutaneous emphysema, pneumothorax, and unilateral decreased or absent breath sounds.&#10;">
            <a:extLst>
              <a:ext uri="{FF2B5EF4-FFF2-40B4-BE49-F238E27FC236}">
                <a16:creationId xmlns:a16="http://schemas.microsoft.com/office/drawing/2014/main" id="{3D0ACC0E-2EE6-45D3-BABC-48A9C96E0D94}"/>
              </a:ext>
            </a:extLst>
          </p:cNvPr>
          <p:cNvSpPr/>
          <p:nvPr/>
        </p:nvSpPr>
        <p:spPr>
          <a:xfrm>
            <a:off x="368344" y="2119819"/>
            <a:ext cx="11111829" cy="3786195"/>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descr="Abbreviations of terms used in the slide.">
            <a:extLst>
              <a:ext uri="{FF2B5EF4-FFF2-40B4-BE49-F238E27FC236}">
                <a16:creationId xmlns:a16="http://schemas.microsoft.com/office/drawing/2014/main" id="{4D5331D6-B5BB-4208-910D-C3FBD9CF0B48}"/>
              </a:ext>
            </a:extLst>
          </p:cNvPr>
          <p:cNvSpPr>
            <a:spLocks noGrp="1"/>
          </p:cNvSpPr>
          <p:nvPr>
            <p:ph type="body" sz="quarter" idx="13"/>
          </p:nvPr>
        </p:nvSpPr>
        <p:spPr>
          <a:xfrm>
            <a:off x="838200" y="5982811"/>
            <a:ext cx="10515600" cy="271939"/>
          </a:xfrm>
        </p:spPr>
        <p:txBody>
          <a:bodyPr/>
          <a:lstStyle/>
          <a:p>
            <a:pPr algn="ctr"/>
            <a:r>
              <a:rPr lang="en-US" sz="1200" b="1" dirty="0"/>
              <a:t>Abbreviations:  </a:t>
            </a:r>
            <a:r>
              <a:rPr lang="en-US" sz="1200" dirty="0"/>
              <a:t>ACS indicates acute coronary syndrome; MR, mitral regurgitation; PE, pulmonary embolism; and S3, third heart sound.</a:t>
            </a:r>
          </a:p>
        </p:txBody>
      </p:sp>
      <p:sp>
        <p:nvSpPr>
          <p:cNvPr id="7" name="Rectangle Container">
            <a:extLst>
              <a:ext uri="{FF2B5EF4-FFF2-40B4-BE49-F238E27FC236}">
                <a16:creationId xmlns:a16="http://schemas.microsoft.com/office/drawing/2014/main" id="{DBAD8BD5-2BFA-498F-B7B3-CD3983359D74}"/>
              </a:ext>
              <a:ext uri="{C183D7F6-B498-43B3-948B-1728B52AA6E4}">
                <adec:decorative xmlns:adec="http://schemas.microsoft.com/office/drawing/2017/decorative" val="1"/>
              </a:ext>
            </a:extLst>
          </p:cNvPr>
          <p:cNvSpPr/>
          <p:nvPr/>
        </p:nvSpPr>
        <p:spPr>
          <a:xfrm>
            <a:off x="711826" y="3267606"/>
            <a:ext cx="2393519" cy="362267"/>
          </a:xfrm>
          <a:prstGeom prst="rect">
            <a:avLst/>
          </a:prstGeom>
          <a:solidFill>
            <a:schemeClr val="tx1">
              <a:lumMod val="65000"/>
              <a:lumOff val="35000"/>
            </a:schemeClr>
          </a:solidFill>
          <a:ln w="25400">
            <a:noFill/>
          </a:ln>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Acute Coronary Syndrome</a:t>
            </a:r>
          </a:p>
        </p:txBody>
      </p:sp>
      <p:grpSp>
        <p:nvGrpSpPr>
          <p:cNvPr id="8" name="Group 7">
            <a:extLst>
              <a:ext uri="{FF2B5EF4-FFF2-40B4-BE49-F238E27FC236}">
                <a16:creationId xmlns:a16="http://schemas.microsoft.com/office/drawing/2014/main" id="{3718B442-2AE3-4DE7-9ADC-C7B341DB43CB}"/>
              </a:ext>
              <a:ext uri="{C183D7F6-B498-43B3-948B-1728B52AA6E4}">
                <adec:decorative xmlns:adec="http://schemas.microsoft.com/office/drawing/2017/decorative" val="1"/>
              </a:ext>
            </a:extLst>
          </p:cNvPr>
          <p:cNvGrpSpPr/>
          <p:nvPr/>
        </p:nvGrpSpPr>
        <p:grpSpPr>
          <a:xfrm>
            <a:off x="1905378" y="2820320"/>
            <a:ext cx="3913980" cy="439912"/>
            <a:chOff x="1659195" y="1543045"/>
            <a:chExt cx="3913980" cy="439912"/>
          </a:xfrm>
        </p:grpSpPr>
        <p:cxnSp>
          <p:nvCxnSpPr>
            <p:cNvPr id="9" name="Straight Arrow Connector 8">
              <a:extLst>
                <a:ext uri="{FF2B5EF4-FFF2-40B4-BE49-F238E27FC236}">
                  <a16:creationId xmlns:a16="http://schemas.microsoft.com/office/drawing/2014/main" id="{9E683C16-48DF-487A-80C9-5AFB8C647652}"/>
                </a:ext>
              </a:extLst>
            </p:cNvPr>
            <p:cNvCxnSpPr>
              <a:cxnSpLocks/>
            </p:cNvCxnSpPr>
            <p:nvPr/>
          </p:nvCxnSpPr>
          <p:spPr>
            <a:xfrm flipH="1">
              <a:off x="5563127" y="1543045"/>
              <a:ext cx="0" cy="18269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Rectangle 2">
              <a:extLst>
                <a:ext uri="{FF2B5EF4-FFF2-40B4-BE49-F238E27FC236}">
                  <a16:creationId xmlns:a16="http://schemas.microsoft.com/office/drawing/2014/main" id="{FC958454-5F91-4497-BB80-8C36D74E98E0}"/>
                </a:ext>
              </a:extLst>
            </p:cNvPr>
            <p:cNvSpPr/>
            <p:nvPr/>
          </p:nvSpPr>
          <p:spPr>
            <a:xfrm>
              <a:off x="1659195" y="1708637"/>
              <a:ext cx="3913980" cy="274320"/>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4" name="Rectangle 2">
            <a:extLst>
              <a:ext uri="{FF2B5EF4-FFF2-40B4-BE49-F238E27FC236}">
                <a16:creationId xmlns:a16="http://schemas.microsoft.com/office/drawing/2014/main" id="{0C9188F6-19C9-452F-BB57-1F9C921D9024}"/>
              </a:ext>
              <a:ext uri="{C183D7F6-B498-43B3-948B-1728B52AA6E4}">
                <adec:decorative xmlns:adec="http://schemas.microsoft.com/office/drawing/2017/decorative" val="1"/>
              </a:ext>
            </a:extLst>
          </p:cNvPr>
          <p:cNvSpPr/>
          <p:nvPr/>
        </p:nvSpPr>
        <p:spPr>
          <a:xfrm flipH="1">
            <a:off x="5798412" y="2985911"/>
            <a:ext cx="1510837" cy="29111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5" name="Straight Arrow Connector 14">
            <a:extLst>
              <a:ext uri="{FF2B5EF4-FFF2-40B4-BE49-F238E27FC236}">
                <a16:creationId xmlns:a16="http://schemas.microsoft.com/office/drawing/2014/main" id="{E45B5843-1D9D-49F6-AFF0-4B2B8F568066}"/>
              </a:ext>
              <a:ext uri="{C183D7F6-B498-43B3-948B-1728B52AA6E4}">
                <adec:decorative xmlns:adec="http://schemas.microsoft.com/office/drawing/2017/decorative" val="1"/>
              </a:ext>
            </a:extLst>
          </p:cNvPr>
          <p:cNvCxnSpPr>
            <a:cxnSpLocks/>
          </p:cNvCxnSpPr>
          <p:nvPr/>
        </p:nvCxnSpPr>
        <p:spPr>
          <a:xfrm>
            <a:off x="4595242" y="2985912"/>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Rectangle Container">
            <a:extLst>
              <a:ext uri="{FF2B5EF4-FFF2-40B4-BE49-F238E27FC236}">
                <a16:creationId xmlns:a16="http://schemas.microsoft.com/office/drawing/2014/main" id="{18918752-89B4-450C-A8B6-632744EF9406}"/>
              </a:ext>
              <a:ext uri="{C183D7F6-B498-43B3-948B-1728B52AA6E4}">
                <adec:decorative xmlns:adec="http://schemas.microsoft.com/office/drawing/2017/decorative" val="1"/>
              </a:ext>
            </a:extLst>
          </p:cNvPr>
          <p:cNvSpPr/>
          <p:nvPr/>
        </p:nvSpPr>
        <p:spPr>
          <a:xfrm>
            <a:off x="2960170" y="2401474"/>
            <a:ext cx="5727513" cy="423870"/>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600" b="1" dirty="0">
                <a:solidFill>
                  <a:schemeClr val="bg1"/>
                </a:solidFill>
                <a:latin typeface="Lub Dub Bold" panose="020B0803030403020204" pitchFamily="34" charset="0"/>
                <a:cs typeface="Lato"/>
              </a:rPr>
              <a:t>Emergent Clinical Syndromes and Assessment Findings</a:t>
            </a:r>
          </a:p>
        </p:txBody>
      </p:sp>
      <p:sp>
        <p:nvSpPr>
          <p:cNvPr id="23" name="Rectangle Container">
            <a:extLst>
              <a:ext uri="{FF2B5EF4-FFF2-40B4-BE49-F238E27FC236}">
                <a16:creationId xmlns:a16="http://schemas.microsoft.com/office/drawing/2014/main" id="{599F6168-5D3F-4D4A-9627-3B73AF3F5D7D}"/>
              </a:ext>
              <a:ext uri="{C183D7F6-B498-43B3-948B-1728B52AA6E4}">
                <adec:decorative xmlns:adec="http://schemas.microsoft.com/office/drawing/2017/decorative" val="1"/>
              </a:ext>
            </a:extLst>
          </p:cNvPr>
          <p:cNvSpPr/>
          <p:nvPr/>
        </p:nvSpPr>
        <p:spPr>
          <a:xfrm>
            <a:off x="3398482" y="3267606"/>
            <a:ext cx="2393519" cy="362267"/>
          </a:xfrm>
          <a:prstGeom prst="rect">
            <a:avLst/>
          </a:prstGeom>
          <a:solidFill>
            <a:schemeClr val="tx1">
              <a:lumMod val="65000"/>
              <a:lumOff val="35000"/>
            </a:schemeClr>
          </a:solidFill>
          <a:ln w="25400">
            <a:noFill/>
          </a:ln>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Pulmonary Embolism</a:t>
            </a:r>
          </a:p>
        </p:txBody>
      </p:sp>
      <p:sp>
        <p:nvSpPr>
          <p:cNvPr id="25" name="Rectangle Container">
            <a:extLst>
              <a:ext uri="{FF2B5EF4-FFF2-40B4-BE49-F238E27FC236}">
                <a16:creationId xmlns:a16="http://schemas.microsoft.com/office/drawing/2014/main" id="{CA0545A3-24B0-48C3-BFDB-AB62D75B74FD}"/>
              </a:ext>
              <a:ext uri="{C183D7F6-B498-43B3-948B-1728B52AA6E4}">
                <adec:decorative xmlns:adec="http://schemas.microsoft.com/office/drawing/2017/decorative" val="1"/>
              </a:ext>
            </a:extLst>
          </p:cNvPr>
          <p:cNvSpPr/>
          <p:nvPr/>
        </p:nvSpPr>
        <p:spPr>
          <a:xfrm>
            <a:off x="6085138" y="3265594"/>
            <a:ext cx="2393519" cy="362267"/>
          </a:xfrm>
          <a:prstGeom prst="rect">
            <a:avLst/>
          </a:prstGeom>
          <a:solidFill>
            <a:schemeClr val="tx1">
              <a:lumMod val="65000"/>
              <a:lumOff val="35000"/>
            </a:schemeClr>
          </a:solidFill>
          <a:ln w="25400">
            <a:noFill/>
          </a:ln>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Aortic Dissection</a:t>
            </a:r>
          </a:p>
        </p:txBody>
      </p:sp>
      <p:sp>
        <p:nvSpPr>
          <p:cNvPr id="27" name="Rectangle Container">
            <a:extLst>
              <a:ext uri="{FF2B5EF4-FFF2-40B4-BE49-F238E27FC236}">
                <a16:creationId xmlns:a16="http://schemas.microsoft.com/office/drawing/2014/main" id="{19E99FB0-60AC-4364-90F3-FE8E7ABF06D3}"/>
              </a:ext>
              <a:ext uri="{C183D7F6-B498-43B3-948B-1728B52AA6E4}">
                <adec:decorative xmlns:adec="http://schemas.microsoft.com/office/drawing/2017/decorative" val="1"/>
              </a:ext>
            </a:extLst>
          </p:cNvPr>
          <p:cNvSpPr/>
          <p:nvPr/>
        </p:nvSpPr>
        <p:spPr>
          <a:xfrm>
            <a:off x="8771794" y="3265594"/>
            <a:ext cx="2393519" cy="362267"/>
          </a:xfrm>
          <a:prstGeom prst="rect">
            <a:avLst/>
          </a:prstGeom>
          <a:solidFill>
            <a:schemeClr val="tx1">
              <a:lumMod val="65000"/>
              <a:lumOff val="35000"/>
            </a:schemeClr>
          </a:solidFill>
          <a:ln w="25400">
            <a:noFill/>
          </a:ln>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Esophageal Rupture</a:t>
            </a:r>
          </a:p>
        </p:txBody>
      </p:sp>
      <p:sp>
        <p:nvSpPr>
          <p:cNvPr id="22" name="Rectangle 2">
            <a:extLst>
              <a:ext uri="{FF2B5EF4-FFF2-40B4-BE49-F238E27FC236}">
                <a16:creationId xmlns:a16="http://schemas.microsoft.com/office/drawing/2014/main" id="{A5833501-BBFD-4864-9F1A-7FAFC5C65A15}"/>
              </a:ext>
              <a:ext uri="{C183D7F6-B498-43B3-948B-1728B52AA6E4}">
                <adec:decorative xmlns:adec="http://schemas.microsoft.com/office/drawing/2017/decorative" val="1"/>
              </a:ext>
            </a:extLst>
          </p:cNvPr>
          <p:cNvSpPr/>
          <p:nvPr/>
        </p:nvSpPr>
        <p:spPr>
          <a:xfrm flipH="1">
            <a:off x="7315658" y="2985911"/>
            <a:ext cx="2559857" cy="281695"/>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28637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500"/>
                                        <p:tgtEl>
                                          <p:spTgt spid="21"/>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500"/>
                                        <p:tgtEl>
                                          <p:spTgt spid="1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up)">
                                      <p:cBhvr>
                                        <p:cTn id="27" dur="500"/>
                                        <p:tgtEl>
                                          <p:spTgt spid="24"/>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up)">
                                      <p:cBhvr>
                                        <p:cTn id="39" dur="500"/>
                                        <p:tgtEl>
                                          <p:spTgt spid="2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6" grpId="0" animBg="1"/>
      <p:bldP spid="28" grpId="0" animBg="1"/>
      <p:bldP spid="7" grpId="0" animBg="1"/>
      <p:bldP spid="14" grpId="0" animBg="1"/>
      <p:bldP spid="23" grpId="0" animBg="1"/>
      <p:bldP spid="25" grpId="0" animBg="1"/>
      <p:bldP spid="27"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F91BB-084B-408E-B628-7EBE7DF2680C}"/>
              </a:ext>
            </a:extLst>
          </p:cNvPr>
          <p:cNvSpPr>
            <a:spLocks noGrp="1"/>
          </p:cNvSpPr>
          <p:nvPr>
            <p:ph type="title"/>
          </p:nvPr>
        </p:nvSpPr>
        <p:spPr/>
        <p:txBody>
          <a:bodyPr/>
          <a:lstStyle/>
          <a:p>
            <a:pPr hangingPunct="0">
              <a:lnSpc>
                <a:spcPct val="90000"/>
              </a:lnSpc>
            </a:pPr>
            <a:r>
              <a:rPr lang="en-US" sz="3200" b="1" dirty="0">
                <a:cs typeface="Lato"/>
              </a:rPr>
              <a:t>Physical</a:t>
            </a:r>
            <a:r>
              <a:rPr lang="en-US" sz="3200" b="1" dirty="0">
                <a:solidFill>
                  <a:schemeClr val="bg1"/>
                </a:solidFill>
                <a:cs typeface="Lato"/>
              </a:rPr>
              <a:t> </a:t>
            </a:r>
            <a:r>
              <a:rPr lang="en-US" sz="3200" b="1" dirty="0">
                <a:cs typeface="Lato"/>
              </a:rPr>
              <a:t>Exam in Patients with Chest Pain; Other</a:t>
            </a:r>
          </a:p>
        </p:txBody>
      </p:sp>
      <p:sp>
        <p:nvSpPr>
          <p:cNvPr id="4" name="Slide Number Placeholder 3">
            <a:extLst>
              <a:ext uri="{FF2B5EF4-FFF2-40B4-BE49-F238E27FC236}">
                <a16:creationId xmlns:a16="http://schemas.microsoft.com/office/drawing/2014/main" id="{DB117AFF-5AC2-478F-8D31-C305E775473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7</a:t>
            </a:fld>
            <a:endParaRPr lang="en-US" sz="900" dirty="0"/>
          </a:p>
        </p:txBody>
      </p:sp>
      <p:sp>
        <p:nvSpPr>
          <p:cNvPr id="5" name="Text Placeholder 4" descr="Abbreviations listed of terms used in the slide.">
            <a:extLst>
              <a:ext uri="{FF2B5EF4-FFF2-40B4-BE49-F238E27FC236}">
                <a16:creationId xmlns:a16="http://schemas.microsoft.com/office/drawing/2014/main" id="{7FD85CDD-8A67-4E80-967A-11F490AB6AA5}"/>
              </a:ext>
            </a:extLst>
          </p:cNvPr>
          <p:cNvSpPr>
            <a:spLocks noGrp="1"/>
          </p:cNvSpPr>
          <p:nvPr>
            <p:ph type="body" sz="quarter" idx="13"/>
          </p:nvPr>
        </p:nvSpPr>
        <p:spPr>
          <a:xfrm>
            <a:off x="838200" y="5858563"/>
            <a:ext cx="10515600" cy="271939"/>
          </a:xfrm>
        </p:spPr>
        <p:txBody>
          <a:bodyPr/>
          <a:lstStyle/>
          <a:p>
            <a:pPr algn="ctr"/>
            <a:r>
              <a:rPr lang="en-US" sz="1200" b="1" dirty="0">
                <a:ea typeface="Times New Roman" panose="02020603050405020304" pitchFamily="18" charset="0"/>
              </a:rPr>
              <a:t>Abbreviations: </a:t>
            </a:r>
            <a:r>
              <a:rPr lang="en-US" sz="1200" dirty="0">
                <a:ea typeface="Times New Roman" panose="02020603050405020304" pitchFamily="18" charset="0"/>
              </a:rPr>
              <a:t>AR indicates aortic regurgitation; AS, aortic stenosis; </a:t>
            </a:r>
            <a:br>
              <a:rPr lang="en-US" sz="1200" dirty="0">
                <a:ea typeface="Times New Roman" panose="02020603050405020304" pitchFamily="18" charset="0"/>
              </a:rPr>
            </a:br>
            <a:r>
              <a:rPr lang="en-US" sz="1200" dirty="0">
                <a:ea typeface="Times New Roman" panose="02020603050405020304" pitchFamily="18" charset="0"/>
              </a:rPr>
              <a:t>HCM, hypertrophic cardiomyopathy; MR, mitral regurgitation; and S3, third heart sound. </a:t>
            </a:r>
            <a:endParaRPr lang="en-US" sz="1200" dirty="0"/>
          </a:p>
        </p:txBody>
      </p:sp>
      <p:graphicFrame>
        <p:nvGraphicFramePr>
          <p:cNvPr id="6" name="Table 3">
            <a:extLst>
              <a:ext uri="{FF2B5EF4-FFF2-40B4-BE49-F238E27FC236}">
                <a16:creationId xmlns:a16="http://schemas.microsoft.com/office/drawing/2014/main" id="{96CB5596-26D8-4365-8658-94496897EAB2}"/>
              </a:ext>
            </a:extLst>
          </p:cNvPr>
          <p:cNvGraphicFramePr>
            <a:graphicFrameLocks noGrp="1"/>
          </p:cNvGraphicFramePr>
          <p:nvPr>
            <p:extLst>
              <p:ext uri="{D42A27DB-BD31-4B8C-83A1-F6EECF244321}">
                <p14:modId xmlns:p14="http://schemas.microsoft.com/office/powerpoint/2010/main" val="975954670"/>
              </p:ext>
            </p:extLst>
          </p:nvPr>
        </p:nvGraphicFramePr>
        <p:xfrm>
          <a:off x="996462" y="1125017"/>
          <a:ext cx="10023230" cy="4607966"/>
        </p:xfrm>
        <a:graphic>
          <a:graphicData uri="http://schemas.openxmlformats.org/drawingml/2006/table">
            <a:tbl>
              <a:tblPr firstRow="1" bandRow="1">
                <a:tableStyleId>{1FECB4D8-DB02-4DC6-A0A2-4F2EBAE1DC90}</a:tableStyleId>
              </a:tblPr>
              <a:tblGrid>
                <a:gridCol w="3094892">
                  <a:extLst>
                    <a:ext uri="{9D8B030D-6E8A-4147-A177-3AD203B41FA5}">
                      <a16:colId xmlns:a16="http://schemas.microsoft.com/office/drawing/2014/main" val="1700308442"/>
                    </a:ext>
                  </a:extLst>
                </a:gridCol>
                <a:gridCol w="6928338">
                  <a:extLst>
                    <a:ext uri="{9D8B030D-6E8A-4147-A177-3AD203B41FA5}">
                      <a16:colId xmlns:a16="http://schemas.microsoft.com/office/drawing/2014/main" val="3828061449"/>
                    </a:ext>
                  </a:extLst>
                </a:gridCol>
              </a:tblGrid>
              <a:tr h="418680">
                <a:tc>
                  <a:txBody>
                    <a:bodyPr/>
                    <a:lstStyle>
                      <a:lvl1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9pPr>
                    </a:lstStyle>
                    <a:p>
                      <a:pPr algn="ctr"/>
                      <a:r>
                        <a:rPr lang="en-US" sz="1800" b="1" u="none" strike="noStrike" cap="none" dirty="0">
                          <a:solidFill>
                            <a:schemeClr val="bg1"/>
                          </a:solidFill>
                          <a:effectLst/>
                          <a:latin typeface="Lub Dub Condensed" panose="020B0506030403020204" pitchFamily="34" charset="0"/>
                          <a:sym typeface="Arial"/>
                        </a:rPr>
                        <a:t>Other Clinical Syndromes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5597"/>
                    </a:solidFill>
                  </a:tcPr>
                </a:tc>
                <a:tc>
                  <a:txBody>
                    <a:bodyPr/>
                    <a:lstStyle>
                      <a:lvl1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9pPr>
                    </a:lstStyle>
                    <a:p>
                      <a:pPr algn="ctr"/>
                      <a:r>
                        <a:rPr lang="en-US" sz="1800" b="1" u="none" strike="noStrike" cap="none" dirty="0">
                          <a:solidFill>
                            <a:schemeClr val="bg1"/>
                          </a:solidFill>
                          <a:effectLst/>
                          <a:latin typeface="Lub Dub Condensed" panose="020B0506030403020204" pitchFamily="34" charset="0"/>
                          <a:sym typeface="Arial"/>
                        </a:rPr>
                        <a:t>Physical Exam Findings</a:t>
                      </a:r>
                      <a:endParaRPr lang="en-US" sz="1800" b="1" i="0" u="none" strike="noStrike" cap="none" dirty="0">
                        <a:solidFill>
                          <a:schemeClr val="bg1"/>
                        </a:solidFill>
                        <a:effectLst/>
                        <a:latin typeface="Lub Dub Condensed" panose="020B0506030403020204" pitchFamily="34" charset="0"/>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5597"/>
                    </a:solidFill>
                  </a:tcPr>
                </a:tc>
                <a:extLst>
                  <a:ext uri="{0D108BD9-81ED-4DB2-BD59-A6C34878D82A}">
                    <a16:rowId xmlns:a16="http://schemas.microsoft.com/office/drawing/2014/main" val="1910571041"/>
                  </a:ext>
                </a:extLst>
              </a:tr>
              <a:tr h="933978">
                <a:tc>
                  <a:txBody>
                    <a:bodyPr/>
                    <a:lstStyle/>
                    <a:p>
                      <a:pPr marL="0" marR="0" indent="0" algn="l" defTabSz="914400" rtl="0" eaLnBrk="1" latinLnBrk="0" hangingPunct="1">
                        <a:lnSpc>
                          <a:spcPct val="100000"/>
                        </a:lnSpc>
                        <a:spcBef>
                          <a:spcPts val="0"/>
                        </a:spcBef>
                        <a:spcAft>
                          <a:spcPts val="0"/>
                        </a:spcAft>
                        <a:buClr>
                          <a:srgbClr val="000000"/>
                        </a:buClr>
                        <a:buFont typeface="Arial"/>
                        <a:buNone/>
                      </a:pPr>
                      <a:r>
                        <a:rPr lang="en-US" sz="1600" b="1" i="0" u="none" strike="noStrike" kern="1200" cap="none" dirty="0">
                          <a:solidFill>
                            <a:schemeClr val="bg1"/>
                          </a:solidFill>
                          <a:effectLst/>
                          <a:latin typeface="Lub Dub Condensed" panose="020B0506030403020204" pitchFamily="34" charset="0"/>
                          <a:ea typeface="+mn-ea"/>
                          <a:cs typeface="+mn-cs"/>
                          <a:sym typeface="Arial"/>
                        </a:rPr>
                        <a:t>Non-coronary cardiac: </a:t>
                      </a:r>
                    </a:p>
                    <a:p>
                      <a:pPr marL="515938" marR="0" indent="-285750" algn="l" defTabSz="914400" rtl="0" eaLnBrk="1" latinLnBrk="0" hangingPunct="1">
                        <a:lnSpc>
                          <a:spcPct val="100000"/>
                        </a:lnSpc>
                        <a:spcBef>
                          <a:spcPts val="0"/>
                        </a:spcBef>
                        <a:spcAft>
                          <a:spcPts val="0"/>
                        </a:spcAft>
                        <a:buClr>
                          <a:schemeClr val="bg1"/>
                        </a:buClr>
                        <a:buFont typeface="Arial" panose="020B0604020202020204" pitchFamily="34" charset="0"/>
                        <a:buChar char="•"/>
                      </a:pPr>
                      <a:r>
                        <a:rPr lang="en-US" sz="1400" b="0" i="0" u="none" strike="noStrike" kern="1200" cap="none" dirty="0">
                          <a:solidFill>
                            <a:schemeClr val="bg1"/>
                          </a:solidFill>
                          <a:effectLst/>
                          <a:latin typeface="Lub Dub Condensed" panose="020B0506030403020204" pitchFamily="34" charset="0"/>
                          <a:ea typeface="+mn-ea"/>
                          <a:cs typeface="+mn-cs"/>
                          <a:sym typeface="Arial"/>
                        </a:rPr>
                        <a:t>aortic stenosis </a:t>
                      </a:r>
                    </a:p>
                    <a:p>
                      <a:pPr marL="515938" marR="0" indent="-285750" algn="l" defTabSz="914400" rtl="0" eaLnBrk="1" latinLnBrk="0" hangingPunct="1">
                        <a:lnSpc>
                          <a:spcPct val="100000"/>
                        </a:lnSpc>
                        <a:spcBef>
                          <a:spcPts val="0"/>
                        </a:spcBef>
                        <a:spcAft>
                          <a:spcPts val="0"/>
                        </a:spcAft>
                        <a:buClr>
                          <a:schemeClr val="bg1"/>
                        </a:buClr>
                        <a:buFont typeface="Arial" panose="020B0604020202020204" pitchFamily="34" charset="0"/>
                        <a:buChar char="•"/>
                      </a:pPr>
                      <a:r>
                        <a:rPr lang="en-US" sz="1400" b="0" i="0" u="none" strike="noStrike" kern="1200" cap="none" dirty="0">
                          <a:solidFill>
                            <a:schemeClr val="bg1"/>
                          </a:solidFill>
                          <a:effectLst/>
                          <a:latin typeface="Lub Dub Condensed" panose="020B0506030403020204" pitchFamily="34" charset="0"/>
                          <a:ea typeface="+mn-ea"/>
                          <a:cs typeface="+mn-cs"/>
                          <a:sym typeface="Arial"/>
                        </a:rPr>
                        <a:t>aortic regurgitation </a:t>
                      </a:r>
                    </a:p>
                    <a:p>
                      <a:pPr marL="515938" marR="0" indent="-285750" algn="l" defTabSz="914400" rtl="0" eaLnBrk="1" latinLnBrk="0" hangingPunct="1">
                        <a:lnSpc>
                          <a:spcPct val="100000"/>
                        </a:lnSpc>
                        <a:spcBef>
                          <a:spcPts val="0"/>
                        </a:spcBef>
                        <a:spcAft>
                          <a:spcPts val="0"/>
                        </a:spcAft>
                        <a:buClr>
                          <a:schemeClr val="bg1"/>
                        </a:buClr>
                        <a:buFont typeface="Arial" panose="020B0604020202020204" pitchFamily="34" charset="0"/>
                        <a:buChar char="•"/>
                      </a:pPr>
                      <a:r>
                        <a:rPr lang="en-US" sz="1400" b="0" i="0" u="none" strike="noStrike" kern="1200" cap="none" dirty="0">
                          <a:solidFill>
                            <a:schemeClr val="bg1"/>
                          </a:solidFill>
                          <a:effectLst/>
                          <a:latin typeface="Lub Dub Condensed" panose="020B0506030403020204" pitchFamily="34" charset="0"/>
                          <a:ea typeface="+mn-ea"/>
                          <a:cs typeface="+mn-cs"/>
                          <a:sym typeface="Arial"/>
                        </a:rPr>
                        <a:t>hypertrophic cardiomyopathy</a:t>
                      </a:r>
                      <a:endParaRPr lang="en-US" sz="1600" b="0" i="0" u="none" strike="noStrike" kern="1200" cap="none" dirty="0">
                        <a:solidFill>
                          <a:schemeClr val="bg1"/>
                        </a:solidFill>
                        <a:effectLst/>
                        <a:latin typeface="Lub Dub Condensed" panose="020B0506030403020204" pitchFamily="34" charset="0"/>
                        <a:ea typeface="+mn-ea"/>
                        <a:cs typeface="+mn-cs"/>
                        <a:sym typeface="Arial"/>
                      </a:endParaRPr>
                    </a:p>
                  </a:txBody>
                  <a:tcPr marL="49447" marR="49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398463" marR="0" indent="-285750">
                        <a:lnSpc>
                          <a:spcPct val="100000"/>
                        </a:lnSpc>
                        <a:spcBef>
                          <a:spcPts val="0"/>
                        </a:spcBef>
                        <a:spcAft>
                          <a:spcPts val="0"/>
                        </a:spcAft>
                        <a:buFont typeface="Arial" panose="020B0604020202020204" pitchFamily="34" charset="0"/>
                        <a:buChar char="•"/>
                        <a:tabLst/>
                      </a:pPr>
                      <a:r>
                        <a:rPr lang="en-US" sz="1400" b="1" dirty="0">
                          <a:effectLst/>
                          <a:latin typeface="Lub Dub Condensed" panose="020B0506030403020204" pitchFamily="34" charset="0"/>
                        </a:rPr>
                        <a:t>AS: </a:t>
                      </a:r>
                      <a:r>
                        <a:rPr lang="en-US" sz="1400" dirty="0">
                          <a:effectLst/>
                          <a:latin typeface="Lub Dub Condensed" panose="020B0506030403020204" pitchFamily="34" charset="0"/>
                        </a:rPr>
                        <a:t>Characteristic systolic murmur, tardus or parvus carotid pulse</a:t>
                      </a:r>
                    </a:p>
                    <a:p>
                      <a:pPr marL="398463" marR="0" indent="-285750">
                        <a:lnSpc>
                          <a:spcPct val="100000"/>
                        </a:lnSpc>
                        <a:spcBef>
                          <a:spcPts val="0"/>
                        </a:spcBef>
                        <a:spcAft>
                          <a:spcPts val="0"/>
                        </a:spcAft>
                        <a:buFont typeface="Arial" panose="020B0604020202020204" pitchFamily="34" charset="0"/>
                        <a:buChar char="•"/>
                        <a:tabLst/>
                      </a:pPr>
                      <a:r>
                        <a:rPr lang="en-US" sz="1400" b="1" dirty="0">
                          <a:effectLst/>
                          <a:latin typeface="Lub Dub Condensed" panose="020B0506030403020204" pitchFamily="34" charset="0"/>
                        </a:rPr>
                        <a:t>AR: </a:t>
                      </a:r>
                      <a:r>
                        <a:rPr lang="en-US" sz="1400" dirty="0">
                          <a:effectLst/>
                          <a:latin typeface="Lub Dub Condensed" panose="020B0506030403020204" pitchFamily="34" charset="0"/>
                        </a:rPr>
                        <a:t>Diastolic murmur at right of sternum, rapid carotid upstroke</a:t>
                      </a:r>
                    </a:p>
                    <a:p>
                      <a:pPr marL="398463" marR="0" indent="-285750">
                        <a:lnSpc>
                          <a:spcPct val="100000"/>
                        </a:lnSpc>
                        <a:spcBef>
                          <a:spcPts val="0"/>
                        </a:spcBef>
                        <a:spcAft>
                          <a:spcPts val="0"/>
                        </a:spcAft>
                        <a:buFont typeface="Arial" panose="020B0604020202020204" pitchFamily="34" charset="0"/>
                        <a:buChar char="•"/>
                        <a:tabLst/>
                      </a:pPr>
                      <a:r>
                        <a:rPr lang="en-US" sz="1400" b="1" dirty="0">
                          <a:effectLst/>
                          <a:latin typeface="Lub Dub Condensed" panose="020B0506030403020204" pitchFamily="34" charset="0"/>
                        </a:rPr>
                        <a:t>HCM: </a:t>
                      </a:r>
                      <a:r>
                        <a:rPr lang="en-US" sz="1400" dirty="0">
                          <a:effectLst/>
                          <a:latin typeface="Lub Dub Condensed" panose="020B0506030403020204" pitchFamily="34" charset="0"/>
                        </a:rPr>
                        <a:t>Increased or displaced left ventricular impulse, prominent </a:t>
                      </a:r>
                      <a:r>
                        <a:rPr lang="en-US" sz="1400" i="1" dirty="0">
                          <a:effectLst/>
                          <a:latin typeface="Lub Dub Condensed" panose="020B0506030403020204" pitchFamily="34" charset="0"/>
                        </a:rPr>
                        <a:t>a</a:t>
                      </a:r>
                      <a:r>
                        <a:rPr lang="en-US" sz="1400" dirty="0">
                          <a:effectLst/>
                          <a:latin typeface="Lub Dub Condensed" panose="020B0506030403020204" pitchFamily="34" charset="0"/>
                        </a:rPr>
                        <a:t> wave in jugular venous pressure, systolic murmur that increases with Valsalva</a:t>
                      </a:r>
                      <a:endParaRPr lang="en-US" sz="1400" dirty="0">
                        <a:effectLst/>
                        <a:latin typeface="Lub Dub Condensed" panose="020B0506030403020204" pitchFamily="34" charset="0"/>
                        <a:ea typeface="Times New Roman" panose="02020603050405020304" pitchFamily="18" charset="0"/>
                      </a:endParaRPr>
                    </a:p>
                  </a:txBody>
                  <a:tcPr marL="49447" marR="49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0809666"/>
                  </a:ext>
                </a:extLst>
              </a:tr>
              <a:tr h="573593">
                <a:tc>
                  <a:txBody>
                    <a:bodyPr/>
                    <a:lstStyle/>
                    <a:p>
                      <a:pPr marL="0" marR="0" algn="l" defTabSz="914400" rtl="0" eaLnBrk="1" latinLnBrk="0" hangingPunct="1">
                        <a:lnSpc>
                          <a:spcPct val="100000"/>
                        </a:lnSpc>
                        <a:spcBef>
                          <a:spcPts val="0"/>
                        </a:spcBef>
                        <a:spcAft>
                          <a:spcPts val="0"/>
                        </a:spcAft>
                        <a:buClr>
                          <a:srgbClr val="000000"/>
                        </a:buClr>
                        <a:buFont typeface="Arial"/>
                      </a:pPr>
                      <a:r>
                        <a:rPr lang="en-US" sz="1600" b="1" i="0" u="none" strike="noStrike" kern="1200" cap="none" dirty="0">
                          <a:solidFill>
                            <a:schemeClr val="bg1"/>
                          </a:solidFill>
                          <a:effectLst/>
                          <a:latin typeface="Lub Dub Condensed" panose="020B0506030403020204" pitchFamily="34" charset="0"/>
                          <a:ea typeface="+mn-ea"/>
                          <a:cs typeface="+mn-cs"/>
                        </a:rPr>
                        <a:t>Pericarditis/ Myocarditis</a:t>
                      </a:r>
                    </a:p>
                  </a:txBody>
                  <a:tcPr marL="49447" marR="49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398463" marR="0" indent="-285750" algn="l" defTabSz="914400" rtl="0" eaLnBrk="1" latinLnBrk="0" hangingPunct="1">
                        <a:lnSpc>
                          <a:spcPct val="100000"/>
                        </a:lnSpc>
                        <a:spcBef>
                          <a:spcPts val="0"/>
                        </a:spcBef>
                        <a:spcAft>
                          <a:spcPts val="0"/>
                        </a:spcAft>
                        <a:buFont typeface="Arial" panose="020B0604020202020204" pitchFamily="34" charset="0"/>
                        <a:buChar char="•"/>
                        <a:tabLst/>
                      </a:pPr>
                      <a:r>
                        <a:rPr lang="en-US" sz="1400" b="1" kern="1200" dirty="0">
                          <a:solidFill>
                            <a:schemeClr val="dk1"/>
                          </a:solidFill>
                          <a:effectLst/>
                          <a:latin typeface="Lub Dub Condensed" panose="020B0506030403020204" pitchFamily="34" charset="0"/>
                          <a:ea typeface="+mn-ea"/>
                          <a:cs typeface="+mn-cs"/>
                        </a:rPr>
                        <a:t>Pericarditis: </a:t>
                      </a:r>
                      <a:r>
                        <a:rPr lang="en-US" sz="1400" kern="1200" dirty="0">
                          <a:solidFill>
                            <a:schemeClr val="dk1"/>
                          </a:solidFill>
                          <a:effectLst/>
                          <a:latin typeface="Lub Dub Condensed" panose="020B0506030403020204" pitchFamily="34" charset="0"/>
                          <a:ea typeface="+mn-ea"/>
                          <a:cs typeface="+mn-cs"/>
                        </a:rPr>
                        <a:t>Fever, pleuritic chest pain, increased in supine position, friction rub</a:t>
                      </a:r>
                    </a:p>
                    <a:p>
                      <a:pPr marL="398463" marR="0" indent="-285750" algn="l" defTabSz="914400" rtl="0" eaLnBrk="1" latinLnBrk="0" hangingPunct="1">
                        <a:lnSpc>
                          <a:spcPct val="100000"/>
                        </a:lnSpc>
                        <a:spcBef>
                          <a:spcPts val="0"/>
                        </a:spcBef>
                        <a:spcAft>
                          <a:spcPts val="0"/>
                        </a:spcAft>
                        <a:buFont typeface="Arial" panose="020B0604020202020204" pitchFamily="34" charset="0"/>
                        <a:buChar char="•"/>
                        <a:tabLst/>
                      </a:pPr>
                      <a:r>
                        <a:rPr lang="en-US" sz="1400" b="1" kern="1200" dirty="0">
                          <a:solidFill>
                            <a:schemeClr val="dk1"/>
                          </a:solidFill>
                          <a:effectLst/>
                          <a:latin typeface="Lub Dub Condensed" panose="020B0506030403020204" pitchFamily="34" charset="0"/>
                          <a:ea typeface="+mn-ea"/>
                          <a:cs typeface="+mn-cs"/>
                        </a:rPr>
                        <a:t>Myocarditis: </a:t>
                      </a:r>
                      <a:r>
                        <a:rPr lang="en-US" sz="1400" kern="1200" dirty="0">
                          <a:solidFill>
                            <a:schemeClr val="dk1"/>
                          </a:solidFill>
                          <a:effectLst/>
                          <a:latin typeface="Lub Dub Condensed" panose="020B0506030403020204" pitchFamily="34" charset="0"/>
                          <a:ea typeface="+mn-ea"/>
                          <a:cs typeface="+mn-cs"/>
                        </a:rPr>
                        <a:t>Fever, chest pain, heart failure, S3</a:t>
                      </a:r>
                    </a:p>
                  </a:txBody>
                  <a:tcPr marL="49447" marR="49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5945950"/>
                  </a:ext>
                </a:extLst>
              </a:tr>
              <a:tr h="536343">
                <a:tc>
                  <a:txBody>
                    <a:bodyPr/>
                    <a:lstStyle/>
                    <a:p>
                      <a:pPr marL="0" marR="0" algn="l" defTabSz="914400" rtl="0" eaLnBrk="1" latinLnBrk="0" hangingPunct="1">
                        <a:lnSpc>
                          <a:spcPct val="100000"/>
                        </a:lnSpc>
                        <a:spcBef>
                          <a:spcPts val="0"/>
                        </a:spcBef>
                        <a:spcAft>
                          <a:spcPts val="0"/>
                        </a:spcAft>
                        <a:buClr>
                          <a:srgbClr val="000000"/>
                        </a:buClr>
                        <a:buFont typeface="Arial"/>
                      </a:pPr>
                      <a:r>
                        <a:rPr lang="en-US" sz="1600" b="1" i="0" u="none" strike="noStrike" kern="1200" cap="none" dirty="0">
                          <a:solidFill>
                            <a:schemeClr val="bg1"/>
                          </a:solidFill>
                          <a:effectLst/>
                          <a:latin typeface="Lub Dub Condensed" panose="020B0506030403020204" pitchFamily="34" charset="0"/>
                          <a:ea typeface="+mn-ea"/>
                          <a:cs typeface="+mn-cs"/>
                        </a:rPr>
                        <a:t>Esophagitis, peptic ulcer disease, gall bladder disease</a:t>
                      </a:r>
                    </a:p>
                  </a:txBody>
                  <a:tcPr marL="49447" marR="49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398463" marR="0" indent="-285750" algn="l" defTabSz="914400" rtl="0" eaLnBrk="1" latinLnBrk="0" hangingPunct="1">
                        <a:lnSpc>
                          <a:spcPct val="100000"/>
                        </a:lnSpc>
                        <a:spcBef>
                          <a:spcPts val="0"/>
                        </a:spcBef>
                        <a:spcAft>
                          <a:spcPts val="0"/>
                        </a:spcAft>
                        <a:buFont typeface="Arial" panose="020B0604020202020204" pitchFamily="34" charset="0"/>
                        <a:buChar char="•"/>
                        <a:tabLst/>
                      </a:pPr>
                      <a:r>
                        <a:rPr lang="en-US" sz="1400" kern="1200" dirty="0">
                          <a:solidFill>
                            <a:schemeClr val="dk1"/>
                          </a:solidFill>
                          <a:effectLst/>
                          <a:latin typeface="Lub Dub Condensed" panose="020B0506030403020204" pitchFamily="34" charset="0"/>
                          <a:ea typeface="+mn-ea"/>
                          <a:cs typeface="+mn-cs"/>
                        </a:rPr>
                        <a:t>Epigastric tenderness</a:t>
                      </a:r>
                    </a:p>
                    <a:p>
                      <a:pPr marL="398463" marR="0" indent="-285750" algn="l" defTabSz="914400" rtl="0" eaLnBrk="1" latinLnBrk="0" hangingPunct="1">
                        <a:lnSpc>
                          <a:spcPct val="100000"/>
                        </a:lnSpc>
                        <a:spcBef>
                          <a:spcPts val="0"/>
                        </a:spcBef>
                        <a:spcAft>
                          <a:spcPts val="0"/>
                        </a:spcAft>
                        <a:buFont typeface="Arial" panose="020B0604020202020204" pitchFamily="34" charset="0"/>
                        <a:buChar char="•"/>
                        <a:tabLst/>
                      </a:pPr>
                      <a:r>
                        <a:rPr lang="en-US" sz="1400" kern="1200" dirty="0">
                          <a:solidFill>
                            <a:schemeClr val="dk1"/>
                          </a:solidFill>
                          <a:effectLst/>
                          <a:latin typeface="Lub Dub Condensed" panose="020B0506030403020204" pitchFamily="34" charset="0"/>
                          <a:ea typeface="+mn-ea"/>
                          <a:cs typeface="+mn-cs"/>
                        </a:rPr>
                        <a:t>Right upper quadrant tenderness, Murphy’s sign </a:t>
                      </a:r>
                    </a:p>
                  </a:txBody>
                  <a:tcPr marL="49447" marR="49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0355012"/>
                  </a:ext>
                </a:extLst>
              </a:tr>
              <a:tr h="536343">
                <a:tc>
                  <a:txBody>
                    <a:bodyPr/>
                    <a:lstStyle/>
                    <a:p>
                      <a:pPr marL="0" marR="0" algn="l" defTabSz="914400" rtl="0" eaLnBrk="1" latinLnBrk="0" hangingPunct="1">
                        <a:lnSpc>
                          <a:spcPct val="100000"/>
                        </a:lnSpc>
                        <a:spcBef>
                          <a:spcPts val="0"/>
                        </a:spcBef>
                        <a:spcAft>
                          <a:spcPts val="0"/>
                        </a:spcAft>
                        <a:buClr>
                          <a:srgbClr val="000000"/>
                        </a:buClr>
                        <a:buFont typeface="Arial"/>
                      </a:pPr>
                      <a:r>
                        <a:rPr lang="en-US" sz="1600" b="1" i="0" u="none" strike="noStrike" kern="1200" cap="none" dirty="0">
                          <a:solidFill>
                            <a:schemeClr val="bg1"/>
                          </a:solidFill>
                          <a:effectLst/>
                          <a:latin typeface="Lub Dub Condensed" panose="020B0506030403020204" pitchFamily="34" charset="0"/>
                          <a:ea typeface="+mn-ea"/>
                          <a:cs typeface="+mn-cs"/>
                        </a:rPr>
                        <a:t>Pneumonia</a:t>
                      </a:r>
                    </a:p>
                  </a:txBody>
                  <a:tcPr marL="49447" marR="49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112713" marR="0" indent="0" algn="l" defTabSz="914400" rtl="0" eaLnBrk="1" latinLnBrk="0" hangingPunct="1">
                        <a:lnSpc>
                          <a:spcPct val="100000"/>
                        </a:lnSpc>
                        <a:spcBef>
                          <a:spcPts val="0"/>
                        </a:spcBef>
                        <a:spcAft>
                          <a:spcPts val="0"/>
                        </a:spcAft>
                        <a:buFont typeface="Arial" panose="020B0604020202020204" pitchFamily="34" charset="0"/>
                        <a:buNone/>
                        <a:tabLst/>
                      </a:pPr>
                      <a:r>
                        <a:rPr lang="en-US" sz="1400" kern="1200" dirty="0">
                          <a:solidFill>
                            <a:schemeClr val="dk1"/>
                          </a:solidFill>
                          <a:effectLst/>
                          <a:latin typeface="Lub Dub Condensed" panose="020B0506030403020204" pitchFamily="34" charset="0"/>
                          <a:ea typeface="+mn-ea"/>
                          <a:cs typeface="+mn-cs"/>
                        </a:rPr>
                        <a:t>Fever, localized chest pain, may be pleuritic, friction rub may be present, regional dullness to percussion, egophony</a:t>
                      </a:r>
                    </a:p>
                  </a:txBody>
                  <a:tcPr marL="49447" marR="49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3561533"/>
                  </a:ext>
                </a:extLst>
              </a:tr>
              <a:tr h="536343">
                <a:tc>
                  <a:txBody>
                    <a:bodyPr/>
                    <a:lstStyle/>
                    <a:p>
                      <a:pPr marL="0" marR="0" algn="l" defTabSz="914400" rtl="0" eaLnBrk="1" latinLnBrk="0" hangingPunct="1">
                        <a:lnSpc>
                          <a:spcPct val="100000"/>
                        </a:lnSpc>
                        <a:spcBef>
                          <a:spcPts val="0"/>
                        </a:spcBef>
                        <a:spcAft>
                          <a:spcPts val="0"/>
                        </a:spcAft>
                        <a:buClr>
                          <a:srgbClr val="000000"/>
                        </a:buClr>
                        <a:buFont typeface="Arial"/>
                      </a:pPr>
                      <a:r>
                        <a:rPr lang="en-US" sz="1600" b="1" i="0" u="none" strike="noStrike" kern="1200" cap="none" dirty="0">
                          <a:solidFill>
                            <a:schemeClr val="bg1"/>
                          </a:solidFill>
                          <a:effectLst/>
                          <a:latin typeface="Lub Dub Condensed" panose="020B0506030403020204" pitchFamily="34" charset="0"/>
                          <a:ea typeface="+mn-ea"/>
                          <a:cs typeface="+mn-cs"/>
                        </a:rPr>
                        <a:t>Pneumothorax</a:t>
                      </a:r>
                    </a:p>
                  </a:txBody>
                  <a:tcPr marL="49447" marR="49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112713" marR="0" indent="0" algn="l" defTabSz="914400" rtl="0" eaLnBrk="1" latinLnBrk="0" hangingPunct="1">
                        <a:lnSpc>
                          <a:spcPct val="100000"/>
                        </a:lnSpc>
                        <a:spcBef>
                          <a:spcPts val="0"/>
                        </a:spcBef>
                        <a:spcAft>
                          <a:spcPts val="0"/>
                        </a:spcAft>
                        <a:buFont typeface="Arial" panose="020B0604020202020204" pitchFamily="34" charset="0"/>
                        <a:buNone/>
                        <a:tabLst/>
                      </a:pPr>
                      <a:r>
                        <a:rPr lang="en-US" sz="1400" kern="1200" dirty="0">
                          <a:solidFill>
                            <a:schemeClr val="dk1"/>
                          </a:solidFill>
                          <a:effectLst/>
                          <a:latin typeface="Lub Dub Condensed" panose="020B0506030403020204" pitchFamily="34" charset="0"/>
                          <a:ea typeface="+mn-ea"/>
                          <a:cs typeface="+mn-cs"/>
                        </a:rPr>
                        <a:t>Dyspnea and pain on inspiration, unilateral absence of breath sounds</a:t>
                      </a:r>
                    </a:p>
                  </a:txBody>
                  <a:tcPr marL="49447" marR="49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9089718"/>
                  </a:ext>
                </a:extLst>
              </a:tr>
              <a:tr h="536343">
                <a:tc>
                  <a:txBody>
                    <a:bodyPr/>
                    <a:lstStyle/>
                    <a:p>
                      <a:pPr marL="0" marR="0" algn="l" defTabSz="914400" rtl="0" eaLnBrk="1" latinLnBrk="0" hangingPunct="1">
                        <a:lnSpc>
                          <a:spcPct val="100000"/>
                        </a:lnSpc>
                        <a:spcBef>
                          <a:spcPts val="0"/>
                        </a:spcBef>
                        <a:spcAft>
                          <a:spcPts val="0"/>
                        </a:spcAft>
                        <a:buClr>
                          <a:srgbClr val="000000"/>
                        </a:buClr>
                        <a:buFont typeface="Arial"/>
                      </a:pPr>
                      <a:r>
                        <a:rPr lang="en-US" sz="1600" b="1" i="0" u="none" strike="noStrike" kern="1200" cap="none" dirty="0">
                          <a:solidFill>
                            <a:schemeClr val="bg1"/>
                          </a:solidFill>
                          <a:effectLst/>
                          <a:latin typeface="Lub Dub Condensed" panose="020B0506030403020204" pitchFamily="34" charset="0"/>
                          <a:ea typeface="+mn-ea"/>
                          <a:cs typeface="+mn-cs"/>
                        </a:rPr>
                        <a:t>Costochondritis, Tietze syndrome</a:t>
                      </a:r>
                    </a:p>
                  </a:txBody>
                  <a:tcPr marL="49447" marR="49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112713" marR="0" indent="0" algn="l" defTabSz="914400" rtl="0" eaLnBrk="1" latinLnBrk="0" hangingPunct="1">
                        <a:lnSpc>
                          <a:spcPct val="100000"/>
                        </a:lnSpc>
                        <a:spcBef>
                          <a:spcPts val="0"/>
                        </a:spcBef>
                        <a:spcAft>
                          <a:spcPts val="0"/>
                        </a:spcAft>
                        <a:buFont typeface="Arial" panose="020B0604020202020204" pitchFamily="34" charset="0"/>
                        <a:buNone/>
                        <a:tabLst/>
                      </a:pPr>
                      <a:r>
                        <a:rPr lang="en-US" sz="1400" kern="1200" dirty="0">
                          <a:solidFill>
                            <a:schemeClr val="dk1"/>
                          </a:solidFill>
                          <a:effectLst/>
                          <a:latin typeface="Lub Dub Condensed" panose="020B0506030403020204" pitchFamily="34" charset="0"/>
                          <a:ea typeface="+mn-ea"/>
                          <a:cs typeface="+mn-cs"/>
                        </a:rPr>
                        <a:t>Tenderness of costochondral joints</a:t>
                      </a:r>
                    </a:p>
                  </a:txBody>
                  <a:tcPr marL="49447" marR="49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9999109"/>
                  </a:ext>
                </a:extLst>
              </a:tr>
              <a:tr h="536343">
                <a:tc>
                  <a:txBody>
                    <a:bodyPr/>
                    <a:lstStyle/>
                    <a:p>
                      <a:pPr marL="0" marR="0" algn="l" defTabSz="914400" rtl="0" eaLnBrk="1" latinLnBrk="0" hangingPunct="1">
                        <a:lnSpc>
                          <a:spcPct val="100000"/>
                        </a:lnSpc>
                        <a:spcBef>
                          <a:spcPts val="0"/>
                        </a:spcBef>
                        <a:spcAft>
                          <a:spcPts val="0"/>
                        </a:spcAft>
                        <a:buClr>
                          <a:srgbClr val="000000"/>
                        </a:buClr>
                        <a:buFont typeface="Arial"/>
                      </a:pPr>
                      <a:r>
                        <a:rPr lang="en-US" sz="1600" b="1" i="0" u="none" strike="noStrike" kern="1200" cap="none" dirty="0">
                          <a:solidFill>
                            <a:schemeClr val="bg1"/>
                          </a:solidFill>
                          <a:effectLst/>
                          <a:latin typeface="Lub Dub Condensed" panose="020B0506030403020204" pitchFamily="34" charset="0"/>
                          <a:ea typeface="+mn-ea"/>
                          <a:cs typeface="+mn-cs"/>
                        </a:rPr>
                        <a:t>Herpes zoster</a:t>
                      </a:r>
                    </a:p>
                  </a:txBody>
                  <a:tcPr marL="49447" marR="49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112713" marR="0" indent="0" algn="l" defTabSz="914400" rtl="0" eaLnBrk="1" latinLnBrk="0" hangingPunct="1">
                        <a:lnSpc>
                          <a:spcPct val="100000"/>
                        </a:lnSpc>
                        <a:spcBef>
                          <a:spcPts val="0"/>
                        </a:spcBef>
                        <a:spcAft>
                          <a:spcPts val="0"/>
                        </a:spcAft>
                        <a:buFont typeface="Arial" panose="020B0604020202020204" pitchFamily="34" charset="0"/>
                        <a:buNone/>
                        <a:tabLst/>
                      </a:pPr>
                      <a:r>
                        <a:rPr lang="en-US" sz="1400" kern="1200" dirty="0">
                          <a:solidFill>
                            <a:schemeClr val="dk1"/>
                          </a:solidFill>
                          <a:effectLst/>
                          <a:latin typeface="Lub Dub Condensed" panose="020B0506030403020204" pitchFamily="34" charset="0"/>
                          <a:ea typeface="+mn-ea"/>
                          <a:cs typeface="+mn-cs"/>
                        </a:rPr>
                        <a:t>Pain in dermatomal distribution, triggered by touch; characteristic rash (unilateral and dermatomal distribution)</a:t>
                      </a:r>
                    </a:p>
                  </a:txBody>
                  <a:tcPr marL="49447" marR="49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6348431"/>
                  </a:ext>
                </a:extLst>
              </a:tr>
            </a:tbl>
          </a:graphicData>
        </a:graphic>
      </p:graphicFrame>
    </p:spTree>
    <p:extLst>
      <p:ext uri="{BB962C8B-B14F-4D97-AF65-F5344CB8AC3E}">
        <p14:creationId xmlns:p14="http://schemas.microsoft.com/office/powerpoint/2010/main" val="1053799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BC301-E20E-40BD-8B68-47938A8DBF50}"/>
              </a:ext>
            </a:extLst>
          </p:cNvPr>
          <p:cNvSpPr>
            <a:spLocks noGrp="1"/>
          </p:cNvSpPr>
          <p:nvPr>
            <p:ph type="title"/>
          </p:nvPr>
        </p:nvSpPr>
        <p:spPr/>
        <p:txBody>
          <a:bodyPr/>
          <a:lstStyle/>
          <a:p>
            <a:r>
              <a:rPr lang="en-US" sz="2800" b="1" dirty="0"/>
              <a:t>What to do when patients present with chest pain …</a:t>
            </a:r>
          </a:p>
        </p:txBody>
      </p:sp>
      <p:sp>
        <p:nvSpPr>
          <p:cNvPr id="17" name="TextBox 16" descr="Subheading for 3 recommendations.">
            <a:extLst>
              <a:ext uri="{FF2B5EF4-FFF2-40B4-BE49-F238E27FC236}">
                <a16:creationId xmlns:a16="http://schemas.microsoft.com/office/drawing/2014/main" id="{222EEF33-8CD9-43D8-A386-1EC5B8C0C8A2}"/>
              </a:ext>
            </a:extLst>
          </p:cNvPr>
          <p:cNvSpPr txBox="1"/>
          <p:nvPr/>
        </p:nvSpPr>
        <p:spPr>
          <a:xfrm>
            <a:off x="715378" y="1157925"/>
            <a:ext cx="2567084" cy="523220"/>
          </a:xfrm>
          <a:prstGeom prst="rect">
            <a:avLst/>
          </a:prstGeom>
          <a:noFill/>
        </p:spPr>
        <p:txBody>
          <a:bodyPr wrap="square" rtlCol="0">
            <a:spAutoFit/>
          </a:bodyPr>
          <a:lstStyle/>
          <a:p>
            <a:pPr algn="ctr"/>
            <a:r>
              <a:rPr lang="en-US" sz="2800" dirty="0">
                <a:latin typeface="Lub Dub Heavy" panose="020B0903030403020204" pitchFamily="34" charset="0"/>
              </a:rPr>
              <a:t>at the office?</a:t>
            </a:r>
          </a:p>
        </p:txBody>
      </p:sp>
      <p:sp>
        <p:nvSpPr>
          <p:cNvPr id="15" name="Content Placeholder 5">
            <a:extLst>
              <a:ext uri="{FF2B5EF4-FFF2-40B4-BE49-F238E27FC236}">
                <a16:creationId xmlns:a16="http://schemas.microsoft.com/office/drawing/2014/main" id="{8EDF12E1-B187-4DD1-A9B4-DF73DB97177F}"/>
              </a:ext>
              <a:ext uri="{C183D7F6-B498-43B3-948B-1728B52AA6E4}">
                <adec:decorative xmlns:adec="http://schemas.microsoft.com/office/drawing/2017/decorative" val="1"/>
              </a:ext>
            </a:extLst>
          </p:cNvPr>
          <p:cNvSpPr txBox="1">
            <a:spLocks/>
          </p:cNvSpPr>
          <p:nvPr/>
        </p:nvSpPr>
        <p:spPr>
          <a:xfrm>
            <a:off x="2133600" y="1819304"/>
            <a:ext cx="7991477" cy="896112"/>
          </a:xfrm>
          <a:prstGeom prst="rect">
            <a:avLst/>
          </a:prstGeom>
          <a:solidFill>
            <a:srgbClr val="46A547"/>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0">
              <a:buFont typeface="Arial" panose="020B0604020202020204" pitchFamily="34" charset="0"/>
              <a:buNone/>
            </a:pPr>
            <a:endParaRPr lang="en-US" sz="1800" dirty="0"/>
          </a:p>
        </p:txBody>
      </p:sp>
      <p:sp>
        <p:nvSpPr>
          <p:cNvPr id="16" name="Content Placeholder 5">
            <a:extLst>
              <a:ext uri="{FF2B5EF4-FFF2-40B4-BE49-F238E27FC236}">
                <a16:creationId xmlns:a16="http://schemas.microsoft.com/office/drawing/2014/main" id="{16BADCF2-5D01-48DC-BFFC-5EFE9F78F0C4}"/>
              </a:ext>
              <a:ext uri="{C183D7F6-B498-43B3-948B-1728B52AA6E4}">
                <adec:decorative xmlns:adec="http://schemas.microsoft.com/office/drawing/2017/decorative" val="1"/>
              </a:ext>
            </a:extLst>
          </p:cNvPr>
          <p:cNvSpPr txBox="1">
            <a:spLocks/>
          </p:cNvSpPr>
          <p:nvPr/>
        </p:nvSpPr>
        <p:spPr>
          <a:xfrm>
            <a:off x="2133601" y="2944760"/>
            <a:ext cx="7991476" cy="1039379"/>
          </a:xfrm>
          <a:prstGeom prst="rect">
            <a:avLst/>
          </a:prstGeom>
          <a:solidFill>
            <a:srgbClr val="46A547"/>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0">
              <a:buFont typeface="Arial" panose="020B0604020202020204" pitchFamily="34" charset="0"/>
              <a:buNone/>
            </a:pPr>
            <a:endParaRPr lang="en-US" sz="1800" dirty="0"/>
          </a:p>
        </p:txBody>
      </p:sp>
      <p:sp>
        <p:nvSpPr>
          <p:cNvPr id="19" name="Content Placeholder 5">
            <a:extLst>
              <a:ext uri="{FF2B5EF4-FFF2-40B4-BE49-F238E27FC236}">
                <a16:creationId xmlns:a16="http://schemas.microsoft.com/office/drawing/2014/main" id="{07D0B95B-41CE-49EA-8838-8FEB3DE09F2B}"/>
              </a:ext>
              <a:ext uri="{C183D7F6-B498-43B3-948B-1728B52AA6E4}">
                <adec:decorative xmlns:adec="http://schemas.microsoft.com/office/drawing/2017/decorative" val="1"/>
              </a:ext>
            </a:extLst>
          </p:cNvPr>
          <p:cNvSpPr txBox="1">
            <a:spLocks/>
          </p:cNvSpPr>
          <p:nvPr/>
        </p:nvSpPr>
        <p:spPr>
          <a:xfrm>
            <a:off x="2133601" y="4183668"/>
            <a:ext cx="7991476" cy="896112"/>
          </a:xfrm>
          <a:prstGeom prst="rect">
            <a:avLst/>
          </a:prstGeom>
          <a:solidFill>
            <a:srgbClr val="EE3823"/>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0">
              <a:buFont typeface="Arial" panose="020B0604020202020204" pitchFamily="34" charset="0"/>
              <a:buNone/>
            </a:pPr>
            <a:endParaRPr lang="en-US" sz="1800" dirty="0"/>
          </a:p>
        </p:txBody>
      </p:sp>
      <p:pic>
        <p:nvPicPr>
          <p:cNvPr id="20" name="Picture 19">
            <a:extLst>
              <a:ext uri="{FF2B5EF4-FFF2-40B4-BE49-F238E27FC236}">
                <a16:creationId xmlns:a16="http://schemas.microsoft.com/office/drawing/2014/main" id="{182A1868-62BE-4A91-8AA5-59225F53EBCE}"/>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1376264" y="1693644"/>
            <a:ext cx="1160322" cy="1162256"/>
          </a:xfrm>
          <a:prstGeom prst="rect">
            <a:avLst/>
          </a:prstGeom>
        </p:spPr>
      </p:pic>
      <p:sp>
        <p:nvSpPr>
          <p:cNvPr id="6" name="Content Placeholder 5">
            <a:extLst>
              <a:ext uri="{FF2B5EF4-FFF2-40B4-BE49-F238E27FC236}">
                <a16:creationId xmlns:a16="http://schemas.microsoft.com/office/drawing/2014/main" id="{D734A057-CB19-4CE8-8778-F6894A5A5193}"/>
              </a:ext>
            </a:extLst>
          </p:cNvPr>
          <p:cNvSpPr>
            <a:spLocks noGrp="1"/>
          </p:cNvSpPr>
          <p:nvPr>
            <p:ph idx="1"/>
          </p:nvPr>
        </p:nvSpPr>
        <p:spPr>
          <a:xfrm>
            <a:off x="2133599" y="1811661"/>
            <a:ext cx="7991477" cy="896112"/>
          </a:xfrm>
          <a:noFill/>
          <a:ln>
            <a:noFill/>
          </a:ln>
        </p:spPr>
        <p:txBody>
          <a:bodyPr vert="horz" lIns="91440" tIns="45720" rIns="91440" bIns="45720" rtlCol="0" anchor="ctr" anchorCtr="0">
            <a:noAutofit/>
          </a:bodyPr>
          <a:lstStyle/>
          <a:p>
            <a:pPr marL="457200" indent="0">
              <a:buNone/>
            </a:pPr>
            <a:r>
              <a:rPr lang="en-US" sz="1800" dirty="0"/>
              <a:t>Patients with clinical evidence of ACS or other life-threatening causes of acute chest pain seen in the office setting should be transported urgently to the ED, ideally by EMS (Class 1).</a:t>
            </a:r>
          </a:p>
        </p:txBody>
      </p:sp>
      <p:pic>
        <p:nvPicPr>
          <p:cNvPr id="21" name="Picture 20">
            <a:extLst>
              <a:ext uri="{FF2B5EF4-FFF2-40B4-BE49-F238E27FC236}">
                <a16:creationId xmlns:a16="http://schemas.microsoft.com/office/drawing/2014/main" id="{24197545-77C3-4642-BCB1-B52EC803738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1376264" y="2884288"/>
            <a:ext cx="1160322" cy="1160322"/>
          </a:xfrm>
          <a:prstGeom prst="rect">
            <a:avLst/>
          </a:prstGeom>
        </p:spPr>
      </p:pic>
      <p:sp>
        <p:nvSpPr>
          <p:cNvPr id="11" name="Content Placeholder 5">
            <a:extLst>
              <a:ext uri="{FF2B5EF4-FFF2-40B4-BE49-F238E27FC236}">
                <a16:creationId xmlns:a16="http://schemas.microsoft.com/office/drawing/2014/main" id="{28372423-9F0C-4926-96C9-FE383F93B402}"/>
              </a:ext>
            </a:extLst>
          </p:cNvPr>
          <p:cNvSpPr txBox="1">
            <a:spLocks/>
          </p:cNvSpPr>
          <p:nvPr/>
        </p:nvSpPr>
        <p:spPr>
          <a:xfrm>
            <a:off x="2133600" y="2937117"/>
            <a:ext cx="7991476" cy="1039379"/>
          </a:xfrm>
          <a:prstGeom prst="rect">
            <a:avLst/>
          </a:prstGeom>
          <a:noFill/>
          <a:ln>
            <a:no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0">
              <a:buFont typeface="Arial" panose="020B0604020202020204" pitchFamily="34" charset="0"/>
              <a:buNone/>
            </a:pPr>
            <a:r>
              <a:rPr lang="en-US" sz="1800" dirty="0"/>
              <a:t>Unless a noncardiac cause is evident, an ECG should be performed for patients seen in the office setting with stable chest pain; if an ECG is unavailable the patient should be referred to the ED so one can be obtained (Class 1).</a:t>
            </a:r>
          </a:p>
        </p:txBody>
      </p:sp>
      <p:pic>
        <p:nvPicPr>
          <p:cNvPr id="22" name="Picture 21">
            <a:extLst>
              <a:ext uri="{FF2B5EF4-FFF2-40B4-BE49-F238E27FC236}">
                <a16:creationId xmlns:a16="http://schemas.microsoft.com/office/drawing/2014/main" id="{5F74CCB3-3A50-4558-8FDE-7ACCBE868E8B}"/>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1376264" y="4072998"/>
            <a:ext cx="1160322" cy="1160322"/>
          </a:xfrm>
          <a:prstGeom prst="rect">
            <a:avLst/>
          </a:prstGeom>
        </p:spPr>
      </p:pic>
      <p:sp>
        <p:nvSpPr>
          <p:cNvPr id="13" name="Content Placeholder 5">
            <a:extLst>
              <a:ext uri="{FF2B5EF4-FFF2-40B4-BE49-F238E27FC236}">
                <a16:creationId xmlns:a16="http://schemas.microsoft.com/office/drawing/2014/main" id="{89DEB6E6-8F2A-4512-951A-8B10A39E055F}"/>
              </a:ext>
            </a:extLst>
          </p:cNvPr>
          <p:cNvSpPr txBox="1">
            <a:spLocks/>
          </p:cNvSpPr>
          <p:nvPr/>
        </p:nvSpPr>
        <p:spPr>
          <a:xfrm>
            <a:off x="2133600" y="4176025"/>
            <a:ext cx="7991476" cy="896112"/>
          </a:xfrm>
          <a:prstGeom prst="rect">
            <a:avLst/>
          </a:prstGeom>
          <a:noFill/>
          <a:ln>
            <a:no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0">
              <a:buFont typeface="Arial" panose="020B0604020202020204" pitchFamily="34" charset="0"/>
              <a:buNone/>
            </a:pPr>
            <a:r>
              <a:rPr lang="en-US" sz="1800" dirty="0"/>
              <a:t>For patients with acute chest pain and suspected ACS initially evaluated in the office setting, delayed transfer to the ED for cTn or other diagnostic testing should be avoided Class 3: Harm. </a:t>
            </a:r>
          </a:p>
        </p:txBody>
      </p:sp>
      <p:sp>
        <p:nvSpPr>
          <p:cNvPr id="18" name="Text Placeholder 4" descr="Abbreviations listed of terms used in the slide.">
            <a:extLst>
              <a:ext uri="{FF2B5EF4-FFF2-40B4-BE49-F238E27FC236}">
                <a16:creationId xmlns:a16="http://schemas.microsoft.com/office/drawing/2014/main" id="{1F1DD60C-50E2-4239-8034-A7450E280CEB}"/>
              </a:ext>
            </a:extLst>
          </p:cNvPr>
          <p:cNvSpPr>
            <a:spLocks noGrp="1"/>
          </p:cNvSpPr>
          <p:nvPr>
            <p:ph type="body" sz="quarter" idx="13"/>
          </p:nvPr>
        </p:nvSpPr>
        <p:spPr>
          <a:xfrm>
            <a:off x="838200" y="5858563"/>
            <a:ext cx="10515600" cy="271939"/>
          </a:xfrm>
        </p:spPr>
        <p:txBody>
          <a:bodyPr/>
          <a:lstStyle/>
          <a:p>
            <a:pPr algn="ctr"/>
            <a:r>
              <a:rPr lang="en-US" sz="1200" b="1" dirty="0">
                <a:ea typeface="Times New Roman" panose="02020603050405020304" pitchFamily="18" charset="0"/>
              </a:rPr>
              <a:t>Abbreviations: </a:t>
            </a:r>
            <a:r>
              <a:rPr lang="en-US" sz="1200" dirty="0">
                <a:ea typeface="Times New Roman" panose="02020603050405020304" pitchFamily="18" charset="0"/>
              </a:rPr>
              <a:t>ACS indicates acute coronary syndrome; cTn, cardiac troponin; ECG, electrocardiogram; </a:t>
            </a:r>
            <a:br>
              <a:rPr lang="en-US" sz="1200" dirty="0">
                <a:ea typeface="Times New Roman" panose="02020603050405020304" pitchFamily="18" charset="0"/>
              </a:rPr>
            </a:br>
            <a:r>
              <a:rPr lang="en-US" sz="1200" dirty="0">
                <a:ea typeface="Times New Roman" panose="02020603050405020304" pitchFamily="18" charset="0"/>
              </a:rPr>
              <a:t>ED, emergency department; HCP, healthcare provider; and STEMI, ST-segment elevation myocardial infarction.</a:t>
            </a:r>
          </a:p>
          <a:p>
            <a:pPr algn="ctr"/>
            <a:endParaRPr lang="en-US" sz="1200" dirty="0"/>
          </a:p>
        </p:txBody>
      </p:sp>
      <p:sp>
        <p:nvSpPr>
          <p:cNvPr id="7" name="Slide Number Placeholder 6">
            <a:extLst>
              <a:ext uri="{FF2B5EF4-FFF2-40B4-BE49-F238E27FC236}">
                <a16:creationId xmlns:a16="http://schemas.microsoft.com/office/drawing/2014/main" id="{24377A45-677E-4ADC-B9CD-2D68CE29D95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8</a:t>
            </a:fld>
            <a:endParaRPr lang="en-US" sz="900" dirty="0"/>
          </a:p>
        </p:txBody>
      </p:sp>
    </p:spTree>
    <p:extLst>
      <p:ext uri="{BB962C8B-B14F-4D97-AF65-F5344CB8AC3E}">
        <p14:creationId xmlns:p14="http://schemas.microsoft.com/office/powerpoint/2010/main" val="1915250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BC301-E20E-40BD-8B68-47938A8DBF50}"/>
              </a:ext>
            </a:extLst>
          </p:cNvPr>
          <p:cNvSpPr>
            <a:spLocks noGrp="1"/>
          </p:cNvSpPr>
          <p:nvPr>
            <p:ph type="title"/>
          </p:nvPr>
        </p:nvSpPr>
        <p:spPr/>
        <p:txBody>
          <a:bodyPr/>
          <a:lstStyle/>
          <a:p>
            <a:r>
              <a:rPr lang="en-US" sz="2800" b="1" dirty="0"/>
              <a:t>What to do when patients present with chest pain …</a:t>
            </a:r>
          </a:p>
        </p:txBody>
      </p:sp>
      <p:sp>
        <p:nvSpPr>
          <p:cNvPr id="17" name="TextBox 16" descr="Subheading for 3 recommendations.">
            <a:extLst>
              <a:ext uri="{FF2B5EF4-FFF2-40B4-BE49-F238E27FC236}">
                <a16:creationId xmlns:a16="http://schemas.microsoft.com/office/drawing/2014/main" id="{222EEF33-8CD9-43D8-A386-1EC5B8C0C8A2}"/>
              </a:ext>
            </a:extLst>
          </p:cNvPr>
          <p:cNvSpPr txBox="1"/>
          <p:nvPr/>
        </p:nvSpPr>
        <p:spPr>
          <a:xfrm>
            <a:off x="715377" y="1610220"/>
            <a:ext cx="5849545" cy="523220"/>
          </a:xfrm>
          <a:prstGeom prst="rect">
            <a:avLst/>
          </a:prstGeom>
          <a:noFill/>
        </p:spPr>
        <p:txBody>
          <a:bodyPr wrap="square" rtlCol="0">
            <a:spAutoFit/>
          </a:bodyPr>
          <a:lstStyle/>
          <a:p>
            <a:pPr algn="ctr"/>
            <a:r>
              <a:rPr lang="en-US" sz="2800" dirty="0">
                <a:latin typeface="Lub Dub Heavy" panose="020B0903030403020204" pitchFamily="34" charset="0"/>
              </a:rPr>
              <a:t>to any medical facility setting?</a:t>
            </a:r>
          </a:p>
        </p:txBody>
      </p:sp>
      <p:sp>
        <p:nvSpPr>
          <p:cNvPr id="13" name="Content Placeholder 5" descr="In all patients who present with acute chest pain regardless of the setting, an ECG should be acquired and reviewed for STEMI within 10 minutes of arrival (Class 1).&#10;">
            <a:extLst>
              <a:ext uri="{FF2B5EF4-FFF2-40B4-BE49-F238E27FC236}">
                <a16:creationId xmlns:a16="http://schemas.microsoft.com/office/drawing/2014/main" id="{987C5FE0-1557-4824-908A-76D4831B3696}"/>
              </a:ext>
            </a:extLst>
          </p:cNvPr>
          <p:cNvSpPr txBox="1">
            <a:spLocks/>
          </p:cNvSpPr>
          <p:nvPr/>
        </p:nvSpPr>
        <p:spPr>
          <a:xfrm>
            <a:off x="2133600" y="2421430"/>
            <a:ext cx="7991477" cy="896112"/>
          </a:xfrm>
          <a:prstGeom prst="rect">
            <a:avLst/>
          </a:prstGeom>
          <a:solidFill>
            <a:srgbClr val="46A547"/>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0">
              <a:buFont typeface="Arial" panose="020B0604020202020204" pitchFamily="34" charset="0"/>
              <a:buNone/>
            </a:pPr>
            <a:endParaRPr lang="en-US" sz="1800" dirty="0"/>
          </a:p>
        </p:txBody>
      </p:sp>
      <p:sp>
        <p:nvSpPr>
          <p:cNvPr id="6" name="Content Placeholder 5">
            <a:extLst>
              <a:ext uri="{FF2B5EF4-FFF2-40B4-BE49-F238E27FC236}">
                <a16:creationId xmlns:a16="http://schemas.microsoft.com/office/drawing/2014/main" id="{D734A057-CB19-4CE8-8778-F6894A5A5193}"/>
              </a:ext>
            </a:extLst>
          </p:cNvPr>
          <p:cNvSpPr>
            <a:spLocks noGrp="1"/>
          </p:cNvSpPr>
          <p:nvPr>
            <p:ph idx="1"/>
          </p:nvPr>
        </p:nvSpPr>
        <p:spPr>
          <a:xfrm>
            <a:off x="2133599" y="2422193"/>
            <a:ext cx="7991477" cy="896112"/>
          </a:xfrm>
          <a:noFill/>
          <a:ln>
            <a:noFill/>
          </a:ln>
        </p:spPr>
        <p:txBody>
          <a:bodyPr vert="horz" lIns="91440" tIns="45720" rIns="91440" bIns="45720" rtlCol="0" anchor="ctr" anchorCtr="0">
            <a:noAutofit/>
          </a:bodyPr>
          <a:lstStyle/>
          <a:p>
            <a:pPr marL="457200" indent="0">
              <a:buNone/>
            </a:pPr>
            <a:r>
              <a:rPr lang="en-US" sz="1800" dirty="0"/>
              <a:t>In all patients who present with acute chest pain regardless of the setting, an ECG should be acquired and reviewed for STEMI within 10 minutes of arrival (Class 1).</a:t>
            </a:r>
          </a:p>
        </p:txBody>
      </p:sp>
      <p:sp>
        <p:nvSpPr>
          <p:cNvPr id="14" name="Content Placeholder 5" descr="In all patients presenting to the ED with acute chest pain and suspected ACS, cTn should be measured as soon as possible after presentation (Class 1).">
            <a:extLst>
              <a:ext uri="{FF2B5EF4-FFF2-40B4-BE49-F238E27FC236}">
                <a16:creationId xmlns:a16="http://schemas.microsoft.com/office/drawing/2014/main" id="{CB8EAF44-4AEB-405D-B91E-083DF86F90DA}"/>
              </a:ext>
            </a:extLst>
          </p:cNvPr>
          <p:cNvSpPr txBox="1">
            <a:spLocks/>
          </p:cNvSpPr>
          <p:nvPr/>
        </p:nvSpPr>
        <p:spPr>
          <a:xfrm>
            <a:off x="2133601" y="3771556"/>
            <a:ext cx="7991476" cy="1039379"/>
          </a:xfrm>
          <a:prstGeom prst="rect">
            <a:avLst/>
          </a:prstGeom>
          <a:solidFill>
            <a:srgbClr val="46A547"/>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0">
              <a:buFont typeface="Arial" panose="020B0604020202020204" pitchFamily="34" charset="0"/>
              <a:buNone/>
            </a:pPr>
            <a:endParaRPr lang="en-US" sz="1800" dirty="0"/>
          </a:p>
        </p:txBody>
      </p:sp>
      <p:sp>
        <p:nvSpPr>
          <p:cNvPr id="11" name="Content Placeholder 5">
            <a:extLst>
              <a:ext uri="{FF2B5EF4-FFF2-40B4-BE49-F238E27FC236}">
                <a16:creationId xmlns:a16="http://schemas.microsoft.com/office/drawing/2014/main" id="{28372423-9F0C-4926-96C9-FE383F93B402}"/>
              </a:ext>
            </a:extLst>
          </p:cNvPr>
          <p:cNvSpPr txBox="1">
            <a:spLocks/>
          </p:cNvSpPr>
          <p:nvPr/>
        </p:nvSpPr>
        <p:spPr>
          <a:xfrm>
            <a:off x="2133600" y="3772319"/>
            <a:ext cx="7991476" cy="1039379"/>
          </a:xfrm>
          <a:prstGeom prst="rect">
            <a:avLst/>
          </a:prstGeom>
          <a:noFill/>
          <a:ln>
            <a:no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0">
              <a:buFont typeface="Arial" panose="020B0604020202020204" pitchFamily="34" charset="0"/>
              <a:buNone/>
            </a:pPr>
            <a:r>
              <a:rPr lang="en-US" sz="1800" dirty="0"/>
              <a:t>In all patients presenting to the ED with acute chest pain and suspected ACS, cTn should be measured as soon as possible after presentation (Class 1). </a:t>
            </a:r>
          </a:p>
        </p:txBody>
      </p:sp>
      <p:pic>
        <p:nvPicPr>
          <p:cNvPr id="15" name="Picture 14">
            <a:extLst>
              <a:ext uri="{FF2B5EF4-FFF2-40B4-BE49-F238E27FC236}">
                <a16:creationId xmlns:a16="http://schemas.microsoft.com/office/drawing/2014/main" id="{A64D0B06-99E7-40A8-9CE6-A993FCCAF804}"/>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1376264" y="2303160"/>
            <a:ext cx="1160322" cy="1162255"/>
          </a:xfrm>
          <a:prstGeom prst="rect">
            <a:avLst/>
          </a:prstGeom>
        </p:spPr>
      </p:pic>
      <p:pic>
        <p:nvPicPr>
          <p:cNvPr id="16" name="Picture 15">
            <a:extLst>
              <a:ext uri="{FF2B5EF4-FFF2-40B4-BE49-F238E27FC236}">
                <a16:creationId xmlns:a16="http://schemas.microsoft.com/office/drawing/2014/main" id="{08A00A06-55F7-4486-92D2-D53CBE897A8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1376264" y="3701288"/>
            <a:ext cx="1160322" cy="1160322"/>
          </a:xfrm>
          <a:prstGeom prst="rect">
            <a:avLst/>
          </a:prstGeom>
        </p:spPr>
      </p:pic>
      <p:sp>
        <p:nvSpPr>
          <p:cNvPr id="18" name="Text Placeholder 4" descr="Abbreviations listed of terms used in the slide.">
            <a:extLst>
              <a:ext uri="{FF2B5EF4-FFF2-40B4-BE49-F238E27FC236}">
                <a16:creationId xmlns:a16="http://schemas.microsoft.com/office/drawing/2014/main" id="{1F1DD60C-50E2-4239-8034-A7450E280CEB}"/>
              </a:ext>
            </a:extLst>
          </p:cNvPr>
          <p:cNvSpPr>
            <a:spLocks noGrp="1"/>
          </p:cNvSpPr>
          <p:nvPr>
            <p:ph type="body" sz="quarter" idx="13"/>
          </p:nvPr>
        </p:nvSpPr>
        <p:spPr>
          <a:xfrm>
            <a:off x="838200" y="5858563"/>
            <a:ext cx="10515600" cy="271939"/>
          </a:xfrm>
        </p:spPr>
        <p:txBody>
          <a:bodyPr/>
          <a:lstStyle/>
          <a:p>
            <a:pPr algn="ctr"/>
            <a:r>
              <a:rPr lang="en-US" sz="1200" b="1" dirty="0">
                <a:ea typeface="Times New Roman" panose="02020603050405020304" pitchFamily="18" charset="0"/>
              </a:rPr>
              <a:t>Abbreviations: </a:t>
            </a:r>
            <a:r>
              <a:rPr lang="en-US" sz="1200" dirty="0">
                <a:ea typeface="Times New Roman" panose="02020603050405020304" pitchFamily="18" charset="0"/>
              </a:rPr>
              <a:t>ACS indicates acute coronary syndrome; cTn, cardiac troponin; ECG, electrocardiogram; </a:t>
            </a:r>
            <a:br>
              <a:rPr lang="en-US" sz="1200" dirty="0">
                <a:ea typeface="Times New Roman" panose="02020603050405020304" pitchFamily="18" charset="0"/>
              </a:rPr>
            </a:br>
            <a:r>
              <a:rPr lang="en-US" sz="1200" dirty="0">
                <a:ea typeface="Times New Roman" panose="02020603050405020304" pitchFamily="18" charset="0"/>
              </a:rPr>
              <a:t>ED, emergency department; HCP, healthcare provider; and STEMI, ST-segment elevation myocardial infarction.</a:t>
            </a:r>
          </a:p>
          <a:p>
            <a:pPr algn="ctr"/>
            <a:endParaRPr lang="en-US" sz="1200" dirty="0"/>
          </a:p>
        </p:txBody>
      </p:sp>
      <p:sp>
        <p:nvSpPr>
          <p:cNvPr id="7" name="Slide Number Placeholder 6">
            <a:extLst>
              <a:ext uri="{FF2B5EF4-FFF2-40B4-BE49-F238E27FC236}">
                <a16:creationId xmlns:a16="http://schemas.microsoft.com/office/drawing/2014/main" id="{24377A45-677E-4ADC-B9CD-2D68CE29D95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9</a:t>
            </a:fld>
            <a:endParaRPr lang="en-US" sz="900" dirty="0"/>
          </a:p>
        </p:txBody>
      </p:sp>
    </p:spTree>
    <p:extLst>
      <p:ext uri="{BB962C8B-B14F-4D97-AF65-F5344CB8AC3E}">
        <p14:creationId xmlns:p14="http://schemas.microsoft.com/office/powerpoint/2010/main" val="1985464886"/>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070C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14244</TotalTime>
  <Words>8062</Words>
  <Application>Microsoft Office PowerPoint</Application>
  <PresentationFormat>Widescreen</PresentationFormat>
  <Paragraphs>895</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Lub Dub Condensed</vt:lpstr>
      <vt:lpstr>Wingdings</vt:lpstr>
      <vt:lpstr>Cambria Math</vt:lpstr>
      <vt:lpstr>Lub Dub Bold</vt:lpstr>
      <vt:lpstr>Calibri</vt:lpstr>
      <vt:lpstr>Arial</vt:lpstr>
      <vt:lpstr>Lub Dub Heavy</vt:lpstr>
      <vt:lpstr>Lub Dub Light</vt:lpstr>
      <vt:lpstr>Lub Dub Medium</vt:lpstr>
      <vt:lpstr>Office Theme</vt:lpstr>
      <vt:lpstr>Clinical Update</vt:lpstr>
      <vt:lpstr>Table 1.  Applying ACC/AHA Class of Recommendation and Level of Evidence to Clinical Strategies, Interventions, Treatments, or Diagnostic Testing in Patient Care  (Updated May 2019)*</vt:lpstr>
      <vt:lpstr>Defining Chest Pain</vt:lpstr>
      <vt:lpstr>Early Care for Acute Symptoms Patients presenting to the ED with nontraumatic chest pain</vt:lpstr>
      <vt:lpstr>Getting the Chest Pain Diagnosis Right Other Patient-Focused Considerations for Evaluation of Chest Pain </vt:lpstr>
      <vt:lpstr>Physical Exam in Patients with Chest Pain</vt:lpstr>
      <vt:lpstr>Physical Exam in Patients with Chest Pain; Other</vt:lpstr>
      <vt:lpstr>What to do when patients present with chest pain …</vt:lpstr>
      <vt:lpstr>What to do when patients present with chest pain …</vt:lpstr>
      <vt:lpstr>Electrocardiographic-Directed Management  of Chest Pain</vt:lpstr>
      <vt:lpstr>Additional Diagnostic Evaluation of Chest Pain</vt:lpstr>
      <vt:lpstr>Overview of Diagnostic Cardiac Testing</vt:lpstr>
      <vt:lpstr>Diagnostic Testing:  Coronary Computed Tomography Angiography </vt:lpstr>
      <vt:lpstr>Overview of Diagnostic Cardiac Stress Testing</vt:lpstr>
      <vt:lpstr>Diagnostic Testing: Exercise Electrocardiogram</vt:lpstr>
      <vt:lpstr>Diagnostic Testing: Stress Echocardiography</vt:lpstr>
      <vt:lpstr>Diagnostic Testing:  Stress Nuclear Myocardial Perfusion Imaging</vt:lpstr>
      <vt:lpstr>Diagnostic Testing:  Cardiovascular Magnetic Resonance Imaging</vt:lpstr>
      <vt:lpstr>Diagnostic Cardiac Testing:  Women in Pregnancy, Postpartum or Child-Bearing Age</vt:lpstr>
      <vt:lpstr>Overview of Guideline-Based Pathways for Evaluating Chest Pain</vt:lpstr>
      <vt:lpstr>Figure 8. General Approach to Risk Stratification of Patients With Suspected ACS</vt:lpstr>
      <vt:lpstr>Figure 9. Evaluation Algorithm for Patients With Suspected ACS at Intermediate Risk With No Known CAD</vt:lpstr>
      <vt:lpstr>Figure 10. General Approach to Risk Stratification of Patients With Suspected ACS</vt:lpstr>
      <vt:lpstr>Recommendations for High-Risk Patients having Chest Pain</vt:lpstr>
      <vt:lpstr>Evaluation of Acute Chest Pain Recommendations</vt:lpstr>
      <vt:lpstr>Evaluation of Acute Chest Pain Recommendations</vt:lpstr>
      <vt:lpstr>Evaluation of Acute Chest Pain Recommendations</vt:lpstr>
      <vt:lpstr>Other causes of chest pain</vt:lpstr>
      <vt:lpstr>Noncardiac Chest Pain: Differential Diagnoses</vt:lpstr>
      <vt:lpstr>Figure 12. Clinical Decision Pathway for Patients With Stable Chest Pain &amp; No Known CAD</vt:lpstr>
      <vt:lpstr>Figure 13. Stable Chest Pain (or Equivalent) Symptoms With Prior MI, Prior Revascularization, or Known CAD on Invasive Coronary Angiography or CCTA, Including Those With Nonobstructive CAD</vt:lpstr>
      <vt:lpstr>Patients with Suspected Ischemia and  Non-Obstructive CAD (INOCA)</vt:lpstr>
      <vt:lpstr>Figure 14. Clinical Decision Pathway for Ischemia and Non-Obstructive CAD (INOCA)</vt:lpstr>
      <vt:lpstr>Cost Considerations</vt:lpstr>
      <vt:lpstr>Cost Considerations</vt:lpstr>
      <vt:lpstr>Evidence Gaps and Future Research</vt:lpstr>
      <vt:lpstr>Acknowledgments</vt:lpstr>
      <vt:lpstr>Appendix</vt:lpstr>
      <vt:lpstr>Definitions</vt:lpstr>
      <vt:lpstr>Definitions</vt:lpstr>
      <vt:lpstr>Definitions</vt:lpstr>
      <vt:lpstr>Definitions</vt:lpstr>
      <vt:lpstr>Links for Figure 8</vt:lpstr>
      <vt:lpstr>Links for Figure 9</vt:lpstr>
      <vt:lpstr>Links for Figure 10</vt:lpstr>
      <vt:lpstr>Links for Figure 12</vt:lpstr>
      <vt:lpstr>Links for Figure 13</vt:lpstr>
      <vt:lpstr>Links for Figure 14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Update adapted from ACC/AHA/ASE/CHEST/SAEM/SCCT/SCMR Guideline for the Evaluation and Diagnosis of Chest Pain</dc:title>
  <dc:creator>AmericanHeartAssociation@heart.org</dc:creator>
  <cp:lastModifiedBy>Stacy Ragsdale</cp:lastModifiedBy>
  <cp:revision>258</cp:revision>
  <dcterms:created xsi:type="dcterms:W3CDTF">2020-10-16T16:01:21Z</dcterms:created>
  <dcterms:modified xsi:type="dcterms:W3CDTF">2021-10-28T13:36:41Z</dcterms:modified>
</cp:coreProperties>
</file>