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2"/>
  </p:notesMasterIdLst>
  <p:sldIdLst>
    <p:sldId id="308" r:id="rId5"/>
    <p:sldId id="833" r:id="rId6"/>
    <p:sldId id="920" r:id="rId7"/>
    <p:sldId id="921" r:id="rId8"/>
    <p:sldId id="922" r:id="rId9"/>
    <p:sldId id="923" r:id="rId10"/>
    <p:sldId id="924" r:id="rId11"/>
    <p:sldId id="925" r:id="rId12"/>
    <p:sldId id="926" r:id="rId13"/>
    <p:sldId id="927" r:id="rId14"/>
    <p:sldId id="928" r:id="rId15"/>
    <p:sldId id="929" r:id="rId16"/>
    <p:sldId id="930" r:id="rId17"/>
    <p:sldId id="931" r:id="rId18"/>
    <p:sldId id="932" r:id="rId19"/>
    <p:sldId id="933" r:id="rId20"/>
    <p:sldId id="935" r:id="rId21"/>
    <p:sldId id="934" r:id="rId22"/>
    <p:sldId id="936" r:id="rId23"/>
    <p:sldId id="937" r:id="rId24"/>
    <p:sldId id="938" r:id="rId25"/>
    <p:sldId id="939" r:id="rId26"/>
    <p:sldId id="940" r:id="rId27"/>
    <p:sldId id="941" r:id="rId28"/>
    <p:sldId id="942" r:id="rId29"/>
    <p:sldId id="943" r:id="rId30"/>
    <p:sldId id="944" r:id="rId31"/>
    <p:sldId id="945" r:id="rId32"/>
    <p:sldId id="946" r:id="rId33"/>
    <p:sldId id="947" r:id="rId34"/>
    <p:sldId id="948" r:id="rId35"/>
    <p:sldId id="949" r:id="rId36"/>
    <p:sldId id="950" r:id="rId37"/>
    <p:sldId id="951" r:id="rId38"/>
    <p:sldId id="952" r:id="rId39"/>
    <p:sldId id="954" r:id="rId40"/>
    <p:sldId id="955" r:id="rId41"/>
    <p:sldId id="956" r:id="rId42"/>
    <p:sldId id="957" r:id="rId43"/>
    <p:sldId id="958" r:id="rId44"/>
    <p:sldId id="959" r:id="rId45"/>
    <p:sldId id="960" r:id="rId46"/>
    <p:sldId id="961" r:id="rId47"/>
    <p:sldId id="962" r:id="rId48"/>
    <p:sldId id="965" r:id="rId49"/>
    <p:sldId id="842" r:id="rId50"/>
    <p:sldId id="116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429"/>
    <a:srgbClr val="F99B1D"/>
    <a:srgbClr val="A6A6A6"/>
    <a:srgbClr val="F0DB0E"/>
    <a:srgbClr val="7A7A7A"/>
    <a:srgbClr val="7F7F7F"/>
    <a:srgbClr val="D9D9D9"/>
    <a:srgbClr val="FFFFFF"/>
    <a:srgbClr val="B026AD"/>
    <a:srgbClr val="AC1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7E89F-3443-4066-95E6-DB7C605784AD}" v="3" dt="2025-10-01T19:03:40.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65" autoAdjust="0"/>
  </p:normalViewPr>
  <p:slideViewPr>
    <p:cSldViewPr snapToGrid="0">
      <p:cViewPr varScale="1">
        <p:scale>
          <a:sx n="78" d="100"/>
          <a:sy n="78" d="100"/>
        </p:scale>
        <p:origin x="120" y="5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1E704EC0-5967-4E90-A4E8-876ECE9C2B06}"/>
    <pc:docChg chg="undo custSel addSld modSld">
      <pc:chgData name="Gwendolyn Reyna" userId="0492242f-5314-4750-ad50-640a4fe02908" providerId="ADAL" clId="{1E704EC0-5967-4E90-A4E8-876ECE9C2B06}" dt="2025-09-15T18:07:38.018" v="285" actId="20577"/>
      <pc:docMkLst>
        <pc:docMk/>
      </pc:docMkLst>
      <pc:sldChg chg="addSp delSp modSp mod">
        <pc:chgData name="Gwendolyn Reyna" userId="0492242f-5314-4750-ad50-640a4fe02908" providerId="ADAL" clId="{1E704EC0-5967-4E90-A4E8-876ECE9C2B06}" dt="2025-09-15T14:27:25.458" v="192" actId="1076"/>
        <pc:sldMkLst>
          <pc:docMk/>
          <pc:sldMk cId="1171176184" sldId="308"/>
        </pc:sldMkLst>
        <pc:spChg chg="mod">
          <ac:chgData name="Gwendolyn Reyna" userId="0492242f-5314-4750-ad50-640a4fe02908" providerId="ADAL" clId="{1E704EC0-5967-4E90-A4E8-876ECE9C2B06}" dt="2025-09-15T14:16:49.526" v="105" actId="20577"/>
          <ac:spMkLst>
            <pc:docMk/>
            <pc:sldMk cId="1171176184" sldId="308"/>
            <ac:spMk id="2" creationId="{758E7538-99E0-814A-996C-0848A5205CE0}"/>
          </ac:spMkLst>
        </pc:spChg>
        <pc:spChg chg="mod">
          <ac:chgData name="Gwendolyn Reyna" userId="0492242f-5314-4750-ad50-640a4fe02908" providerId="ADAL" clId="{1E704EC0-5967-4E90-A4E8-876ECE9C2B06}" dt="2025-09-15T14:27:25.458" v="192" actId="1076"/>
          <ac:spMkLst>
            <pc:docMk/>
            <pc:sldMk cId="1171176184" sldId="308"/>
            <ac:spMk id="3" creationId="{CDEA19E2-C884-5343-8547-E4ACA2FCDE39}"/>
          </ac:spMkLst>
        </pc:spChg>
        <pc:spChg chg="add mod">
          <ac:chgData name="Gwendolyn Reyna" userId="0492242f-5314-4750-ad50-640a4fe02908" providerId="ADAL" clId="{1E704EC0-5967-4E90-A4E8-876ECE9C2B06}" dt="2025-09-15T13:58:14.070" v="101" actId="20577"/>
          <ac:spMkLst>
            <pc:docMk/>
            <pc:sldMk cId="1171176184" sldId="308"/>
            <ac:spMk id="8" creationId="{37BE3F5D-5C32-5B82-E7E2-76CDA502CB46}"/>
          </ac:spMkLst>
        </pc:spChg>
        <pc:picChg chg="add mod">
          <ac:chgData name="Gwendolyn Reyna" userId="0492242f-5314-4750-ad50-640a4fe02908" providerId="ADAL" clId="{1E704EC0-5967-4E90-A4E8-876ECE9C2B06}" dt="2025-09-15T13:57:35.109" v="99"/>
          <ac:picMkLst>
            <pc:docMk/>
            <pc:sldMk cId="1171176184" sldId="308"/>
            <ac:picMk id="7" creationId="{643F2C66-7904-3D38-0763-BF1AC932CFEF}"/>
          </ac:picMkLst>
        </pc:picChg>
      </pc:sldChg>
      <pc:sldChg chg="modSp mod">
        <pc:chgData name="Gwendolyn Reyna" userId="0492242f-5314-4750-ad50-640a4fe02908" providerId="ADAL" clId="{1E704EC0-5967-4E90-A4E8-876ECE9C2B06}" dt="2025-09-15T18:07:38.018" v="285" actId="20577"/>
        <pc:sldMkLst>
          <pc:docMk/>
          <pc:sldMk cId="675889619" sldId="842"/>
        </pc:sldMkLst>
        <pc:spChg chg="mod">
          <ac:chgData name="Gwendolyn Reyna" userId="0492242f-5314-4750-ad50-640a4fe02908" providerId="ADAL" clId="{1E704EC0-5967-4E90-A4E8-876ECE9C2B06}" dt="2025-09-15T17:01:39.375" v="224" actId="20577"/>
          <ac:spMkLst>
            <pc:docMk/>
            <pc:sldMk cId="675889619" sldId="842"/>
            <ac:spMk id="6" creationId="{98371956-81F8-49E7-CCD2-C49A7A8DB4BB}"/>
          </ac:spMkLst>
        </pc:spChg>
        <pc:spChg chg="mod">
          <ac:chgData name="Gwendolyn Reyna" userId="0492242f-5314-4750-ad50-640a4fe02908" providerId="ADAL" clId="{1E704EC0-5967-4E90-A4E8-876ECE9C2B06}" dt="2025-09-15T16:31:39.845" v="199" actId="120"/>
          <ac:spMkLst>
            <pc:docMk/>
            <pc:sldMk cId="675889619" sldId="842"/>
            <ac:spMk id="8" creationId="{C809FE08-8957-56B3-622C-633C17B75F70}"/>
          </ac:spMkLst>
        </pc:spChg>
        <pc:spChg chg="mod">
          <ac:chgData name="Gwendolyn Reyna" userId="0492242f-5314-4750-ad50-640a4fe02908" providerId="ADAL" clId="{1E704EC0-5967-4E90-A4E8-876ECE9C2B06}" dt="2025-09-15T18:07:38.018" v="285" actId="20577"/>
          <ac:spMkLst>
            <pc:docMk/>
            <pc:sldMk cId="675889619" sldId="842"/>
            <ac:spMk id="9" creationId="{8EDF807D-F0E6-DF23-E1F1-77343594D6F0}"/>
          </ac:spMkLst>
        </pc:spChg>
      </pc:sldChg>
      <pc:sldChg chg="modSp add mod">
        <pc:chgData name="Gwendolyn Reyna" userId="0492242f-5314-4750-ad50-640a4fe02908" providerId="ADAL" clId="{1E704EC0-5967-4E90-A4E8-876ECE9C2B06}" dt="2025-09-15T15:32:57.644" v="197" actId="1076"/>
        <pc:sldMkLst>
          <pc:docMk/>
          <pc:sldMk cId="1157976724" sldId="1164"/>
        </pc:sldMkLst>
        <pc:spChg chg="mod">
          <ac:chgData name="Gwendolyn Reyna" userId="0492242f-5314-4750-ad50-640a4fe02908" providerId="ADAL" clId="{1E704EC0-5967-4E90-A4E8-876ECE9C2B06}" dt="2025-09-15T15:32:53.884" v="196" actId="1076"/>
          <ac:spMkLst>
            <pc:docMk/>
            <pc:sldMk cId="1157976724" sldId="1164"/>
            <ac:spMk id="2" creationId="{1B8F2D78-46A2-DA99-2E31-F0669B41E6D3}"/>
          </ac:spMkLst>
        </pc:spChg>
        <pc:spChg chg="mod">
          <ac:chgData name="Gwendolyn Reyna" userId="0492242f-5314-4750-ad50-640a4fe02908" providerId="ADAL" clId="{1E704EC0-5967-4E90-A4E8-876ECE9C2B06}" dt="2025-09-15T15:32:57.644" v="197" actId="1076"/>
          <ac:spMkLst>
            <pc:docMk/>
            <pc:sldMk cId="1157976724" sldId="1164"/>
            <ac:spMk id="3" creationId="{56273EBC-F1EB-8D2A-969E-06C017A7D6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dirty="0"/>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25</a:t>
            </a:fld>
            <a:endParaRPr lang="en-US" dirty="0"/>
          </a:p>
        </p:txBody>
      </p:sp>
    </p:spTree>
    <p:extLst>
      <p:ext uri="{BB962C8B-B14F-4D97-AF65-F5344CB8AC3E}">
        <p14:creationId xmlns:p14="http://schemas.microsoft.com/office/powerpoint/2010/main" val="148518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dirty="0"/>
          </a:p>
        </p:txBody>
      </p:sp>
    </p:spTree>
    <p:extLst>
      <p:ext uri="{BB962C8B-B14F-4D97-AF65-F5344CB8AC3E}">
        <p14:creationId xmlns:p14="http://schemas.microsoft.com/office/powerpoint/2010/main" val="97377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45</a:t>
            </a:fld>
            <a:endParaRPr lang="en-US" dirty="0"/>
          </a:p>
        </p:txBody>
      </p:sp>
    </p:spTree>
    <p:extLst>
      <p:ext uri="{BB962C8B-B14F-4D97-AF65-F5344CB8AC3E}">
        <p14:creationId xmlns:p14="http://schemas.microsoft.com/office/powerpoint/2010/main" val="71939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46</a:t>
            </a:fld>
            <a:endParaRPr lang="en-US" dirty="0"/>
          </a:p>
        </p:txBody>
      </p:sp>
    </p:spTree>
    <p:extLst>
      <p:ext uri="{BB962C8B-B14F-4D97-AF65-F5344CB8AC3E}">
        <p14:creationId xmlns:p14="http://schemas.microsoft.com/office/powerpoint/2010/main" val="110317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72" r="1"/>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Joglar, J. A. et al., 2023 ACC/AHA/ACCP/HRS Guideline for the Diagnosis and Management of Atrial Fibrillation.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6.svg"/></Relationships>
</file>

<file path=ppt/slides/_rels/slide1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3.xml"/><Relationship Id="rId5" Type="http://schemas.openxmlformats.org/officeDocument/2006/relationships/image" Target="../media/image70.sv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5" Type="http://schemas.openxmlformats.org/officeDocument/2006/relationships/image" Target="../media/image82.sv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3" Type="http://schemas.microsoft.com/office/2007/relationships/hdphoto" Target="../media/hdphoto2.wdp"/><Relationship Id="rId7" Type="http://schemas.openxmlformats.org/officeDocument/2006/relationships/image" Target="../media/image95.svg"/><Relationship Id="rId2" Type="http://schemas.openxmlformats.org/officeDocument/2006/relationships/image" Target="../media/image91.png"/><Relationship Id="rId1" Type="http://schemas.openxmlformats.org/officeDocument/2006/relationships/slideLayout" Target="../slideLayouts/slideLayout3.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3" Type="http://schemas.microsoft.com/office/2007/relationships/hdphoto" Target="../media/hdphoto3.wdp"/><Relationship Id="rId7" Type="http://schemas.openxmlformats.org/officeDocument/2006/relationships/image" Target="../media/image103.svg"/><Relationship Id="rId2" Type="http://schemas.openxmlformats.org/officeDocument/2006/relationships/image" Target="../media/image100.png"/><Relationship Id="rId1" Type="http://schemas.openxmlformats.org/officeDocument/2006/relationships/slideLayout" Target="../slideLayouts/slideLayout3.xml"/><Relationship Id="rId6" Type="http://schemas.openxmlformats.org/officeDocument/2006/relationships/image" Target="../media/image102.png"/><Relationship Id="rId5" Type="http://schemas.microsoft.com/office/2007/relationships/hdphoto" Target="../media/hdphoto4.wdp"/><Relationship Id="rId4" Type="http://schemas.openxmlformats.org/officeDocument/2006/relationships/image" Target="../media/image101.png"/><Relationship Id="rId9" Type="http://schemas.openxmlformats.org/officeDocument/2006/relationships/image" Target="../media/image10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0.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9.png"/><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30.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104090" y="3560356"/>
            <a:ext cx="7608243" cy="2713182"/>
          </a:xfrm>
        </p:spPr>
        <p:txBody>
          <a:bodyPr>
            <a:normAutofit/>
          </a:bodyPr>
          <a:lstStyle/>
          <a:p>
            <a:pPr>
              <a:lnSpc>
                <a:spcPct val="110000"/>
              </a:lnSpc>
              <a:spcBef>
                <a:spcPts val="0"/>
              </a:spcBef>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2800" dirty="0"/>
              <a:t>2023 ACC/AHA/ACCP/HRS </a:t>
            </a:r>
            <a:br>
              <a:rPr lang="en-US" sz="2800" dirty="0"/>
            </a:br>
            <a:r>
              <a:rPr lang="en-US" sz="2800" dirty="0"/>
              <a:t>Guideline for the Diagnosis and Management of Atrial Fibrillation</a:t>
            </a:r>
          </a:p>
        </p:txBody>
      </p:sp>
      <p:pic>
        <p:nvPicPr>
          <p:cNvPr id="7" name="Picture 6">
            <a:extLst>
              <a:ext uri="{FF2B5EF4-FFF2-40B4-BE49-F238E27FC236}">
                <a16:creationId xmlns:a16="http://schemas.microsoft.com/office/drawing/2014/main" id="{643F2C66-7904-3D38-0763-BF1AC932CFEF}"/>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8" name="TextBox 7">
            <a:extLst>
              <a:ext uri="{FF2B5EF4-FFF2-40B4-BE49-F238E27FC236}">
                <a16:creationId xmlns:a16="http://schemas.microsoft.com/office/drawing/2014/main" id="{37BE3F5D-5C32-5B82-E7E2-76CDA502CB46}"/>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3BDD277-2A2D-307B-1697-09552805FC1E}"/>
              </a:ext>
              <a:ext uri="{C183D7F6-B498-43B3-948B-1728B52AA6E4}">
                <adec:decorative xmlns:adec="http://schemas.microsoft.com/office/drawing/2017/decorative" val="1"/>
              </a:ext>
            </a:extLst>
          </p:cNvPr>
          <p:cNvSpPr/>
          <p:nvPr/>
        </p:nvSpPr>
        <p:spPr>
          <a:xfrm>
            <a:off x="976044" y="2506892"/>
            <a:ext cx="1068513" cy="1068513"/>
          </a:xfrm>
          <a:prstGeom prst="ellipse">
            <a:avLst/>
          </a:prstGeom>
          <a:solidFill>
            <a:srgbClr val="AC1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Shared Decision Making and Quality of Life in the Management of AF</a:t>
            </a:r>
          </a:p>
        </p:txBody>
      </p:sp>
      <p:sp>
        <p:nvSpPr>
          <p:cNvPr id="10" name="TextBox 9">
            <a:extLst>
              <a:ext uri="{FF2B5EF4-FFF2-40B4-BE49-F238E27FC236}">
                <a16:creationId xmlns:a16="http://schemas.microsoft.com/office/drawing/2014/main" id="{EDA113EB-1188-0DD6-C16A-74E2E2537694}"/>
              </a:ext>
              <a:ext uri="{C183D7F6-B498-43B3-948B-1728B52AA6E4}">
                <adec:decorative xmlns:adec="http://schemas.microsoft.com/office/drawing/2017/decorative" val="1"/>
              </a:ext>
            </a:extLst>
          </p:cNvPr>
          <p:cNvSpPr txBox="1"/>
          <p:nvPr/>
        </p:nvSpPr>
        <p:spPr>
          <a:xfrm>
            <a:off x="6462445" y="2159995"/>
            <a:ext cx="5435029"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Rectangle 14">
            <a:extLst>
              <a:ext uri="{FF2B5EF4-FFF2-40B4-BE49-F238E27FC236}">
                <a16:creationId xmlns:a16="http://schemas.microsoft.com/office/drawing/2014/main" id="{CB6AACB2-53E6-C8D9-DF48-1CFEE6CBBD73}"/>
              </a:ext>
              <a:ext uri="{C183D7F6-B498-43B3-948B-1728B52AA6E4}">
                <adec:decorative xmlns:adec="http://schemas.microsoft.com/office/drawing/2017/decorative" val="1"/>
              </a:ext>
            </a:extLst>
          </p:cNvPr>
          <p:cNvSpPr/>
          <p:nvPr/>
        </p:nvSpPr>
        <p:spPr>
          <a:xfrm>
            <a:off x="1202075" y="1519159"/>
            <a:ext cx="9709079" cy="432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283C3D0-790B-B0BA-86C2-5D881CAC6199}"/>
              </a:ext>
            </a:extLst>
          </p:cNvPr>
          <p:cNvSpPr txBox="1"/>
          <p:nvPr/>
        </p:nvSpPr>
        <p:spPr>
          <a:xfrm>
            <a:off x="1456070" y="1554582"/>
            <a:ext cx="9279860" cy="369332"/>
          </a:xfrm>
          <a:prstGeom prst="rect">
            <a:avLst/>
          </a:prstGeom>
          <a:noFill/>
        </p:spPr>
        <p:txBody>
          <a:bodyPr wrap="square">
            <a:spAutoFit/>
          </a:bodyPr>
          <a:lstStyle/>
          <a:p>
            <a:pPr algn="ctr">
              <a:spcAft>
                <a:spcPts val="1200"/>
              </a:spcAft>
            </a:pPr>
            <a:r>
              <a:rPr lang="en-US" sz="1800" dirty="0">
                <a:latin typeface="Lub Dub Bold" panose="020B0803030403020204" pitchFamily="34" charset="0"/>
                <a:cs typeface="Arial" panose="020B0604020202020204" pitchFamily="34" charset="0"/>
              </a:rPr>
              <a:t>Shared Decision-Making is essential in AF management </a:t>
            </a:r>
          </a:p>
        </p:txBody>
      </p:sp>
      <p:sp>
        <p:nvSpPr>
          <p:cNvPr id="18" name="TextBox 17">
            <a:extLst>
              <a:ext uri="{FF2B5EF4-FFF2-40B4-BE49-F238E27FC236}">
                <a16:creationId xmlns:a16="http://schemas.microsoft.com/office/drawing/2014/main" id="{5E241CB8-907C-CF3A-180F-F75256039F3B}"/>
              </a:ext>
            </a:extLst>
          </p:cNvPr>
          <p:cNvSpPr txBox="1"/>
          <p:nvPr/>
        </p:nvSpPr>
        <p:spPr>
          <a:xfrm>
            <a:off x="788542" y="3627045"/>
            <a:ext cx="1440950" cy="584775"/>
          </a:xfrm>
          <a:prstGeom prst="rect">
            <a:avLst/>
          </a:prstGeom>
          <a:noFill/>
        </p:spPr>
        <p:txBody>
          <a:bodyPr wrap="square">
            <a:spAutoFit/>
          </a:bodyPr>
          <a:lstStyle/>
          <a:p>
            <a:pPr lvl="0" algn="ctr"/>
            <a:r>
              <a:rPr lang="en-US" sz="1600" b="1" dirty="0">
                <a:latin typeface="Lub Dub Condensed" panose="020B0506030403020204" pitchFamily="34" charset="0"/>
                <a:cs typeface="Arial" panose="020B0604020202020204" pitchFamily="34" charset="0"/>
              </a:rPr>
              <a:t>Decision to anticoagulate </a:t>
            </a:r>
          </a:p>
        </p:txBody>
      </p:sp>
      <p:sp>
        <p:nvSpPr>
          <p:cNvPr id="20" name="TextBox 19">
            <a:extLst>
              <a:ext uri="{FF2B5EF4-FFF2-40B4-BE49-F238E27FC236}">
                <a16:creationId xmlns:a16="http://schemas.microsoft.com/office/drawing/2014/main" id="{87D7D5A7-E927-4563-7C13-945BC4663EC2}"/>
              </a:ext>
            </a:extLst>
          </p:cNvPr>
          <p:cNvSpPr txBox="1"/>
          <p:nvPr/>
        </p:nvSpPr>
        <p:spPr>
          <a:xfrm>
            <a:off x="2576244" y="3627045"/>
            <a:ext cx="1810820" cy="1077218"/>
          </a:xfrm>
          <a:prstGeom prst="rect">
            <a:avLst/>
          </a:prstGeom>
          <a:noFill/>
        </p:spPr>
        <p:txBody>
          <a:bodyPr wrap="square">
            <a:spAutoFit/>
          </a:bodyPr>
          <a:lstStyle/>
          <a:p>
            <a:pPr algn="ctr"/>
            <a:r>
              <a:rPr lang="en-US" sz="1600" b="1" dirty="0">
                <a:latin typeface="Lub Dub Condensed" panose="020B0506030403020204" pitchFamily="34" charset="0"/>
                <a:cs typeface="Arial" panose="020B0604020202020204" pitchFamily="34" charset="0"/>
              </a:rPr>
              <a:t>Symptom burden and decision to pursue rhythm control</a:t>
            </a:r>
          </a:p>
        </p:txBody>
      </p:sp>
      <p:sp>
        <p:nvSpPr>
          <p:cNvPr id="22" name="TextBox 21">
            <a:extLst>
              <a:ext uri="{FF2B5EF4-FFF2-40B4-BE49-F238E27FC236}">
                <a16:creationId xmlns:a16="http://schemas.microsoft.com/office/drawing/2014/main" id="{4D5F3C4D-2593-83CC-66B9-DF51C1BC1AB9}"/>
              </a:ext>
            </a:extLst>
          </p:cNvPr>
          <p:cNvSpPr txBox="1"/>
          <p:nvPr/>
        </p:nvSpPr>
        <p:spPr>
          <a:xfrm>
            <a:off x="4785190" y="3627045"/>
            <a:ext cx="1163548" cy="338554"/>
          </a:xfrm>
          <a:prstGeom prst="rect">
            <a:avLst/>
          </a:prstGeom>
          <a:noFill/>
        </p:spPr>
        <p:txBody>
          <a:bodyPr wrap="square">
            <a:spAutoFit/>
          </a:bodyPr>
          <a:lstStyle/>
          <a:p>
            <a:pPr lvl="0" algn="ctr"/>
            <a:r>
              <a:rPr lang="en-US" sz="1600" b="1" dirty="0">
                <a:latin typeface="Lub Dub Condensed" panose="020B0506030403020204" pitchFamily="34" charset="0"/>
                <a:cs typeface="Arial" panose="020B0604020202020204" pitchFamily="34" charset="0"/>
              </a:rPr>
              <a:t>AF ablation</a:t>
            </a:r>
          </a:p>
        </p:txBody>
      </p:sp>
      <p:sp>
        <p:nvSpPr>
          <p:cNvPr id="11" name="TextBox 10">
            <a:extLst>
              <a:ext uri="{FF2B5EF4-FFF2-40B4-BE49-F238E27FC236}">
                <a16:creationId xmlns:a16="http://schemas.microsoft.com/office/drawing/2014/main" id="{E46E8375-6FC3-2252-425C-5BA52E658567}"/>
              </a:ext>
              <a:ext uri="{C183D7F6-B498-43B3-948B-1728B52AA6E4}">
                <adec:decorative xmlns:adec="http://schemas.microsoft.com/office/drawing/2017/decorative" val="0"/>
              </a:ext>
            </a:extLst>
          </p:cNvPr>
          <p:cNvSpPr txBox="1"/>
          <p:nvPr/>
        </p:nvSpPr>
        <p:spPr>
          <a:xfrm>
            <a:off x="7111959" y="2237004"/>
            <a:ext cx="3648417"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Publicly Available Decision Aids</a:t>
            </a:r>
          </a:p>
        </p:txBody>
      </p:sp>
      <p:graphicFrame>
        <p:nvGraphicFramePr>
          <p:cNvPr id="9" name="Table 8">
            <a:extLst>
              <a:ext uri="{FF2B5EF4-FFF2-40B4-BE49-F238E27FC236}">
                <a16:creationId xmlns:a16="http://schemas.microsoft.com/office/drawing/2014/main" id="{3C277303-9D6C-2686-122E-A37BD90689F9}"/>
              </a:ext>
            </a:extLst>
          </p:cNvPr>
          <p:cNvGraphicFramePr>
            <a:graphicFrameLocks noGrp="1"/>
          </p:cNvGraphicFramePr>
          <p:nvPr>
            <p:extLst>
              <p:ext uri="{D42A27DB-BD31-4B8C-83A1-F6EECF244321}">
                <p14:modId xmlns:p14="http://schemas.microsoft.com/office/powerpoint/2010/main" val="2201946387"/>
              </p:ext>
            </p:extLst>
          </p:nvPr>
        </p:nvGraphicFramePr>
        <p:xfrm>
          <a:off x="6470369" y="2549150"/>
          <a:ext cx="5427105" cy="2308363"/>
        </p:xfrm>
        <a:graphic>
          <a:graphicData uri="http://schemas.openxmlformats.org/drawingml/2006/table">
            <a:tbl>
              <a:tblPr firstRow="1" bandRow="1">
                <a:tableStyleId>{7DF18680-E054-41AD-8BC1-D1AEF772440D}</a:tableStyleId>
              </a:tblPr>
              <a:tblGrid>
                <a:gridCol w="2383605">
                  <a:extLst>
                    <a:ext uri="{9D8B030D-6E8A-4147-A177-3AD203B41FA5}">
                      <a16:colId xmlns:a16="http://schemas.microsoft.com/office/drawing/2014/main" val="2742853295"/>
                    </a:ext>
                  </a:extLst>
                </a:gridCol>
                <a:gridCol w="1623316">
                  <a:extLst>
                    <a:ext uri="{9D8B030D-6E8A-4147-A177-3AD203B41FA5}">
                      <a16:colId xmlns:a16="http://schemas.microsoft.com/office/drawing/2014/main" val="3135968922"/>
                    </a:ext>
                  </a:extLst>
                </a:gridCol>
                <a:gridCol w="1420184">
                  <a:extLst>
                    <a:ext uri="{9D8B030D-6E8A-4147-A177-3AD203B41FA5}">
                      <a16:colId xmlns:a16="http://schemas.microsoft.com/office/drawing/2014/main" val="1047482743"/>
                    </a:ext>
                  </a:extLst>
                </a:gridCol>
              </a:tblGrid>
              <a:tr h="221825">
                <a:tc>
                  <a:txBody>
                    <a:bodyPr/>
                    <a:lstStyle/>
                    <a:p>
                      <a:pPr algn="ctr"/>
                      <a:r>
                        <a:rPr lang="en-US" sz="1200" dirty="0">
                          <a:latin typeface="Lub Dub Condensed" panose="020B0506030403020204" pitchFamily="34" charset="0"/>
                          <a:cs typeface="Arial" panose="020B0604020202020204" pitchFamily="34" charset="0"/>
                        </a:rPr>
                        <a:t>Agency</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Website Link</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Focus Area</a:t>
                      </a:r>
                    </a:p>
                  </a:txBody>
                  <a:tcPr anchor="ctr">
                    <a:solidFill>
                      <a:schemeClr val="tx1">
                        <a:lumMod val="75000"/>
                        <a:lumOff val="25000"/>
                      </a:schemeClr>
                    </a:solidFill>
                  </a:tcPr>
                </a:tc>
                <a:extLst>
                  <a:ext uri="{0D108BD9-81ED-4DB2-BD59-A6C34878D82A}">
                    <a16:rowId xmlns:a16="http://schemas.microsoft.com/office/drawing/2014/main" val="480891336"/>
                  </a:ext>
                </a:extLst>
              </a:tr>
              <a:tr h="407028">
                <a:tc>
                  <a:txBody>
                    <a:bodyPr/>
                    <a:lstStyle/>
                    <a:p>
                      <a:r>
                        <a:rPr lang="en-US" sz="1200" b="1" dirty="0">
                          <a:solidFill>
                            <a:schemeClr val="bg1"/>
                          </a:solidFill>
                          <a:latin typeface="Lub Dub Condensed" panose="020B0506030403020204" pitchFamily="34" charset="0"/>
                          <a:cs typeface="Arial" panose="020B0604020202020204" pitchFamily="34" charset="0"/>
                        </a:rPr>
                        <a:t>American College of Cardiology</a:t>
                      </a:r>
                      <a:br>
                        <a:rPr lang="en-US" sz="1200" b="1" dirty="0">
                          <a:solidFill>
                            <a:schemeClr val="bg1"/>
                          </a:solidFill>
                          <a:latin typeface="Lub Dub Condensed" panose="020B0506030403020204" pitchFamily="34" charset="0"/>
                          <a:cs typeface="Arial" panose="020B0604020202020204" pitchFamily="34" charset="0"/>
                        </a:rPr>
                      </a:br>
                      <a:r>
                        <a:rPr lang="en-US" sz="1200" b="1" dirty="0">
                          <a:solidFill>
                            <a:schemeClr val="bg1"/>
                          </a:solidFill>
                          <a:latin typeface="Lub Dub Condensed" panose="020B0506030403020204" pitchFamily="34" charset="0"/>
                          <a:cs typeface="Arial" panose="020B0604020202020204" pitchFamily="34" charset="0"/>
                        </a:rPr>
                        <a:t>Colorado Program for Patient Centered Decisions</a:t>
                      </a:r>
                    </a:p>
                  </a:txBody>
                  <a:tcPr anchor="ctr">
                    <a:solidFill>
                      <a:schemeClr val="tx1">
                        <a:lumMod val="65000"/>
                        <a:lumOff val="3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https://patientdecisionaid.org/icd/atrial-fibrillation/</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Stroke risk reduction therapies</a:t>
                      </a: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433843">
                <a:tc>
                  <a:txBody>
                    <a:bodyPr/>
                    <a:lstStyle/>
                    <a:p>
                      <a:r>
                        <a:rPr lang="en-US" sz="1200" b="1" dirty="0">
                          <a:solidFill>
                            <a:schemeClr val="bg1"/>
                          </a:solidFill>
                          <a:latin typeface="Lub Dub Condensed" panose="020B0506030403020204" pitchFamily="34" charset="0"/>
                          <a:cs typeface="Arial" panose="020B0604020202020204" pitchFamily="34" charset="0"/>
                        </a:rPr>
                        <a:t>Anticoagulation Choice Decision Aid </a:t>
                      </a:r>
                    </a:p>
                  </a:txBody>
                  <a:tcPr anchor="ctr">
                    <a:solidFill>
                      <a:schemeClr val="tx1">
                        <a:lumMod val="65000"/>
                        <a:lumOff val="3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https://anticoagulationdecisionaid.mayoclinic.org/</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Stroke risk reduction therapies</a:t>
                      </a: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r h="433843">
                <a:tc>
                  <a:txBody>
                    <a:bodyPr/>
                    <a:lstStyle/>
                    <a:p>
                      <a:r>
                        <a:rPr lang="en-US" sz="1200" b="1" dirty="0">
                          <a:solidFill>
                            <a:schemeClr val="bg1"/>
                          </a:solidFill>
                          <a:latin typeface="Lub Dub Condensed" panose="020B0506030403020204" pitchFamily="34" charset="0"/>
                          <a:cs typeface="Arial" panose="020B0604020202020204" pitchFamily="34" charset="0"/>
                        </a:rPr>
                        <a:t>Ottawa Hospital Research Institute</a:t>
                      </a:r>
                    </a:p>
                    <a:p>
                      <a:r>
                        <a:rPr lang="en-US" sz="1200" b="1" dirty="0">
                          <a:solidFill>
                            <a:schemeClr val="bg1"/>
                          </a:solidFill>
                          <a:latin typeface="Lub Dub Condensed" panose="020B0506030403020204" pitchFamily="34" charset="0"/>
                          <a:cs typeface="Arial" panose="020B0604020202020204" pitchFamily="34" charset="0"/>
                        </a:rPr>
                        <a:t>Developer Healthwise</a:t>
                      </a:r>
                    </a:p>
                  </a:txBody>
                  <a:tcPr anchor="ctr">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rPr>
                        <a:t>https:// decisionaid.ohri.ca/AZlist.html</a:t>
                      </a:r>
                      <a:endParaRPr lang="en-US" sz="1100" dirty="0">
                        <a:effectLst/>
                        <a:latin typeface="Lub Dub Condensed" panose="020B0506030403020204" pitchFamily="34" charset="0"/>
                        <a:ea typeface="Times New Roman" panose="02020603050405020304" pitchFamily="18" charset="0"/>
                      </a:endParaRPr>
                    </a:p>
                  </a:txBody>
                  <a:tcPr marL="59055" marR="59055"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rPr>
                        <a:t>AF ablation</a:t>
                      </a:r>
                      <a:br>
                        <a:rPr lang="en-US" sz="1100" dirty="0">
                          <a:effectLst/>
                          <a:latin typeface="Lub Dub Condensed" panose="020B0506030403020204" pitchFamily="34" charset="0"/>
                        </a:rPr>
                      </a:br>
                      <a:r>
                        <a:rPr lang="en-US" sz="1100" dirty="0">
                          <a:effectLst/>
                          <a:latin typeface="Lub Dub Condensed" panose="020B0506030403020204" pitchFamily="34" charset="0"/>
                        </a:rPr>
                        <a:t>Stroke Risk Reduction</a:t>
                      </a:r>
                      <a:endParaRPr lang="en-US" sz="1100" dirty="0">
                        <a:effectLst/>
                        <a:latin typeface="Lub Dub Condensed" panose="020B0506030403020204" pitchFamily="34" charset="0"/>
                        <a:ea typeface="Times New Roman" panose="02020603050405020304" pitchFamily="18" charset="0"/>
                      </a:endParaRPr>
                    </a:p>
                  </a:txBody>
                  <a:tcPr marL="59055" marR="59055" marT="0" marB="0" anchor="ctr">
                    <a:solidFill>
                      <a:schemeClr val="bg1">
                        <a:lumMod val="85000"/>
                      </a:schemeClr>
                    </a:solidFill>
                  </a:tcPr>
                </a:tc>
                <a:extLst>
                  <a:ext uri="{0D108BD9-81ED-4DB2-BD59-A6C34878D82A}">
                    <a16:rowId xmlns:a16="http://schemas.microsoft.com/office/drawing/2014/main" val="1931521000"/>
                  </a:ext>
                </a:extLst>
              </a:tr>
              <a:tr h="433843">
                <a:tc>
                  <a:txBody>
                    <a:bodyPr/>
                    <a:lstStyle/>
                    <a:p>
                      <a:r>
                        <a:rPr lang="en-US" sz="1200" b="1" dirty="0">
                          <a:solidFill>
                            <a:schemeClr val="bg1"/>
                          </a:solidFill>
                          <a:latin typeface="Lub Dub Condensed" panose="020B0506030403020204" pitchFamily="34" charset="0"/>
                          <a:cs typeface="Arial" panose="020B0604020202020204" pitchFamily="34" charset="0"/>
                        </a:rPr>
                        <a:t>Stanford</a:t>
                      </a:r>
                    </a:p>
                  </a:txBody>
                  <a:tcPr anchor="ctr">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rPr>
                        <a:t>https://afibguide.com/</a:t>
                      </a:r>
                      <a:endParaRPr lang="en-US" sz="1100" dirty="0">
                        <a:effectLst/>
                        <a:latin typeface="Lub Dub Condensed" panose="020B0506030403020204" pitchFamily="34" charset="0"/>
                        <a:ea typeface="Times New Roman" panose="02020603050405020304" pitchFamily="18" charset="0"/>
                      </a:endParaRPr>
                    </a:p>
                  </a:txBody>
                  <a:tcPr marL="59055" marR="59055"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cs typeface="Arial" panose="020B0604020202020204" pitchFamily="34" charset="0"/>
                        </a:rPr>
                        <a:t>Stroke risk reduction therapies</a:t>
                      </a:r>
                    </a:p>
                  </a:txBody>
                  <a:tcPr marL="59055" marR="59055" marT="0" marB="0" anchor="ctr">
                    <a:solidFill>
                      <a:schemeClr val="bg1">
                        <a:lumMod val="85000"/>
                      </a:schemeClr>
                    </a:solidFill>
                  </a:tcPr>
                </a:tc>
                <a:extLst>
                  <a:ext uri="{0D108BD9-81ED-4DB2-BD59-A6C34878D82A}">
                    <a16:rowId xmlns:a16="http://schemas.microsoft.com/office/drawing/2014/main" val="3846268161"/>
                  </a:ext>
                </a:extLst>
              </a:tr>
            </a:tbl>
          </a:graphicData>
        </a:graphic>
      </p:graphicFrame>
      <p:pic>
        <p:nvPicPr>
          <p:cNvPr id="7" name="Graphic 6">
            <a:extLst>
              <a:ext uri="{FF2B5EF4-FFF2-40B4-BE49-F238E27FC236}">
                <a16:creationId xmlns:a16="http://schemas.microsoft.com/office/drawing/2014/main" id="{75B31A65-2722-DCBD-C4AA-273F90E5BDB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7307" y="2610117"/>
            <a:ext cx="620944" cy="851122"/>
          </a:xfrm>
          <a:prstGeom prst="rect">
            <a:avLst/>
          </a:prstGeom>
        </p:spPr>
      </p:pic>
      <p:sp>
        <p:nvSpPr>
          <p:cNvPr id="13" name="Oval 12">
            <a:extLst>
              <a:ext uri="{FF2B5EF4-FFF2-40B4-BE49-F238E27FC236}">
                <a16:creationId xmlns:a16="http://schemas.microsoft.com/office/drawing/2014/main" id="{3751631E-95AD-36E4-D9FB-3C1F10EE41E5}"/>
              </a:ext>
              <a:ext uri="{C183D7F6-B498-43B3-948B-1728B52AA6E4}">
                <adec:decorative xmlns:adec="http://schemas.microsoft.com/office/drawing/2017/decorative" val="1"/>
              </a:ext>
            </a:extLst>
          </p:cNvPr>
          <p:cNvSpPr/>
          <p:nvPr/>
        </p:nvSpPr>
        <p:spPr>
          <a:xfrm>
            <a:off x="2926421" y="2515454"/>
            <a:ext cx="1068513" cy="1068513"/>
          </a:xfrm>
          <a:prstGeom prst="ellipse">
            <a:avLst/>
          </a:prstGeom>
          <a:solidFill>
            <a:srgbClr val="AC1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42EB436-6542-3CEF-FC49-483DC606EC89}"/>
              </a:ext>
              <a:ext uri="{C183D7F6-B498-43B3-948B-1728B52AA6E4}">
                <adec:decorative xmlns:adec="http://schemas.microsoft.com/office/drawing/2017/decorative" val="1"/>
              </a:ext>
            </a:extLst>
          </p:cNvPr>
          <p:cNvSpPr/>
          <p:nvPr/>
        </p:nvSpPr>
        <p:spPr>
          <a:xfrm>
            <a:off x="4796318" y="2515454"/>
            <a:ext cx="1068513" cy="1068513"/>
          </a:xfrm>
          <a:prstGeom prst="ellipse">
            <a:avLst/>
          </a:prstGeom>
          <a:solidFill>
            <a:srgbClr val="AC1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CB4240D8-8767-E6A3-63C4-6A31D78341F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2289" y="2773380"/>
            <a:ext cx="944323" cy="524624"/>
          </a:xfrm>
          <a:prstGeom prst="rect">
            <a:avLst/>
          </a:prstGeom>
        </p:spPr>
      </p:pic>
      <p:pic>
        <p:nvPicPr>
          <p:cNvPr id="30" name="Graphic 29">
            <a:extLst>
              <a:ext uri="{FF2B5EF4-FFF2-40B4-BE49-F238E27FC236}">
                <a16:creationId xmlns:a16="http://schemas.microsoft.com/office/drawing/2014/main" id="{DB46570C-2384-79FE-4A8A-6A2532D20DE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09334" y="2601931"/>
            <a:ext cx="914400" cy="914400"/>
          </a:xfrm>
          <a:prstGeom prst="rect">
            <a:avLst/>
          </a:prstGeom>
        </p:spPr>
      </p:pic>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10382"/>
            <a:ext cx="8736886" cy="215758"/>
          </a:xfrm>
        </p:spPr>
        <p:txBody>
          <a:bodyPr/>
          <a:lstStyle/>
          <a:p>
            <a:pPr marL="0" indent="0" algn="ctr"/>
            <a:r>
              <a:rPr lang="en-US" b="1" dirty="0"/>
              <a:t>Abbreviation: </a:t>
            </a:r>
            <a:r>
              <a:rPr lang="en-US" dirty="0"/>
              <a:t>AF indicates atrial fibrillation.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19" name="TextBox 18">
            <a:extLst>
              <a:ext uri="{FF2B5EF4-FFF2-40B4-BE49-F238E27FC236}">
                <a16:creationId xmlns:a16="http://schemas.microsoft.com/office/drawing/2014/main" id="{1FA82040-01E3-3D93-E2E5-C20ADD38390A}"/>
              </a:ext>
              <a:ext uri="{C183D7F6-B498-43B3-948B-1728B52AA6E4}">
                <adec:decorative xmlns:adec="http://schemas.microsoft.com/office/drawing/2017/decorative" val="1"/>
              </a:ext>
            </a:extLst>
          </p:cNvPr>
          <p:cNvSpPr txBox="1"/>
          <p:nvPr/>
        </p:nvSpPr>
        <p:spPr>
          <a:xfrm>
            <a:off x="1456070" y="5272357"/>
            <a:ext cx="9455084" cy="584775"/>
          </a:xfrm>
          <a:prstGeom prst="rect">
            <a:avLst/>
          </a:prstGeom>
          <a:solidFill>
            <a:srgbClr val="F99B1D"/>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Use of evidence-based decision aids might be useful to guide stroke reduction therapy treatment decisions throughout the disease course to improve engagement, decisional quality and patient satisfaction. (Class 2b)</a:t>
            </a:r>
            <a:endPar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Tree>
    <p:extLst>
      <p:ext uri="{BB962C8B-B14F-4D97-AF65-F5344CB8AC3E}">
        <p14:creationId xmlns:p14="http://schemas.microsoft.com/office/powerpoint/2010/main" val="24748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Rhythm Monitoring Tools and Methods</a:t>
            </a:r>
          </a:p>
        </p:txBody>
      </p:sp>
      <p:sp>
        <p:nvSpPr>
          <p:cNvPr id="6" name="TextBox 5">
            <a:extLst>
              <a:ext uri="{FF2B5EF4-FFF2-40B4-BE49-F238E27FC236}">
                <a16:creationId xmlns:a16="http://schemas.microsoft.com/office/drawing/2014/main" id="{ED543E40-8C0B-36E8-6552-35FB395C67C8}"/>
              </a:ext>
              <a:ext uri="{C183D7F6-B498-43B3-948B-1728B52AA6E4}">
                <adec:decorative xmlns:adec="http://schemas.microsoft.com/office/drawing/2017/decorative" val="1"/>
              </a:ext>
            </a:extLst>
          </p:cNvPr>
          <p:cNvSpPr txBox="1"/>
          <p:nvPr/>
        </p:nvSpPr>
        <p:spPr>
          <a:xfrm>
            <a:off x="857796" y="1606160"/>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3A66E25-1D11-800A-40E6-906213C68EA2}"/>
              </a:ext>
              <a:ext uri="{C183D7F6-B498-43B3-948B-1728B52AA6E4}">
                <adec:decorative xmlns:adec="http://schemas.microsoft.com/office/drawing/2017/decorative" val="0"/>
              </a:ext>
            </a:extLst>
          </p:cNvPr>
          <p:cNvSpPr txBox="1"/>
          <p:nvPr/>
        </p:nvSpPr>
        <p:spPr>
          <a:xfrm>
            <a:off x="857796" y="1702623"/>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Undiagnosed Atrial fibrillation</a:t>
            </a:r>
          </a:p>
        </p:txBody>
      </p:sp>
      <p:graphicFrame>
        <p:nvGraphicFramePr>
          <p:cNvPr id="8" name="Content Placeholder 5">
            <a:extLst>
              <a:ext uri="{FF2B5EF4-FFF2-40B4-BE49-F238E27FC236}">
                <a16:creationId xmlns:a16="http://schemas.microsoft.com/office/drawing/2014/main" id="{8AD82EEE-CC7A-D70B-DFD6-52E15102013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00088793"/>
              </p:ext>
            </p:extLst>
          </p:nvPr>
        </p:nvGraphicFramePr>
        <p:xfrm>
          <a:off x="844730" y="2239838"/>
          <a:ext cx="4902928" cy="2055766"/>
        </p:xfrm>
        <a:graphic>
          <a:graphicData uri="http://schemas.openxmlformats.org/drawingml/2006/table">
            <a:tbl>
              <a:tblPr firstRow="1" bandRow="1">
                <a:tableStyleId>{5C22544A-7EE6-4342-B048-85BDC9FD1C3A}</a:tableStyleId>
              </a:tblPr>
              <a:tblGrid>
                <a:gridCol w="734198">
                  <a:extLst>
                    <a:ext uri="{9D8B030D-6E8A-4147-A177-3AD203B41FA5}">
                      <a16:colId xmlns:a16="http://schemas.microsoft.com/office/drawing/2014/main" val="2649235253"/>
                    </a:ext>
                  </a:extLst>
                </a:gridCol>
                <a:gridCol w="416873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Diagnosis should be made with visual interpretation of ECG or intracardiac signals by a clinician.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have had a prior thromboembolic event, implantable cardiac monitors have the highest sensitivity in detecting AF.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sp>
        <p:nvSpPr>
          <p:cNvPr id="9" name="TextBox 8">
            <a:extLst>
              <a:ext uri="{FF2B5EF4-FFF2-40B4-BE49-F238E27FC236}">
                <a16:creationId xmlns:a16="http://schemas.microsoft.com/office/drawing/2014/main" id="{427F8BAC-19C2-9FC6-480E-99E29B1BB3F1}"/>
              </a:ext>
              <a:ext uri="{C183D7F6-B498-43B3-948B-1728B52AA6E4}">
                <adec:decorative xmlns:adec="http://schemas.microsoft.com/office/drawing/2017/decorative" val="1"/>
              </a:ext>
            </a:extLst>
          </p:cNvPr>
          <p:cNvSpPr txBox="1"/>
          <p:nvPr/>
        </p:nvSpPr>
        <p:spPr>
          <a:xfrm>
            <a:off x="6380055" y="1606160"/>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5824D802-E2D8-6DBC-052E-ED97C9BFBB6B}"/>
              </a:ext>
              <a:ext uri="{C183D7F6-B498-43B3-948B-1728B52AA6E4}">
                <adec:decorative xmlns:adec="http://schemas.microsoft.com/office/drawing/2017/decorative" val="0"/>
              </a:ext>
            </a:extLst>
          </p:cNvPr>
          <p:cNvSpPr txBox="1"/>
          <p:nvPr/>
        </p:nvSpPr>
        <p:spPr>
          <a:xfrm>
            <a:off x="6380055" y="1702623"/>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Known Atrial fibrillation</a:t>
            </a:r>
          </a:p>
        </p:txBody>
      </p:sp>
      <p:graphicFrame>
        <p:nvGraphicFramePr>
          <p:cNvPr id="11" name="Content Placeholder 5">
            <a:extLst>
              <a:ext uri="{FF2B5EF4-FFF2-40B4-BE49-F238E27FC236}">
                <a16:creationId xmlns:a16="http://schemas.microsoft.com/office/drawing/2014/main" id="{3B37156E-F8CF-DAC0-E23A-845D829869D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4661099"/>
              </p:ext>
            </p:extLst>
          </p:nvPr>
        </p:nvGraphicFramePr>
        <p:xfrm>
          <a:off x="6366989" y="2239838"/>
          <a:ext cx="4902928" cy="2326601"/>
        </p:xfrm>
        <a:graphic>
          <a:graphicData uri="http://schemas.openxmlformats.org/drawingml/2006/table">
            <a:tbl>
              <a:tblPr firstRow="1" bandRow="1">
                <a:tableStyleId>{5C22544A-7EE6-4342-B048-85BDC9FD1C3A}</a:tableStyleId>
              </a:tblPr>
              <a:tblGrid>
                <a:gridCol w="734198">
                  <a:extLst>
                    <a:ext uri="{9D8B030D-6E8A-4147-A177-3AD203B41FA5}">
                      <a16:colId xmlns:a16="http://schemas.microsoft.com/office/drawing/2014/main" val="2649235253"/>
                    </a:ext>
                  </a:extLst>
                </a:gridCol>
                <a:gridCol w="416873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AF frequency, duration and burden can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be inferred using automated algorithms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from ECG monitors, implantable cardiac monitors, and cardiac rhythm devices with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 atrial lead.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Consumer-accessible ECG device that provides a high-quality tracing can be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used to detect recurrences.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pic>
        <p:nvPicPr>
          <p:cNvPr id="16" name="Graphic 15">
            <a:extLst>
              <a:ext uri="{FF2B5EF4-FFF2-40B4-BE49-F238E27FC236}">
                <a16:creationId xmlns:a16="http://schemas.microsoft.com/office/drawing/2014/main" id="{95414D4A-FC1C-6F52-B093-95071BA674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1702" y="3839110"/>
            <a:ext cx="536932" cy="650827"/>
          </a:xfrm>
          <a:prstGeom prst="rect">
            <a:avLst/>
          </a:prstGeom>
        </p:spPr>
      </p:pic>
      <p:pic>
        <p:nvPicPr>
          <p:cNvPr id="18" name="Graphic 17">
            <a:extLst>
              <a:ext uri="{FF2B5EF4-FFF2-40B4-BE49-F238E27FC236}">
                <a16:creationId xmlns:a16="http://schemas.microsoft.com/office/drawing/2014/main" id="{796FC2FB-47D7-8B28-8338-4DB88975C61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1220" y="2907694"/>
            <a:ext cx="485775" cy="590550"/>
          </a:xfrm>
          <a:prstGeom prst="rect">
            <a:avLst/>
          </a:prstGeom>
        </p:spPr>
      </p:pic>
      <p:pic>
        <p:nvPicPr>
          <p:cNvPr id="20" name="Graphic 19">
            <a:extLst>
              <a:ext uri="{FF2B5EF4-FFF2-40B4-BE49-F238E27FC236}">
                <a16:creationId xmlns:a16="http://schemas.microsoft.com/office/drawing/2014/main" id="{900DC5E4-A2A3-19CE-BFD8-77083DA0DE4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9911" y="2679895"/>
            <a:ext cx="495626" cy="628383"/>
          </a:xfrm>
          <a:prstGeom prst="rect">
            <a:avLst/>
          </a:prstGeom>
        </p:spPr>
      </p:pic>
      <p:pic>
        <p:nvPicPr>
          <p:cNvPr id="22" name="Graphic 21">
            <a:extLst>
              <a:ext uri="{FF2B5EF4-FFF2-40B4-BE49-F238E27FC236}">
                <a16:creationId xmlns:a16="http://schemas.microsoft.com/office/drawing/2014/main" id="{A9F3208B-5B65-721B-9BB5-7EEAFBE3E72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5878" y="3534310"/>
            <a:ext cx="585628" cy="585628"/>
          </a:xfrm>
          <a:prstGeom prst="rect">
            <a:avLst/>
          </a:prstGeom>
        </p:spPr>
      </p:pic>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10382"/>
            <a:ext cx="8736886" cy="215758"/>
          </a:xfrm>
        </p:spPr>
        <p:txBody>
          <a:bodyPr/>
          <a:lstStyle/>
          <a:p>
            <a:pPr marL="0" indent="0" algn="ctr"/>
            <a:r>
              <a:rPr lang="en-US" b="1" dirty="0"/>
              <a:t>Abbreviations: </a:t>
            </a:r>
            <a:r>
              <a:rPr lang="en-US" dirty="0"/>
              <a:t>AF indicates atrial fibrillation; and ECG, electrocardiogram.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235474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Primary Prevention of Atrial Fibrillation</a:t>
            </a:r>
          </a:p>
        </p:txBody>
      </p:sp>
      <p:sp>
        <p:nvSpPr>
          <p:cNvPr id="5" name="Oval 6">
            <a:extLst>
              <a:ext uri="{FF2B5EF4-FFF2-40B4-BE49-F238E27FC236}">
                <a16:creationId xmlns:a16="http://schemas.microsoft.com/office/drawing/2014/main" id="{1D8AAA25-E930-0533-7F54-7E2C0BDE4758}"/>
              </a:ext>
              <a:ext uri="{C183D7F6-B498-43B3-948B-1728B52AA6E4}">
                <adec:decorative xmlns:adec="http://schemas.microsoft.com/office/drawing/2017/decorative" val="1"/>
              </a:ext>
            </a:extLst>
          </p:cNvPr>
          <p:cNvSpPr>
            <a:spLocks noChangeArrowheads="1"/>
          </p:cNvSpPr>
          <p:nvPr/>
        </p:nvSpPr>
        <p:spPr bwMode="auto">
          <a:xfrm>
            <a:off x="4152107" y="1715341"/>
            <a:ext cx="3870325" cy="3868738"/>
          </a:xfrm>
          <a:prstGeom prst="ellipse">
            <a:avLst/>
          </a:prstGeom>
          <a:gradFill flip="none" rotWithShape="1">
            <a:gsLst>
              <a:gs pos="0">
                <a:schemeClr val="bg1">
                  <a:alpha val="67000"/>
                </a:schemeClr>
              </a:gs>
              <a:gs pos="100000">
                <a:srgbClr val="8C8C8C">
                  <a:alpha val="56000"/>
                </a:srgbClr>
              </a:gs>
            </a:gsLst>
            <a:path path="circle">
              <a:fillToRect l="50000" t="50000" r="50000" b="50000"/>
            </a:path>
            <a:tileRect/>
          </a:gradFill>
          <a:ln w="9525" cap="flat" cmpd="sng" algn="ctr">
            <a:noFill/>
            <a:prstDash val="solid"/>
            <a:round/>
            <a:headEnd type="none" w="med" len="med"/>
            <a:tailEnd type="none" w="med" len="med"/>
          </a:ln>
          <a:effectLst/>
        </p:spPr>
        <p:txBody>
          <a:bodyPr lIns="82124" tIns="41061" rIns="82124" bIns="41061" anchor="ctr"/>
          <a:lstStyle/>
          <a:p>
            <a:pPr algn="ctr" defTabSz="814388">
              <a:lnSpc>
                <a:spcPts val="2100"/>
              </a:lnSpc>
              <a:defRPr/>
            </a:pPr>
            <a:endParaRPr lang="en-US" dirty="0">
              <a:latin typeface="+mn-lt"/>
              <a:cs typeface="+mn-cs"/>
            </a:endParaRPr>
          </a:p>
        </p:txBody>
      </p:sp>
      <p:sp>
        <p:nvSpPr>
          <p:cNvPr id="6" name="Freeform 7">
            <a:extLst>
              <a:ext uri="{FF2B5EF4-FFF2-40B4-BE49-F238E27FC236}">
                <a16:creationId xmlns:a16="http://schemas.microsoft.com/office/drawing/2014/main" id="{00EF1443-5E0E-1E84-16F6-51A35F0DD360}"/>
              </a:ext>
              <a:ext uri="{C183D7F6-B498-43B3-948B-1728B52AA6E4}">
                <adec:decorative xmlns:adec="http://schemas.microsoft.com/office/drawing/2017/decorative" val="1"/>
              </a:ext>
            </a:extLst>
          </p:cNvPr>
          <p:cNvSpPr>
            <a:spLocks/>
          </p:cNvSpPr>
          <p:nvPr/>
        </p:nvSpPr>
        <p:spPr bwMode="auto">
          <a:xfrm>
            <a:off x="6266656" y="1051766"/>
            <a:ext cx="1882775" cy="1828800"/>
          </a:xfrm>
          <a:custGeom>
            <a:avLst/>
            <a:gdLst/>
            <a:ahLst/>
            <a:cxnLst>
              <a:cxn ang="0">
                <a:pos x="212" y="488"/>
              </a:cxn>
              <a:cxn ang="0">
                <a:pos x="502" y="260"/>
              </a:cxn>
              <a:cxn ang="0">
                <a:pos x="52" y="0"/>
              </a:cxn>
              <a:cxn ang="0">
                <a:pos x="0" y="365"/>
              </a:cxn>
              <a:cxn ang="0">
                <a:pos x="212" y="488"/>
              </a:cxn>
            </a:cxnLst>
            <a:rect l="0" t="0" r="r" b="b"/>
            <a:pathLst>
              <a:path w="502" h="488">
                <a:moveTo>
                  <a:pt x="212" y="488"/>
                </a:moveTo>
                <a:cubicBezTo>
                  <a:pt x="502" y="260"/>
                  <a:pt x="502" y="260"/>
                  <a:pt x="502" y="260"/>
                </a:cubicBezTo>
                <a:cubicBezTo>
                  <a:pt x="393" y="122"/>
                  <a:pt x="234" y="26"/>
                  <a:pt x="52" y="0"/>
                </a:cubicBezTo>
                <a:cubicBezTo>
                  <a:pt x="0" y="365"/>
                  <a:pt x="0" y="365"/>
                  <a:pt x="0" y="365"/>
                </a:cubicBezTo>
                <a:cubicBezTo>
                  <a:pt x="86" y="378"/>
                  <a:pt x="161" y="423"/>
                  <a:pt x="212" y="488"/>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8" name="Freeform 8">
            <a:extLst>
              <a:ext uri="{FF2B5EF4-FFF2-40B4-BE49-F238E27FC236}">
                <a16:creationId xmlns:a16="http://schemas.microsoft.com/office/drawing/2014/main" id="{ACB34774-3445-E18F-8AF8-DA4A0A9EEED7}"/>
              </a:ext>
              <a:ext uri="{C183D7F6-B498-43B3-948B-1728B52AA6E4}">
                <adec:decorative xmlns:adec="http://schemas.microsoft.com/office/drawing/2017/decorative" val="1"/>
              </a:ext>
            </a:extLst>
          </p:cNvPr>
          <p:cNvSpPr>
            <a:spLocks/>
          </p:cNvSpPr>
          <p:nvPr/>
        </p:nvSpPr>
        <p:spPr bwMode="auto">
          <a:xfrm>
            <a:off x="7241381" y="2674191"/>
            <a:ext cx="1474788" cy="1946275"/>
          </a:xfrm>
          <a:custGeom>
            <a:avLst/>
            <a:gdLst/>
            <a:ahLst/>
            <a:cxnLst>
              <a:cxn ang="0">
                <a:pos x="24" y="260"/>
              </a:cxn>
              <a:cxn ang="0">
                <a:pos x="0" y="383"/>
              </a:cxn>
              <a:cxn ang="0">
                <a:pos x="342" y="519"/>
              </a:cxn>
              <a:cxn ang="0">
                <a:pos x="393" y="260"/>
              </a:cxn>
              <a:cxn ang="0">
                <a:pos x="342" y="0"/>
              </a:cxn>
              <a:cxn ang="0">
                <a:pos x="0" y="137"/>
              </a:cxn>
              <a:cxn ang="0">
                <a:pos x="24" y="260"/>
              </a:cxn>
            </a:cxnLst>
            <a:rect l="0" t="0" r="r" b="b"/>
            <a:pathLst>
              <a:path w="393" h="519">
                <a:moveTo>
                  <a:pt x="24" y="260"/>
                </a:moveTo>
                <a:cubicBezTo>
                  <a:pt x="24" y="303"/>
                  <a:pt x="15" y="345"/>
                  <a:pt x="0" y="383"/>
                </a:cubicBezTo>
                <a:cubicBezTo>
                  <a:pt x="342" y="519"/>
                  <a:pt x="342" y="519"/>
                  <a:pt x="342" y="519"/>
                </a:cubicBezTo>
                <a:cubicBezTo>
                  <a:pt x="375" y="439"/>
                  <a:pt x="393" y="352"/>
                  <a:pt x="393" y="260"/>
                </a:cubicBezTo>
                <a:cubicBezTo>
                  <a:pt x="393" y="168"/>
                  <a:pt x="375" y="81"/>
                  <a:pt x="342" y="0"/>
                </a:cubicBezTo>
                <a:cubicBezTo>
                  <a:pt x="0" y="137"/>
                  <a:pt x="0" y="137"/>
                  <a:pt x="0" y="137"/>
                </a:cubicBezTo>
                <a:cubicBezTo>
                  <a:pt x="15" y="175"/>
                  <a:pt x="24" y="216"/>
                  <a:pt x="24" y="26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9" name="Freeform 9">
            <a:extLst>
              <a:ext uri="{FF2B5EF4-FFF2-40B4-BE49-F238E27FC236}">
                <a16:creationId xmlns:a16="http://schemas.microsoft.com/office/drawing/2014/main" id="{3517F847-34D0-2174-2584-9591A0F15FB7}"/>
              </a:ext>
              <a:ext uri="{C183D7F6-B498-43B3-948B-1728B52AA6E4}">
                <adec:decorative xmlns:adec="http://schemas.microsoft.com/office/drawing/2017/decorative" val="1"/>
              </a:ext>
            </a:extLst>
          </p:cNvPr>
          <p:cNvSpPr>
            <a:spLocks/>
          </p:cNvSpPr>
          <p:nvPr/>
        </p:nvSpPr>
        <p:spPr bwMode="auto">
          <a:xfrm>
            <a:off x="4023519" y="1051766"/>
            <a:ext cx="1887537" cy="1828800"/>
          </a:xfrm>
          <a:custGeom>
            <a:avLst/>
            <a:gdLst/>
            <a:ahLst/>
            <a:cxnLst>
              <a:cxn ang="0">
                <a:pos x="503" y="365"/>
              </a:cxn>
              <a:cxn ang="0">
                <a:pos x="450" y="0"/>
              </a:cxn>
              <a:cxn ang="0">
                <a:pos x="0" y="260"/>
              </a:cxn>
              <a:cxn ang="0">
                <a:pos x="290" y="488"/>
              </a:cxn>
              <a:cxn ang="0">
                <a:pos x="503" y="365"/>
              </a:cxn>
            </a:cxnLst>
            <a:rect l="0" t="0" r="r" b="b"/>
            <a:pathLst>
              <a:path w="503" h="488">
                <a:moveTo>
                  <a:pt x="503" y="365"/>
                </a:moveTo>
                <a:cubicBezTo>
                  <a:pt x="450" y="0"/>
                  <a:pt x="450" y="0"/>
                  <a:pt x="450" y="0"/>
                </a:cubicBezTo>
                <a:cubicBezTo>
                  <a:pt x="268" y="26"/>
                  <a:pt x="109" y="122"/>
                  <a:pt x="0" y="260"/>
                </a:cubicBezTo>
                <a:cubicBezTo>
                  <a:pt x="290" y="488"/>
                  <a:pt x="290" y="488"/>
                  <a:pt x="290" y="488"/>
                </a:cubicBezTo>
                <a:cubicBezTo>
                  <a:pt x="341" y="423"/>
                  <a:pt x="417" y="378"/>
                  <a:pt x="503" y="365"/>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0" name="Freeform 10">
            <a:extLst>
              <a:ext uri="{FF2B5EF4-FFF2-40B4-BE49-F238E27FC236}">
                <a16:creationId xmlns:a16="http://schemas.microsoft.com/office/drawing/2014/main" id="{2D578EB4-4B62-D294-D7BB-FD883AD34DA5}"/>
              </a:ext>
              <a:ext uri="{C183D7F6-B498-43B3-948B-1728B52AA6E4}">
                <adec:decorative xmlns:adec="http://schemas.microsoft.com/office/drawing/2017/decorative" val="1"/>
              </a:ext>
            </a:extLst>
          </p:cNvPr>
          <p:cNvSpPr>
            <a:spLocks/>
          </p:cNvSpPr>
          <p:nvPr/>
        </p:nvSpPr>
        <p:spPr bwMode="auto">
          <a:xfrm>
            <a:off x="3461544" y="2674191"/>
            <a:ext cx="1470025" cy="1951037"/>
          </a:xfrm>
          <a:custGeom>
            <a:avLst/>
            <a:gdLst/>
            <a:ahLst/>
            <a:cxnLst>
              <a:cxn ang="0">
                <a:pos x="369" y="260"/>
              </a:cxn>
              <a:cxn ang="0">
                <a:pos x="392" y="137"/>
              </a:cxn>
              <a:cxn ang="0">
                <a:pos x="50" y="0"/>
              </a:cxn>
              <a:cxn ang="0">
                <a:pos x="0" y="260"/>
              </a:cxn>
              <a:cxn ang="0">
                <a:pos x="50" y="520"/>
              </a:cxn>
              <a:cxn ang="0">
                <a:pos x="392" y="383"/>
              </a:cxn>
              <a:cxn ang="0">
                <a:pos x="369" y="260"/>
              </a:cxn>
            </a:cxnLst>
            <a:rect l="0" t="0" r="r" b="b"/>
            <a:pathLst>
              <a:path w="392" h="520">
                <a:moveTo>
                  <a:pt x="369" y="260"/>
                </a:moveTo>
                <a:cubicBezTo>
                  <a:pt x="369" y="216"/>
                  <a:pt x="377" y="175"/>
                  <a:pt x="392" y="137"/>
                </a:cubicBezTo>
                <a:cubicBezTo>
                  <a:pt x="50" y="0"/>
                  <a:pt x="50" y="0"/>
                  <a:pt x="50" y="0"/>
                </a:cubicBezTo>
                <a:cubicBezTo>
                  <a:pt x="18" y="81"/>
                  <a:pt x="0" y="168"/>
                  <a:pt x="0" y="260"/>
                </a:cubicBezTo>
                <a:cubicBezTo>
                  <a:pt x="0" y="352"/>
                  <a:pt x="18" y="439"/>
                  <a:pt x="50" y="520"/>
                </a:cubicBezTo>
                <a:cubicBezTo>
                  <a:pt x="392" y="383"/>
                  <a:pt x="392" y="383"/>
                  <a:pt x="392" y="383"/>
                </a:cubicBezTo>
                <a:cubicBezTo>
                  <a:pt x="377" y="345"/>
                  <a:pt x="369" y="303"/>
                  <a:pt x="369" y="260"/>
                </a:cubicBezTo>
                <a:close/>
              </a:path>
            </a:pathLst>
          </a:custGeom>
          <a:solidFill>
            <a:srgbClr val="08D8E2"/>
          </a:solidFill>
          <a:ln w="9525" cap="flat" cmpd="sng" algn="ctr">
            <a:solidFill>
              <a:srgbClr val="06CEC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1" name="Freeform 11">
            <a:extLst>
              <a:ext uri="{FF2B5EF4-FFF2-40B4-BE49-F238E27FC236}">
                <a16:creationId xmlns:a16="http://schemas.microsoft.com/office/drawing/2014/main" id="{3A33B10C-A5D1-3E52-44F2-BE3590CC1A08}"/>
              </a:ext>
              <a:ext uri="{C183D7F6-B498-43B3-948B-1728B52AA6E4}">
                <adec:decorative xmlns:adec="http://schemas.microsoft.com/office/drawing/2017/decorative" val="1"/>
              </a:ext>
            </a:extLst>
          </p:cNvPr>
          <p:cNvSpPr>
            <a:spLocks/>
          </p:cNvSpPr>
          <p:nvPr/>
        </p:nvSpPr>
        <p:spPr bwMode="auto">
          <a:xfrm>
            <a:off x="4023519" y="4418853"/>
            <a:ext cx="1887537" cy="1830388"/>
          </a:xfrm>
          <a:custGeom>
            <a:avLst/>
            <a:gdLst/>
            <a:ahLst/>
            <a:cxnLst>
              <a:cxn ang="0">
                <a:pos x="290" y="0"/>
              </a:cxn>
              <a:cxn ang="0">
                <a:pos x="0" y="228"/>
              </a:cxn>
              <a:cxn ang="0">
                <a:pos x="450" y="488"/>
              </a:cxn>
              <a:cxn ang="0">
                <a:pos x="503" y="123"/>
              </a:cxn>
              <a:cxn ang="0">
                <a:pos x="290" y="0"/>
              </a:cxn>
            </a:cxnLst>
            <a:rect l="0" t="0" r="r" b="b"/>
            <a:pathLst>
              <a:path w="503" h="488">
                <a:moveTo>
                  <a:pt x="290" y="0"/>
                </a:moveTo>
                <a:cubicBezTo>
                  <a:pt x="0" y="228"/>
                  <a:pt x="0" y="228"/>
                  <a:pt x="0" y="228"/>
                </a:cubicBezTo>
                <a:cubicBezTo>
                  <a:pt x="109" y="366"/>
                  <a:pt x="268" y="461"/>
                  <a:pt x="450" y="488"/>
                </a:cubicBezTo>
                <a:cubicBezTo>
                  <a:pt x="503" y="123"/>
                  <a:pt x="503" y="123"/>
                  <a:pt x="503" y="123"/>
                </a:cubicBezTo>
                <a:cubicBezTo>
                  <a:pt x="417" y="110"/>
                  <a:pt x="341" y="65"/>
                  <a:pt x="290" y="0"/>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2" name="Freeform 12">
            <a:extLst>
              <a:ext uri="{FF2B5EF4-FFF2-40B4-BE49-F238E27FC236}">
                <a16:creationId xmlns:a16="http://schemas.microsoft.com/office/drawing/2014/main" id="{8194BAF9-3685-2606-4121-36A37639A64F}"/>
              </a:ext>
              <a:ext uri="{C183D7F6-B498-43B3-948B-1728B52AA6E4}">
                <adec:decorative xmlns:adec="http://schemas.microsoft.com/office/drawing/2017/decorative" val="1"/>
              </a:ext>
            </a:extLst>
          </p:cNvPr>
          <p:cNvSpPr>
            <a:spLocks/>
          </p:cNvSpPr>
          <p:nvPr/>
        </p:nvSpPr>
        <p:spPr bwMode="auto">
          <a:xfrm>
            <a:off x="6266656" y="4418853"/>
            <a:ext cx="1882775" cy="1830388"/>
          </a:xfrm>
          <a:custGeom>
            <a:avLst/>
            <a:gdLst/>
            <a:ahLst/>
            <a:cxnLst>
              <a:cxn ang="0">
                <a:pos x="0" y="123"/>
              </a:cxn>
              <a:cxn ang="0">
                <a:pos x="52" y="488"/>
              </a:cxn>
              <a:cxn ang="0">
                <a:pos x="502" y="228"/>
              </a:cxn>
              <a:cxn ang="0">
                <a:pos x="212" y="0"/>
              </a:cxn>
              <a:cxn ang="0">
                <a:pos x="0" y="123"/>
              </a:cxn>
            </a:cxnLst>
            <a:rect l="0" t="0" r="r" b="b"/>
            <a:pathLst>
              <a:path w="502" h="488">
                <a:moveTo>
                  <a:pt x="0" y="123"/>
                </a:moveTo>
                <a:cubicBezTo>
                  <a:pt x="52" y="488"/>
                  <a:pt x="52" y="488"/>
                  <a:pt x="52" y="488"/>
                </a:cubicBezTo>
                <a:cubicBezTo>
                  <a:pt x="234" y="461"/>
                  <a:pt x="393" y="366"/>
                  <a:pt x="502" y="228"/>
                </a:cubicBezTo>
                <a:cubicBezTo>
                  <a:pt x="212" y="0"/>
                  <a:pt x="212" y="0"/>
                  <a:pt x="212" y="0"/>
                </a:cubicBezTo>
                <a:cubicBezTo>
                  <a:pt x="161" y="65"/>
                  <a:pt x="86" y="110"/>
                  <a:pt x="0" y="123"/>
                </a:cubicBezTo>
                <a:close/>
              </a:path>
            </a:pathLst>
          </a:custGeom>
          <a:solidFill>
            <a:srgbClr val="025663"/>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cxnSp>
        <p:nvCxnSpPr>
          <p:cNvPr id="13" name="Straight Arrow Connector 12">
            <a:extLst>
              <a:ext uri="{FF2B5EF4-FFF2-40B4-BE49-F238E27FC236}">
                <a16:creationId xmlns:a16="http://schemas.microsoft.com/office/drawing/2014/main" id="{C7CA202A-DE5A-9BEA-CCDA-15EFB68F1DAC}"/>
              </a:ext>
              <a:ext uri="{C183D7F6-B498-43B3-948B-1728B52AA6E4}">
                <adec:decorative xmlns:adec="http://schemas.microsoft.com/office/drawing/2017/decorative" val="1"/>
              </a:ext>
            </a:extLst>
          </p:cNvPr>
          <p:cNvCxnSpPr>
            <a:cxnSpLocks/>
          </p:cNvCxnSpPr>
          <p:nvPr/>
        </p:nvCxnSpPr>
        <p:spPr bwMode="auto">
          <a:xfrm flipH="1">
            <a:off x="8568647" y="3601291"/>
            <a:ext cx="1863609"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sp>
        <p:nvSpPr>
          <p:cNvPr id="32" name="TextBox 52">
            <a:extLst>
              <a:ext uri="{FF2B5EF4-FFF2-40B4-BE49-F238E27FC236}">
                <a16:creationId xmlns:a16="http://schemas.microsoft.com/office/drawing/2014/main" id="{9084FEBF-BB32-A430-2E90-F29BCB23EF20}"/>
              </a:ext>
            </a:extLst>
          </p:cNvPr>
          <p:cNvSpPr txBox="1">
            <a:spLocks noChangeArrowheads="1"/>
          </p:cNvSpPr>
          <p:nvPr/>
        </p:nvSpPr>
        <p:spPr bwMode="auto">
          <a:xfrm>
            <a:off x="5033356" y="3100187"/>
            <a:ext cx="2111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r>
              <a:rPr lang="en-US" altLang="en-US" sz="2400" dirty="0">
                <a:solidFill>
                  <a:srgbClr val="CF2429"/>
                </a:solidFill>
                <a:latin typeface="Lub Dub Bold" panose="020B0803030403020204" pitchFamily="34" charset="0"/>
              </a:rPr>
              <a:t>Lifestyle and Risk Factor Management</a:t>
            </a:r>
          </a:p>
        </p:txBody>
      </p:sp>
      <p:cxnSp>
        <p:nvCxnSpPr>
          <p:cNvPr id="15" name="Straight Arrow Connector 14">
            <a:extLst>
              <a:ext uri="{FF2B5EF4-FFF2-40B4-BE49-F238E27FC236}">
                <a16:creationId xmlns:a16="http://schemas.microsoft.com/office/drawing/2014/main" id="{DED2A2AF-2D5D-E78C-7B4B-72FC62850138}"/>
              </a:ext>
              <a:ext uri="{C183D7F6-B498-43B3-948B-1728B52AA6E4}">
                <adec:decorative xmlns:adec="http://schemas.microsoft.com/office/drawing/2017/decorative" val="1"/>
              </a:ext>
            </a:extLst>
          </p:cNvPr>
          <p:cNvCxnSpPr>
            <a:cxnSpLocks/>
          </p:cNvCxnSpPr>
          <p:nvPr/>
        </p:nvCxnSpPr>
        <p:spPr bwMode="auto">
          <a:xfrm>
            <a:off x="1745456" y="1839166"/>
            <a:ext cx="3019425"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7" name="Straight Arrow Connector 16">
            <a:extLst>
              <a:ext uri="{FF2B5EF4-FFF2-40B4-BE49-F238E27FC236}">
                <a16:creationId xmlns:a16="http://schemas.microsoft.com/office/drawing/2014/main" id="{AD5A397F-93B4-4293-396D-B3B445A2DC59}"/>
              </a:ext>
              <a:ext uri="{C183D7F6-B498-43B3-948B-1728B52AA6E4}">
                <adec:decorative xmlns:adec="http://schemas.microsoft.com/office/drawing/2017/decorative" val="1"/>
              </a:ext>
            </a:extLst>
          </p:cNvPr>
          <p:cNvCxnSpPr>
            <a:cxnSpLocks/>
          </p:cNvCxnSpPr>
          <p:nvPr/>
        </p:nvCxnSpPr>
        <p:spPr bwMode="auto">
          <a:xfrm flipH="1">
            <a:off x="7631906" y="5363416"/>
            <a:ext cx="2800350"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9" name="Straight Arrow Connector 18">
            <a:extLst>
              <a:ext uri="{FF2B5EF4-FFF2-40B4-BE49-F238E27FC236}">
                <a16:creationId xmlns:a16="http://schemas.microsoft.com/office/drawing/2014/main" id="{7200426B-8AA6-029B-27DE-42F34A95378C}"/>
              </a:ext>
              <a:ext uri="{C183D7F6-B498-43B3-948B-1728B52AA6E4}">
                <adec:decorative xmlns:adec="http://schemas.microsoft.com/office/drawing/2017/decorative" val="1"/>
              </a:ext>
            </a:extLst>
          </p:cNvPr>
          <p:cNvCxnSpPr>
            <a:cxnSpLocks/>
          </p:cNvCxnSpPr>
          <p:nvPr/>
        </p:nvCxnSpPr>
        <p:spPr bwMode="auto">
          <a:xfrm>
            <a:off x="1745456" y="3601291"/>
            <a:ext cx="1922418"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1" name="Straight Arrow Connector 20">
            <a:extLst>
              <a:ext uri="{FF2B5EF4-FFF2-40B4-BE49-F238E27FC236}">
                <a16:creationId xmlns:a16="http://schemas.microsoft.com/office/drawing/2014/main" id="{B8E103C4-4686-D4B8-1002-884F4FA406A7}"/>
              </a:ext>
              <a:ext uri="{C183D7F6-B498-43B3-948B-1728B52AA6E4}">
                <adec:decorative xmlns:adec="http://schemas.microsoft.com/office/drawing/2017/decorative" val="1"/>
              </a:ext>
            </a:extLst>
          </p:cNvPr>
          <p:cNvCxnSpPr>
            <a:cxnSpLocks/>
          </p:cNvCxnSpPr>
          <p:nvPr/>
        </p:nvCxnSpPr>
        <p:spPr bwMode="auto">
          <a:xfrm flipH="1">
            <a:off x="7674796" y="1839166"/>
            <a:ext cx="2757460"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3" name="Straight Arrow Connector 22">
            <a:extLst>
              <a:ext uri="{FF2B5EF4-FFF2-40B4-BE49-F238E27FC236}">
                <a16:creationId xmlns:a16="http://schemas.microsoft.com/office/drawing/2014/main" id="{CE1CB8E0-D0C7-C308-04B1-594D8608C946}"/>
              </a:ext>
              <a:ext uri="{C183D7F6-B498-43B3-948B-1728B52AA6E4}">
                <adec:decorative xmlns:adec="http://schemas.microsoft.com/office/drawing/2017/decorative" val="1"/>
              </a:ext>
            </a:extLst>
          </p:cNvPr>
          <p:cNvCxnSpPr>
            <a:cxnSpLocks/>
          </p:cNvCxnSpPr>
          <p:nvPr/>
        </p:nvCxnSpPr>
        <p:spPr bwMode="auto">
          <a:xfrm>
            <a:off x="1745456" y="5363416"/>
            <a:ext cx="2886075"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pic>
        <p:nvPicPr>
          <p:cNvPr id="7" name="Graphic 6">
            <a:extLst>
              <a:ext uri="{FF2B5EF4-FFF2-40B4-BE49-F238E27FC236}">
                <a16:creationId xmlns:a16="http://schemas.microsoft.com/office/drawing/2014/main" id="{1FBE340B-6849-A458-44A6-DC7D71375D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8268" y="4736387"/>
            <a:ext cx="999162" cy="999162"/>
          </a:xfrm>
          <a:prstGeom prst="rect">
            <a:avLst/>
          </a:prstGeom>
        </p:spPr>
      </p:pic>
      <p:pic>
        <p:nvPicPr>
          <p:cNvPr id="26" name="Graphic 25">
            <a:extLst>
              <a:ext uri="{FF2B5EF4-FFF2-40B4-BE49-F238E27FC236}">
                <a16:creationId xmlns:a16="http://schemas.microsoft.com/office/drawing/2014/main" id="{208F9806-D170-4513-1B17-131875FE07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717" y="1328273"/>
            <a:ext cx="1135981" cy="1135981"/>
          </a:xfrm>
          <a:prstGeom prst="rect">
            <a:avLst/>
          </a:prstGeom>
        </p:spPr>
      </p:pic>
      <p:pic>
        <p:nvPicPr>
          <p:cNvPr id="31" name="Graphic 30">
            <a:extLst>
              <a:ext uri="{FF2B5EF4-FFF2-40B4-BE49-F238E27FC236}">
                <a16:creationId xmlns:a16="http://schemas.microsoft.com/office/drawing/2014/main" id="{11F98859-B87B-505B-52B1-8F09B86A8CC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4845" y="4862245"/>
            <a:ext cx="914400" cy="914400"/>
          </a:xfrm>
          <a:prstGeom prst="rect">
            <a:avLst/>
          </a:prstGeom>
        </p:spPr>
      </p:pic>
      <p:pic>
        <p:nvPicPr>
          <p:cNvPr id="40" name="Graphic 39">
            <a:extLst>
              <a:ext uri="{FF2B5EF4-FFF2-40B4-BE49-F238E27FC236}">
                <a16:creationId xmlns:a16="http://schemas.microsoft.com/office/drawing/2014/main" id="{CF9C4E10-019C-9B61-04FE-3C2B9C112FA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0202" y="3082247"/>
            <a:ext cx="820778" cy="994882"/>
          </a:xfrm>
          <a:prstGeom prst="rect">
            <a:avLst/>
          </a:prstGeom>
        </p:spPr>
      </p:pic>
      <p:pic>
        <p:nvPicPr>
          <p:cNvPr id="42" name="Graphic 41">
            <a:extLst>
              <a:ext uri="{FF2B5EF4-FFF2-40B4-BE49-F238E27FC236}">
                <a16:creationId xmlns:a16="http://schemas.microsoft.com/office/drawing/2014/main" id="{EE42A416-830F-40CE-8294-B6DE893BEC4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2406" y="1420636"/>
            <a:ext cx="979203" cy="1017603"/>
          </a:xfrm>
          <a:prstGeom prst="rect">
            <a:avLst/>
          </a:prstGeom>
        </p:spPr>
      </p:pic>
      <p:pic>
        <p:nvPicPr>
          <p:cNvPr id="44" name="Graphic 43">
            <a:extLst>
              <a:ext uri="{FF2B5EF4-FFF2-40B4-BE49-F238E27FC236}">
                <a16:creationId xmlns:a16="http://schemas.microsoft.com/office/drawing/2014/main" id="{F5FDFF6B-7622-7F7D-5F16-FF4747E8D65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05544" y="3175571"/>
            <a:ext cx="1041115" cy="1041115"/>
          </a:xfrm>
          <a:prstGeom prst="rect">
            <a:avLst/>
          </a:prstGeom>
        </p:spPr>
      </p:pic>
      <p:sp>
        <p:nvSpPr>
          <p:cNvPr id="22" name="TextBox 55">
            <a:extLst>
              <a:ext uri="{FF2B5EF4-FFF2-40B4-BE49-F238E27FC236}">
                <a16:creationId xmlns:a16="http://schemas.microsoft.com/office/drawing/2014/main" id="{A3337716-79E0-2F62-6E9F-D9D4A7B80351}"/>
              </a:ext>
            </a:extLst>
          </p:cNvPr>
          <p:cNvSpPr txBox="1">
            <a:spLocks noChangeArrowheads="1"/>
          </p:cNvSpPr>
          <p:nvPr/>
        </p:nvSpPr>
        <p:spPr bwMode="auto">
          <a:xfrm>
            <a:off x="7685070" y="1448641"/>
            <a:ext cx="277258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eaLnBrk="1" hangingPunct="1"/>
            <a:r>
              <a:rPr lang="en-US" altLang="en-US" sz="2400" dirty="0">
                <a:solidFill>
                  <a:srgbClr val="595959"/>
                </a:solidFill>
                <a:latin typeface="Lub Dub Medium" panose="020B0603030403020204" pitchFamily="34" charset="0"/>
              </a:rPr>
              <a:t>Obesity</a:t>
            </a:r>
          </a:p>
        </p:txBody>
      </p:sp>
      <p:sp>
        <p:nvSpPr>
          <p:cNvPr id="14" name="TextBox 43">
            <a:extLst>
              <a:ext uri="{FF2B5EF4-FFF2-40B4-BE49-F238E27FC236}">
                <a16:creationId xmlns:a16="http://schemas.microsoft.com/office/drawing/2014/main" id="{659B2F02-EFC9-EC79-EF30-31B65E726A38}"/>
              </a:ext>
            </a:extLst>
          </p:cNvPr>
          <p:cNvSpPr txBox="1">
            <a:spLocks noChangeArrowheads="1"/>
          </p:cNvSpPr>
          <p:nvPr/>
        </p:nvSpPr>
        <p:spPr bwMode="auto">
          <a:xfrm>
            <a:off x="8403431" y="2841989"/>
            <a:ext cx="2054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eaLnBrk="1" hangingPunct="1"/>
            <a:r>
              <a:rPr lang="en-US" altLang="en-US" sz="2400" dirty="0">
                <a:solidFill>
                  <a:srgbClr val="595959"/>
                </a:solidFill>
                <a:latin typeface="Lub Dub Medium" panose="020B0603030403020204" pitchFamily="34" charset="0"/>
              </a:rPr>
              <a:t>Physical Activity</a:t>
            </a:r>
          </a:p>
        </p:txBody>
      </p:sp>
      <p:sp>
        <p:nvSpPr>
          <p:cNvPr id="18" name="TextBox 49">
            <a:extLst>
              <a:ext uri="{FF2B5EF4-FFF2-40B4-BE49-F238E27FC236}">
                <a16:creationId xmlns:a16="http://schemas.microsoft.com/office/drawing/2014/main" id="{909D9469-1C5C-A28B-763D-5F52F33D942D}"/>
              </a:ext>
              <a:ext uri="{C183D7F6-B498-43B3-948B-1728B52AA6E4}">
                <adec:decorative xmlns:adec="http://schemas.microsoft.com/office/drawing/2017/decorative" val="0"/>
              </a:ext>
            </a:extLst>
          </p:cNvPr>
          <p:cNvSpPr txBox="1">
            <a:spLocks noChangeArrowheads="1"/>
          </p:cNvSpPr>
          <p:nvPr/>
        </p:nvSpPr>
        <p:spPr bwMode="auto">
          <a:xfrm>
            <a:off x="7631906" y="4604114"/>
            <a:ext cx="2825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a:r>
              <a:rPr lang="en-US" altLang="en-US" sz="2400" dirty="0">
                <a:solidFill>
                  <a:srgbClr val="595959"/>
                </a:solidFill>
                <a:latin typeface="Lub Dub Medium" panose="020B0603030403020204" pitchFamily="34" charset="0"/>
              </a:rPr>
              <a:t>Alcohol Consumption</a:t>
            </a:r>
          </a:p>
        </p:txBody>
      </p:sp>
      <p:sp>
        <p:nvSpPr>
          <p:cNvPr id="24" name="TextBox 58">
            <a:extLst>
              <a:ext uri="{FF2B5EF4-FFF2-40B4-BE49-F238E27FC236}">
                <a16:creationId xmlns:a16="http://schemas.microsoft.com/office/drawing/2014/main" id="{43CD518B-D420-B630-1C7A-0848E95476BF}"/>
              </a:ext>
            </a:extLst>
          </p:cNvPr>
          <p:cNvSpPr txBox="1">
            <a:spLocks noChangeArrowheads="1"/>
          </p:cNvSpPr>
          <p:nvPr/>
        </p:nvSpPr>
        <p:spPr bwMode="auto">
          <a:xfrm>
            <a:off x="1734344" y="4972891"/>
            <a:ext cx="289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sz="2400" dirty="0">
                <a:solidFill>
                  <a:srgbClr val="595959"/>
                </a:solidFill>
                <a:latin typeface="Lub Dub Medium" panose="020B0603030403020204" pitchFamily="34" charset="0"/>
              </a:rPr>
              <a:t>Smoking</a:t>
            </a:r>
          </a:p>
        </p:txBody>
      </p:sp>
      <p:sp>
        <p:nvSpPr>
          <p:cNvPr id="20" name="TextBox 52">
            <a:extLst>
              <a:ext uri="{FF2B5EF4-FFF2-40B4-BE49-F238E27FC236}">
                <a16:creationId xmlns:a16="http://schemas.microsoft.com/office/drawing/2014/main" id="{85EFAE6D-65C5-55D3-2AE1-1DB38F6C80B6}"/>
              </a:ext>
            </a:extLst>
          </p:cNvPr>
          <p:cNvSpPr txBox="1">
            <a:spLocks noChangeArrowheads="1"/>
          </p:cNvSpPr>
          <p:nvPr/>
        </p:nvSpPr>
        <p:spPr bwMode="auto">
          <a:xfrm>
            <a:off x="1734344" y="2841989"/>
            <a:ext cx="2111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sz="2400" dirty="0">
                <a:solidFill>
                  <a:srgbClr val="595959"/>
                </a:solidFill>
                <a:latin typeface="Lub Dub Medium" panose="020B0603030403020204" pitchFamily="34" charset="0"/>
              </a:rPr>
              <a:t>Diabetes mellitus</a:t>
            </a:r>
          </a:p>
        </p:txBody>
      </p:sp>
      <p:sp>
        <p:nvSpPr>
          <p:cNvPr id="16" name="TextBox 46">
            <a:extLst>
              <a:ext uri="{FF2B5EF4-FFF2-40B4-BE49-F238E27FC236}">
                <a16:creationId xmlns:a16="http://schemas.microsoft.com/office/drawing/2014/main" id="{C629B616-7D95-C0CB-84E1-AAAD8A091FA8}"/>
              </a:ext>
            </a:extLst>
          </p:cNvPr>
          <p:cNvSpPr txBox="1">
            <a:spLocks noChangeArrowheads="1"/>
          </p:cNvSpPr>
          <p:nvPr/>
        </p:nvSpPr>
        <p:spPr bwMode="auto">
          <a:xfrm>
            <a:off x="1734344" y="1448641"/>
            <a:ext cx="303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sz="2400" dirty="0">
                <a:solidFill>
                  <a:srgbClr val="595959"/>
                </a:solidFill>
                <a:latin typeface="Lub Dub Medium" panose="020B0603030403020204" pitchFamily="34" charset="0"/>
              </a:rPr>
              <a:t>Hypertension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69231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Secondary prevention: </a:t>
            </a:r>
            <a:r>
              <a:rPr lang="en-US" sz="3000" dirty="0">
                <a:solidFill>
                  <a:srgbClr val="CF2429"/>
                </a:solidFill>
                <a:latin typeface="Lub Dub Medium" panose="020B0603030403020204" pitchFamily="34" charset="0"/>
              </a:rPr>
              <a:t>Lifestyle Factors</a:t>
            </a:r>
          </a:p>
        </p:txBody>
      </p:sp>
      <p:graphicFrame>
        <p:nvGraphicFramePr>
          <p:cNvPr id="6" name="Content Placeholder 5">
            <a:extLst>
              <a:ext uri="{FF2B5EF4-FFF2-40B4-BE49-F238E27FC236}">
                <a16:creationId xmlns:a16="http://schemas.microsoft.com/office/drawing/2014/main" id="{E0ACDDDD-58D5-452A-EF24-7DA729E702A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676627237"/>
              </p:ext>
            </p:extLst>
          </p:nvPr>
        </p:nvGraphicFramePr>
        <p:xfrm>
          <a:off x="1976582" y="1513698"/>
          <a:ext cx="8402754" cy="3417194"/>
        </p:xfrm>
        <a:graphic>
          <a:graphicData uri="http://schemas.openxmlformats.org/drawingml/2006/table">
            <a:tbl>
              <a:tblPr firstRow="1" bandRow="1">
                <a:tableStyleId>{5C22544A-7EE6-4342-B048-85BDC9FD1C3A}</a:tableStyleId>
              </a:tblPr>
              <a:tblGrid>
                <a:gridCol w="721794">
                  <a:extLst>
                    <a:ext uri="{9D8B030D-6E8A-4147-A177-3AD203B41FA5}">
                      <a16:colId xmlns:a16="http://schemas.microsoft.com/office/drawing/2014/main" val="2649235253"/>
                    </a:ext>
                  </a:extLst>
                </a:gridCol>
                <a:gridCol w="768096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overweight or obese (BMI &gt; 27 kg/m2) patients, 10% weight loss reduces AF symptoms, burden, recurrence, and progression to persistent AF.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Moderate to vigorous exercise training to a target of 210 minutes/week reduces AF symptoms, burden, increases maintenance of SR, increases functional capacity and improves QOL.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Cigarette smokers should be advised to quit smoking . They should receive GDMT for tobacco cessation to mitigate risks of adverse CV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It is reasonable to screen for OSA, given its high prevalence in patients with AF, although the role of tx of sleep disordered breathing to maintain SR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2898736"/>
                  </a:ext>
                </a:extLst>
              </a:tr>
            </a:tbl>
          </a:graphicData>
        </a:graphic>
      </p:graphicFrame>
      <p:pic>
        <p:nvPicPr>
          <p:cNvPr id="3" name="Graphic 2">
            <a:extLst>
              <a:ext uri="{FF2B5EF4-FFF2-40B4-BE49-F238E27FC236}">
                <a16:creationId xmlns:a16="http://schemas.microsoft.com/office/drawing/2014/main" id="{BB4ABE61-A787-0CAA-4E2B-8DB12F9E9B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0291" y="3411020"/>
            <a:ext cx="620730" cy="620730"/>
          </a:xfrm>
          <a:prstGeom prst="rect">
            <a:avLst/>
          </a:prstGeom>
        </p:spPr>
      </p:pic>
      <p:pic>
        <p:nvPicPr>
          <p:cNvPr id="5" name="Graphic 4">
            <a:extLst>
              <a:ext uri="{FF2B5EF4-FFF2-40B4-BE49-F238E27FC236}">
                <a16:creationId xmlns:a16="http://schemas.microsoft.com/office/drawing/2014/main" id="{BBB8BE8C-827C-BEEB-9529-4C61E9A512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8472" y="1883077"/>
            <a:ext cx="632549" cy="632549"/>
          </a:xfrm>
          <a:prstGeom prst="rect">
            <a:avLst/>
          </a:prstGeom>
        </p:spPr>
      </p:pic>
      <p:pic>
        <p:nvPicPr>
          <p:cNvPr id="8" name="Graphic 7">
            <a:extLst>
              <a:ext uri="{FF2B5EF4-FFF2-40B4-BE49-F238E27FC236}">
                <a16:creationId xmlns:a16="http://schemas.microsoft.com/office/drawing/2014/main" id="{2A35B635-AA3A-2A9B-A22D-C6EEA4A4174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4638" y="2640459"/>
            <a:ext cx="495834" cy="601011"/>
          </a:xfrm>
          <a:prstGeom prst="rect">
            <a:avLst/>
          </a:prstGeom>
        </p:spPr>
      </p:pic>
      <p:pic>
        <p:nvPicPr>
          <p:cNvPr id="17" name="Graphic 16">
            <a:extLst>
              <a:ext uri="{FF2B5EF4-FFF2-40B4-BE49-F238E27FC236}">
                <a16:creationId xmlns:a16="http://schemas.microsoft.com/office/drawing/2014/main" id="{0A7ADFCE-A2A0-7F07-F9D6-9EB362FEB0B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79118" y="4330557"/>
            <a:ext cx="495300" cy="457200"/>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90026" y="5854384"/>
            <a:ext cx="7411948" cy="402578"/>
          </a:xfrm>
        </p:spPr>
        <p:txBody>
          <a:bodyPr/>
          <a:lstStyle/>
          <a:p>
            <a:pPr marL="0" indent="0" algn="ctr"/>
            <a:r>
              <a:rPr lang="en-US" b="1" dirty="0"/>
              <a:t>Abbreviations: </a:t>
            </a:r>
            <a:r>
              <a:rPr lang="en-US" dirty="0"/>
              <a:t>AF indicates atrial fibrillation; BMI, body mass index; CV, cardiovascular; GDMT, guideline-directed medical therapy OSA, obstructive sleep apnea; QOL, quality of life; SR, sinus rhythm; and tx, treatment.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49577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Secondary prevention: </a:t>
            </a:r>
            <a:r>
              <a:rPr lang="en-US" sz="3000" dirty="0">
                <a:solidFill>
                  <a:srgbClr val="CF2429"/>
                </a:solidFill>
                <a:latin typeface="Lub Dub Medium" panose="020B0603030403020204" pitchFamily="34" charset="0"/>
              </a:rPr>
              <a:t>Dietary Factors</a:t>
            </a:r>
          </a:p>
        </p:txBody>
      </p:sp>
      <p:graphicFrame>
        <p:nvGraphicFramePr>
          <p:cNvPr id="5" name="Content Placeholder 5">
            <a:extLst>
              <a:ext uri="{FF2B5EF4-FFF2-40B4-BE49-F238E27FC236}">
                <a16:creationId xmlns:a16="http://schemas.microsoft.com/office/drawing/2014/main" id="{713FD256-5806-6483-2F39-39DB21A148F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95609474"/>
              </p:ext>
            </p:extLst>
          </p:nvPr>
        </p:nvGraphicFramePr>
        <p:xfrm>
          <a:off x="1956352" y="1513698"/>
          <a:ext cx="8422984" cy="1911269"/>
        </p:xfrm>
        <a:graphic>
          <a:graphicData uri="http://schemas.openxmlformats.org/drawingml/2006/table">
            <a:tbl>
              <a:tblPr firstRow="1" bandRow="1">
                <a:tableStyleId>{5C22544A-7EE6-4342-B048-85BDC9FD1C3A}</a:tableStyleId>
              </a:tblPr>
              <a:tblGrid>
                <a:gridCol w="906118">
                  <a:extLst>
                    <a:ext uri="{9D8B030D-6E8A-4147-A177-3AD203B41FA5}">
                      <a16:colId xmlns:a16="http://schemas.microsoft.com/office/drawing/2014/main" val="2649235253"/>
                    </a:ext>
                  </a:extLst>
                </a:gridCol>
                <a:gridCol w="7516866">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seeking a rhythm control strategy should minimize or eliminate                                       alcohol consumption to reduce AF recurrence and burden.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3:</a:t>
                      </a:r>
                    </a:p>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Caffeine abstention does not prevent AF episodes. It may reduce symptoms in patients who report caffeine triggers.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pic>
        <p:nvPicPr>
          <p:cNvPr id="3" name="Graphic 2">
            <a:extLst>
              <a:ext uri="{FF2B5EF4-FFF2-40B4-BE49-F238E27FC236}">
                <a16:creationId xmlns:a16="http://schemas.microsoft.com/office/drawing/2014/main" id="{A79D8FDB-BAAD-0534-E2C6-CB677CDF19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4846" y="1944385"/>
            <a:ext cx="544530" cy="544530"/>
          </a:xfrm>
          <a:prstGeom prst="rect">
            <a:avLst/>
          </a:prstGeom>
        </p:spPr>
      </p:pic>
      <p:pic>
        <p:nvPicPr>
          <p:cNvPr id="9" name="Graphic 8">
            <a:extLst>
              <a:ext uri="{FF2B5EF4-FFF2-40B4-BE49-F238E27FC236}">
                <a16:creationId xmlns:a16="http://schemas.microsoft.com/office/drawing/2014/main" id="{1E20C73D-FC8E-48D2-23A2-718FF1DB61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01421" y="2639604"/>
            <a:ext cx="589052" cy="589052"/>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90026" y="6041204"/>
            <a:ext cx="7411948" cy="215758"/>
          </a:xfrm>
        </p:spPr>
        <p:txBody>
          <a:bodyPr/>
          <a:lstStyle/>
          <a:p>
            <a:pPr marL="0" indent="0" algn="ctr"/>
            <a:r>
              <a:rPr lang="en-US" b="1" dirty="0"/>
              <a:t>Abbreviation: </a:t>
            </a:r>
            <a:r>
              <a:rPr lang="en-US" dirty="0"/>
              <a:t>AF indicates atrial fibrillation.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293723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Secondary prevention: </a:t>
            </a:r>
            <a:r>
              <a:rPr lang="en-US" sz="3000" dirty="0">
                <a:solidFill>
                  <a:srgbClr val="CF2429"/>
                </a:solidFill>
                <a:latin typeface="Lub Dub Medium" panose="020B0603030403020204" pitchFamily="34" charset="0"/>
              </a:rPr>
              <a:t>Medical Conditions</a:t>
            </a:r>
          </a:p>
        </p:txBody>
      </p:sp>
      <p:graphicFrame>
        <p:nvGraphicFramePr>
          <p:cNvPr id="5" name="Content Placeholder 5">
            <a:extLst>
              <a:ext uri="{FF2B5EF4-FFF2-40B4-BE49-F238E27FC236}">
                <a16:creationId xmlns:a16="http://schemas.microsoft.com/office/drawing/2014/main" id="{4F4D2B56-62B9-6489-002E-28B0E1A8AA2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67219903"/>
              </p:ext>
            </p:extLst>
          </p:nvPr>
        </p:nvGraphicFramePr>
        <p:xfrm>
          <a:off x="1956352" y="1513698"/>
          <a:ext cx="8422984" cy="2628199"/>
        </p:xfrm>
        <a:graphic>
          <a:graphicData uri="http://schemas.openxmlformats.org/drawingml/2006/table">
            <a:tbl>
              <a:tblPr firstRow="1" bandRow="1">
                <a:tableStyleId>{5C22544A-7EE6-4342-B048-85BDC9FD1C3A}</a:tableStyleId>
              </a:tblPr>
              <a:tblGrid>
                <a:gridCol w="742024">
                  <a:extLst>
                    <a:ext uri="{9D8B030D-6E8A-4147-A177-3AD203B41FA5}">
                      <a16:colId xmlns:a16="http://schemas.microsoft.com/office/drawing/2014/main" val="2649235253"/>
                    </a:ext>
                  </a:extLst>
                </a:gridCol>
                <a:gridCol w="768096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Optimal blood pressure control reduces AF recurrence and AF-related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Comprehensive care addressing LRFM, AF symptoms, risk of stroke, and associated medical conditions reduces AF burden, progression, and consequences.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 of clinical care pathways to promote comprehensive, team-based care enhances adherence to evidence based therapies.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2249888"/>
                  </a:ext>
                </a:extLst>
              </a:tr>
            </a:tbl>
          </a:graphicData>
        </a:graphic>
      </p:graphicFrame>
      <p:pic>
        <p:nvPicPr>
          <p:cNvPr id="3" name="Graphic 2">
            <a:extLst>
              <a:ext uri="{FF2B5EF4-FFF2-40B4-BE49-F238E27FC236}">
                <a16:creationId xmlns:a16="http://schemas.microsoft.com/office/drawing/2014/main" id="{1D1A1588-A6A9-64D6-2FDB-5D1424257EA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2511" y="1949857"/>
            <a:ext cx="578510" cy="601196"/>
          </a:xfrm>
          <a:prstGeom prst="rect">
            <a:avLst/>
          </a:prstGeom>
        </p:spPr>
      </p:pic>
      <p:pic>
        <p:nvPicPr>
          <p:cNvPr id="11" name="Graphic 10">
            <a:extLst>
              <a:ext uri="{FF2B5EF4-FFF2-40B4-BE49-F238E27FC236}">
                <a16:creationId xmlns:a16="http://schemas.microsoft.com/office/drawing/2014/main" id="{6E677900-2A56-DD12-D132-B3ADAA41ED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0117" y="3382766"/>
            <a:ext cx="731177" cy="731177"/>
          </a:xfrm>
          <a:prstGeom prst="rect">
            <a:avLst/>
          </a:prstGeom>
        </p:spPr>
      </p:pic>
      <p:pic>
        <p:nvPicPr>
          <p:cNvPr id="15" name="Graphic 14">
            <a:extLst>
              <a:ext uri="{FF2B5EF4-FFF2-40B4-BE49-F238E27FC236}">
                <a16:creationId xmlns:a16="http://schemas.microsoft.com/office/drawing/2014/main" id="{6865B179-FD1D-D08F-026F-C6114636852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3401" y="2596419"/>
            <a:ext cx="586036" cy="670764"/>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90026" y="6041204"/>
            <a:ext cx="7411948" cy="215758"/>
          </a:xfrm>
        </p:spPr>
        <p:txBody>
          <a:bodyPr/>
          <a:lstStyle/>
          <a:p>
            <a:pPr marL="0" indent="0" algn="ctr"/>
            <a:r>
              <a:rPr lang="en-US" b="1" dirty="0"/>
              <a:t>Abbreviations: </a:t>
            </a:r>
            <a:r>
              <a:rPr lang="en-US" dirty="0"/>
              <a:t>AF indicates atrial fibrillation; CV, cardiovascular; and LRFM, lifestyle and risk factor management.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54996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Risk Stratiﬁcation Schemes to </a:t>
            </a:r>
            <a:br>
              <a:rPr lang="en-US" sz="3000" dirty="0"/>
            </a:br>
            <a:r>
              <a:rPr lang="en-US" sz="3000" dirty="0"/>
              <a:t>Prevent Thromboembolic Events in AF</a:t>
            </a:r>
          </a:p>
        </p:txBody>
      </p:sp>
      <p:graphicFrame>
        <p:nvGraphicFramePr>
          <p:cNvPr id="5" name="Content Placeholder 5">
            <a:extLst>
              <a:ext uri="{FF2B5EF4-FFF2-40B4-BE49-F238E27FC236}">
                <a16:creationId xmlns:a16="http://schemas.microsoft.com/office/drawing/2014/main" id="{1D4E1C2C-7B15-A1B8-527E-368CEABF2D0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8314580"/>
              </p:ext>
            </p:extLst>
          </p:nvPr>
        </p:nvGraphicFramePr>
        <p:xfrm>
          <a:off x="835765" y="1289580"/>
          <a:ext cx="5708470" cy="3556740"/>
        </p:xfrm>
        <a:graphic>
          <a:graphicData uri="http://schemas.openxmlformats.org/drawingml/2006/table">
            <a:tbl>
              <a:tblPr firstRow="1" bandRow="1">
                <a:tableStyleId>{5C22544A-7EE6-4342-B048-85BDC9FD1C3A}</a:tableStyleId>
              </a:tblPr>
              <a:tblGrid>
                <a:gridCol w="834009">
                  <a:extLst>
                    <a:ext uri="{9D8B030D-6E8A-4147-A177-3AD203B41FA5}">
                      <a16:colId xmlns:a16="http://schemas.microsoft.com/office/drawing/2014/main" val="2649235253"/>
                    </a:ext>
                  </a:extLst>
                </a:gridCol>
                <a:gridCol w="4874461">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646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Evaluate for annual risk of thromboembolic events using a validated clinical risk score, such as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5609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Evaluate for factors that indicate a higher risk of bleeding* to identify interventions to prevent bleeding on anticoagulation.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Those at intermediate annual risk of thromboembolic events (eg, equivalent to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 score of 1 in men or 2 in women), who remain uncertain about the benefit of anticoagulation, can benefit from consideration of factors that might modify their risk of stroke to help inform the decision.**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Those deemed at high risk for stroke, bleeding risk scores should not be used in isolation to determine eligibility for oral anticoagulation but instead to identify and modify bleeding risk factors and to inform medical decision-making.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0" name="TextBox 9">
            <a:extLst>
              <a:ext uri="{FF2B5EF4-FFF2-40B4-BE49-F238E27FC236}">
                <a16:creationId xmlns:a16="http://schemas.microsoft.com/office/drawing/2014/main" id="{693E8BD8-470D-4325-DEFC-803FB3EBCE60}"/>
              </a:ext>
            </a:extLst>
          </p:cNvPr>
          <p:cNvSpPr txBox="1"/>
          <p:nvPr/>
        </p:nvSpPr>
        <p:spPr>
          <a:xfrm>
            <a:off x="797857" y="4852645"/>
            <a:ext cx="5755343" cy="877163"/>
          </a:xfrm>
          <a:prstGeom prst="rect">
            <a:avLst/>
          </a:prstGeom>
          <a:noFill/>
        </p:spPr>
        <p:txBody>
          <a:bodyPr wrap="square">
            <a:spAutoFit/>
          </a:bodyPr>
          <a:lstStyle/>
          <a:p>
            <a:r>
              <a:rPr lang="en-US" sz="1000" dirty="0">
                <a:latin typeface="Lub Dub Condensed" panose="020B0506030403020204" pitchFamily="34" charset="0"/>
              </a:rPr>
              <a:t>Note: *Prior bleeding, use of medication that increase bleeding risk</a:t>
            </a:r>
          </a:p>
          <a:p>
            <a:r>
              <a:rPr lang="en-US" sz="1000" dirty="0">
                <a:latin typeface="Lub Dub Condensed" panose="020B0506030403020204" pitchFamily="34" charset="0"/>
              </a:rPr>
              <a:t>**Higher AF burden/Long duration, persistent/permanent AF vs paroxysmal, obesity (BMI, ≥30 kg/m2), HCM, poorly controlled HTN, eGFR (&lt;45 mL/h), proteinuria (&gt;150 mg/24 h or equivalent), enlarged LA volume (≥73 mL) or diameter (≥4.7 cm)</a:t>
            </a:r>
          </a:p>
          <a:p>
            <a:endParaRPr lang="en-US" sz="1100" dirty="0">
              <a:latin typeface="Lub Dub Condensed" panose="020B0506030403020204" pitchFamily="34" charset="0"/>
            </a:endParaRPr>
          </a:p>
        </p:txBody>
      </p:sp>
      <p:sp>
        <p:nvSpPr>
          <p:cNvPr id="12" name="TextBox 11">
            <a:extLst>
              <a:ext uri="{FF2B5EF4-FFF2-40B4-BE49-F238E27FC236}">
                <a16:creationId xmlns:a16="http://schemas.microsoft.com/office/drawing/2014/main" id="{3B74EFAA-1A28-3760-16EA-F745E984084F}"/>
              </a:ext>
            </a:extLst>
          </p:cNvPr>
          <p:cNvSpPr txBox="1"/>
          <p:nvPr/>
        </p:nvSpPr>
        <p:spPr>
          <a:xfrm>
            <a:off x="7019364" y="1876362"/>
            <a:ext cx="4025154" cy="2893100"/>
          </a:xfrm>
          <a:prstGeom prst="rect">
            <a:avLst/>
          </a:prstGeom>
          <a:noFill/>
        </p:spPr>
        <p:txBody>
          <a:bodyPr wrap="square">
            <a:spAutoFit/>
          </a:bodyPr>
          <a:lstStyle/>
          <a:p>
            <a:pPr>
              <a:spcAft>
                <a:spcPts val="1200"/>
              </a:spcAft>
            </a:pPr>
            <a:r>
              <a:rPr lang="en-US" sz="1800" dirty="0">
                <a:solidFill>
                  <a:srgbClr val="CF2429"/>
                </a:solidFill>
                <a:latin typeface="Lub Dub Bold" panose="020B0803030403020204" pitchFamily="34" charset="0"/>
                <a:cs typeface="Arial" panose="020B0604020202020204" pitchFamily="34" charset="0"/>
              </a:rPr>
              <a:t>Key Considerations:</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The CHA</a:t>
            </a:r>
            <a:r>
              <a:rPr lang="en-US" sz="1600" baseline="-25000" dirty="0">
                <a:latin typeface="Lub Dub Medium" panose="020B0603030403020204" pitchFamily="34" charset="0"/>
                <a:cs typeface="Arial" panose="020B0604020202020204" pitchFamily="34" charset="0"/>
              </a:rPr>
              <a:t>2</a:t>
            </a:r>
            <a:r>
              <a:rPr lang="en-US" sz="1600" dirty="0">
                <a:latin typeface="Lub Dub Medium" panose="020B0603030403020204" pitchFamily="34" charset="0"/>
                <a:cs typeface="Arial" panose="020B0604020202020204" pitchFamily="34" charset="0"/>
              </a:rPr>
              <a:t>DS</a:t>
            </a:r>
            <a:r>
              <a:rPr lang="en-US" sz="1600" baseline="-25000" dirty="0">
                <a:latin typeface="Lub Dub Medium" panose="020B0603030403020204" pitchFamily="34" charset="0"/>
                <a:cs typeface="Arial" panose="020B0604020202020204" pitchFamily="34" charset="0"/>
              </a:rPr>
              <a:t>2</a:t>
            </a:r>
            <a:r>
              <a:rPr lang="en-US" sz="1600" dirty="0">
                <a:latin typeface="Lub Dub Medium" panose="020B0603030403020204" pitchFamily="34" charset="0"/>
                <a:cs typeface="Arial" panose="020B0604020202020204" pitchFamily="34" charset="0"/>
              </a:rPr>
              <a:t>-VASc score, is considered the most validated score and most therapies have used that score to prove efficacy, thus is generally the preferred score. </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Newer risk scores, such as the ATRIA and GARFIELD-AF scores may be the better option in selected populations (e.g., renal disease). </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545254" y="5701554"/>
            <a:ext cx="9101493" cy="618564"/>
          </a:xfrm>
        </p:spPr>
        <p:txBody>
          <a:bodyPr/>
          <a:lstStyle/>
          <a:p>
            <a:pPr marL="0" indent="0" algn="ctr"/>
            <a:r>
              <a:rPr lang="en-US" sz="1100" b="1" dirty="0"/>
              <a:t>Abbreviations: </a:t>
            </a:r>
            <a:r>
              <a:rPr lang="en-US" sz="1100" dirty="0"/>
              <a:t>AF indicates atrial fibrillation; ATRIA, Anticoagulation and Risk Factors in Atrial Fibrillation; BMI, body mass index; CHA2DS2-VASc, congestive heart failure, hypertension, age ≥75 years (doubled), diabetes mellitus, prior stroke or transient ischemic attack or thromboembolism (doubled), vascular disease, age 65 to 74 years, sex category; cm, centimeter; eGFR, estimated glomerular filtration rate; GARFIELD-AF, Global Anticoagulant Registry in the Field-Atrial Fibrillation; </a:t>
            </a:r>
            <a:br>
              <a:rPr lang="en-US" sz="1100" dirty="0"/>
            </a:br>
            <a:r>
              <a:rPr lang="en-US" sz="1100" dirty="0"/>
              <a:t>h, hour; HCM, hypertrophic cardiomyopathy; HTN, hypertension; kg, kilogram; LA, left atrium; m2, meters squared; mg, milligram; mL, millimeter; and vs, versus.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381690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Recommendations for</a:t>
            </a:r>
            <a:br>
              <a:rPr lang="en-US" sz="3000" dirty="0"/>
            </a:br>
            <a:r>
              <a:rPr lang="en-US" sz="3000" dirty="0"/>
              <a:t>Antithrombotic Therapy in AF</a:t>
            </a:r>
          </a:p>
        </p:txBody>
      </p:sp>
      <p:sp>
        <p:nvSpPr>
          <p:cNvPr id="3" name="Rectangle 2" descr="This flowchart depicts recommendations for antithrombotic therapy in atrial fibrillation patients.  Treatment recommendations are based on the level (high, intermediate or low) of risk for a thrombotic event as assessed by the CHA2DS2-VASc (congestive heart failure, hypertension, age ≥75 years (doubled), diabetes mellitus, prior stroke or transient ischemic attack or thromboembolism (doubled), vascular disease) scoring tool.">
            <a:extLst>
              <a:ext uri="{FF2B5EF4-FFF2-40B4-BE49-F238E27FC236}">
                <a16:creationId xmlns:a16="http://schemas.microsoft.com/office/drawing/2014/main" id="{A17BAFCC-0F2B-6FF2-BD1C-7B2C7B8E128F}"/>
              </a:ext>
            </a:extLst>
          </p:cNvPr>
          <p:cNvSpPr/>
          <p:nvPr/>
        </p:nvSpPr>
        <p:spPr>
          <a:xfrm>
            <a:off x="441789" y="1232899"/>
            <a:ext cx="10890607" cy="45206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ame Side Corner Rectangle 60">
            <a:extLst>
              <a:ext uri="{FF2B5EF4-FFF2-40B4-BE49-F238E27FC236}">
                <a16:creationId xmlns:a16="http://schemas.microsoft.com/office/drawing/2014/main" id="{8B8A1EA0-4951-005A-E155-93D08CB64617}"/>
              </a:ext>
              <a:ext uri="{C183D7F6-B498-43B3-948B-1728B52AA6E4}">
                <adec:decorative xmlns:adec="http://schemas.microsoft.com/office/drawing/2017/decorative" val="1"/>
              </a:ext>
            </a:extLst>
          </p:cNvPr>
          <p:cNvSpPr/>
          <p:nvPr/>
        </p:nvSpPr>
        <p:spPr>
          <a:xfrm>
            <a:off x="4537540" y="1335406"/>
            <a:ext cx="3116920" cy="65475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Annual Risk stratification using CHA</a:t>
            </a:r>
            <a:r>
              <a:rPr lang="en-US" sz="1600" b="1" baseline="-25000" dirty="0">
                <a:solidFill>
                  <a:schemeClr val="tx1"/>
                </a:solidFill>
                <a:latin typeface="Lub Dub Condensed" panose="020B0506030403020204"/>
              </a:rPr>
              <a:t>2</a:t>
            </a:r>
            <a:r>
              <a:rPr lang="en-US" sz="1600" b="1" dirty="0">
                <a:solidFill>
                  <a:schemeClr val="tx1"/>
                </a:solidFill>
                <a:latin typeface="Lub Dub Condensed" panose="020B0506030403020204"/>
              </a:rPr>
              <a:t>DS</a:t>
            </a:r>
            <a:r>
              <a:rPr lang="en-US" sz="1600" b="1" baseline="-25000" dirty="0">
                <a:solidFill>
                  <a:schemeClr val="tx1"/>
                </a:solidFill>
                <a:latin typeface="Lub Dub Condensed" panose="020B0506030403020204"/>
              </a:rPr>
              <a:t>2</a:t>
            </a:r>
            <a:r>
              <a:rPr lang="en-US" sz="1600" b="1" dirty="0">
                <a:solidFill>
                  <a:schemeClr val="tx1"/>
                </a:solidFill>
                <a:latin typeface="Lub Dub Condensed" panose="020B0506030403020204"/>
              </a:rPr>
              <a:t>-VASc (Class 1)</a:t>
            </a:r>
            <a:endParaRPr kumimoji="0" lang="en-US" sz="16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29" name="Straight Arrow Connector 28">
            <a:extLst>
              <a:ext uri="{FF2B5EF4-FFF2-40B4-BE49-F238E27FC236}">
                <a16:creationId xmlns:a16="http://schemas.microsoft.com/office/drawing/2014/main" id="{DD747D93-BD5F-40B8-B411-D1D6F0394E22}"/>
              </a:ext>
              <a:ext uri="{C183D7F6-B498-43B3-948B-1728B52AA6E4}">
                <adec:decorative xmlns:adec="http://schemas.microsoft.com/office/drawing/2017/decorative" val="1"/>
              </a:ext>
            </a:extLst>
          </p:cNvPr>
          <p:cNvCxnSpPr>
            <a:cxnSpLocks/>
            <a:stCxn id="28" idx="2"/>
            <a:endCxn id="33" idx="0"/>
          </p:cNvCxnSpPr>
          <p:nvPr/>
        </p:nvCxnSpPr>
        <p:spPr>
          <a:xfrm>
            <a:off x="6096000" y="1990165"/>
            <a:ext cx="0" cy="3386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82">
            <a:extLst>
              <a:ext uri="{FF2B5EF4-FFF2-40B4-BE49-F238E27FC236}">
                <a16:creationId xmlns:a16="http://schemas.microsoft.com/office/drawing/2014/main" id="{923D615B-4AFA-6EBB-C57A-F254635AAA65}"/>
              </a:ext>
              <a:ext uri="{C183D7F6-B498-43B3-948B-1728B52AA6E4}">
                <adec:decorative xmlns:adec="http://schemas.microsoft.com/office/drawing/2017/decorative" val="1"/>
              </a:ext>
            </a:extLst>
          </p:cNvPr>
          <p:cNvCxnSpPr>
            <a:cxnSpLocks/>
            <a:stCxn id="28" idx="2"/>
            <a:endCxn id="32" idx="0"/>
          </p:cNvCxnSpPr>
          <p:nvPr/>
        </p:nvCxnSpPr>
        <p:spPr>
          <a:xfrm rot="5400000">
            <a:off x="4074358" y="307167"/>
            <a:ext cx="338645" cy="37046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0B266BD9-0D14-5BC2-0390-9699CEB95344}"/>
              </a:ext>
              <a:ext uri="{C183D7F6-B498-43B3-948B-1728B52AA6E4}">
                <adec:decorative xmlns:adec="http://schemas.microsoft.com/office/drawing/2017/decorative" val="1"/>
              </a:ext>
            </a:extLst>
          </p:cNvPr>
          <p:cNvCxnSpPr>
            <a:cxnSpLocks/>
            <a:stCxn id="28" idx="2"/>
            <a:endCxn id="34" idx="0"/>
          </p:cNvCxnSpPr>
          <p:nvPr/>
        </p:nvCxnSpPr>
        <p:spPr>
          <a:xfrm rot="16200000" flipH="1">
            <a:off x="7540325" y="545839"/>
            <a:ext cx="338645" cy="322729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5A687F-CB48-75DE-E86B-FBB8D7ABA201}"/>
              </a:ext>
              <a:ext uri="{C183D7F6-B498-43B3-948B-1728B52AA6E4}">
                <adec:decorative xmlns:adec="http://schemas.microsoft.com/office/drawing/2017/decorative" val="1"/>
              </a:ext>
            </a:extLst>
          </p:cNvPr>
          <p:cNvSpPr txBox="1"/>
          <p:nvPr/>
        </p:nvSpPr>
        <p:spPr>
          <a:xfrm>
            <a:off x="703103" y="2328810"/>
            <a:ext cx="3376513"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High* (≥ 2% per yr)</a:t>
            </a:r>
          </a:p>
        </p:txBody>
      </p:sp>
      <p:sp>
        <p:nvSpPr>
          <p:cNvPr id="33" name="TextBox 32">
            <a:extLst>
              <a:ext uri="{FF2B5EF4-FFF2-40B4-BE49-F238E27FC236}">
                <a16:creationId xmlns:a16="http://schemas.microsoft.com/office/drawing/2014/main" id="{F8AC5DC3-6422-7608-B6EC-7F6AB758667F}"/>
              </a:ext>
              <a:ext uri="{C183D7F6-B498-43B3-948B-1728B52AA6E4}">
                <adec:decorative xmlns:adec="http://schemas.microsoft.com/office/drawing/2017/decorative" val="1"/>
              </a:ext>
            </a:extLst>
          </p:cNvPr>
          <p:cNvSpPr txBox="1"/>
          <p:nvPr/>
        </p:nvSpPr>
        <p:spPr>
          <a:xfrm>
            <a:off x="4777513" y="2328810"/>
            <a:ext cx="2636974"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Intermediate** (~1-2% per yr)</a:t>
            </a:r>
          </a:p>
        </p:txBody>
      </p:sp>
      <p:sp>
        <p:nvSpPr>
          <p:cNvPr id="34" name="TextBox 33">
            <a:extLst>
              <a:ext uri="{FF2B5EF4-FFF2-40B4-BE49-F238E27FC236}">
                <a16:creationId xmlns:a16="http://schemas.microsoft.com/office/drawing/2014/main" id="{3C782DC1-C171-91A6-8167-1B796DEE280C}"/>
              </a:ext>
              <a:ext uri="{C183D7F6-B498-43B3-948B-1728B52AA6E4}">
                <adec:decorative xmlns:adec="http://schemas.microsoft.com/office/drawing/2017/decorative" val="1"/>
              </a:ext>
            </a:extLst>
          </p:cNvPr>
          <p:cNvSpPr txBox="1"/>
          <p:nvPr/>
        </p:nvSpPr>
        <p:spPr>
          <a:xfrm>
            <a:off x="8112384" y="2328810"/>
            <a:ext cx="2421821"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Low (&lt; 1% per yr)</a:t>
            </a:r>
          </a:p>
        </p:txBody>
      </p:sp>
      <p:sp>
        <p:nvSpPr>
          <p:cNvPr id="36" name="Round Same Side Corner Rectangle 60">
            <a:extLst>
              <a:ext uri="{FF2B5EF4-FFF2-40B4-BE49-F238E27FC236}">
                <a16:creationId xmlns:a16="http://schemas.microsoft.com/office/drawing/2014/main" id="{D45A1768-32D2-18C4-73B1-0A1F17F5ADFC}"/>
              </a:ext>
              <a:ext uri="{C183D7F6-B498-43B3-948B-1728B52AA6E4}">
                <adec:decorative xmlns:adec="http://schemas.microsoft.com/office/drawing/2017/decorative" val="1"/>
              </a:ext>
            </a:extLst>
          </p:cNvPr>
          <p:cNvSpPr/>
          <p:nvPr/>
        </p:nvSpPr>
        <p:spPr>
          <a:xfrm>
            <a:off x="708212" y="2807508"/>
            <a:ext cx="3370729" cy="39478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Anticoagulation recommended to prevent stroke and systemic thromboembolism  (Class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7" name="Round Same Side Corner Rectangle 60">
            <a:extLst>
              <a:ext uri="{FF2B5EF4-FFF2-40B4-BE49-F238E27FC236}">
                <a16:creationId xmlns:a16="http://schemas.microsoft.com/office/drawing/2014/main" id="{290D9485-98D0-4F3D-4268-EFAC98DE46E2}"/>
              </a:ext>
              <a:ext uri="{C183D7F6-B498-43B3-948B-1728B52AA6E4}">
                <adec:decorative xmlns:adec="http://schemas.microsoft.com/office/drawing/2017/decorative" val="1"/>
              </a:ext>
            </a:extLst>
          </p:cNvPr>
          <p:cNvSpPr/>
          <p:nvPr/>
        </p:nvSpPr>
        <p:spPr>
          <a:xfrm>
            <a:off x="4778189" y="2807508"/>
            <a:ext cx="2635623" cy="66372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Anticoagulation reasonable to prevent stroke and systemic thromboembolism (Class 2a)</a:t>
            </a:r>
          </a:p>
        </p:txBody>
      </p:sp>
      <p:sp>
        <p:nvSpPr>
          <p:cNvPr id="38" name="Round Same Side Corner Rectangle 60">
            <a:extLst>
              <a:ext uri="{FF2B5EF4-FFF2-40B4-BE49-F238E27FC236}">
                <a16:creationId xmlns:a16="http://schemas.microsoft.com/office/drawing/2014/main" id="{8B070AE4-10CD-160D-BC8F-95B1906AFB0C}"/>
              </a:ext>
              <a:ext uri="{C183D7F6-B498-43B3-948B-1728B52AA6E4}">
                <adec:decorative xmlns:adec="http://schemas.microsoft.com/office/drawing/2017/decorative" val="1"/>
              </a:ext>
            </a:extLst>
          </p:cNvPr>
          <p:cNvSpPr/>
          <p:nvPr/>
        </p:nvSpPr>
        <p:spPr>
          <a:xfrm>
            <a:off x="708212" y="4455159"/>
            <a:ext cx="3370729" cy="977489"/>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Candidates for anticoagulation and without an indication for antiplatelet therapy, aspirin either alone or in combination with clopidogrel as an alternative to anticoagulation is not recommended to reduce stroke risk  (Class 3: Harm)</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9" name="Round Same Side Corner Rectangle 60">
            <a:extLst>
              <a:ext uri="{FF2B5EF4-FFF2-40B4-BE49-F238E27FC236}">
                <a16:creationId xmlns:a16="http://schemas.microsoft.com/office/drawing/2014/main" id="{B50F12BB-E401-B390-BA1F-187C0C9A8A46}"/>
              </a:ext>
              <a:ext uri="{C183D7F6-B498-43B3-948B-1728B52AA6E4}">
                <adec:decorative xmlns:adec="http://schemas.microsoft.com/office/drawing/2017/decorative" val="1"/>
              </a:ext>
            </a:extLst>
          </p:cNvPr>
          <p:cNvSpPr/>
          <p:nvPr/>
        </p:nvSpPr>
        <p:spPr>
          <a:xfrm>
            <a:off x="708212" y="3317569"/>
            <a:ext cx="3370729" cy="102231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no hx of moderate to severe rheumatic MS or mechanical heart valve and candidate for anticoagulation, DOACs are recommended over warfarin to reduce the risk of mortality, stroke, systemic embolism, and ICH (Class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42" name="Round Same Side Corner Rectangle 60">
            <a:extLst>
              <a:ext uri="{FF2B5EF4-FFF2-40B4-BE49-F238E27FC236}">
                <a16:creationId xmlns:a16="http://schemas.microsoft.com/office/drawing/2014/main" id="{DD192E1B-BFE6-04DE-430B-4119F70DC55B}"/>
              </a:ext>
              <a:ext uri="{C183D7F6-B498-43B3-948B-1728B52AA6E4}">
                <adec:decorative xmlns:adec="http://schemas.microsoft.com/office/drawing/2017/decorative" val="1"/>
              </a:ext>
            </a:extLst>
          </p:cNvPr>
          <p:cNvSpPr/>
          <p:nvPr/>
        </p:nvSpPr>
        <p:spPr>
          <a:xfrm>
            <a:off x="8115857" y="2807508"/>
            <a:ext cx="2426637" cy="1022314"/>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Those without risk factors for stroke, aspirin monotherapy for prevention of thromboembolic events is of no benefit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(Class 3: No Benefit)</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51" name="Elbow Connector 82">
            <a:extLst>
              <a:ext uri="{FF2B5EF4-FFF2-40B4-BE49-F238E27FC236}">
                <a16:creationId xmlns:a16="http://schemas.microsoft.com/office/drawing/2014/main" id="{3C7CE698-013A-3FAA-3E39-73056A8316F0}"/>
              </a:ext>
              <a:ext uri="{C183D7F6-B498-43B3-948B-1728B52AA6E4}">
                <adec:decorative xmlns:adec="http://schemas.microsoft.com/office/drawing/2017/decorative" val="1"/>
              </a:ext>
            </a:extLst>
          </p:cNvPr>
          <p:cNvCxnSpPr>
            <a:cxnSpLocks/>
            <a:stCxn id="28" idx="3"/>
            <a:endCxn id="50" idx="3"/>
          </p:cNvCxnSpPr>
          <p:nvPr/>
        </p:nvCxnSpPr>
        <p:spPr>
          <a:xfrm>
            <a:off x="7654460" y="1662786"/>
            <a:ext cx="2888033" cy="3599497"/>
          </a:xfrm>
          <a:prstGeom prst="bentConnector3">
            <a:avLst>
              <a:gd name="adj1" fmla="val 107915"/>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78748F5B-3767-D6DC-6955-0437038D805D}"/>
              </a:ext>
              <a:ext uri="{C183D7F6-B498-43B3-948B-1728B52AA6E4}">
                <adec:decorative xmlns:adec="http://schemas.microsoft.com/office/drawing/2017/decorative" val="1"/>
              </a:ext>
            </a:extLst>
          </p:cNvPr>
          <p:cNvGrpSpPr/>
          <p:nvPr/>
        </p:nvGrpSpPr>
        <p:grpSpPr>
          <a:xfrm>
            <a:off x="7370287" y="4123240"/>
            <a:ext cx="3240563" cy="1309408"/>
            <a:chOff x="7370287" y="4123240"/>
            <a:chExt cx="3240563" cy="1309408"/>
          </a:xfrm>
        </p:grpSpPr>
        <p:sp>
          <p:nvSpPr>
            <p:cNvPr id="61" name="Rounded Rectangle 28">
              <a:extLst>
                <a:ext uri="{FF2B5EF4-FFF2-40B4-BE49-F238E27FC236}">
                  <a16:creationId xmlns:a16="http://schemas.microsoft.com/office/drawing/2014/main" id="{2FD40644-0FC0-1AA0-64F9-47C72A34A6AA}"/>
                </a:ext>
                <a:ext uri="{C183D7F6-B498-43B3-948B-1728B52AA6E4}">
                  <adec:decorative xmlns:adec="http://schemas.microsoft.com/office/drawing/2017/decorative" val="1"/>
                </a:ext>
              </a:extLst>
            </p:cNvPr>
            <p:cNvSpPr/>
            <p:nvPr/>
          </p:nvSpPr>
          <p:spPr>
            <a:xfrm>
              <a:off x="7372350" y="4123241"/>
              <a:ext cx="3171825" cy="130492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n w="0"/>
                <a:solidFill>
                  <a:schemeClr val="tx1"/>
                </a:solidFill>
                <a:latin typeface="Lub Dub Condensed" panose="020B0506030403020204" pitchFamily="34" charset="0"/>
              </a:endParaRPr>
            </a:p>
          </p:txBody>
        </p:sp>
        <p:sp>
          <p:nvSpPr>
            <p:cNvPr id="50" name="Rounded Rectangle 28">
              <a:extLst>
                <a:ext uri="{FF2B5EF4-FFF2-40B4-BE49-F238E27FC236}">
                  <a16:creationId xmlns:a16="http://schemas.microsoft.com/office/drawing/2014/main" id="{96F45B3E-3950-C239-8DFD-606CBDCCC26A}"/>
                </a:ext>
                <a:ext uri="{C183D7F6-B498-43B3-948B-1728B52AA6E4}">
                  <adec:decorative xmlns:adec="http://schemas.microsoft.com/office/drawing/2017/decorative" val="1"/>
                </a:ext>
              </a:extLst>
            </p:cNvPr>
            <p:cNvSpPr/>
            <p:nvPr/>
          </p:nvSpPr>
          <p:spPr>
            <a:xfrm>
              <a:off x="7370287" y="5091917"/>
              <a:ext cx="3172206"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dirty="0">
                  <a:ln w="0"/>
                  <a:solidFill>
                    <a:schemeClr val="tx1"/>
                  </a:solidFill>
                  <a:latin typeface="Lub Dub Condensed" panose="020B0506030403020204" pitchFamily="34" charset="0"/>
                </a:rPr>
                <a:t>Reassess risk annually</a:t>
              </a:r>
            </a:p>
          </p:txBody>
        </p:sp>
        <p:sp>
          <p:nvSpPr>
            <p:cNvPr id="57" name="TextBox 56">
              <a:extLst>
                <a:ext uri="{FF2B5EF4-FFF2-40B4-BE49-F238E27FC236}">
                  <a16:creationId xmlns:a16="http://schemas.microsoft.com/office/drawing/2014/main" id="{E8F8FD70-B491-E2C8-F440-F9D9F3F36458}"/>
                </a:ext>
              </a:extLst>
            </p:cNvPr>
            <p:cNvSpPr txBox="1"/>
            <p:nvPr/>
          </p:nvSpPr>
          <p:spPr>
            <a:xfrm>
              <a:off x="8362950" y="4193517"/>
              <a:ext cx="2247900" cy="830997"/>
            </a:xfrm>
            <a:prstGeom prst="rect">
              <a:avLst/>
            </a:prstGeom>
            <a:noFill/>
          </p:spPr>
          <p:txBody>
            <a:bodyPr wrap="square" rtlCol="0">
              <a:spAutoFit/>
            </a:bodyPr>
            <a:lstStyle/>
            <a:p>
              <a:r>
                <a:rPr lang="en-US" sz="1600" dirty="0">
                  <a:latin typeface="Lub Dub Condensed" panose="020B0506030403020204" pitchFamily="34" charset="0"/>
                </a:rPr>
                <a:t>Decisions based on</a:t>
              </a:r>
              <a:r>
                <a:rPr lang="en-US" sz="1600" b="1" dirty="0">
                  <a:latin typeface="Lub Dub Condensed" panose="020B0506030403020204" pitchFamily="34" charset="0"/>
                </a:rPr>
                <a:t> annual stroke risk </a:t>
              </a:r>
              <a:br>
                <a:rPr lang="en-US" sz="1600" b="1" dirty="0">
                  <a:latin typeface="Lub Dub Condensed" panose="020B0506030403020204" pitchFamily="34" charset="0"/>
                </a:rPr>
              </a:br>
              <a:r>
                <a:rPr lang="en-US" sz="1600" dirty="0">
                  <a:latin typeface="Lub Dub Condensed" panose="020B0506030403020204" pitchFamily="34" charset="0"/>
                </a:rPr>
                <a:t>rather than specific score</a:t>
              </a:r>
            </a:p>
          </p:txBody>
        </p:sp>
        <p:pic>
          <p:nvPicPr>
            <p:cNvPr id="59" name="Picture 58" descr="A doctor talking to a patient&#10;&#10;Description automatically generated">
              <a:extLst>
                <a:ext uri="{FF2B5EF4-FFF2-40B4-BE49-F238E27FC236}">
                  <a16:creationId xmlns:a16="http://schemas.microsoft.com/office/drawing/2014/main" id="{8D69F421-9D51-9493-9401-84E9297CCD58}"/>
                </a:ext>
              </a:extLst>
            </p:cNvPr>
            <p:cNvPicPr>
              <a:picLocks noChangeAspect="1"/>
            </p:cNvPicPr>
            <p:nvPr/>
          </p:nvPicPr>
          <p:blipFill rotWithShape="1">
            <a:blip r:embed="rId2">
              <a:extLst>
                <a:ext uri="{28A0092B-C50C-407E-A947-70E740481C1C}">
                  <a14:useLocalDpi xmlns:a14="http://schemas.microsoft.com/office/drawing/2010/main" val="0"/>
                </a:ext>
              </a:extLst>
            </a:blip>
            <a:srcRect l="24318" t="13114" r="38524" b="31148"/>
            <a:stretch/>
          </p:blipFill>
          <p:spPr>
            <a:xfrm>
              <a:off x="7372350" y="4123240"/>
              <a:ext cx="971551" cy="971551"/>
            </a:xfrm>
            <a:prstGeom prst="rect">
              <a:avLst/>
            </a:prstGeom>
          </p:spPr>
        </p:pic>
      </p:grpSp>
      <p:sp>
        <p:nvSpPr>
          <p:cNvPr id="56" name="TextBox 55">
            <a:extLst>
              <a:ext uri="{FF2B5EF4-FFF2-40B4-BE49-F238E27FC236}">
                <a16:creationId xmlns:a16="http://schemas.microsoft.com/office/drawing/2014/main" id="{FB124FD8-D35E-B878-340F-D76F95BE3B84}"/>
              </a:ext>
            </a:extLst>
          </p:cNvPr>
          <p:cNvSpPr txBox="1"/>
          <p:nvPr/>
        </p:nvSpPr>
        <p:spPr>
          <a:xfrm>
            <a:off x="4140995" y="4529435"/>
            <a:ext cx="1955006" cy="900246"/>
          </a:xfrm>
          <a:prstGeom prst="rect">
            <a:avLst/>
          </a:prstGeom>
          <a:noFill/>
        </p:spPr>
        <p:txBody>
          <a:bodyPr wrap="square">
            <a:spAutoFit/>
          </a:bodyPr>
          <a:lstStyle/>
          <a:p>
            <a:r>
              <a:rPr lang="en-US" sz="1050" b="1" dirty="0">
                <a:latin typeface="Lub Dub Condensed" panose="020B0506030403020204" pitchFamily="34" charset="0"/>
              </a:rPr>
              <a:t>Note: </a:t>
            </a:r>
            <a:r>
              <a:rPr lang="en-US" sz="1050" dirty="0">
                <a:latin typeface="Lub Dub Condensed" panose="020B0506030403020204" pitchFamily="34" charset="0"/>
              </a:rPr>
              <a:t>* CHA</a:t>
            </a:r>
            <a:r>
              <a:rPr lang="en-US" sz="1050" baseline="-25000" dirty="0">
                <a:latin typeface="Lub Dub Condensed" panose="020B0506030403020204" pitchFamily="34" charset="0"/>
              </a:rPr>
              <a:t>2</a:t>
            </a:r>
            <a:r>
              <a:rPr lang="en-US" sz="1050" dirty="0">
                <a:latin typeface="Lub Dub Condensed" panose="020B0506030403020204" pitchFamily="34" charset="0"/>
              </a:rPr>
              <a:t>DS</a:t>
            </a:r>
            <a:r>
              <a:rPr lang="en-US" sz="1050" baseline="-25000" dirty="0">
                <a:latin typeface="Lub Dub Condensed" panose="020B0506030403020204" pitchFamily="34" charset="0"/>
              </a:rPr>
              <a:t>2</a:t>
            </a:r>
            <a:r>
              <a:rPr lang="en-US" sz="1050" dirty="0">
                <a:latin typeface="Lub Dub Condensed" panose="020B0506030403020204" pitchFamily="34" charset="0"/>
              </a:rPr>
              <a:t>-VASc score of ≥2 in men and ≥3 in women</a:t>
            </a:r>
          </a:p>
          <a:p>
            <a:endParaRPr lang="en-US" sz="1050" dirty="0">
              <a:latin typeface="Lub Dub Condensed" panose="020B0506030403020204" pitchFamily="34" charset="0"/>
            </a:endParaRPr>
          </a:p>
          <a:p>
            <a:r>
              <a:rPr lang="en-US" sz="1050" dirty="0">
                <a:latin typeface="Lub Dub Condensed" panose="020B0506030403020204" pitchFamily="34" charset="0"/>
              </a:rPr>
              <a:t>** Equivalent to CHA</a:t>
            </a:r>
            <a:r>
              <a:rPr lang="en-US" sz="1050" baseline="-25000" dirty="0">
                <a:latin typeface="Lub Dub Condensed" panose="020B0506030403020204" pitchFamily="34" charset="0"/>
              </a:rPr>
              <a:t>2</a:t>
            </a:r>
            <a:r>
              <a:rPr lang="en-US" sz="1050" dirty="0">
                <a:latin typeface="Lub Dub Condensed" panose="020B0506030403020204" pitchFamily="34" charset="0"/>
              </a:rPr>
              <a:t>DS</a:t>
            </a:r>
            <a:r>
              <a:rPr lang="en-US" sz="1050" baseline="-25000" dirty="0">
                <a:latin typeface="Lub Dub Condensed" panose="020B0506030403020204" pitchFamily="34" charset="0"/>
              </a:rPr>
              <a:t>2</a:t>
            </a:r>
            <a:r>
              <a:rPr lang="en-US" sz="1050" dirty="0">
                <a:latin typeface="Lub Dub Condensed" panose="020B0506030403020204" pitchFamily="34" charset="0"/>
              </a:rPr>
              <a:t>-VASc score of 1 in men and 2 in women</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42669" y="5786382"/>
            <a:ext cx="7506663" cy="493160"/>
          </a:xfrm>
        </p:spPr>
        <p:txBody>
          <a:bodyPr/>
          <a:lstStyle/>
          <a:p>
            <a:pPr marL="0" indent="0" algn="ctr"/>
            <a:r>
              <a:rPr lang="en-US" sz="1100" b="1" dirty="0"/>
              <a:t>Abbreviations: </a:t>
            </a:r>
            <a:r>
              <a:rPr lang="en-US" sz="1100" dirty="0"/>
              <a:t>AF indicates atrial fibrillation; CHA2DS2-VASc, congestive heart failure, hypertension, age ≥75 years (doubled), diabetes mellitus, prior stroke or transient ischemic attack or thromboembolism (doubled), vascular disease, age 65 to 74 years, sex category; DOACs, direct-acting oral anticoagulants; hx, history; ICH, intracerebral hemorrhage; MS, mitral stenosis; and yr, year.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2299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22" presetClass="entr" presetSubtype="4"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animBg="1"/>
      <p:bldP spid="34" grpId="0" animBg="1"/>
      <p:bldP spid="36" grpId="0" animBg="1"/>
      <p:bldP spid="37" grpId="0" animBg="1"/>
      <p:bldP spid="38" grpId="0" animBg="1"/>
      <p:bldP spid="39" grpId="0" animBg="1"/>
      <p:bldP spid="42" grpId="0" animBg="1"/>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10905162" cy="660111"/>
          </a:xfrm>
        </p:spPr>
        <p:txBody>
          <a:bodyPr/>
          <a:lstStyle/>
          <a:p>
            <a:r>
              <a:rPr lang="en-US" sz="2700" dirty="0"/>
              <a:t>Oral Anticoagulation for Device-Detected Atrial High-Rate Episodes Among Patients Without a Previous Diagnosis of AF</a:t>
            </a:r>
          </a:p>
        </p:txBody>
      </p:sp>
      <p:sp>
        <p:nvSpPr>
          <p:cNvPr id="6" name="TextBox 5">
            <a:extLst>
              <a:ext uri="{FF2B5EF4-FFF2-40B4-BE49-F238E27FC236}">
                <a16:creationId xmlns:a16="http://schemas.microsoft.com/office/drawing/2014/main" id="{0B15E806-35AE-5A80-9126-393A9D3E5405}"/>
              </a:ext>
              <a:ext uri="{C183D7F6-B498-43B3-948B-1728B52AA6E4}">
                <adec:decorative xmlns:adec="http://schemas.microsoft.com/office/drawing/2017/decorative" val="1"/>
              </a:ext>
            </a:extLst>
          </p:cNvPr>
          <p:cNvSpPr txBox="1"/>
          <p:nvPr/>
        </p:nvSpPr>
        <p:spPr>
          <a:xfrm>
            <a:off x="6108970" y="1392152"/>
            <a:ext cx="5252936"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grpSp>
        <p:nvGrpSpPr>
          <p:cNvPr id="9" name="Group 8">
            <a:extLst>
              <a:ext uri="{FF2B5EF4-FFF2-40B4-BE49-F238E27FC236}">
                <a16:creationId xmlns:a16="http://schemas.microsoft.com/office/drawing/2014/main" id="{0A80729D-2615-CD8D-84CB-2FE11674070E}"/>
              </a:ext>
              <a:ext uri="{C183D7F6-B498-43B3-948B-1728B52AA6E4}">
                <adec:decorative xmlns:adec="http://schemas.microsoft.com/office/drawing/2017/decorative" val="1"/>
              </a:ext>
            </a:extLst>
          </p:cNvPr>
          <p:cNvGrpSpPr/>
          <p:nvPr/>
        </p:nvGrpSpPr>
        <p:grpSpPr>
          <a:xfrm>
            <a:off x="856035" y="1908225"/>
            <a:ext cx="4666539" cy="3081825"/>
            <a:chOff x="856035" y="1908225"/>
            <a:chExt cx="4666539" cy="3081825"/>
          </a:xfrm>
        </p:grpSpPr>
        <p:sp>
          <p:nvSpPr>
            <p:cNvPr id="41" name="Rectangle 40">
              <a:extLst>
                <a:ext uri="{FF2B5EF4-FFF2-40B4-BE49-F238E27FC236}">
                  <a16:creationId xmlns:a16="http://schemas.microsoft.com/office/drawing/2014/main" id="{6C856B5A-D03B-6A3C-A133-2E6D94E1140F}"/>
                </a:ext>
              </a:extLst>
            </p:cNvPr>
            <p:cNvSpPr/>
            <p:nvPr/>
          </p:nvSpPr>
          <p:spPr>
            <a:xfrm>
              <a:off x="856035" y="2441642"/>
              <a:ext cx="1517515" cy="11478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E229CA5-CE08-6EC5-13C2-FAB4F3081DAA}"/>
                </a:ext>
              </a:extLst>
            </p:cNvPr>
            <p:cNvCxnSpPr>
              <a:cxnSpLocks/>
            </p:cNvCxnSpPr>
            <p:nvPr/>
          </p:nvCxnSpPr>
          <p:spPr>
            <a:xfrm>
              <a:off x="2353029" y="4094776"/>
              <a:ext cx="3013559"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EE16164-AB60-92EA-6D05-7DAA32577B0F}"/>
                </a:ext>
              </a:extLst>
            </p:cNvPr>
            <p:cNvGrpSpPr/>
            <p:nvPr/>
          </p:nvGrpSpPr>
          <p:grpSpPr>
            <a:xfrm>
              <a:off x="2465284" y="4094776"/>
              <a:ext cx="339477" cy="480915"/>
              <a:chOff x="6378896" y="3630223"/>
              <a:chExt cx="339477" cy="480915"/>
            </a:xfrm>
          </p:grpSpPr>
          <p:cxnSp>
            <p:nvCxnSpPr>
              <p:cNvPr id="12" name="Straight Connector 11">
                <a:extLst>
                  <a:ext uri="{FF2B5EF4-FFF2-40B4-BE49-F238E27FC236}">
                    <a16:creationId xmlns:a16="http://schemas.microsoft.com/office/drawing/2014/main" id="{C577E835-A7D6-5D18-ED41-42F7D6614894}"/>
                  </a:ext>
                </a:extLst>
              </p:cNvPr>
              <p:cNvCxnSpPr>
                <a:cxnSpLocks/>
                <a:endCxn id="13"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744B20-9A0E-F681-891A-390C9072F7B5}"/>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1</a:t>
                </a:r>
              </a:p>
            </p:txBody>
          </p:sp>
        </p:grpSp>
        <p:grpSp>
          <p:nvGrpSpPr>
            <p:cNvPr id="14" name="Group 13">
              <a:extLst>
                <a:ext uri="{FF2B5EF4-FFF2-40B4-BE49-F238E27FC236}">
                  <a16:creationId xmlns:a16="http://schemas.microsoft.com/office/drawing/2014/main" id="{D47C36D4-F230-6445-175B-2F3AB97A9103}"/>
                </a:ext>
              </a:extLst>
            </p:cNvPr>
            <p:cNvGrpSpPr/>
            <p:nvPr/>
          </p:nvGrpSpPr>
          <p:grpSpPr>
            <a:xfrm>
              <a:off x="2925210" y="4103940"/>
              <a:ext cx="339477" cy="480915"/>
              <a:chOff x="6378896" y="3630223"/>
              <a:chExt cx="339477" cy="480915"/>
            </a:xfrm>
          </p:grpSpPr>
          <p:cxnSp>
            <p:nvCxnSpPr>
              <p:cNvPr id="15" name="Straight Connector 14">
                <a:extLst>
                  <a:ext uri="{FF2B5EF4-FFF2-40B4-BE49-F238E27FC236}">
                    <a16:creationId xmlns:a16="http://schemas.microsoft.com/office/drawing/2014/main" id="{EF370FA0-18F7-C954-BFA2-C48D52B829C1}"/>
                  </a:ext>
                </a:extLst>
              </p:cNvPr>
              <p:cNvCxnSpPr>
                <a:cxnSpLocks/>
                <a:endCxn id="16"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FE9C6F-915C-D5DE-174B-4739A57CA423}"/>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2</a:t>
                </a:r>
              </a:p>
            </p:txBody>
          </p:sp>
        </p:grpSp>
        <p:grpSp>
          <p:nvGrpSpPr>
            <p:cNvPr id="17" name="Group 16">
              <a:extLst>
                <a:ext uri="{FF2B5EF4-FFF2-40B4-BE49-F238E27FC236}">
                  <a16:creationId xmlns:a16="http://schemas.microsoft.com/office/drawing/2014/main" id="{C1D02829-1FFB-4979-6C0D-D721D2665F23}"/>
                </a:ext>
              </a:extLst>
            </p:cNvPr>
            <p:cNvGrpSpPr/>
            <p:nvPr/>
          </p:nvGrpSpPr>
          <p:grpSpPr>
            <a:xfrm>
              <a:off x="3400486" y="4102096"/>
              <a:ext cx="339477" cy="480915"/>
              <a:chOff x="6378896" y="3630223"/>
              <a:chExt cx="339477" cy="480915"/>
            </a:xfrm>
          </p:grpSpPr>
          <p:cxnSp>
            <p:nvCxnSpPr>
              <p:cNvPr id="18" name="Straight Connector 17">
                <a:extLst>
                  <a:ext uri="{FF2B5EF4-FFF2-40B4-BE49-F238E27FC236}">
                    <a16:creationId xmlns:a16="http://schemas.microsoft.com/office/drawing/2014/main" id="{D1E739FC-1C8F-7A76-3036-12A108D187F1}"/>
                  </a:ext>
                </a:extLst>
              </p:cNvPr>
              <p:cNvCxnSpPr>
                <a:cxnSpLocks/>
                <a:endCxn id="19"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7ABE8E-B042-5FA4-41FB-D49B0FB25A2F}"/>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3</a:t>
                </a:r>
              </a:p>
            </p:txBody>
          </p:sp>
        </p:grpSp>
        <p:grpSp>
          <p:nvGrpSpPr>
            <p:cNvPr id="20" name="Group 19">
              <a:extLst>
                <a:ext uri="{FF2B5EF4-FFF2-40B4-BE49-F238E27FC236}">
                  <a16:creationId xmlns:a16="http://schemas.microsoft.com/office/drawing/2014/main" id="{6032E2D7-7CB0-CAF2-64BF-62EFA5D316AD}"/>
                </a:ext>
              </a:extLst>
            </p:cNvPr>
            <p:cNvGrpSpPr/>
            <p:nvPr/>
          </p:nvGrpSpPr>
          <p:grpSpPr>
            <a:xfrm>
              <a:off x="3901208" y="4102096"/>
              <a:ext cx="339477" cy="480915"/>
              <a:chOff x="6378896" y="3630223"/>
              <a:chExt cx="339477" cy="480915"/>
            </a:xfrm>
          </p:grpSpPr>
          <p:cxnSp>
            <p:nvCxnSpPr>
              <p:cNvPr id="21" name="Straight Connector 20">
                <a:extLst>
                  <a:ext uri="{FF2B5EF4-FFF2-40B4-BE49-F238E27FC236}">
                    <a16:creationId xmlns:a16="http://schemas.microsoft.com/office/drawing/2014/main" id="{24418401-100C-5BAD-1DE5-0A585F6B46A7}"/>
                  </a:ext>
                </a:extLst>
              </p:cNvPr>
              <p:cNvCxnSpPr>
                <a:cxnSpLocks/>
                <a:endCxn id="22"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BE921EA-3AB6-9936-631F-B11AF450A3A1}"/>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4</a:t>
                </a:r>
              </a:p>
            </p:txBody>
          </p:sp>
        </p:grpSp>
        <p:grpSp>
          <p:nvGrpSpPr>
            <p:cNvPr id="23" name="Group 22">
              <a:extLst>
                <a:ext uri="{FF2B5EF4-FFF2-40B4-BE49-F238E27FC236}">
                  <a16:creationId xmlns:a16="http://schemas.microsoft.com/office/drawing/2014/main" id="{1E2F4675-0BC3-E7D5-8106-A4F411CC3ADC}"/>
                </a:ext>
              </a:extLst>
            </p:cNvPr>
            <p:cNvGrpSpPr/>
            <p:nvPr/>
          </p:nvGrpSpPr>
          <p:grpSpPr>
            <a:xfrm>
              <a:off x="4407470" y="4102096"/>
              <a:ext cx="339477" cy="480915"/>
              <a:chOff x="6378896" y="3630223"/>
              <a:chExt cx="339477" cy="480915"/>
            </a:xfrm>
          </p:grpSpPr>
          <p:cxnSp>
            <p:nvCxnSpPr>
              <p:cNvPr id="24" name="Straight Connector 23">
                <a:extLst>
                  <a:ext uri="{FF2B5EF4-FFF2-40B4-BE49-F238E27FC236}">
                    <a16:creationId xmlns:a16="http://schemas.microsoft.com/office/drawing/2014/main" id="{E5104AD9-1248-1DD3-8BA9-848B1CC0BC57}"/>
                  </a:ext>
                </a:extLst>
              </p:cNvPr>
              <p:cNvCxnSpPr>
                <a:cxnSpLocks/>
                <a:endCxn id="25"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AD6CBB-3226-F4C2-E428-37D0C6B82DD8}"/>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5</a:t>
                </a:r>
              </a:p>
            </p:txBody>
          </p:sp>
        </p:grpSp>
        <p:grpSp>
          <p:nvGrpSpPr>
            <p:cNvPr id="26" name="Group 25">
              <a:extLst>
                <a:ext uri="{FF2B5EF4-FFF2-40B4-BE49-F238E27FC236}">
                  <a16:creationId xmlns:a16="http://schemas.microsoft.com/office/drawing/2014/main" id="{F03D93C5-F969-1E6D-5EAD-DE9ED33B1661}"/>
                </a:ext>
              </a:extLst>
            </p:cNvPr>
            <p:cNvGrpSpPr/>
            <p:nvPr/>
          </p:nvGrpSpPr>
          <p:grpSpPr>
            <a:xfrm>
              <a:off x="4838883" y="4103881"/>
              <a:ext cx="339477" cy="480915"/>
              <a:chOff x="6378896" y="3630223"/>
              <a:chExt cx="339477" cy="480915"/>
            </a:xfrm>
          </p:grpSpPr>
          <p:cxnSp>
            <p:nvCxnSpPr>
              <p:cNvPr id="27" name="Straight Connector 26">
                <a:extLst>
                  <a:ext uri="{FF2B5EF4-FFF2-40B4-BE49-F238E27FC236}">
                    <a16:creationId xmlns:a16="http://schemas.microsoft.com/office/drawing/2014/main" id="{B1A033AD-8A21-1CD9-7AAA-BB245FDB4292}"/>
                  </a:ext>
                </a:extLst>
              </p:cNvPr>
              <p:cNvCxnSpPr>
                <a:cxnSpLocks/>
                <a:endCxn id="28"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0191E9D-6202-63B3-75E8-13EFB2895976}"/>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6</a:t>
                </a:r>
              </a:p>
            </p:txBody>
          </p:sp>
        </p:grpSp>
        <p:cxnSp>
          <p:nvCxnSpPr>
            <p:cNvPr id="29" name="Straight Connector 28">
              <a:extLst>
                <a:ext uri="{FF2B5EF4-FFF2-40B4-BE49-F238E27FC236}">
                  <a16:creationId xmlns:a16="http://schemas.microsoft.com/office/drawing/2014/main" id="{636A2A29-190B-BB9F-8F64-D5F8BCDBDF62}"/>
                </a:ext>
              </a:extLst>
            </p:cNvPr>
            <p:cNvCxnSpPr>
              <a:cxnSpLocks/>
            </p:cNvCxnSpPr>
            <p:nvPr/>
          </p:nvCxnSpPr>
          <p:spPr>
            <a:xfrm rot="16200000">
              <a:off x="1255202" y="3006053"/>
              <a:ext cx="2195655"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5CFF41-727E-8D90-2482-34C549F7618E}"/>
                </a:ext>
              </a:extLst>
            </p:cNvPr>
            <p:cNvCxnSpPr>
              <a:cxnSpLocks/>
            </p:cNvCxnSpPr>
            <p:nvPr/>
          </p:nvCxnSpPr>
          <p:spPr>
            <a:xfrm flipH="1">
              <a:off x="2166864" y="3702989"/>
              <a:ext cx="1861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533237-8B21-CD7B-29B6-6643694ACC33}"/>
                </a:ext>
              </a:extLst>
            </p:cNvPr>
            <p:cNvSpPr txBox="1"/>
            <p:nvPr/>
          </p:nvSpPr>
          <p:spPr>
            <a:xfrm>
              <a:off x="1503302" y="3530531"/>
              <a:ext cx="6990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5 min</a:t>
              </a:r>
            </a:p>
          </p:txBody>
        </p:sp>
        <p:cxnSp>
          <p:nvCxnSpPr>
            <p:cNvPr id="32" name="Straight Connector 31">
              <a:extLst>
                <a:ext uri="{FF2B5EF4-FFF2-40B4-BE49-F238E27FC236}">
                  <a16:creationId xmlns:a16="http://schemas.microsoft.com/office/drawing/2014/main" id="{05887A9E-422E-A123-564D-E1B1EB15A2F7}"/>
                </a:ext>
              </a:extLst>
            </p:cNvPr>
            <p:cNvCxnSpPr>
              <a:cxnSpLocks/>
            </p:cNvCxnSpPr>
            <p:nvPr/>
          </p:nvCxnSpPr>
          <p:spPr>
            <a:xfrm flipH="1">
              <a:off x="2166864" y="2307504"/>
              <a:ext cx="1861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0B9E5BF-17E8-DF32-E979-0E96FCCC3D2B}"/>
                </a:ext>
              </a:extLst>
            </p:cNvPr>
            <p:cNvSpPr txBox="1"/>
            <p:nvPr/>
          </p:nvSpPr>
          <p:spPr>
            <a:xfrm>
              <a:off x="1503302" y="2135046"/>
              <a:ext cx="6990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24 hr</a:t>
              </a:r>
            </a:p>
          </p:txBody>
        </p:sp>
        <p:sp>
          <p:nvSpPr>
            <p:cNvPr id="34" name="Rectangle 33">
              <a:extLst>
                <a:ext uri="{FF2B5EF4-FFF2-40B4-BE49-F238E27FC236}">
                  <a16:creationId xmlns:a16="http://schemas.microsoft.com/office/drawing/2014/main" id="{0C18EC4C-95A4-75EE-38F1-2F85B4E0FAAD}"/>
                </a:ext>
              </a:extLst>
            </p:cNvPr>
            <p:cNvSpPr/>
            <p:nvPr/>
          </p:nvSpPr>
          <p:spPr>
            <a:xfrm>
              <a:off x="3570224" y="2307504"/>
              <a:ext cx="1796363" cy="1414941"/>
            </a:xfrm>
            <a:prstGeom prst="rect">
              <a:avLst/>
            </a:prstGeom>
            <a:solidFill>
              <a:srgbClr val="FFC000"/>
            </a:solidFill>
            <a:ln w="254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BB55A63-757B-8C49-D199-262CB12209EF}"/>
                </a:ext>
              </a:extLst>
            </p:cNvPr>
            <p:cNvSpPr/>
            <p:nvPr/>
          </p:nvSpPr>
          <p:spPr>
            <a:xfrm>
              <a:off x="3094524" y="1918646"/>
              <a:ext cx="2271636" cy="390174"/>
            </a:xfrm>
            <a:prstGeom prst="rect">
              <a:avLst/>
            </a:prstGeom>
            <a:solidFill>
              <a:srgbClr val="FFFF00"/>
            </a:solidFill>
            <a:ln w="254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CFC95C3-7B5A-FC14-0752-0EAF13639B7A}"/>
                </a:ext>
              </a:extLst>
            </p:cNvPr>
            <p:cNvSpPr txBox="1"/>
            <p:nvPr/>
          </p:nvSpPr>
          <p:spPr>
            <a:xfrm>
              <a:off x="3662145" y="2833447"/>
              <a:ext cx="161251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Reasonable (</a:t>
              </a:r>
              <a:r>
                <a:rPr lang="en-US" sz="1400" b="1" dirty="0">
                  <a:solidFill>
                    <a:prstClr val="black"/>
                  </a:solidFill>
                  <a:latin typeface="Lub Dub Condensed" panose="020B0506030403020204" pitchFamily="34" charset="0"/>
                  <a:cs typeface="Arial" panose="020B0604020202020204" pitchFamily="34" charset="0"/>
                </a:rPr>
                <a:t>2b</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DF4B3428-D186-7738-3EDC-A85CB77E45B7}"/>
                </a:ext>
              </a:extLst>
            </p:cNvPr>
            <p:cNvSpPr txBox="1"/>
            <p:nvPr/>
          </p:nvSpPr>
          <p:spPr>
            <a:xfrm>
              <a:off x="3457847" y="1946394"/>
              <a:ext cx="20647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Reasonable (</a:t>
              </a:r>
              <a:r>
                <a:rPr lang="en-US" sz="1400" b="1" dirty="0">
                  <a:solidFill>
                    <a:prstClr val="black"/>
                  </a:solidFill>
                  <a:latin typeface="Lub Dub Condensed" panose="020B0506030403020204" pitchFamily="34" charset="0"/>
                  <a:cs typeface="Arial" panose="020B0604020202020204" pitchFamily="34" charset="0"/>
                </a:rPr>
                <a:t>2a</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31009A73-406C-1EE5-449C-AB1CC901C8A2}"/>
                </a:ext>
              </a:extLst>
            </p:cNvPr>
            <p:cNvSpPr txBox="1"/>
            <p:nvPr/>
          </p:nvSpPr>
          <p:spPr>
            <a:xfrm>
              <a:off x="2636166" y="4620718"/>
              <a:ext cx="254219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CHA</a:t>
              </a:r>
              <a:r>
                <a:rPr kumimoji="0" lang="en-US" sz="1800" b="1" i="0" u="none" strike="noStrike" kern="1200" cap="none" spc="0" normalizeH="0" baseline="-25000" noProof="0" dirty="0">
                  <a:ln>
                    <a:noFill/>
                  </a:ln>
                  <a:solidFill>
                    <a:prstClr val="black"/>
                  </a:solidFill>
                  <a:effectLst/>
                  <a:uLnTx/>
                  <a:uFillTx/>
                  <a:latin typeface="Lub Dub Condensed" panose="020B0506030403020204" pitchFamily="34" charset="0"/>
                </a:rPr>
                <a:t>2</a:t>
              </a: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DS</a:t>
              </a:r>
              <a:r>
                <a:rPr kumimoji="0" lang="en-US" sz="1800" b="1" i="0" u="none" strike="noStrike" kern="1200" cap="none" spc="0" normalizeH="0" baseline="-25000" noProof="0" dirty="0">
                  <a:ln>
                    <a:noFill/>
                  </a:ln>
                  <a:solidFill>
                    <a:prstClr val="black"/>
                  </a:solidFill>
                  <a:effectLst/>
                  <a:uLnTx/>
                  <a:uFillTx/>
                  <a:latin typeface="Lub Dub Condensed" panose="020B0506030403020204" pitchFamily="34" charset="0"/>
                </a:rPr>
                <a:t>2</a:t>
              </a: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-VASc Score</a:t>
              </a:r>
            </a:p>
          </p:txBody>
        </p:sp>
        <p:sp>
          <p:nvSpPr>
            <p:cNvPr id="39" name="TextBox 38">
              <a:extLst>
                <a:ext uri="{FF2B5EF4-FFF2-40B4-BE49-F238E27FC236}">
                  <a16:creationId xmlns:a16="http://schemas.microsoft.com/office/drawing/2014/main" id="{D8BB64C9-8F40-98EA-CDF4-7C97F0ADC585}"/>
                </a:ext>
              </a:extLst>
            </p:cNvPr>
            <p:cNvSpPr txBox="1"/>
            <p:nvPr/>
          </p:nvSpPr>
          <p:spPr>
            <a:xfrm>
              <a:off x="888638" y="2857730"/>
              <a:ext cx="145167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ub Dub Condensed" panose="020B0506030403020204" pitchFamily="34" charset="0"/>
                </a:rPr>
                <a:t>AHRE Burden</a:t>
              </a:r>
            </a:p>
          </p:txBody>
        </p:sp>
        <p:sp>
          <p:nvSpPr>
            <p:cNvPr id="40" name="TextBox 39">
              <a:extLst>
                <a:ext uri="{FF2B5EF4-FFF2-40B4-BE49-F238E27FC236}">
                  <a16:creationId xmlns:a16="http://schemas.microsoft.com/office/drawing/2014/main" id="{D523B45D-3A8D-A43F-2765-24A2DBCA5437}"/>
                </a:ext>
              </a:extLst>
            </p:cNvPr>
            <p:cNvSpPr txBox="1"/>
            <p:nvPr/>
          </p:nvSpPr>
          <p:spPr>
            <a:xfrm>
              <a:off x="1039157" y="3837156"/>
              <a:ext cx="1306955" cy="274320"/>
            </a:xfrm>
            <a:prstGeom prst="rect">
              <a:avLst/>
            </a:prstGeom>
            <a:solidFill>
              <a:srgbClr val="F3732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3:No Benefit</a:t>
              </a:r>
              <a:endPar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grpSp>
      <p:sp>
        <p:nvSpPr>
          <p:cNvPr id="3" name="Rectangle 2" descr="This diagram depicts guideline recommendations for oral anticoagulation based on device-detected duration of atrial high-rate episodes in patients without a previous diagnosis of atrial fibrillation.">
            <a:extLst>
              <a:ext uri="{FF2B5EF4-FFF2-40B4-BE49-F238E27FC236}">
                <a16:creationId xmlns:a16="http://schemas.microsoft.com/office/drawing/2014/main" id="{331E41C3-BB4F-1EAD-F545-1FACD2B77F43}"/>
              </a:ext>
            </a:extLst>
          </p:cNvPr>
          <p:cNvSpPr/>
          <p:nvPr/>
        </p:nvSpPr>
        <p:spPr>
          <a:xfrm>
            <a:off x="688368" y="1530849"/>
            <a:ext cx="4849403" cy="3472665"/>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0794F34-4DAF-D56B-427E-4207AB492FBF}"/>
              </a:ext>
              <a:ext uri="{C183D7F6-B498-43B3-948B-1728B52AA6E4}">
                <adec:decorative xmlns:adec="http://schemas.microsoft.com/office/drawing/2017/decorative" val="0"/>
              </a:ext>
            </a:extLst>
          </p:cNvPr>
          <p:cNvSpPr txBox="1"/>
          <p:nvPr/>
        </p:nvSpPr>
        <p:spPr>
          <a:xfrm>
            <a:off x="6195230" y="1469161"/>
            <a:ext cx="5098584"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For patients with a device-detected AHRE lasting: </a:t>
            </a:r>
          </a:p>
        </p:txBody>
      </p:sp>
      <p:graphicFrame>
        <p:nvGraphicFramePr>
          <p:cNvPr id="5" name="Content Placeholder 5">
            <a:extLst>
              <a:ext uri="{FF2B5EF4-FFF2-40B4-BE49-F238E27FC236}">
                <a16:creationId xmlns:a16="http://schemas.microsoft.com/office/drawing/2014/main" id="{92F28A5F-992A-6B40-865B-27AB12C2180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19665722"/>
              </p:ext>
            </p:extLst>
          </p:nvPr>
        </p:nvGraphicFramePr>
        <p:xfrm>
          <a:off x="6117883" y="1785691"/>
          <a:ext cx="5244024" cy="3058121"/>
        </p:xfrm>
        <a:graphic>
          <a:graphicData uri="http://schemas.openxmlformats.org/drawingml/2006/table">
            <a:tbl>
              <a:tblPr firstRow="1" bandRow="1">
                <a:tableStyleId>{5C22544A-7EE6-4342-B048-85BDC9FD1C3A}</a:tableStyleId>
              </a:tblPr>
              <a:tblGrid>
                <a:gridCol w="809691">
                  <a:extLst>
                    <a:ext uri="{9D8B030D-6E8A-4147-A177-3AD203B41FA5}">
                      <a16:colId xmlns:a16="http://schemas.microsoft.com/office/drawing/2014/main" val="2649235253"/>
                    </a:ext>
                  </a:extLst>
                </a:gridCol>
                <a:gridCol w="4434333">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≥24 hrs and CHA</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-VASc score ≥2 or equivalent stroke risk</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it is reasonable to initiate oral anticoagulation within a SDM framework that considers episode duration and individual patient risk.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Between 5 minutes and 24 hrs and CHA</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-VASc score ≥3 or equivalent stroke risk</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it may be reasonable to initiate anticoagulation within a SDM framework that considers episode duration and individual patient risk.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&lt;5 minutes and without another indication for oral anticoagulation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should not receive oral anticoagulation.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55818468"/>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57920" y="5712430"/>
            <a:ext cx="7476161" cy="493160"/>
          </a:xfrm>
        </p:spPr>
        <p:txBody>
          <a:bodyPr/>
          <a:lstStyle/>
          <a:p>
            <a:pPr marL="0" indent="0" algn="ctr"/>
            <a:r>
              <a:rPr lang="en-US" b="1" dirty="0"/>
              <a:t>Abbreviations: </a:t>
            </a:r>
            <a:r>
              <a:rPr lang="en-US" dirty="0"/>
              <a:t>AF indicates atrial fibrillation; AHRE, atrial high-rate episode; CHA2DS2-VASc, congestive heart failure, hypertension, age ≥75 years (doubled), diabetes mellitus, prior stroke or transient ischemic attack or thromboembolism (doubled), vascular disease, age 65 to 74 years, sex category; hr, hour; hrs, hours; and SDM, shared decision-making.</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33953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10905162" cy="660111"/>
          </a:xfrm>
        </p:spPr>
        <p:txBody>
          <a:bodyPr/>
          <a:lstStyle/>
          <a:p>
            <a:r>
              <a:rPr lang="en-US" sz="2700" dirty="0"/>
              <a:t>Percutaneous Approaches to Occlude the LAA in AF</a:t>
            </a:r>
          </a:p>
        </p:txBody>
      </p:sp>
      <p:sp>
        <p:nvSpPr>
          <p:cNvPr id="48" name="Rectangle 47">
            <a:extLst>
              <a:ext uri="{FF2B5EF4-FFF2-40B4-BE49-F238E27FC236}">
                <a16:creationId xmlns:a16="http://schemas.microsoft.com/office/drawing/2014/main" id="{BF00CE33-2CB3-2154-CDAA-406DC798199C}"/>
              </a:ext>
              <a:ext uri="{C183D7F6-B498-43B3-948B-1728B52AA6E4}">
                <adec:decorative xmlns:adec="http://schemas.microsoft.com/office/drawing/2017/decorative" val="1"/>
              </a:ext>
            </a:extLst>
          </p:cNvPr>
          <p:cNvSpPr/>
          <p:nvPr/>
        </p:nvSpPr>
        <p:spPr>
          <a:xfrm>
            <a:off x="1146241" y="3725694"/>
            <a:ext cx="4727643" cy="18774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0EE2883-43DC-281E-89DF-CE4D131B22F3}"/>
              </a:ext>
              <a:ext uri="{C183D7F6-B498-43B3-948B-1728B52AA6E4}">
                <adec:decorative xmlns:adec="http://schemas.microsoft.com/office/drawing/2017/decorative" val="1"/>
              </a:ext>
            </a:extLst>
          </p:cNvPr>
          <p:cNvSpPr/>
          <p:nvPr/>
        </p:nvSpPr>
        <p:spPr>
          <a:xfrm>
            <a:off x="1146241" y="3725693"/>
            <a:ext cx="4727643" cy="359923"/>
          </a:xfrm>
          <a:prstGeom prst="rect">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E4A035B-2C51-8F80-A7C3-E8AEC1FECF88}"/>
              </a:ext>
              <a:ext uri="{C183D7F6-B498-43B3-948B-1728B52AA6E4}">
                <adec:decorative xmlns:adec="http://schemas.microsoft.com/office/drawing/2017/decorative" val="1"/>
              </a:ext>
            </a:extLst>
          </p:cNvPr>
          <p:cNvGrpSpPr/>
          <p:nvPr/>
        </p:nvGrpSpPr>
        <p:grpSpPr>
          <a:xfrm>
            <a:off x="2500009" y="1220597"/>
            <a:ext cx="8142050" cy="2252178"/>
            <a:chOff x="2500009" y="1220597"/>
            <a:chExt cx="8142050" cy="2252178"/>
          </a:xfrm>
        </p:grpSpPr>
        <p:sp>
          <p:nvSpPr>
            <p:cNvPr id="20" name="TextBox 19">
              <a:extLst>
                <a:ext uri="{FF2B5EF4-FFF2-40B4-BE49-F238E27FC236}">
                  <a16:creationId xmlns:a16="http://schemas.microsoft.com/office/drawing/2014/main" id="{8D36AF22-83BE-3C45-CF12-844F24D8604C}"/>
                </a:ext>
                <a:ext uri="{C183D7F6-B498-43B3-948B-1728B52AA6E4}">
                  <adec:decorative xmlns:adec="http://schemas.microsoft.com/office/drawing/2017/decorative" val="1"/>
                </a:ext>
              </a:extLst>
            </p:cNvPr>
            <p:cNvSpPr txBox="1"/>
            <p:nvPr/>
          </p:nvSpPr>
          <p:spPr>
            <a:xfrm>
              <a:off x="3640791" y="1220597"/>
              <a:ext cx="4910419" cy="7054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b="0" dirty="0">
                <a:latin typeface="Lub Dub Condensed" panose="020B0506030403020204" pitchFamily="34" charset="0"/>
              </a:endParaRPr>
            </a:p>
          </p:txBody>
        </p:sp>
        <p:sp>
          <p:nvSpPr>
            <p:cNvPr id="21" name="Round Same Side Corner Rectangle 60">
              <a:extLst>
                <a:ext uri="{FF2B5EF4-FFF2-40B4-BE49-F238E27FC236}">
                  <a16:creationId xmlns:a16="http://schemas.microsoft.com/office/drawing/2014/main" id="{709B8C95-21F6-54DD-1318-62CA16A2FF43}"/>
                </a:ext>
                <a:ext uri="{C183D7F6-B498-43B3-948B-1728B52AA6E4}">
                  <adec:decorative xmlns:adec="http://schemas.microsoft.com/office/drawing/2017/decorative" val="1"/>
                </a:ext>
              </a:extLst>
            </p:cNvPr>
            <p:cNvSpPr/>
            <p:nvPr/>
          </p:nvSpPr>
          <p:spPr>
            <a:xfrm>
              <a:off x="2500009" y="2315185"/>
              <a:ext cx="3132306" cy="115759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2" name="Round Same Side Corner Rectangle 60">
              <a:extLst>
                <a:ext uri="{FF2B5EF4-FFF2-40B4-BE49-F238E27FC236}">
                  <a16:creationId xmlns:a16="http://schemas.microsoft.com/office/drawing/2014/main" id="{2CE930D6-2019-0CF0-C4FA-8F0A99F30D4E}"/>
                </a:ext>
                <a:ext uri="{C183D7F6-B498-43B3-948B-1728B52AA6E4}">
                  <adec:decorative xmlns:adec="http://schemas.microsoft.com/office/drawing/2017/decorative" val="1"/>
                </a:ext>
              </a:extLst>
            </p:cNvPr>
            <p:cNvSpPr/>
            <p:nvPr/>
          </p:nvSpPr>
          <p:spPr>
            <a:xfrm>
              <a:off x="5826868" y="2315185"/>
              <a:ext cx="4815191" cy="115759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23" name="Elbow Connector 82">
              <a:extLst>
                <a:ext uri="{FF2B5EF4-FFF2-40B4-BE49-F238E27FC236}">
                  <a16:creationId xmlns:a16="http://schemas.microsoft.com/office/drawing/2014/main" id="{E69D5D0D-0839-309A-7F36-80C8E277E9D5}"/>
                </a:ext>
                <a:ext uri="{C183D7F6-B498-43B3-948B-1728B52AA6E4}">
                  <adec:decorative xmlns:adec="http://schemas.microsoft.com/office/drawing/2017/decorative" val="1"/>
                </a:ext>
              </a:extLst>
            </p:cNvPr>
            <p:cNvCxnSpPr>
              <a:cxnSpLocks/>
              <a:stCxn id="20" idx="2"/>
              <a:endCxn id="21" idx="0"/>
            </p:cNvCxnSpPr>
            <p:nvPr/>
          </p:nvCxnSpPr>
          <p:spPr>
            <a:xfrm rot="5400000">
              <a:off x="4886528" y="1105711"/>
              <a:ext cx="389109" cy="20298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82">
              <a:extLst>
                <a:ext uri="{FF2B5EF4-FFF2-40B4-BE49-F238E27FC236}">
                  <a16:creationId xmlns:a16="http://schemas.microsoft.com/office/drawing/2014/main" id="{551A9A2B-1E79-8558-6732-22DFAB71D827}"/>
                </a:ext>
                <a:ext uri="{C183D7F6-B498-43B3-948B-1728B52AA6E4}">
                  <adec:decorative xmlns:adec="http://schemas.microsoft.com/office/drawing/2017/decorative" val="1"/>
                </a:ext>
              </a:extLst>
            </p:cNvPr>
            <p:cNvCxnSpPr>
              <a:cxnSpLocks/>
              <a:stCxn id="20" idx="2"/>
              <a:endCxn id="22" idx="0"/>
            </p:cNvCxnSpPr>
            <p:nvPr/>
          </p:nvCxnSpPr>
          <p:spPr>
            <a:xfrm rot="16200000" flipH="1">
              <a:off x="6970678" y="1051398"/>
              <a:ext cx="389109" cy="21384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D4A3FD8-82AD-8FD9-0A7F-B96A1BB8D03E}"/>
              </a:ext>
              <a:ext uri="{C183D7F6-B498-43B3-948B-1728B52AA6E4}">
                <adec:decorative xmlns:adec="http://schemas.microsoft.com/office/drawing/2017/decorative" val="0"/>
              </a:ext>
            </a:extLst>
          </p:cNvPr>
          <p:cNvSpPr txBox="1"/>
          <p:nvPr/>
        </p:nvSpPr>
        <p:spPr>
          <a:xfrm>
            <a:off x="3633703" y="1234773"/>
            <a:ext cx="4910419" cy="70547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Moderate to High Stroke Risk</a:t>
            </a:r>
          </a:p>
          <a:p>
            <a:r>
              <a:rPr lang="en-US" b="0" dirty="0">
                <a:latin typeface="Lub Dub Condensed" panose="020B0506030403020204" pitchFamily="34" charset="0"/>
              </a:rPr>
              <a:t>(CHA</a:t>
            </a:r>
            <a:r>
              <a:rPr lang="en-US" b="0" baseline="-25000" dirty="0">
                <a:latin typeface="Lub Dub Condensed" panose="020B0506030403020204" pitchFamily="34" charset="0"/>
              </a:rPr>
              <a:t>2</a:t>
            </a:r>
            <a:r>
              <a:rPr lang="en-US" b="0" dirty="0">
                <a:latin typeface="Lub Dub Condensed" panose="020B0506030403020204" pitchFamily="34" charset="0"/>
              </a:rPr>
              <a:t>DS</a:t>
            </a:r>
            <a:r>
              <a:rPr lang="en-US" b="0" baseline="-25000" dirty="0">
                <a:latin typeface="Lub Dub Condensed" panose="020B0506030403020204" pitchFamily="34" charset="0"/>
              </a:rPr>
              <a:t>2</a:t>
            </a:r>
            <a:r>
              <a:rPr lang="en-US" b="0" dirty="0">
                <a:latin typeface="Lub Dub Condensed" panose="020B0506030403020204" pitchFamily="34" charset="0"/>
              </a:rPr>
              <a:t>-VASc score &gt; 2)</a:t>
            </a:r>
          </a:p>
        </p:txBody>
      </p:sp>
      <p:sp>
        <p:nvSpPr>
          <p:cNvPr id="29" name="Round Same Side Corner Rectangle 60">
            <a:extLst>
              <a:ext uri="{FF2B5EF4-FFF2-40B4-BE49-F238E27FC236}">
                <a16:creationId xmlns:a16="http://schemas.microsoft.com/office/drawing/2014/main" id="{0CD63930-D90C-A7FC-2621-826C17660F6D}"/>
              </a:ext>
              <a:ext uri="{C183D7F6-B498-43B3-948B-1728B52AA6E4}">
                <adec:decorative xmlns:adec="http://schemas.microsoft.com/office/drawing/2017/decorative" val="0"/>
              </a:ext>
            </a:extLst>
          </p:cNvPr>
          <p:cNvSpPr/>
          <p:nvPr/>
        </p:nvSpPr>
        <p:spPr>
          <a:xfrm>
            <a:off x="2492921" y="2329361"/>
            <a:ext cx="3132306" cy="115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those who have a contraindication to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long-term OAC due to a nonreversible cause, pLAAO is reasonable.  (Class 2a)</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0" name="Round Same Side Corner Rectangle 60">
            <a:extLst>
              <a:ext uri="{FF2B5EF4-FFF2-40B4-BE49-F238E27FC236}">
                <a16:creationId xmlns:a16="http://schemas.microsoft.com/office/drawing/2014/main" id="{9BB1C0B2-0573-261F-9752-8B3B6AF345FA}"/>
              </a:ext>
              <a:ext uri="{C183D7F6-B498-43B3-948B-1728B52AA6E4}">
                <adec:decorative xmlns:adec="http://schemas.microsoft.com/office/drawing/2017/decorative" val="0"/>
              </a:ext>
            </a:extLst>
          </p:cNvPr>
          <p:cNvSpPr/>
          <p:nvPr/>
        </p:nvSpPr>
        <p:spPr>
          <a:xfrm>
            <a:off x="5819780" y="2329361"/>
            <a:ext cx="4815191" cy="115759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those who have a high risk of major bleeding on oral anticoagulation, pLAAO may be a reasonable alternative to oral anticoagulation based on patient preference, with careful consideration of procedural risk and with the understanding that the evidence for OAC is more extensive.  (Class 2b)</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40" name="TextBox 39">
            <a:extLst>
              <a:ext uri="{FF2B5EF4-FFF2-40B4-BE49-F238E27FC236}">
                <a16:creationId xmlns:a16="http://schemas.microsoft.com/office/drawing/2014/main" id="{6F3673D0-6F32-5588-8ED1-D2466416C78D}"/>
              </a:ext>
              <a:ext uri="{C183D7F6-B498-43B3-948B-1728B52AA6E4}">
                <adec:decorative xmlns:adec="http://schemas.microsoft.com/office/drawing/2017/decorative" val="0"/>
              </a:ext>
            </a:extLst>
          </p:cNvPr>
          <p:cNvSpPr txBox="1"/>
          <p:nvPr/>
        </p:nvSpPr>
        <p:spPr>
          <a:xfrm>
            <a:off x="1198933" y="3740446"/>
            <a:ext cx="4550113" cy="1862048"/>
          </a:xfrm>
          <a:prstGeom prst="rect">
            <a:avLst/>
          </a:prstGeom>
          <a:noFill/>
        </p:spPr>
        <p:txBody>
          <a:bodyPr wrap="square">
            <a:spAutoFit/>
          </a:bodyPr>
          <a:lstStyle/>
          <a:p>
            <a:pPr marL="0" marR="0" algn="ctr">
              <a:spcBef>
                <a:spcPts val="0"/>
              </a:spcBef>
              <a:spcAft>
                <a:spcPts val="60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Long-Term Anticoagulation Contraindicated</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Severe bleeding due to a nonreversible cause involving the gastrointestinal, pulmonary, or genitourinary systems</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Spontaneous intracranial/intraspinal bleeding due to a nonreversible cause</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Serious bleeding related to recurrent falls when cause of falls is not felt to be treatable</a:t>
            </a:r>
            <a:endParaRPr lang="en-US" sz="1600" dirty="0">
              <a:effectLst/>
              <a:latin typeface="Lub Dub Condensed" panose="020B0506030403020204" pitchFamily="34" charset="0"/>
              <a:ea typeface="Times New Roman" panose="02020603050405020304" pitchFamily="18" charset="0"/>
              <a:cs typeface="Arial" panose="020B0604020202020204" pitchFamily="34" charset="0"/>
            </a:endParaRPr>
          </a:p>
        </p:txBody>
      </p:sp>
      <p:sp>
        <p:nvSpPr>
          <p:cNvPr id="50" name="Rectangle 49">
            <a:extLst>
              <a:ext uri="{FF2B5EF4-FFF2-40B4-BE49-F238E27FC236}">
                <a16:creationId xmlns:a16="http://schemas.microsoft.com/office/drawing/2014/main" id="{3FFBAB56-206F-9C10-E2CF-D05980FCD060}"/>
              </a:ext>
              <a:ext uri="{C183D7F6-B498-43B3-948B-1728B52AA6E4}">
                <adec:decorative xmlns:adec="http://schemas.microsoft.com/office/drawing/2017/decorative" val="1"/>
              </a:ext>
            </a:extLst>
          </p:cNvPr>
          <p:cNvSpPr/>
          <p:nvPr/>
        </p:nvSpPr>
        <p:spPr>
          <a:xfrm>
            <a:off x="6084650" y="3722451"/>
            <a:ext cx="4727643" cy="18774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169AEFC-8925-EEF9-0C43-723CAD7E9E12}"/>
              </a:ext>
              <a:ext uri="{C183D7F6-B498-43B3-948B-1728B52AA6E4}">
                <adec:decorative xmlns:adec="http://schemas.microsoft.com/office/drawing/2017/decorative" val="1"/>
              </a:ext>
            </a:extLst>
          </p:cNvPr>
          <p:cNvSpPr/>
          <p:nvPr/>
        </p:nvSpPr>
        <p:spPr>
          <a:xfrm>
            <a:off x="6084650" y="3722450"/>
            <a:ext cx="4727643" cy="359923"/>
          </a:xfrm>
          <a:prstGeom prst="rect">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8137A2B9-06FB-AC47-6162-A4315E38CE6A}"/>
              </a:ext>
            </a:extLst>
          </p:cNvPr>
          <p:cNvSpPr txBox="1"/>
          <p:nvPr/>
        </p:nvSpPr>
        <p:spPr>
          <a:xfrm>
            <a:off x="6137342" y="3737203"/>
            <a:ext cx="4550113" cy="1431161"/>
          </a:xfrm>
          <a:prstGeom prst="rect">
            <a:avLst/>
          </a:prstGeom>
          <a:noFill/>
        </p:spPr>
        <p:txBody>
          <a:bodyPr wrap="square">
            <a:spAutoFit/>
          </a:bodyPr>
          <a:lstStyle/>
          <a:p>
            <a:pPr marL="0" marR="0" algn="ctr">
              <a:spcBef>
                <a:spcPts val="0"/>
              </a:spcBef>
              <a:spcAft>
                <a:spcPts val="60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Long-Term Anticoagulation Is Still Reasonable</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Bleeding involving the gastrointestinal, pulmonary, or genitourinary systems that is treatable</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Bleeding related to isolated trauma</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Bleeding related to procedural complications</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042126" y="5807412"/>
            <a:ext cx="8107749" cy="456543"/>
          </a:xfrm>
        </p:spPr>
        <p:txBody>
          <a:bodyPr/>
          <a:lstStyle/>
          <a:p>
            <a:pPr marL="0" indent="0" algn="ctr"/>
            <a:r>
              <a:rPr lang="en-US" sz="1100" b="1" dirty="0"/>
              <a:t>Abbreviations: </a:t>
            </a:r>
            <a:r>
              <a:rPr lang="en-US" sz="1100" dirty="0"/>
              <a:t>AF indicates atrial fibrillation; CHA2DS2-VASc, congestive heart failure, hypertension, age ≥75 years (doubled), diabetes mellitus, prior stroke or transient ischemic attack or thromboembolism (doubled), vascular disease, age 65 to 74 years, sex category; LAA, left atrial appendage; OAC, oral anticoagulation; and pLAAO, percutaneous left atrial appendage occlusion.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238377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3787660964"/>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Joglar, J. A. et al., 2023 ACC/AHA/ACCP/HRS Guideline for the Diagnosis and Management of Atrial Fibrillation.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10905162" cy="660111"/>
          </a:xfrm>
        </p:spPr>
        <p:txBody>
          <a:bodyPr/>
          <a:lstStyle/>
          <a:p>
            <a:r>
              <a:rPr lang="en-US" sz="2700" dirty="0"/>
              <a:t>Cardiac Surgery </a:t>
            </a:r>
            <a:r>
              <a:rPr lang="en-US" sz="2700" dirty="0">
                <a:solidFill>
                  <a:srgbClr val="CF2429"/>
                </a:solidFill>
                <a:latin typeface="Lub Dub Medium" panose="020B0603030403020204" pitchFamily="34" charset="0"/>
              </a:rPr>
              <a:t>| LAA Exclusion/Excision in AF Patients</a:t>
            </a:r>
          </a:p>
        </p:txBody>
      </p:sp>
      <p:sp>
        <p:nvSpPr>
          <p:cNvPr id="3" name="Rectangle 2">
            <a:extLst>
              <a:ext uri="{FF2B5EF4-FFF2-40B4-BE49-F238E27FC236}">
                <a16:creationId xmlns:a16="http://schemas.microsoft.com/office/drawing/2014/main" id="{88906C34-3F9E-A665-D657-789165CCA8AB}"/>
              </a:ext>
              <a:ext uri="{C183D7F6-B498-43B3-948B-1728B52AA6E4}">
                <adec:decorative xmlns:adec="http://schemas.microsoft.com/office/drawing/2017/decorative" val="1"/>
              </a:ext>
            </a:extLst>
          </p:cNvPr>
          <p:cNvSpPr/>
          <p:nvPr/>
        </p:nvSpPr>
        <p:spPr>
          <a:xfrm>
            <a:off x="2157328" y="1005450"/>
            <a:ext cx="7877345" cy="7171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C0317B-7999-D0A9-F816-B4D0C6B371B4}"/>
              </a:ext>
            </a:extLst>
          </p:cNvPr>
          <p:cNvSpPr txBox="1"/>
          <p:nvPr/>
        </p:nvSpPr>
        <p:spPr>
          <a:xfrm>
            <a:off x="2367644" y="1040873"/>
            <a:ext cx="7456712" cy="646331"/>
          </a:xfrm>
          <a:prstGeom prst="rect">
            <a:avLst/>
          </a:prstGeom>
          <a:noFill/>
        </p:spPr>
        <p:txBody>
          <a:bodyPr wrap="square">
            <a:spAutoFit/>
          </a:bodyPr>
          <a:lstStyle/>
          <a:p>
            <a:pPr algn="ctr">
              <a:spcAft>
                <a:spcPts val="1200"/>
              </a:spcAft>
            </a:pPr>
            <a:r>
              <a:rPr lang="en-US" sz="1800" dirty="0">
                <a:latin typeface="Lub Dub Bold" panose="020B0803030403020204" pitchFamily="34" charset="0"/>
                <a:cs typeface="Arial" panose="020B0604020202020204" pitchFamily="34" charset="0"/>
              </a:rPr>
              <a:t>Evidence supports a benefit of surgical removal of the LAA occlusion in patients with AF who undergo or valve surgeries. </a:t>
            </a:r>
          </a:p>
        </p:txBody>
      </p:sp>
      <p:sp>
        <p:nvSpPr>
          <p:cNvPr id="6" name="TextBox 5">
            <a:extLst>
              <a:ext uri="{FF2B5EF4-FFF2-40B4-BE49-F238E27FC236}">
                <a16:creationId xmlns:a16="http://schemas.microsoft.com/office/drawing/2014/main" id="{DBE393D8-9865-34BA-F1E6-E2A8280C966E}"/>
              </a:ext>
              <a:ext uri="{C183D7F6-B498-43B3-948B-1728B52AA6E4}">
                <adec:decorative xmlns:adec="http://schemas.microsoft.com/office/drawing/2017/decorative" val="1"/>
              </a:ext>
            </a:extLst>
          </p:cNvPr>
          <p:cNvSpPr txBox="1"/>
          <p:nvPr/>
        </p:nvSpPr>
        <p:spPr>
          <a:xfrm>
            <a:off x="662587" y="1893836"/>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93691BE1-D253-5BCA-3912-54E1AF65A3D4}"/>
              </a:ext>
              <a:ext uri="{C183D7F6-B498-43B3-948B-1728B52AA6E4}">
                <adec:decorative xmlns:adec="http://schemas.microsoft.com/office/drawing/2017/decorative" val="0"/>
              </a:ext>
            </a:extLst>
          </p:cNvPr>
          <p:cNvSpPr txBox="1"/>
          <p:nvPr/>
        </p:nvSpPr>
        <p:spPr>
          <a:xfrm>
            <a:off x="662587" y="1990299"/>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In patients with AF undergoing cardiac surgery with a CHA</a:t>
            </a:r>
            <a:r>
              <a:rPr lang="en-US" sz="1600" baseline="-25000" dirty="0">
                <a:latin typeface="Lub Dub Condensed" panose="020B0506030403020204" pitchFamily="34" charset="0"/>
              </a:rPr>
              <a:t>2</a:t>
            </a:r>
            <a:r>
              <a:rPr lang="en-US" sz="1600" dirty="0">
                <a:latin typeface="Lub Dub Condensed" panose="020B0506030403020204" pitchFamily="34" charset="0"/>
              </a:rPr>
              <a:t>DS</a:t>
            </a:r>
            <a:r>
              <a:rPr lang="en-US" sz="1600" baseline="-25000" dirty="0">
                <a:latin typeface="Lub Dub Condensed" panose="020B0506030403020204" pitchFamily="34" charset="0"/>
              </a:rPr>
              <a:t>2</a:t>
            </a:r>
            <a:r>
              <a:rPr lang="en-US" sz="1600" dirty="0">
                <a:latin typeface="Lub Dub Condensed" panose="020B0506030403020204" pitchFamily="34" charset="0"/>
              </a:rPr>
              <a:t>-VASc score ≥2 or equivalent stroke risk:</a:t>
            </a:r>
          </a:p>
        </p:txBody>
      </p:sp>
      <p:graphicFrame>
        <p:nvGraphicFramePr>
          <p:cNvPr id="9" name="Content Placeholder 5">
            <a:extLst>
              <a:ext uri="{FF2B5EF4-FFF2-40B4-BE49-F238E27FC236}">
                <a16:creationId xmlns:a16="http://schemas.microsoft.com/office/drawing/2014/main" id="{EEF06E45-7C21-CBCF-B822-B81C9BC6258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72634429"/>
              </p:ext>
            </p:extLst>
          </p:nvPr>
        </p:nvGraphicFramePr>
        <p:xfrm>
          <a:off x="649521" y="2527514"/>
          <a:ext cx="4902928" cy="1625561"/>
        </p:xfrm>
        <a:graphic>
          <a:graphicData uri="http://schemas.openxmlformats.org/drawingml/2006/table">
            <a:tbl>
              <a:tblPr firstRow="1" bandRow="1">
                <a:tableStyleId>{5C22544A-7EE6-4342-B048-85BDC9FD1C3A}</a:tableStyleId>
              </a:tblPr>
              <a:tblGrid>
                <a:gridCol w="645023">
                  <a:extLst>
                    <a:ext uri="{9D8B030D-6E8A-4147-A177-3AD203B41FA5}">
                      <a16:colId xmlns:a16="http://schemas.microsoft.com/office/drawing/2014/main" val="2649235253"/>
                    </a:ext>
                  </a:extLst>
                </a:gridCol>
                <a:gridCol w="4257905">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219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27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Surgical LAA exclusion, in addition to continued anticoagulation, is indicated to reduce the risk of stroke and systemic embolism.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27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The benefit of surgical LAA exclusion in the absence of continued anticoagulation to reduce the risk of stroke and systemic embolism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sp>
        <p:nvSpPr>
          <p:cNvPr id="10" name="TextBox 9">
            <a:extLst>
              <a:ext uri="{FF2B5EF4-FFF2-40B4-BE49-F238E27FC236}">
                <a16:creationId xmlns:a16="http://schemas.microsoft.com/office/drawing/2014/main" id="{330DB183-373E-EEF5-7CC8-E18B437563FA}"/>
              </a:ext>
              <a:ext uri="{C183D7F6-B498-43B3-948B-1728B52AA6E4}">
                <adec:decorative xmlns:adec="http://schemas.microsoft.com/office/drawing/2017/decorative" val="1"/>
              </a:ext>
            </a:extLst>
          </p:cNvPr>
          <p:cNvSpPr txBox="1"/>
          <p:nvPr/>
        </p:nvSpPr>
        <p:spPr>
          <a:xfrm>
            <a:off x="6184846" y="1893836"/>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D5EFB7E1-E29E-5564-8A3F-4314552F91E2}"/>
              </a:ext>
              <a:ext uri="{C183D7F6-B498-43B3-948B-1728B52AA6E4}">
                <adec:decorative xmlns:adec="http://schemas.microsoft.com/office/drawing/2017/decorative" val="0"/>
              </a:ext>
            </a:extLst>
          </p:cNvPr>
          <p:cNvSpPr txBox="1"/>
          <p:nvPr/>
        </p:nvSpPr>
        <p:spPr>
          <a:xfrm>
            <a:off x="6184846" y="1990299"/>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In patients with AF undergoing cardiac surgery:</a:t>
            </a:r>
          </a:p>
        </p:txBody>
      </p:sp>
      <p:graphicFrame>
        <p:nvGraphicFramePr>
          <p:cNvPr id="12" name="Content Placeholder 5">
            <a:extLst>
              <a:ext uri="{FF2B5EF4-FFF2-40B4-BE49-F238E27FC236}">
                <a16:creationId xmlns:a16="http://schemas.microsoft.com/office/drawing/2014/main" id="{5F4729B8-CDBF-1A47-5E91-40D93553EED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30391355"/>
              </p:ext>
            </p:extLst>
          </p:nvPr>
        </p:nvGraphicFramePr>
        <p:xfrm>
          <a:off x="6171780" y="2527514"/>
          <a:ext cx="4902928" cy="1050209"/>
        </p:xfrm>
        <a:graphic>
          <a:graphicData uri="http://schemas.openxmlformats.org/drawingml/2006/table">
            <a:tbl>
              <a:tblPr firstRow="1" bandRow="1">
                <a:tableStyleId>{5C22544A-7EE6-4342-B048-85BDC9FD1C3A}</a:tableStyleId>
              </a:tblPr>
              <a:tblGrid>
                <a:gridCol w="629712">
                  <a:extLst>
                    <a:ext uri="{9D8B030D-6E8A-4147-A177-3AD203B41FA5}">
                      <a16:colId xmlns:a16="http://schemas.microsoft.com/office/drawing/2014/main" val="2649235253"/>
                    </a:ext>
                  </a:extLst>
                </a:gridCol>
                <a:gridCol w="4273216">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27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And LAA exclusion, a surgical technique resulting in absence of flow across the suture line and a stump of &lt;1 cm as determined by intraoperative transesophageal echocardiography should be used.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pic>
        <p:nvPicPr>
          <p:cNvPr id="13" name="Main graphic">
            <a:extLst>
              <a:ext uri="{FF2B5EF4-FFF2-40B4-BE49-F238E27FC236}">
                <a16:creationId xmlns:a16="http://schemas.microsoft.com/office/drawing/2014/main" id="{6C03764E-145D-4AE5-2C0F-A4A77515EC08}"/>
              </a:ext>
              <a:ext uri="{C183D7F6-B498-43B3-948B-1728B52AA6E4}">
                <adec:decorative xmlns:adec="http://schemas.microsoft.com/office/drawing/2017/decorative" val="1"/>
              </a:ext>
            </a:extLst>
          </p:cNvPr>
          <p:cNvPicPr/>
          <p:nvPr/>
        </p:nvPicPr>
        <p:blipFill>
          <a:blip r:embed="rId2"/>
          <a:stretch/>
        </p:blipFill>
        <p:spPr>
          <a:xfrm>
            <a:off x="7143604" y="3763340"/>
            <a:ext cx="3621466" cy="2065398"/>
          </a:xfrm>
          <a:prstGeom prst="rect">
            <a:avLst/>
          </a:prstGeom>
          <a:ln>
            <a:noFill/>
          </a:ln>
        </p:spPr>
      </p:pic>
      <p:sp>
        <p:nvSpPr>
          <p:cNvPr id="15" name="TextBox 14">
            <a:extLst>
              <a:ext uri="{FF2B5EF4-FFF2-40B4-BE49-F238E27FC236}">
                <a16:creationId xmlns:a16="http://schemas.microsoft.com/office/drawing/2014/main" id="{41BC9522-A7AC-BB09-9416-07413D7DE9F0}"/>
              </a:ext>
            </a:extLst>
          </p:cNvPr>
          <p:cNvSpPr txBox="1"/>
          <p:nvPr/>
        </p:nvSpPr>
        <p:spPr>
          <a:xfrm>
            <a:off x="634428" y="4475673"/>
            <a:ext cx="6097712" cy="954107"/>
          </a:xfrm>
          <a:prstGeom prst="rect">
            <a:avLst/>
          </a:prstGeom>
          <a:noFill/>
        </p:spPr>
        <p:txBody>
          <a:bodyPr wrap="square">
            <a:spAutoFit/>
          </a:bodyPr>
          <a:lstStyle/>
          <a:p>
            <a:r>
              <a:rPr lang="en-US" sz="1400" b="1" i="0" dirty="0">
                <a:solidFill>
                  <a:srgbClr val="000000"/>
                </a:solidFill>
                <a:effectLst/>
                <a:latin typeface="Lub Dub Condensed" panose="020B0506030403020204" pitchFamily="34" charset="0"/>
                <a:cs typeface="Arial" panose="020B0604020202020204" pitchFamily="34" charset="0"/>
              </a:rPr>
              <a:t>Views of the left atrial appendage before and after surgical exclusion. A</a:t>
            </a:r>
            <a:r>
              <a:rPr lang="en-US" sz="1400" b="0" i="0" dirty="0">
                <a:solidFill>
                  <a:srgbClr val="000000"/>
                </a:solidFill>
                <a:effectLst/>
                <a:latin typeface="Lub Dub Condensed" panose="020B0506030403020204" pitchFamily="34" charset="0"/>
                <a:cs typeface="Arial" panose="020B0604020202020204" pitchFamily="34" charset="0"/>
              </a:rPr>
              <a:t>, Intact left atrial appendage. </a:t>
            </a:r>
            <a:r>
              <a:rPr lang="en-US" sz="1400" b="1" i="0" dirty="0">
                <a:solidFill>
                  <a:srgbClr val="000000"/>
                </a:solidFill>
                <a:effectLst/>
                <a:latin typeface="Lub Dub Condensed" panose="020B0506030403020204" pitchFamily="34" charset="0"/>
                <a:cs typeface="Arial" panose="020B0604020202020204" pitchFamily="34" charset="0"/>
              </a:rPr>
              <a:t>B</a:t>
            </a:r>
            <a:r>
              <a:rPr lang="en-US" sz="1400" b="0" i="0" dirty="0">
                <a:solidFill>
                  <a:srgbClr val="000000"/>
                </a:solidFill>
                <a:effectLst/>
                <a:latin typeface="Lub Dub Condensed" panose="020B0506030403020204" pitchFamily="34" charset="0"/>
                <a:cs typeface="Arial" panose="020B0604020202020204" pitchFamily="34" charset="0"/>
              </a:rPr>
              <a:t>, Resected left atrial appendage before closure. </a:t>
            </a:r>
            <a:r>
              <a:rPr lang="en-US" sz="1400" b="1" i="0" dirty="0">
                <a:solidFill>
                  <a:srgbClr val="000000"/>
                </a:solidFill>
                <a:effectLst/>
                <a:latin typeface="Lub Dub Condensed" panose="020B0506030403020204" pitchFamily="34" charset="0"/>
                <a:cs typeface="Arial" panose="020B0604020202020204" pitchFamily="34" charset="0"/>
              </a:rPr>
              <a:t>C</a:t>
            </a:r>
            <a:r>
              <a:rPr lang="en-US" sz="1400" b="0" i="0" dirty="0">
                <a:solidFill>
                  <a:srgbClr val="000000"/>
                </a:solidFill>
                <a:effectLst/>
                <a:latin typeface="Lub Dub Condensed" panose="020B0506030403020204" pitchFamily="34" charset="0"/>
                <a:cs typeface="Arial" panose="020B0604020202020204" pitchFamily="34" charset="0"/>
              </a:rPr>
              <a:t>, Left atrial appendage after sutured amputation. </a:t>
            </a:r>
            <a:r>
              <a:rPr lang="en-US" sz="1400" b="1" i="0" dirty="0">
                <a:solidFill>
                  <a:srgbClr val="000000"/>
                </a:solidFill>
                <a:effectLst/>
                <a:latin typeface="Lub Dub Condensed" panose="020B0506030403020204" pitchFamily="34" charset="0"/>
                <a:cs typeface="Arial" panose="020B0604020202020204" pitchFamily="34" charset="0"/>
              </a:rPr>
              <a:t>D</a:t>
            </a:r>
            <a:r>
              <a:rPr lang="en-US" sz="1400" b="0" i="0" dirty="0">
                <a:solidFill>
                  <a:srgbClr val="000000"/>
                </a:solidFill>
                <a:effectLst/>
                <a:latin typeface="Lub Dub Condensed" panose="020B0506030403020204" pitchFamily="34" charset="0"/>
                <a:cs typeface="Arial" panose="020B0604020202020204" pitchFamily="34" charset="0"/>
              </a:rPr>
              <a:t>, Left atrial appendage after stapled excision. </a:t>
            </a:r>
            <a:r>
              <a:rPr lang="en-US" sz="1400" b="1" i="0" dirty="0">
                <a:solidFill>
                  <a:srgbClr val="000000"/>
                </a:solidFill>
                <a:effectLst/>
                <a:latin typeface="Lub Dub Condensed" panose="020B0506030403020204" pitchFamily="34" charset="0"/>
                <a:cs typeface="Arial" panose="020B0604020202020204" pitchFamily="34" charset="0"/>
              </a:rPr>
              <a:t>E</a:t>
            </a:r>
            <a:r>
              <a:rPr lang="en-US" sz="1400" b="0" i="0" dirty="0">
                <a:solidFill>
                  <a:srgbClr val="000000"/>
                </a:solidFill>
                <a:effectLst/>
                <a:latin typeface="Lub Dub Condensed" panose="020B0506030403020204" pitchFamily="34" charset="0"/>
                <a:cs typeface="Arial" panose="020B0604020202020204" pitchFamily="34" charset="0"/>
              </a:rPr>
              <a:t>, Left atrial appendage after clip application.</a:t>
            </a:r>
            <a:endParaRPr lang="en-US" sz="1400" dirty="0">
              <a:latin typeface="Lub Dub Condensed" panose="020B0506030403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74137" y="5794625"/>
            <a:ext cx="8243726" cy="482884"/>
          </a:xfrm>
        </p:spPr>
        <p:txBody>
          <a:bodyPr/>
          <a:lstStyle/>
          <a:p>
            <a:pPr marL="0" indent="0" algn="ctr"/>
            <a:r>
              <a:rPr lang="en-US" sz="1100" b="1" dirty="0"/>
              <a:t>Abbreviations: </a:t>
            </a:r>
            <a:r>
              <a:rPr lang="en-US" sz="1100" dirty="0"/>
              <a:t>AF indicates atrial fibrillation; CABG, coronary artery bypass graft surgery; CHA2DS2-VASc, congestive heart failure, hypertension, age ≥75 years (doubled), diabetes mellitus, prior stroke or transient ischemic attack or thromboembolism (doubled), vascular disease, age 65 to 74 years, sex category; cm, centimeter; LAA, left atrial appendage; and TEE, transesophageal echocardiography.</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368273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660111"/>
          </a:xfrm>
        </p:spPr>
        <p:txBody>
          <a:bodyPr/>
          <a:lstStyle/>
          <a:p>
            <a:r>
              <a:rPr lang="en-US" sz="2700" dirty="0"/>
              <a:t>Active Bleeding on Anticoagulant Therapy and Reversal Drugs</a:t>
            </a:r>
          </a:p>
        </p:txBody>
      </p:sp>
      <p:graphicFrame>
        <p:nvGraphicFramePr>
          <p:cNvPr id="69" name="Table 68">
            <a:extLst>
              <a:ext uri="{FF2B5EF4-FFF2-40B4-BE49-F238E27FC236}">
                <a16:creationId xmlns:a16="http://schemas.microsoft.com/office/drawing/2014/main" id="{E5D3DAC8-3CAE-7067-D747-E3F3C543FD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3210961"/>
              </p:ext>
            </p:extLst>
          </p:nvPr>
        </p:nvGraphicFramePr>
        <p:xfrm>
          <a:off x="455544" y="1202552"/>
          <a:ext cx="10599449" cy="4756227"/>
        </p:xfrm>
        <a:graphic>
          <a:graphicData uri="http://schemas.openxmlformats.org/drawingml/2006/table">
            <a:tbl>
              <a:tblPr firstRow="1" bandRow="1">
                <a:tableStyleId>{5C22544A-7EE6-4342-B048-85BDC9FD1C3A}</a:tableStyleId>
              </a:tblPr>
              <a:tblGrid>
                <a:gridCol w="1754310">
                  <a:extLst>
                    <a:ext uri="{9D8B030D-6E8A-4147-A177-3AD203B41FA5}">
                      <a16:colId xmlns:a16="http://schemas.microsoft.com/office/drawing/2014/main" val="876107973"/>
                    </a:ext>
                  </a:extLst>
                </a:gridCol>
                <a:gridCol w="3920491">
                  <a:extLst>
                    <a:ext uri="{9D8B030D-6E8A-4147-A177-3AD203B41FA5}">
                      <a16:colId xmlns:a16="http://schemas.microsoft.com/office/drawing/2014/main" val="134702999"/>
                    </a:ext>
                  </a:extLst>
                </a:gridCol>
                <a:gridCol w="4924648">
                  <a:extLst>
                    <a:ext uri="{9D8B030D-6E8A-4147-A177-3AD203B41FA5}">
                      <a16:colId xmlns:a16="http://schemas.microsoft.com/office/drawing/2014/main" val="1766382930"/>
                    </a:ext>
                  </a:extLst>
                </a:gridCol>
              </a:tblGrid>
              <a:tr h="507807">
                <a:tc>
                  <a:txBody>
                    <a:bodyPr/>
                    <a:lstStyle/>
                    <a:p>
                      <a:pPr algn="r"/>
                      <a:r>
                        <a:rPr lang="en-US" u="sng" dirty="0">
                          <a:solidFill>
                            <a:schemeClr val="tx1"/>
                          </a:solidFill>
                          <a:latin typeface="Lub Dub Condensed" panose="020B0506030403020204" pitchFamily="34" charset="0"/>
                        </a:rPr>
                        <a:t>AGENT</a:t>
                      </a:r>
                    </a:p>
                  </a:txBody>
                  <a:tcPr marR="457200">
                    <a:noFill/>
                  </a:tcPr>
                </a:tc>
                <a:tc>
                  <a:txBody>
                    <a:bodyPr/>
                    <a:lstStyle/>
                    <a:p>
                      <a:pPr algn="ctr"/>
                      <a:r>
                        <a:rPr lang="en-US" u="sng" dirty="0">
                          <a:solidFill>
                            <a:schemeClr val="tx1"/>
                          </a:solidFill>
                          <a:latin typeface="Lub Dub Condensed" panose="020B0506030403020204" pitchFamily="34" charset="0"/>
                        </a:rPr>
                        <a:t>REVERSAL</a:t>
                      </a:r>
                    </a:p>
                  </a:txBody>
                  <a:tcPr>
                    <a:noFill/>
                  </a:tcPr>
                </a:tc>
                <a:tc>
                  <a:txBody>
                    <a:bodyPr/>
                    <a:lstStyle/>
                    <a:p>
                      <a:pPr algn="ctr"/>
                      <a:r>
                        <a:rPr lang="en-US" u="sng" dirty="0">
                          <a:solidFill>
                            <a:schemeClr val="tx1"/>
                          </a:solidFill>
                          <a:latin typeface="Lub Dub Condensed" panose="020B0506030403020204" pitchFamily="34" charset="0"/>
                        </a:rPr>
                        <a:t>RESUMPTION</a:t>
                      </a:r>
                    </a:p>
                  </a:txBody>
                  <a:tcPr>
                    <a:noFill/>
                  </a:tcPr>
                </a:tc>
                <a:extLst>
                  <a:ext uri="{0D108BD9-81ED-4DB2-BD59-A6C34878D82A}">
                    <a16:rowId xmlns:a16="http://schemas.microsoft.com/office/drawing/2014/main" val="1853223693"/>
                  </a:ext>
                </a:extLst>
              </a:tr>
              <a:tr h="1049332">
                <a:tc>
                  <a:txBody>
                    <a:bodyPr/>
                    <a:lstStyle/>
                    <a:p>
                      <a:pPr algn="r"/>
                      <a:endParaRPr lang="en-US" sz="1600" b="1" dirty="0">
                        <a:latin typeface="Lub Dub Condensed" panose="020B0506030403020204" pitchFamily="34" charset="0"/>
                      </a:endParaRPr>
                    </a:p>
                    <a:p>
                      <a:pPr algn="r"/>
                      <a:r>
                        <a:rPr lang="en-US" sz="1600" b="1" dirty="0">
                          <a:latin typeface="Lub Dub Condensed" panose="020B0506030403020204" pitchFamily="34" charset="0"/>
                        </a:rPr>
                        <a:t>Apixaban</a:t>
                      </a:r>
                    </a:p>
                    <a:p>
                      <a:pPr algn="r"/>
                      <a:endParaRPr lang="en-US" sz="1600" b="1" dirty="0">
                        <a:latin typeface="Lub Dub Condensed" panose="020B0506030403020204" pitchFamily="34" charset="0"/>
                      </a:endParaRPr>
                    </a:p>
                    <a:p>
                      <a:pPr algn="r"/>
                      <a:r>
                        <a:rPr lang="en-US" sz="1600" b="1" dirty="0">
                          <a:latin typeface="Lub Dub Condensed" panose="020B0506030403020204" pitchFamily="34" charset="0"/>
                        </a:rPr>
                        <a:t>Edoxaban*</a:t>
                      </a:r>
                    </a:p>
                  </a:txBody>
                  <a:tcPr marR="457200" anchor="ctr">
                    <a:lnR w="19050" cap="flat" cmpd="sng" algn="ctr">
                      <a:solidFill>
                        <a:schemeClr val="tx1"/>
                      </a:solidFill>
                      <a:prstDash val="sysDash"/>
                      <a:round/>
                      <a:headEnd type="none" w="med" len="med"/>
                      <a:tailEnd type="none" w="med" len="med"/>
                    </a:lnR>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4184645787"/>
                  </a:ext>
                </a:extLst>
              </a:tr>
              <a:tr h="681014">
                <a:tc>
                  <a:txBody>
                    <a:bodyPr/>
                    <a:lstStyle/>
                    <a:p>
                      <a:pPr algn="r"/>
                      <a:r>
                        <a:rPr lang="en-US" sz="1600" b="1" dirty="0">
                          <a:latin typeface="Lub Dub Condensed" panose="020B0506030403020204" pitchFamily="34" charset="0"/>
                        </a:rPr>
                        <a:t>Rivaroxaban</a:t>
                      </a:r>
                    </a:p>
                  </a:txBody>
                  <a:tcPr marR="457200" anchor="ctr">
                    <a:lnR w="19050" cap="flat" cmpd="sng" algn="ctr">
                      <a:solidFill>
                        <a:schemeClr val="tx1"/>
                      </a:solidFill>
                      <a:prstDash val="sysDash"/>
                      <a:round/>
                      <a:headEnd type="none" w="med" len="med"/>
                      <a:tailEnd type="none" w="med" len="med"/>
                    </a:lnR>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1337552400"/>
                  </a:ext>
                </a:extLst>
              </a:tr>
              <a:tr h="669821">
                <a:tc>
                  <a:txBody>
                    <a:bodyPr/>
                    <a:lstStyle/>
                    <a:p>
                      <a:pPr algn="r"/>
                      <a:r>
                        <a:rPr lang="en-US" sz="1600" b="1" dirty="0">
                          <a:latin typeface="Lub Dub Condensed" panose="020B0506030403020204" pitchFamily="34" charset="0"/>
                        </a:rPr>
                        <a:t>Dabigatran</a:t>
                      </a:r>
                    </a:p>
                  </a:txBody>
                  <a:tcPr marR="457200" anchor="ctr">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4241495390"/>
                  </a:ext>
                </a:extLst>
              </a:tr>
              <a:tr h="1388825">
                <a:tc>
                  <a:txBody>
                    <a:bodyPr/>
                    <a:lstStyle/>
                    <a:p>
                      <a:pPr algn="r"/>
                      <a:r>
                        <a:rPr lang="en-US" sz="1600" b="1" dirty="0">
                          <a:latin typeface="Lub Dub Condensed" panose="020B0506030403020204" pitchFamily="34" charset="0"/>
                        </a:rPr>
                        <a:t>Warfarin</a:t>
                      </a:r>
                    </a:p>
                  </a:txBody>
                  <a:tcPr marR="457200" anchor="ctr">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2741790670"/>
                  </a:ext>
                </a:extLst>
              </a:tr>
              <a:tr h="434723">
                <a:tc>
                  <a:txBody>
                    <a:bodyPr/>
                    <a:lstStyle/>
                    <a:p>
                      <a:endParaRPr lang="en-US" dirty="0">
                        <a:latin typeface="Lub Dub Condensed" panose="020B0506030403020204" pitchFamily="34" charset="0"/>
                      </a:endParaRPr>
                    </a:p>
                  </a:txBody>
                  <a:tcPr>
                    <a:lnB w="12700" cap="flat" cmpd="sng" algn="ctr">
                      <a:noFill/>
                      <a:prstDash val="solid"/>
                      <a:round/>
                      <a:headEnd type="none" w="med" len="med"/>
                      <a:tailEnd type="none" w="med" len="med"/>
                    </a:lnB>
                    <a:noFill/>
                  </a:tcPr>
                </a:tc>
                <a:tc>
                  <a:txBody>
                    <a:bodyPr/>
                    <a:lstStyle/>
                    <a:p>
                      <a:pPr algn="ctr"/>
                      <a:r>
                        <a:rPr lang="en-US" sz="1400" b="1" dirty="0">
                          <a:latin typeface="Lub Dub Condensed" panose="020B0506030403020204" pitchFamily="34" charset="0"/>
                        </a:rPr>
                        <a:t>              Acute phase</a:t>
                      </a:r>
                    </a:p>
                  </a:txBody>
                  <a:tcPr marT="182880">
                    <a:lnB w="12700" cap="flat" cmpd="sng" algn="ctr">
                      <a:noFill/>
                      <a:prstDash val="solid"/>
                      <a:round/>
                      <a:headEnd type="none" w="med" len="med"/>
                      <a:tailEnd type="none" w="med" len="med"/>
                    </a:lnB>
                    <a:noFill/>
                  </a:tcPr>
                </a:tc>
                <a:tc>
                  <a:txBody>
                    <a:bodyPr/>
                    <a:lstStyle/>
                    <a:p>
                      <a:pPr algn="ctr"/>
                      <a:r>
                        <a:rPr lang="en-US" sz="1400" b="1" dirty="0">
                          <a:latin typeface="Lub Dub Condensed" panose="020B0506030403020204" pitchFamily="34" charset="0"/>
                        </a:rPr>
                        <a:t>Subacute/ Chronic phase</a:t>
                      </a:r>
                    </a:p>
                  </a:txBody>
                  <a:tcPr marT="182880">
                    <a:lnB w="12700" cap="flat" cmpd="sng" algn="ctr">
                      <a:noFill/>
                      <a:prstDash val="solid"/>
                      <a:round/>
                      <a:headEnd type="none" w="med" len="med"/>
                      <a:tailEnd type="none" w="med" len="med"/>
                    </a:lnB>
                    <a:noFill/>
                  </a:tcPr>
                </a:tc>
                <a:extLst>
                  <a:ext uri="{0D108BD9-81ED-4DB2-BD59-A6C34878D82A}">
                    <a16:rowId xmlns:a16="http://schemas.microsoft.com/office/drawing/2014/main" val="1609079185"/>
                  </a:ext>
                </a:extLst>
              </a:tr>
            </a:tbl>
          </a:graphicData>
        </a:graphic>
      </p:graphicFrame>
      <p:sp>
        <p:nvSpPr>
          <p:cNvPr id="70" name="Round Same Side Corner Rectangle 60">
            <a:extLst>
              <a:ext uri="{FF2B5EF4-FFF2-40B4-BE49-F238E27FC236}">
                <a16:creationId xmlns:a16="http://schemas.microsoft.com/office/drawing/2014/main" id="{0F05E362-1235-364B-5138-038CEBABA1A6}"/>
              </a:ext>
              <a:ext uri="{C183D7F6-B498-43B3-948B-1728B52AA6E4}">
                <adec:decorative xmlns:adec="http://schemas.microsoft.com/office/drawing/2017/decorative" val="1"/>
              </a:ext>
            </a:extLst>
          </p:cNvPr>
          <p:cNvSpPr/>
          <p:nvPr/>
        </p:nvSpPr>
        <p:spPr>
          <a:xfrm>
            <a:off x="2666929" y="1731218"/>
            <a:ext cx="1679040" cy="37551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Lub Dub Condensed" panose="020B0506030403020204"/>
              </a:rPr>
              <a:t>CLASS 1</a:t>
            </a: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r>
              <a:rPr lang="en-US" sz="1400" b="1" dirty="0">
                <a:solidFill>
                  <a:schemeClr val="tx1"/>
                </a:solidFill>
                <a:latin typeface="Lub Dub Condensed" panose="020B0506030403020204"/>
              </a:rPr>
              <a:t>Andexanet alfa</a:t>
            </a:r>
          </a:p>
          <a:p>
            <a:pPr algn="ctr"/>
            <a:r>
              <a:rPr lang="en-US" sz="1400" i="1" dirty="0">
                <a:solidFill>
                  <a:schemeClr val="tx1"/>
                </a:solidFill>
                <a:latin typeface="Lub Dub Condensed" panose="020B0506030403020204"/>
              </a:rPr>
              <a:t>OR</a:t>
            </a:r>
          </a:p>
          <a:p>
            <a:pPr algn="ctr"/>
            <a:r>
              <a:rPr lang="en-US" sz="1400" b="1" dirty="0">
                <a:solidFill>
                  <a:schemeClr val="tx1"/>
                </a:solidFill>
                <a:latin typeface="Lub Dub Condensed" panose="020B0506030403020204"/>
              </a:rPr>
              <a:t>4F-PCC</a:t>
            </a: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Idarucizumab</a:t>
            </a:r>
          </a:p>
          <a:p>
            <a:pPr algn="ctr"/>
            <a:br>
              <a:rPr lang="en-US" sz="1400" b="1" dirty="0">
                <a:solidFill>
                  <a:schemeClr val="tx1"/>
                </a:solidFill>
                <a:latin typeface="Lub Dub Condensed" panose="020B0506030403020204"/>
              </a:rPr>
            </a:br>
            <a:br>
              <a:rPr lang="en-US" sz="1400" b="1" dirty="0">
                <a:solidFill>
                  <a:schemeClr val="tx1"/>
                </a:solidFill>
                <a:latin typeface="Lub Dub Condensed" panose="020B0506030403020204"/>
              </a:rPr>
            </a:br>
            <a:endParaRPr lang="en-US" sz="7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4F-PCC + IV Vitamin K recommended to rapidly achieve INR correction over FFP and IV vitamin K treatment</a:t>
            </a:r>
          </a:p>
          <a:p>
            <a:pPr algn="ctr"/>
            <a:endParaRPr lang="en-US" sz="1400" b="1" dirty="0">
              <a:solidFill>
                <a:schemeClr val="tx1"/>
              </a:solidFill>
              <a:latin typeface="Lub Dub Condensed" panose="020B0506030403020204"/>
            </a:endParaRPr>
          </a:p>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 </a:t>
            </a:r>
          </a:p>
        </p:txBody>
      </p:sp>
      <p:pic>
        <p:nvPicPr>
          <p:cNvPr id="75" name="Picture 74">
            <a:extLst>
              <a:ext uri="{FF2B5EF4-FFF2-40B4-BE49-F238E27FC236}">
                <a16:creationId xmlns:a16="http://schemas.microsoft.com/office/drawing/2014/main" id="{25E0370F-C838-BEF1-50AA-D0D61CCB08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06492" y="3628069"/>
            <a:ext cx="371656" cy="354097"/>
          </a:xfrm>
          <a:prstGeom prst="rect">
            <a:avLst/>
          </a:prstGeom>
        </p:spPr>
      </p:pic>
      <p:sp>
        <p:nvSpPr>
          <p:cNvPr id="76" name="Round Same Side Corner Rectangle 60">
            <a:extLst>
              <a:ext uri="{FF2B5EF4-FFF2-40B4-BE49-F238E27FC236}">
                <a16:creationId xmlns:a16="http://schemas.microsoft.com/office/drawing/2014/main" id="{E1770DD1-F6D9-3883-914A-5875972D130A}"/>
              </a:ext>
              <a:ext uri="{C183D7F6-B498-43B3-948B-1728B52AA6E4}">
                <adec:decorative xmlns:adec="http://schemas.microsoft.com/office/drawing/2017/decorative" val="1"/>
              </a:ext>
            </a:extLst>
          </p:cNvPr>
          <p:cNvSpPr/>
          <p:nvPr/>
        </p:nvSpPr>
        <p:spPr>
          <a:xfrm>
            <a:off x="4473468" y="1739780"/>
            <a:ext cx="1679040" cy="375518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Lub Dub Condensed" panose="020B0506030403020204"/>
              </a:rPr>
              <a:t>CLASS 2a</a:t>
            </a: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r>
              <a:rPr lang="en-US" sz="1400" b="1" dirty="0">
                <a:solidFill>
                  <a:schemeClr val="tx1"/>
                </a:solidFill>
                <a:latin typeface="Lub Dub Condensed" panose="020B0506030403020204"/>
              </a:rPr>
              <a:t> </a:t>
            </a: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lang="en-US" sz="12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PCC</a:t>
            </a:r>
          </a:p>
          <a:p>
            <a:pPr algn="ctr"/>
            <a:r>
              <a:rPr lang="en-US" sz="1200" i="1" dirty="0">
                <a:solidFill>
                  <a:schemeClr val="tx1"/>
                </a:solidFill>
                <a:latin typeface="Lub Dub Condensed" panose="020B0506030403020204"/>
              </a:rPr>
              <a:t>If idarucizumab unavailable</a:t>
            </a:r>
          </a:p>
          <a:p>
            <a:pPr algn="ctr"/>
            <a:endParaRPr lang="en-US" sz="1400" b="1" dirty="0">
              <a:solidFill>
                <a:schemeClr val="tx1"/>
              </a:solidFill>
              <a:latin typeface="Lub Dub Condensed" panose="020B0506030403020204"/>
            </a:endParaRPr>
          </a:p>
          <a:p>
            <a:pPr algn="ctr"/>
            <a:br>
              <a:rPr lang="en-US" sz="1400" b="1" dirty="0">
                <a:solidFill>
                  <a:schemeClr val="tx1"/>
                </a:solidFill>
                <a:latin typeface="Lub Dub Condensed" panose="020B0506030403020204"/>
              </a:rPr>
            </a:br>
            <a:br>
              <a:rPr lang="en-US" sz="1400" b="1" dirty="0">
                <a:solidFill>
                  <a:schemeClr val="tx1"/>
                </a:solidFill>
                <a:latin typeface="Lub Dub Condensed" panose="020B0506030403020204"/>
              </a:rPr>
            </a:br>
            <a:endParaRPr lang="en-US" sz="7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72" name="Straight Connector 71">
            <a:extLst>
              <a:ext uri="{FF2B5EF4-FFF2-40B4-BE49-F238E27FC236}">
                <a16:creationId xmlns:a16="http://schemas.microsoft.com/office/drawing/2014/main" id="{F6038CF9-62E5-39A7-24D1-FB165B74CA08}"/>
              </a:ext>
              <a:ext uri="{C183D7F6-B498-43B3-948B-1728B52AA6E4}">
                <adec:decorative xmlns:adec="http://schemas.microsoft.com/office/drawing/2017/decorative" val="1"/>
              </a:ext>
            </a:extLst>
          </p:cNvPr>
          <p:cNvCxnSpPr>
            <a:cxnSpLocks/>
          </p:cNvCxnSpPr>
          <p:nvPr/>
        </p:nvCxnSpPr>
        <p:spPr>
          <a:xfrm flipV="1">
            <a:off x="1037601" y="3307733"/>
            <a:ext cx="5373473" cy="27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914F900-2126-9515-9650-05D3EFB79602}"/>
              </a:ext>
              <a:ext uri="{C183D7F6-B498-43B3-948B-1728B52AA6E4}">
                <adec:decorative xmlns:adec="http://schemas.microsoft.com/office/drawing/2017/decorative" val="1"/>
              </a:ext>
            </a:extLst>
          </p:cNvPr>
          <p:cNvCxnSpPr>
            <a:cxnSpLocks/>
          </p:cNvCxnSpPr>
          <p:nvPr/>
        </p:nvCxnSpPr>
        <p:spPr>
          <a:xfrm flipV="1">
            <a:off x="1035889" y="4004664"/>
            <a:ext cx="5373473" cy="27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D194FEB4-AE19-4A11-2F6D-8139B9E7692C}"/>
              </a:ext>
              <a:ext uri="{C183D7F6-B498-43B3-948B-1728B52AA6E4}">
                <adec:decorative xmlns:adec="http://schemas.microsoft.com/office/drawing/2017/decorative" val="1"/>
              </a:ext>
            </a:extLst>
          </p:cNvPr>
          <p:cNvSpPr txBox="1"/>
          <p:nvPr/>
        </p:nvSpPr>
        <p:spPr>
          <a:xfrm>
            <a:off x="1775238" y="1506699"/>
            <a:ext cx="156004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C00000"/>
                </a:solidFill>
                <a:effectLst/>
                <a:uLnTx/>
                <a:uFillTx/>
                <a:latin typeface="Lub Dub Condensed" panose="020B0506030403020204" pitchFamily="34" charset="0"/>
              </a:rPr>
              <a:t>Life-threatening bleed</a:t>
            </a:r>
          </a:p>
        </p:txBody>
      </p:sp>
      <p:pic>
        <p:nvPicPr>
          <p:cNvPr id="78" name="Picture 77">
            <a:extLst>
              <a:ext uri="{FF2B5EF4-FFF2-40B4-BE49-F238E27FC236}">
                <a16:creationId xmlns:a16="http://schemas.microsoft.com/office/drawing/2014/main" id="{BCEA9976-2968-30F4-0ECE-C603584A9A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1230" y="1940120"/>
            <a:ext cx="446494" cy="431934"/>
          </a:xfrm>
          <a:prstGeom prst="rect">
            <a:avLst/>
          </a:prstGeom>
        </p:spPr>
      </p:pic>
      <p:pic>
        <p:nvPicPr>
          <p:cNvPr id="79" name="Picture 78">
            <a:extLst>
              <a:ext uri="{FF2B5EF4-FFF2-40B4-BE49-F238E27FC236}">
                <a16:creationId xmlns:a16="http://schemas.microsoft.com/office/drawing/2014/main" id="{98161CB5-D9BD-C22A-EEF8-E5FCFE67EA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1868" y="2445138"/>
            <a:ext cx="446494" cy="431934"/>
          </a:xfrm>
          <a:prstGeom prst="rect">
            <a:avLst/>
          </a:prstGeom>
        </p:spPr>
      </p:pic>
      <p:pic>
        <p:nvPicPr>
          <p:cNvPr id="80" name="Picture 79">
            <a:extLst>
              <a:ext uri="{FF2B5EF4-FFF2-40B4-BE49-F238E27FC236}">
                <a16:creationId xmlns:a16="http://schemas.microsoft.com/office/drawing/2014/main" id="{A3FB28CE-1A6F-44E7-950A-E47132EC91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1230" y="3504782"/>
            <a:ext cx="446494" cy="431934"/>
          </a:xfrm>
          <a:prstGeom prst="rect">
            <a:avLst/>
          </a:prstGeom>
        </p:spPr>
      </p:pic>
      <p:pic>
        <p:nvPicPr>
          <p:cNvPr id="81" name="Picture 80">
            <a:extLst>
              <a:ext uri="{FF2B5EF4-FFF2-40B4-BE49-F238E27FC236}">
                <a16:creationId xmlns:a16="http://schemas.microsoft.com/office/drawing/2014/main" id="{2F41E543-3477-6437-EC4C-56AD5C5EE6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9792" y="4581855"/>
            <a:ext cx="446494" cy="431934"/>
          </a:xfrm>
          <a:prstGeom prst="rect">
            <a:avLst/>
          </a:prstGeom>
        </p:spPr>
      </p:pic>
      <p:sp>
        <p:nvSpPr>
          <p:cNvPr id="82" name="Left Brace 81">
            <a:extLst>
              <a:ext uri="{FF2B5EF4-FFF2-40B4-BE49-F238E27FC236}">
                <a16:creationId xmlns:a16="http://schemas.microsoft.com/office/drawing/2014/main" id="{70D37649-BE13-F12B-783A-5C297E954C44}"/>
              </a:ext>
              <a:ext uri="{C183D7F6-B498-43B3-948B-1728B52AA6E4}">
                <adec:decorative xmlns:adec="http://schemas.microsoft.com/office/drawing/2017/decorative" val="1"/>
              </a:ext>
            </a:extLst>
          </p:cNvPr>
          <p:cNvSpPr/>
          <p:nvPr/>
        </p:nvSpPr>
        <p:spPr>
          <a:xfrm rot="16200000">
            <a:off x="4302144" y="3695962"/>
            <a:ext cx="253158" cy="3759227"/>
          </a:xfrm>
          <a:prstGeom prst="leftBrace">
            <a:avLst>
              <a:gd name="adj1" fmla="val 56819"/>
              <a:gd name="adj2" fmla="val 4890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Left Brace 82">
            <a:extLst>
              <a:ext uri="{FF2B5EF4-FFF2-40B4-BE49-F238E27FC236}">
                <a16:creationId xmlns:a16="http://schemas.microsoft.com/office/drawing/2014/main" id="{C4E9D7DD-834D-9310-4627-40BC2005E2DB}"/>
              </a:ext>
              <a:ext uri="{C183D7F6-B498-43B3-948B-1728B52AA6E4}">
                <adec:decorative xmlns:adec="http://schemas.microsoft.com/office/drawing/2017/decorative" val="1"/>
              </a:ext>
            </a:extLst>
          </p:cNvPr>
          <p:cNvSpPr/>
          <p:nvPr/>
        </p:nvSpPr>
        <p:spPr>
          <a:xfrm rot="16200000">
            <a:off x="8523966" y="3241335"/>
            <a:ext cx="253158" cy="4665058"/>
          </a:xfrm>
          <a:prstGeom prst="leftBrace">
            <a:avLst>
              <a:gd name="adj1" fmla="val 56819"/>
              <a:gd name="adj2" fmla="val 4890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5" name="Group 134">
            <a:extLst>
              <a:ext uri="{FF2B5EF4-FFF2-40B4-BE49-F238E27FC236}">
                <a16:creationId xmlns:a16="http://schemas.microsoft.com/office/drawing/2014/main" id="{3B06D480-126C-A91C-8F3A-ED584DAE75F6}"/>
              </a:ext>
              <a:ext uri="{C183D7F6-B498-43B3-948B-1728B52AA6E4}">
                <adec:decorative xmlns:adec="http://schemas.microsoft.com/office/drawing/2017/decorative" val="1"/>
              </a:ext>
            </a:extLst>
          </p:cNvPr>
          <p:cNvGrpSpPr/>
          <p:nvPr/>
        </p:nvGrpSpPr>
        <p:grpSpPr>
          <a:xfrm>
            <a:off x="7208136" y="1821732"/>
            <a:ext cx="1011189" cy="1011189"/>
            <a:chOff x="7177314" y="1883377"/>
            <a:chExt cx="1067358" cy="1067358"/>
          </a:xfrm>
        </p:grpSpPr>
        <p:pic>
          <p:nvPicPr>
            <p:cNvPr id="84" name="Graphic 83" descr="Right Brain outline">
              <a:extLst>
                <a:ext uri="{FF2B5EF4-FFF2-40B4-BE49-F238E27FC236}">
                  <a16:creationId xmlns:a16="http://schemas.microsoft.com/office/drawing/2014/main" id="{ED1FFD5A-B66D-28B7-3CA2-6795B993A0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7314" y="1883377"/>
              <a:ext cx="1067358" cy="1067358"/>
            </a:xfrm>
            <a:prstGeom prst="rect">
              <a:avLst/>
            </a:prstGeom>
          </p:spPr>
        </p:pic>
        <p:sp>
          <p:nvSpPr>
            <p:cNvPr id="85" name="Freeform: Shape 84">
              <a:extLst>
                <a:ext uri="{FF2B5EF4-FFF2-40B4-BE49-F238E27FC236}">
                  <a16:creationId xmlns:a16="http://schemas.microsoft.com/office/drawing/2014/main" id="{1C3704C7-68B9-4AF7-911A-5594C38819E1}"/>
                </a:ext>
              </a:extLst>
            </p:cNvPr>
            <p:cNvSpPr/>
            <p:nvPr/>
          </p:nvSpPr>
          <p:spPr>
            <a:xfrm>
              <a:off x="7769641" y="2114162"/>
              <a:ext cx="213798" cy="559558"/>
            </a:xfrm>
            <a:custGeom>
              <a:avLst/>
              <a:gdLst>
                <a:gd name="connsiteX0" fmla="*/ 49534 w 280751"/>
                <a:gd name="connsiteY0" fmla="*/ 175 h 594275"/>
                <a:gd name="connsiteX1" fmla="*/ 126190 w 280751"/>
                <a:gd name="connsiteY1" fmla="*/ 54930 h 594275"/>
                <a:gd name="connsiteX2" fmla="*/ 148092 w 280751"/>
                <a:gd name="connsiteY2" fmla="*/ 104209 h 594275"/>
                <a:gd name="connsiteX3" fmla="*/ 164519 w 280751"/>
                <a:gd name="connsiteY3" fmla="*/ 120635 h 594275"/>
                <a:gd name="connsiteX4" fmla="*/ 213798 w 280751"/>
                <a:gd name="connsiteY4" fmla="*/ 191816 h 594275"/>
                <a:gd name="connsiteX5" fmla="*/ 263077 w 280751"/>
                <a:gd name="connsiteY5" fmla="*/ 273948 h 594275"/>
                <a:gd name="connsiteX6" fmla="*/ 263077 w 280751"/>
                <a:gd name="connsiteY6" fmla="*/ 328702 h 594275"/>
                <a:gd name="connsiteX7" fmla="*/ 279503 w 280751"/>
                <a:gd name="connsiteY7" fmla="*/ 421785 h 594275"/>
                <a:gd name="connsiteX8" fmla="*/ 224749 w 280751"/>
                <a:gd name="connsiteY8" fmla="*/ 460113 h 594275"/>
                <a:gd name="connsiteX9" fmla="*/ 180945 w 280751"/>
                <a:gd name="connsiteY9" fmla="*/ 525818 h 594275"/>
                <a:gd name="connsiteX10" fmla="*/ 148092 w 280751"/>
                <a:gd name="connsiteY10" fmla="*/ 586048 h 594275"/>
                <a:gd name="connsiteX11" fmla="*/ 65961 w 280751"/>
                <a:gd name="connsiteY11" fmla="*/ 586048 h 594275"/>
                <a:gd name="connsiteX12" fmla="*/ 55010 w 280751"/>
                <a:gd name="connsiteY12" fmla="*/ 514867 h 594275"/>
                <a:gd name="connsiteX13" fmla="*/ 38583 w 280751"/>
                <a:gd name="connsiteY13" fmla="*/ 399883 h 594275"/>
                <a:gd name="connsiteX14" fmla="*/ 255 w 280751"/>
                <a:gd name="connsiteY14" fmla="*/ 284899 h 594275"/>
                <a:gd name="connsiteX15" fmla="*/ 22157 w 280751"/>
                <a:gd name="connsiteY15" fmla="*/ 169914 h 594275"/>
                <a:gd name="connsiteX16" fmla="*/ 27632 w 280751"/>
                <a:gd name="connsiteY16" fmla="*/ 71356 h 594275"/>
                <a:gd name="connsiteX17" fmla="*/ 16681 w 280751"/>
                <a:gd name="connsiteY17" fmla="*/ 38503 h 594275"/>
                <a:gd name="connsiteX18" fmla="*/ 49534 w 280751"/>
                <a:gd name="connsiteY18" fmla="*/ 175 h 59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751" h="594275">
                  <a:moveTo>
                    <a:pt x="49534" y="175"/>
                  </a:moveTo>
                  <a:cubicBezTo>
                    <a:pt x="67786" y="2913"/>
                    <a:pt x="109764" y="37591"/>
                    <a:pt x="126190" y="54930"/>
                  </a:cubicBezTo>
                  <a:cubicBezTo>
                    <a:pt x="142616" y="72269"/>
                    <a:pt x="148092" y="104209"/>
                    <a:pt x="148092" y="104209"/>
                  </a:cubicBezTo>
                  <a:cubicBezTo>
                    <a:pt x="154480" y="115160"/>
                    <a:pt x="153568" y="106034"/>
                    <a:pt x="164519" y="120635"/>
                  </a:cubicBezTo>
                  <a:cubicBezTo>
                    <a:pt x="175470" y="135236"/>
                    <a:pt x="197372" y="166264"/>
                    <a:pt x="213798" y="191816"/>
                  </a:cubicBezTo>
                  <a:cubicBezTo>
                    <a:pt x="230224" y="217368"/>
                    <a:pt x="254864" y="251134"/>
                    <a:pt x="263077" y="273948"/>
                  </a:cubicBezTo>
                  <a:cubicBezTo>
                    <a:pt x="271290" y="296762"/>
                    <a:pt x="260339" y="304062"/>
                    <a:pt x="263077" y="328702"/>
                  </a:cubicBezTo>
                  <a:cubicBezTo>
                    <a:pt x="265815" y="353342"/>
                    <a:pt x="285891" y="399883"/>
                    <a:pt x="279503" y="421785"/>
                  </a:cubicBezTo>
                  <a:cubicBezTo>
                    <a:pt x="273115" y="443687"/>
                    <a:pt x="241175" y="442774"/>
                    <a:pt x="224749" y="460113"/>
                  </a:cubicBezTo>
                  <a:cubicBezTo>
                    <a:pt x="208323" y="477452"/>
                    <a:pt x="193721" y="504829"/>
                    <a:pt x="180945" y="525818"/>
                  </a:cubicBezTo>
                  <a:cubicBezTo>
                    <a:pt x="168169" y="546807"/>
                    <a:pt x="167256" y="576010"/>
                    <a:pt x="148092" y="586048"/>
                  </a:cubicBezTo>
                  <a:cubicBezTo>
                    <a:pt x="128928" y="596086"/>
                    <a:pt x="81475" y="597911"/>
                    <a:pt x="65961" y="586048"/>
                  </a:cubicBezTo>
                  <a:cubicBezTo>
                    <a:pt x="50447" y="574185"/>
                    <a:pt x="59573" y="545894"/>
                    <a:pt x="55010" y="514867"/>
                  </a:cubicBezTo>
                  <a:cubicBezTo>
                    <a:pt x="50447" y="483840"/>
                    <a:pt x="47709" y="438211"/>
                    <a:pt x="38583" y="399883"/>
                  </a:cubicBezTo>
                  <a:cubicBezTo>
                    <a:pt x="29457" y="361555"/>
                    <a:pt x="2993" y="323227"/>
                    <a:pt x="255" y="284899"/>
                  </a:cubicBezTo>
                  <a:cubicBezTo>
                    <a:pt x="-2483" y="246571"/>
                    <a:pt x="17594" y="205504"/>
                    <a:pt x="22157" y="169914"/>
                  </a:cubicBezTo>
                  <a:cubicBezTo>
                    <a:pt x="26720" y="134324"/>
                    <a:pt x="28545" y="93258"/>
                    <a:pt x="27632" y="71356"/>
                  </a:cubicBezTo>
                  <a:cubicBezTo>
                    <a:pt x="26719" y="49454"/>
                    <a:pt x="15768" y="49454"/>
                    <a:pt x="16681" y="38503"/>
                  </a:cubicBezTo>
                  <a:cubicBezTo>
                    <a:pt x="17594" y="27552"/>
                    <a:pt x="31282" y="-2563"/>
                    <a:pt x="49534" y="175"/>
                  </a:cubicBezTo>
                  <a:close/>
                </a:path>
              </a:pathLst>
            </a:cu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6" name="TextBox 85">
            <a:extLst>
              <a:ext uri="{FF2B5EF4-FFF2-40B4-BE49-F238E27FC236}">
                <a16:creationId xmlns:a16="http://schemas.microsoft.com/office/drawing/2014/main" id="{97D1795B-EC88-6993-770B-CF5382CBCBB6}"/>
              </a:ext>
              <a:ext uri="{C183D7F6-B498-43B3-948B-1728B52AA6E4}">
                <adec:decorative xmlns:adec="http://schemas.microsoft.com/office/drawing/2017/decorative" val="1"/>
              </a:ext>
            </a:extLst>
          </p:cNvPr>
          <p:cNvSpPr txBox="1"/>
          <p:nvPr/>
        </p:nvSpPr>
        <p:spPr>
          <a:xfrm>
            <a:off x="7001928" y="1727530"/>
            <a:ext cx="1418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ICH</a:t>
            </a:r>
          </a:p>
        </p:txBody>
      </p:sp>
      <p:sp>
        <p:nvSpPr>
          <p:cNvPr id="87" name="TextBox 86">
            <a:extLst>
              <a:ext uri="{FF2B5EF4-FFF2-40B4-BE49-F238E27FC236}">
                <a16:creationId xmlns:a16="http://schemas.microsoft.com/office/drawing/2014/main" id="{EFE18C95-C433-F25C-C189-1762BCAA90DD}"/>
              </a:ext>
              <a:ext uri="{C183D7F6-B498-43B3-948B-1728B52AA6E4}">
                <adec:decorative xmlns:adec="http://schemas.microsoft.com/office/drawing/2017/decorative" val="1"/>
              </a:ext>
            </a:extLst>
          </p:cNvPr>
          <p:cNvSpPr txBox="1"/>
          <p:nvPr/>
        </p:nvSpPr>
        <p:spPr>
          <a:xfrm>
            <a:off x="8872628" y="1731106"/>
            <a:ext cx="1418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Non-ICH</a:t>
            </a:r>
          </a:p>
        </p:txBody>
      </p:sp>
      <p:sp>
        <p:nvSpPr>
          <p:cNvPr id="88" name="TextBox 87">
            <a:extLst>
              <a:ext uri="{FF2B5EF4-FFF2-40B4-BE49-F238E27FC236}">
                <a16:creationId xmlns:a16="http://schemas.microsoft.com/office/drawing/2014/main" id="{1E2A4F98-0790-1DCB-90BB-C3229DC88504}"/>
              </a:ext>
              <a:ext uri="{C183D7F6-B498-43B3-948B-1728B52AA6E4}">
                <adec:decorative xmlns:adec="http://schemas.microsoft.com/office/drawing/2017/decorative" val="1"/>
              </a:ext>
            </a:extLst>
          </p:cNvPr>
          <p:cNvSpPr txBox="1"/>
          <p:nvPr/>
        </p:nvSpPr>
        <p:spPr>
          <a:xfrm>
            <a:off x="8825500" y="2209836"/>
            <a:ext cx="15513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Reasonable to resume once underlying etiology treated</a:t>
            </a:r>
          </a:p>
        </p:txBody>
      </p:sp>
      <p:sp>
        <p:nvSpPr>
          <p:cNvPr id="89" name="TextBox 88">
            <a:extLst>
              <a:ext uri="{FF2B5EF4-FFF2-40B4-BE49-F238E27FC236}">
                <a16:creationId xmlns:a16="http://schemas.microsoft.com/office/drawing/2014/main" id="{2712AE3D-D55D-45F3-5D70-A6C2861424D8}"/>
              </a:ext>
              <a:ext uri="{C183D7F6-B498-43B3-948B-1728B52AA6E4}">
                <adec:decorative xmlns:adec="http://schemas.microsoft.com/office/drawing/2017/decorative" val="1"/>
              </a:ext>
            </a:extLst>
          </p:cNvPr>
          <p:cNvSpPr txBox="1"/>
          <p:nvPr/>
        </p:nvSpPr>
        <p:spPr>
          <a:xfrm>
            <a:off x="7007915" y="2865114"/>
            <a:ext cx="14181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Recurrence risk</a:t>
            </a:r>
          </a:p>
        </p:txBody>
      </p:sp>
      <p:sp>
        <p:nvSpPr>
          <p:cNvPr id="90" name="TextBox 89">
            <a:extLst>
              <a:ext uri="{FF2B5EF4-FFF2-40B4-BE49-F238E27FC236}">
                <a16:creationId xmlns:a16="http://schemas.microsoft.com/office/drawing/2014/main" id="{060AFFD0-EDE5-9AC4-37AA-5DE8EC8E5C34}"/>
              </a:ext>
              <a:ext uri="{C183D7F6-B498-43B3-948B-1728B52AA6E4}">
                <adec:decorative xmlns:adec="http://schemas.microsoft.com/office/drawing/2017/decorative" val="1"/>
              </a:ext>
            </a:extLst>
          </p:cNvPr>
          <p:cNvSpPr txBox="1"/>
          <p:nvPr/>
        </p:nvSpPr>
        <p:spPr>
          <a:xfrm>
            <a:off x="6966839" y="3411648"/>
            <a:ext cx="5786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Low</a:t>
            </a:r>
          </a:p>
        </p:txBody>
      </p:sp>
      <p:sp>
        <p:nvSpPr>
          <p:cNvPr id="91" name="TextBox 90">
            <a:extLst>
              <a:ext uri="{FF2B5EF4-FFF2-40B4-BE49-F238E27FC236}">
                <a16:creationId xmlns:a16="http://schemas.microsoft.com/office/drawing/2014/main" id="{27C3D6A6-C76A-1195-2D7A-E44EFDEBA64C}"/>
              </a:ext>
              <a:ext uri="{C183D7F6-B498-43B3-948B-1728B52AA6E4}">
                <adec:decorative xmlns:adec="http://schemas.microsoft.com/office/drawing/2017/decorative" val="1"/>
              </a:ext>
            </a:extLst>
          </p:cNvPr>
          <p:cNvSpPr txBox="1"/>
          <p:nvPr/>
        </p:nvSpPr>
        <p:spPr>
          <a:xfrm>
            <a:off x="7720368" y="3411648"/>
            <a:ext cx="111540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High (e.g. CAA)</a:t>
            </a:r>
          </a:p>
        </p:txBody>
      </p:sp>
      <p:sp>
        <p:nvSpPr>
          <p:cNvPr id="92" name="TextBox 91">
            <a:extLst>
              <a:ext uri="{FF2B5EF4-FFF2-40B4-BE49-F238E27FC236}">
                <a16:creationId xmlns:a16="http://schemas.microsoft.com/office/drawing/2014/main" id="{1F16AEE0-95DF-8E83-5EEB-4C8F102A0864}"/>
              </a:ext>
              <a:ext uri="{C183D7F6-B498-43B3-948B-1728B52AA6E4}">
                <adec:decorative xmlns:adec="http://schemas.microsoft.com/office/drawing/2017/decorative" val="1"/>
              </a:ext>
            </a:extLst>
          </p:cNvPr>
          <p:cNvSpPr txBox="1"/>
          <p:nvPr/>
        </p:nvSpPr>
        <p:spPr>
          <a:xfrm>
            <a:off x="8897144" y="2885257"/>
            <a:ext cx="1387288" cy="276999"/>
          </a:xfrm>
          <a:prstGeom prst="rect">
            <a:avLst/>
          </a:prstGeom>
          <a:solidFill>
            <a:srgbClr val="F99B1D"/>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Consider LAAO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a:t>
            </a:r>
            <a:r>
              <a:rPr lang="en-US" sz="1200" dirty="0">
                <a:solidFill>
                  <a:prstClr val="black"/>
                </a:solidFill>
                <a:latin typeface="Lub Dub Condensed" panose="020B0506030403020204" pitchFamily="34" charset="0"/>
              </a:rPr>
              <a:t>2b</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93" name="TextBox 92">
            <a:extLst>
              <a:ext uri="{FF2B5EF4-FFF2-40B4-BE49-F238E27FC236}">
                <a16:creationId xmlns:a16="http://schemas.microsoft.com/office/drawing/2014/main" id="{93FD4052-2B92-8AF9-BB18-79518456E5E5}"/>
              </a:ext>
              <a:ext uri="{C183D7F6-B498-43B3-948B-1728B52AA6E4}">
                <adec:decorative xmlns:adec="http://schemas.microsoft.com/office/drawing/2017/decorative" val="1"/>
              </a:ext>
            </a:extLst>
          </p:cNvPr>
          <p:cNvSpPr txBox="1"/>
          <p:nvPr/>
        </p:nvSpPr>
        <p:spPr>
          <a:xfrm>
            <a:off x="7528639" y="3739016"/>
            <a:ext cx="21118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Thromboembolism risk</a:t>
            </a:r>
          </a:p>
        </p:txBody>
      </p:sp>
      <p:sp>
        <p:nvSpPr>
          <p:cNvPr id="94" name="TextBox 93">
            <a:extLst>
              <a:ext uri="{FF2B5EF4-FFF2-40B4-BE49-F238E27FC236}">
                <a16:creationId xmlns:a16="http://schemas.microsoft.com/office/drawing/2014/main" id="{AADAF1C8-20FB-B4B6-1FC4-19AAD9F501C5}"/>
              </a:ext>
              <a:ext uri="{C183D7F6-B498-43B3-948B-1728B52AA6E4}">
                <adec:decorative xmlns:adec="http://schemas.microsoft.com/office/drawing/2017/decorative" val="1"/>
              </a:ext>
            </a:extLst>
          </p:cNvPr>
          <p:cNvSpPr txBox="1"/>
          <p:nvPr/>
        </p:nvSpPr>
        <p:spPr>
          <a:xfrm>
            <a:off x="8591597" y="4245408"/>
            <a:ext cx="1918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Intermediate/high (&lt; 5%)</a:t>
            </a:r>
          </a:p>
        </p:txBody>
      </p:sp>
      <p:sp>
        <p:nvSpPr>
          <p:cNvPr id="95" name="TextBox 94">
            <a:extLst>
              <a:ext uri="{FF2B5EF4-FFF2-40B4-BE49-F238E27FC236}">
                <a16:creationId xmlns:a16="http://schemas.microsoft.com/office/drawing/2014/main" id="{EEE70EDF-53D2-EA20-A97A-1B18FDA044C5}"/>
              </a:ext>
              <a:ext uri="{C183D7F6-B498-43B3-948B-1728B52AA6E4}">
                <adec:decorative xmlns:adec="http://schemas.microsoft.com/office/drawing/2017/decorative" val="1"/>
              </a:ext>
            </a:extLst>
          </p:cNvPr>
          <p:cNvSpPr txBox="1"/>
          <p:nvPr/>
        </p:nvSpPr>
        <p:spPr>
          <a:xfrm>
            <a:off x="6603596" y="5061369"/>
            <a:ext cx="1975326" cy="461665"/>
          </a:xfrm>
          <a:prstGeom prst="rect">
            <a:avLst/>
          </a:prstGeom>
          <a:solidFill>
            <a:srgbClr val="F0DB0E"/>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Early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Within 1-2 weeks (2a)</a:t>
            </a:r>
          </a:p>
        </p:txBody>
      </p:sp>
      <p:sp>
        <p:nvSpPr>
          <p:cNvPr id="96" name="TextBox 95">
            <a:extLst>
              <a:ext uri="{FF2B5EF4-FFF2-40B4-BE49-F238E27FC236}">
                <a16:creationId xmlns:a16="http://schemas.microsoft.com/office/drawing/2014/main" id="{D77D1EAC-E86D-7D02-9813-B245A6EA8115}"/>
              </a:ext>
              <a:ext uri="{C183D7F6-B498-43B3-948B-1728B52AA6E4}">
                <adec:decorative xmlns:adec="http://schemas.microsoft.com/office/drawing/2017/decorative" val="1"/>
              </a:ext>
            </a:extLst>
          </p:cNvPr>
          <p:cNvSpPr txBox="1"/>
          <p:nvPr/>
        </p:nvSpPr>
        <p:spPr>
          <a:xfrm>
            <a:off x="8570388" y="5068657"/>
            <a:ext cx="2111875" cy="461665"/>
          </a:xfrm>
          <a:prstGeom prst="rect">
            <a:avLst/>
          </a:prstGeom>
          <a:solidFill>
            <a:srgbClr val="F99B1D"/>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Delayed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Within 4-8 weeks (</a:t>
            </a:r>
            <a:r>
              <a:rPr lang="en-US" sz="1200" dirty="0">
                <a:solidFill>
                  <a:prstClr val="black"/>
                </a:solidFill>
                <a:latin typeface="Lub Dub Condensed" panose="020B0506030403020204" pitchFamily="34" charset="0"/>
              </a:rPr>
              <a:t>2b</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grpSp>
        <p:nvGrpSpPr>
          <p:cNvPr id="121" name="Group 120">
            <a:extLst>
              <a:ext uri="{FF2B5EF4-FFF2-40B4-BE49-F238E27FC236}">
                <a16:creationId xmlns:a16="http://schemas.microsoft.com/office/drawing/2014/main" id="{25CF2BBB-02F8-FD36-1697-6ADE8B1182B3}"/>
              </a:ext>
              <a:ext uri="{C183D7F6-B498-43B3-948B-1728B52AA6E4}">
                <adec:decorative xmlns:adec="http://schemas.microsoft.com/office/drawing/2017/decorative" val="1"/>
              </a:ext>
            </a:extLst>
          </p:cNvPr>
          <p:cNvGrpSpPr/>
          <p:nvPr/>
        </p:nvGrpSpPr>
        <p:grpSpPr>
          <a:xfrm>
            <a:off x="7256154" y="3172888"/>
            <a:ext cx="1021918" cy="238758"/>
            <a:chOff x="7256154" y="3042758"/>
            <a:chExt cx="1021918" cy="399960"/>
          </a:xfrm>
        </p:grpSpPr>
        <p:cxnSp>
          <p:nvCxnSpPr>
            <p:cNvPr id="98" name="Straight Arrow Connector 97">
              <a:extLst>
                <a:ext uri="{FF2B5EF4-FFF2-40B4-BE49-F238E27FC236}">
                  <a16:creationId xmlns:a16="http://schemas.microsoft.com/office/drawing/2014/main" id="{405E0E9F-18A3-3878-34A1-BD0FF02A6849}"/>
                </a:ext>
              </a:extLst>
            </p:cNvPr>
            <p:cNvCxnSpPr>
              <a:stCxn id="89" idx="2"/>
              <a:endCxn id="90" idx="0"/>
            </p:cNvCxnSpPr>
            <p:nvPr/>
          </p:nvCxnSpPr>
          <p:spPr>
            <a:xfrm flipH="1">
              <a:off x="7256154" y="3042758"/>
              <a:ext cx="460826"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60B81CF-3827-F41E-8A11-7676DC9DF93D}"/>
                </a:ext>
              </a:extLst>
            </p:cNvPr>
            <p:cNvCxnSpPr>
              <a:cxnSpLocks/>
              <a:stCxn id="89" idx="2"/>
              <a:endCxn id="91" idx="0"/>
            </p:cNvCxnSpPr>
            <p:nvPr/>
          </p:nvCxnSpPr>
          <p:spPr>
            <a:xfrm>
              <a:off x="7716980" y="3042760"/>
              <a:ext cx="561092"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15" name="Elbow Connector 82">
            <a:extLst>
              <a:ext uri="{FF2B5EF4-FFF2-40B4-BE49-F238E27FC236}">
                <a16:creationId xmlns:a16="http://schemas.microsoft.com/office/drawing/2014/main" id="{82FDD617-23D3-9367-9731-A07BAF2AC69B}"/>
              </a:ext>
              <a:ext uri="{C183D7F6-B498-43B3-948B-1728B52AA6E4}">
                <adec:decorative xmlns:adec="http://schemas.microsoft.com/office/drawing/2017/decorative" val="1"/>
              </a:ext>
            </a:extLst>
          </p:cNvPr>
          <p:cNvCxnSpPr>
            <a:cxnSpLocks/>
            <a:stCxn id="90" idx="2"/>
            <a:endCxn id="93" idx="1"/>
          </p:cNvCxnSpPr>
          <p:nvPr/>
        </p:nvCxnSpPr>
        <p:spPr>
          <a:xfrm rot="16200000" flipH="1">
            <a:off x="7290267" y="3654533"/>
            <a:ext cx="204258" cy="272485"/>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2CDCA62-8A0E-FC04-4FED-B944E62A9457}"/>
              </a:ext>
              <a:ext uri="{C183D7F6-B498-43B3-948B-1728B52AA6E4}">
                <adec:decorative xmlns:adec="http://schemas.microsoft.com/office/drawing/2017/decorative" val="1"/>
              </a:ext>
            </a:extLst>
          </p:cNvPr>
          <p:cNvCxnSpPr>
            <a:cxnSpLocks/>
          </p:cNvCxnSpPr>
          <p:nvPr/>
        </p:nvCxnSpPr>
        <p:spPr>
          <a:xfrm>
            <a:off x="9596759" y="1963447"/>
            <a:ext cx="0" cy="2865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8B9A9E2-48C9-05F8-1F17-CE7FA4C4D126}"/>
              </a:ext>
              <a:ext uri="{C183D7F6-B498-43B3-948B-1728B52AA6E4}">
                <adec:decorative xmlns:adec="http://schemas.microsoft.com/office/drawing/2017/decorative" val="1"/>
              </a:ext>
            </a:extLst>
          </p:cNvPr>
          <p:cNvCxnSpPr>
            <a:cxnSpLocks/>
          </p:cNvCxnSpPr>
          <p:nvPr/>
        </p:nvCxnSpPr>
        <p:spPr>
          <a:xfrm>
            <a:off x="7714876" y="2639830"/>
            <a:ext cx="0" cy="2865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D7226D99-F0FE-B7D6-6F50-A3DC5102D56C}"/>
              </a:ext>
              <a:ext uri="{C183D7F6-B498-43B3-948B-1728B52AA6E4}">
                <adec:decorative xmlns:adec="http://schemas.microsoft.com/office/drawing/2017/decorative" val="1"/>
              </a:ext>
            </a:extLst>
          </p:cNvPr>
          <p:cNvGrpSpPr/>
          <p:nvPr/>
        </p:nvGrpSpPr>
        <p:grpSpPr>
          <a:xfrm>
            <a:off x="8055826" y="4002981"/>
            <a:ext cx="919877" cy="238759"/>
            <a:chOff x="7256154" y="3420709"/>
            <a:chExt cx="919877" cy="399961"/>
          </a:xfrm>
        </p:grpSpPr>
        <p:cxnSp>
          <p:nvCxnSpPr>
            <p:cNvPr id="132" name="Straight Arrow Connector 131">
              <a:extLst>
                <a:ext uri="{FF2B5EF4-FFF2-40B4-BE49-F238E27FC236}">
                  <a16:creationId xmlns:a16="http://schemas.microsoft.com/office/drawing/2014/main" id="{97670D1B-C896-5F18-6457-052A1A774404}"/>
                </a:ext>
              </a:extLst>
            </p:cNvPr>
            <p:cNvCxnSpPr/>
            <p:nvPr/>
          </p:nvCxnSpPr>
          <p:spPr>
            <a:xfrm flipH="1">
              <a:off x="7256154" y="3420709"/>
              <a:ext cx="460826"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92C1F8-E23A-A513-3F11-1FD4FFB114B0}"/>
                </a:ext>
              </a:extLst>
            </p:cNvPr>
            <p:cNvCxnSpPr>
              <a:cxnSpLocks/>
            </p:cNvCxnSpPr>
            <p:nvPr/>
          </p:nvCxnSpPr>
          <p:spPr>
            <a:xfrm>
              <a:off x="7716980" y="3420712"/>
              <a:ext cx="459051"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4" name="TextBox 133">
            <a:extLst>
              <a:ext uri="{FF2B5EF4-FFF2-40B4-BE49-F238E27FC236}">
                <a16:creationId xmlns:a16="http://schemas.microsoft.com/office/drawing/2014/main" id="{3A3BFA59-1A52-321B-70C1-FF73A58B3853}"/>
              </a:ext>
              <a:ext uri="{C183D7F6-B498-43B3-948B-1728B52AA6E4}">
                <adec:decorative xmlns:adec="http://schemas.microsoft.com/office/drawing/2017/decorative" val="1"/>
              </a:ext>
            </a:extLst>
          </p:cNvPr>
          <p:cNvSpPr txBox="1"/>
          <p:nvPr/>
        </p:nvSpPr>
        <p:spPr>
          <a:xfrm>
            <a:off x="6699439" y="4264244"/>
            <a:ext cx="18383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Very high (≥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(e.g. mechanical valve, rheumatic MS)</a:t>
            </a:r>
          </a:p>
        </p:txBody>
      </p:sp>
      <p:cxnSp>
        <p:nvCxnSpPr>
          <p:cNvPr id="143" name="Elbow Connector 82">
            <a:extLst>
              <a:ext uri="{FF2B5EF4-FFF2-40B4-BE49-F238E27FC236}">
                <a16:creationId xmlns:a16="http://schemas.microsoft.com/office/drawing/2014/main" id="{9AFC584D-D272-8024-9608-CD3566A87DCB}"/>
              </a:ext>
              <a:ext uri="{C183D7F6-B498-43B3-948B-1728B52AA6E4}">
                <adec:decorative xmlns:adec="http://schemas.microsoft.com/office/drawing/2017/decorative" val="1"/>
              </a:ext>
            </a:extLst>
          </p:cNvPr>
          <p:cNvCxnSpPr>
            <a:cxnSpLocks/>
            <a:stCxn id="91" idx="3"/>
            <a:endCxn id="92" idx="2"/>
          </p:cNvCxnSpPr>
          <p:nvPr/>
        </p:nvCxnSpPr>
        <p:spPr>
          <a:xfrm flipV="1">
            <a:off x="8835776" y="3162256"/>
            <a:ext cx="755012" cy="387892"/>
          </a:xfrm>
          <a:prstGeom prst="bentConnector2">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D4592BDB-65C8-66F5-1571-4C0AB5159DAB}"/>
              </a:ext>
              <a:ext uri="{C183D7F6-B498-43B3-948B-1728B52AA6E4}">
                <adec:decorative xmlns:adec="http://schemas.microsoft.com/office/drawing/2017/decorative" val="1"/>
              </a:ext>
            </a:extLst>
          </p:cNvPr>
          <p:cNvCxnSpPr>
            <a:cxnSpLocks/>
            <a:endCxn id="95" idx="0"/>
          </p:cNvCxnSpPr>
          <p:nvPr/>
        </p:nvCxnSpPr>
        <p:spPr>
          <a:xfrm flipH="1">
            <a:off x="7591259" y="4848773"/>
            <a:ext cx="31150" cy="21259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FEE5547-7BEE-DD14-0C55-92B773EE2C6C}"/>
              </a:ext>
              <a:ext uri="{C183D7F6-B498-43B3-948B-1728B52AA6E4}">
                <adec:decorative xmlns:adec="http://schemas.microsoft.com/office/drawing/2017/decorative" val="1"/>
              </a:ext>
            </a:extLst>
          </p:cNvPr>
          <p:cNvCxnSpPr>
            <a:cxnSpLocks/>
            <a:stCxn id="94" idx="2"/>
          </p:cNvCxnSpPr>
          <p:nvPr/>
        </p:nvCxnSpPr>
        <p:spPr>
          <a:xfrm>
            <a:off x="9551030" y="4522407"/>
            <a:ext cx="0" cy="5372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Rectangle 150" descr="This figure depicts guideline recommendations for reversal and resumption of anticoagulation therapy in the event active bleeding occurs in patients who are receiving anticoagulant therapy (apixaban, edoxaban, rivaroxaban, dabigatran, or warfarin).">
            <a:extLst>
              <a:ext uri="{FF2B5EF4-FFF2-40B4-BE49-F238E27FC236}">
                <a16:creationId xmlns:a16="http://schemas.microsoft.com/office/drawing/2014/main" id="{6C3F9310-A3A1-374F-37AD-C4A743A847DF}"/>
              </a:ext>
            </a:extLst>
          </p:cNvPr>
          <p:cNvSpPr/>
          <p:nvPr/>
        </p:nvSpPr>
        <p:spPr>
          <a:xfrm>
            <a:off x="524017" y="1243292"/>
            <a:ext cx="10685124" cy="48391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52F34F-671B-EAE1-57D4-D561094C52CC}"/>
              </a:ext>
            </a:extLst>
          </p:cNvPr>
          <p:cNvSpPr txBox="1"/>
          <p:nvPr/>
        </p:nvSpPr>
        <p:spPr>
          <a:xfrm>
            <a:off x="469275" y="5643710"/>
            <a:ext cx="2474647" cy="315789"/>
          </a:xfrm>
          <a:prstGeom prst="rect">
            <a:avLst/>
          </a:prstGeom>
          <a:noFill/>
        </p:spPr>
        <p:txBody>
          <a:bodyPr wrap="square" rtlCol="0">
            <a:spAutoFit/>
          </a:bodyPr>
          <a:lstStyle/>
          <a:p>
            <a:r>
              <a:rPr lang="en-US" sz="1400" dirty="0">
                <a:latin typeface="Lub Dub Condensed" panose="020B0506030403020204" pitchFamily="34" charset="0"/>
              </a:rPr>
              <a:t>*</a:t>
            </a:r>
            <a:r>
              <a:rPr lang="en-US" sz="1100" dirty="0">
                <a:latin typeface="Lub Dub Condensed" panose="020B0506030403020204" pitchFamily="34" charset="0"/>
              </a:rPr>
              <a:t>C-LD LOE applies to data on edoxaban</a:t>
            </a:r>
            <a:endParaRPr lang="en-US" sz="1100"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6000109"/>
            <a:ext cx="8857315" cy="320892"/>
          </a:xfrm>
        </p:spPr>
        <p:txBody>
          <a:bodyPr/>
          <a:lstStyle/>
          <a:p>
            <a:pPr marL="0" indent="0" algn="ctr"/>
            <a:r>
              <a:rPr lang="en-US" sz="1100" b="1" dirty="0"/>
              <a:t>Abbreviations: </a:t>
            </a:r>
            <a:r>
              <a:rPr lang="en-US" sz="1100" dirty="0"/>
              <a:t>4F-PCC indicates 4-factor prothrombin complex concentrate; CAA; cerebral amyloid angiopathy; LAAO, left atrial appendage occlusion; ICH, Intracerebral hemorrhage; IV, intravenous; C-LD LOE, Level of evidence C and limited data; MS, mitral stenosis; and PCC, prothrombin complex concentrate.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pic>
        <p:nvPicPr>
          <p:cNvPr id="5" name="Picture 4">
            <a:extLst>
              <a:ext uri="{FF2B5EF4-FFF2-40B4-BE49-F238E27FC236}">
                <a16:creationId xmlns:a16="http://schemas.microsoft.com/office/drawing/2014/main" id="{FED03F4D-5647-FD9B-15C3-8801F55FA7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3111" y="2945020"/>
            <a:ext cx="446494" cy="431934"/>
          </a:xfrm>
          <a:prstGeom prst="rect">
            <a:avLst/>
          </a:prstGeom>
        </p:spPr>
      </p:pic>
    </p:spTree>
    <p:extLst>
      <p:ext uri="{BB962C8B-B14F-4D97-AF65-F5344CB8AC3E}">
        <p14:creationId xmlns:p14="http://schemas.microsoft.com/office/powerpoint/2010/main" val="63302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408459" cy="1069228"/>
          </a:xfrm>
        </p:spPr>
        <p:txBody>
          <a:bodyPr/>
          <a:lstStyle/>
          <a:p>
            <a:r>
              <a:rPr lang="en-US" sz="2700" dirty="0"/>
              <a:t>Timing of Discontinuation of OACs in AF Pts Scheduled to Undergo an Invasive Procedure or Surgery in Whom Anticoagulation is to be Interrupted </a:t>
            </a:r>
          </a:p>
        </p:txBody>
      </p:sp>
      <p:graphicFrame>
        <p:nvGraphicFramePr>
          <p:cNvPr id="8" name="Table 7">
            <a:extLst>
              <a:ext uri="{FF2B5EF4-FFF2-40B4-BE49-F238E27FC236}">
                <a16:creationId xmlns:a16="http://schemas.microsoft.com/office/drawing/2014/main" id="{AE6C4CFB-4354-D61D-0248-B708A124F471}"/>
              </a:ext>
            </a:extLst>
          </p:cNvPr>
          <p:cNvGraphicFramePr>
            <a:graphicFrameLocks noGrp="1"/>
          </p:cNvGraphicFramePr>
          <p:nvPr>
            <p:extLst>
              <p:ext uri="{D42A27DB-BD31-4B8C-83A1-F6EECF244321}">
                <p14:modId xmlns:p14="http://schemas.microsoft.com/office/powerpoint/2010/main" val="3388517312"/>
              </p:ext>
            </p:extLst>
          </p:nvPr>
        </p:nvGraphicFramePr>
        <p:xfrm>
          <a:off x="1805364" y="1684962"/>
          <a:ext cx="8078375" cy="3069326"/>
        </p:xfrm>
        <a:graphic>
          <a:graphicData uri="http://schemas.openxmlformats.org/drawingml/2006/table">
            <a:tbl>
              <a:tblPr firstRow="1" bandRow="1">
                <a:tableStyleId>{7DF18680-E054-41AD-8BC1-D1AEF772440D}</a:tableStyleId>
              </a:tblPr>
              <a:tblGrid>
                <a:gridCol w="2868235">
                  <a:extLst>
                    <a:ext uri="{9D8B030D-6E8A-4147-A177-3AD203B41FA5}">
                      <a16:colId xmlns:a16="http://schemas.microsoft.com/office/drawing/2014/main" val="2742853295"/>
                    </a:ext>
                  </a:extLst>
                </a:gridCol>
                <a:gridCol w="2703246">
                  <a:extLst>
                    <a:ext uri="{9D8B030D-6E8A-4147-A177-3AD203B41FA5}">
                      <a16:colId xmlns:a16="http://schemas.microsoft.com/office/drawing/2014/main" val="3135968922"/>
                    </a:ext>
                  </a:extLst>
                </a:gridCol>
                <a:gridCol w="2506894">
                  <a:extLst>
                    <a:ext uri="{9D8B030D-6E8A-4147-A177-3AD203B41FA5}">
                      <a16:colId xmlns:a16="http://schemas.microsoft.com/office/drawing/2014/main" val="1047482743"/>
                    </a:ext>
                  </a:extLst>
                </a:gridCol>
              </a:tblGrid>
              <a:tr h="433171">
                <a:tc>
                  <a:txBody>
                    <a:bodyPr/>
                    <a:lstStyle/>
                    <a:p>
                      <a:pPr algn="ctr"/>
                      <a:r>
                        <a:rPr lang="en-US" sz="1500" dirty="0">
                          <a:latin typeface="Lub Dub Condensed" panose="020B0506030403020204" pitchFamily="34" charset="0"/>
                          <a:cs typeface="Arial" panose="020B0604020202020204" pitchFamily="34" charset="0"/>
                        </a:rPr>
                        <a:t>Anticoagulant</a:t>
                      </a:r>
                    </a:p>
                  </a:txBody>
                  <a:tcPr marL="113096" marR="113096" marT="56548" marB="56548" anchor="ctr">
                    <a:solidFill>
                      <a:schemeClr val="tx1">
                        <a:lumMod val="75000"/>
                        <a:lumOff val="25000"/>
                      </a:schemeClr>
                    </a:solidFill>
                  </a:tcPr>
                </a:tc>
                <a:tc>
                  <a:txBody>
                    <a:bodyPr/>
                    <a:lstStyle/>
                    <a:p>
                      <a:pPr algn="ctr"/>
                      <a:r>
                        <a:rPr lang="en-US" sz="1500" dirty="0">
                          <a:latin typeface="Lub Dub Condensed" panose="020B0506030403020204" pitchFamily="34" charset="0"/>
                          <a:cs typeface="Arial" panose="020B0604020202020204" pitchFamily="34" charset="0"/>
                        </a:rPr>
                        <a:t>Low Bleeding Risk Procedure</a:t>
                      </a:r>
                    </a:p>
                  </a:txBody>
                  <a:tcPr marL="113096" marR="113096" marT="56548" marB="56548" anchor="ctr">
                    <a:solidFill>
                      <a:schemeClr val="tx1">
                        <a:lumMod val="75000"/>
                        <a:lumOff val="25000"/>
                      </a:schemeClr>
                    </a:solidFill>
                  </a:tcPr>
                </a:tc>
                <a:tc>
                  <a:txBody>
                    <a:bodyPr/>
                    <a:lstStyle/>
                    <a:p>
                      <a:pPr algn="ctr"/>
                      <a:r>
                        <a:rPr lang="en-US" sz="1500" dirty="0">
                          <a:latin typeface="Lub Dub Condensed" panose="020B0506030403020204" pitchFamily="34" charset="0"/>
                          <a:cs typeface="Arial" panose="020B0604020202020204" pitchFamily="34" charset="0"/>
                        </a:rPr>
                        <a:t>High Bleeding Risk Procedure</a:t>
                      </a:r>
                    </a:p>
                  </a:txBody>
                  <a:tcPr marL="113096" marR="113096" marT="56548" marB="56548" anchor="ctr">
                    <a:solidFill>
                      <a:schemeClr val="tx1">
                        <a:lumMod val="75000"/>
                        <a:lumOff val="25000"/>
                      </a:schemeClr>
                    </a:solidFill>
                  </a:tcPr>
                </a:tc>
                <a:extLst>
                  <a:ext uri="{0D108BD9-81ED-4DB2-BD59-A6C34878D82A}">
                    <a16:rowId xmlns:a16="http://schemas.microsoft.com/office/drawing/2014/main" val="480891336"/>
                  </a:ext>
                </a:extLst>
              </a:tr>
              <a:tr h="364579">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Apixaban (CrCl &gt;25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2504365262"/>
                  </a:ext>
                </a:extLst>
              </a:tr>
              <a:tr h="364579">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Dabigatran (CrCl &gt;50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206714502"/>
                  </a:ext>
                </a:extLst>
              </a:tr>
              <a:tr h="475393">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Dabigatran (CrCl </a:t>
                      </a:r>
                      <a:r>
                        <a:rPr lang="en-US" sz="1600" b="1" kern="12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30-50</a:t>
                      </a: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4 d</a:t>
                      </a:r>
                    </a:p>
                  </a:txBody>
                  <a:tcPr marL="68580" marR="68580" marT="0" marB="0" anchor="ctr">
                    <a:solidFill>
                      <a:schemeClr val="bg1">
                        <a:lumMod val="85000"/>
                      </a:schemeClr>
                    </a:solidFill>
                  </a:tcPr>
                </a:tc>
                <a:extLst>
                  <a:ext uri="{0D108BD9-81ED-4DB2-BD59-A6C34878D82A}">
                    <a16:rowId xmlns:a16="http://schemas.microsoft.com/office/drawing/2014/main" val="1931521000"/>
                  </a:ext>
                </a:extLst>
              </a:tr>
              <a:tr h="410096">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Edoxaban (CrCl &gt;15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3846268161"/>
                  </a:ext>
                </a:extLst>
              </a:tr>
              <a:tr h="410096">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Rivaroxaban (CrCl &gt;30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942683584"/>
                  </a:ext>
                </a:extLst>
              </a:tr>
              <a:tr h="611412">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Warfarin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5 d for a target INR &lt;1.5</a:t>
                      </a:r>
                      <a:br>
                        <a:rPr lang="en-US" sz="1400" dirty="0">
                          <a:effectLst/>
                          <a:latin typeface="Lub Dub Condensed" panose="020B0506030403020204" pitchFamily="34" charset="0"/>
                          <a:ea typeface="Times New Roman" panose="02020603050405020304" pitchFamily="18" charset="0"/>
                          <a:cs typeface="Arial" panose="020B0604020202020204" pitchFamily="34" charset="0"/>
                        </a:rPr>
                      </a:b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2-3 d for a target INR &lt;2</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5 d</a:t>
                      </a:r>
                    </a:p>
                  </a:txBody>
                  <a:tcPr marL="68580" marR="68580" marT="0" marB="0" anchor="ctr">
                    <a:solidFill>
                      <a:schemeClr val="bg1">
                        <a:lumMod val="85000"/>
                      </a:schemeClr>
                    </a:solidFill>
                  </a:tcPr>
                </a:tc>
                <a:extLst>
                  <a:ext uri="{0D108BD9-81ED-4DB2-BD59-A6C34878D82A}">
                    <a16:rowId xmlns:a16="http://schemas.microsoft.com/office/drawing/2014/main" val="2175750902"/>
                  </a:ext>
                </a:extLst>
              </a:tr>
            </a:tbl>
          </a:graphicData>
        </a:graphic>
      </p:graphicFrame>
      <p:sp>
        <p:nvSpPr>
          <p:cNvPr id="12" name="TextBox 11">
            <a:extLst>
              <a:ext uri="{FF2B5EF4-FFF2-40B4-BE49-F238E27FC236}">
                <a16:creationId xmlns:a16="http://schemas.microsoft.com/office/drawing/2014/main" id="{B3181EB3-2620-F233-E1EC-40C92ACC46A9}"/>
              </a:ext>
            </a:extLst>
          </p:cNvPr>
          <p:cNvSpPr txBox="1"/>
          <p:nvPr/>
        </p:nvSpPr>
        <p:spPr>
          <a:xfrm>
            <a:off x="1702942" y="4798030"/>
            <a:ext cx="2673850" cy="938719"/>
          </a:xfrm>
          <a:prstGeom prst="rect">
            <a:avLst/>
          </a:prstGeom>
          <a:noFill/>
        </p:spPr>
        <p:txBody>
          <a:bodyPr wrap="square">
            <a:spAutoFit/>
          </a:bodyPr>
          <a:lstStyle/>
          <a:p>
            <a:r>
              <a:rPr lang="en-US" sz="1100" dirty="0">
                <a:latin typeface="Lub Dub Condensed" panose="020B0506030403020204" pitchFamily="34" charset="0"/>
                <a:cs typeface="Arial" panose="020B0604020202020204" pitchFamily="34" charset="0"/>
              </a:rPr>
              <a:t>Note: *For patients on DOAC with creatinine clearance lower than the values in the table, few clinical data exist. Consider holding for an additional 1 to 3 days, especially for high bleeding risk procedures.</a:t>
            </a:r>
          </a:p>
        </p:txBody>
      </p:sp>
      <p:sp>
        <p:nvSpPr>
          <p:cNvPr id="14" name="TextBox 13">
            <a:extLst>
              <a:ext uri="{FF2B5EF4-FFF2-40B4-BE49-F238E27FC236}">
                <a16:creationId xmlns:a16="http://schemas.microsoft.com/office/drawing/2014/main" id="{49B317A0-F257-BEBE-3786-E8FBF33CC15D}"/>
              </a:ext>
            </a:extLst>
          </p:cNvPr>
          <p:cNvSpPr txBox="1"/>
          <p:nvPr/>
        </p:nvSpPr>
        <p:spPr>
          <a:xfrm>
            <a:off x="4849403" y="4798030"/>
            <a:ext cx="5116530" cy="938719"/>
          </a:xfrm>
          <a:prstGeom prst="rect">
            <a:avLst/>
          </a:prstGeom>
          <a:noFill/>
        </p:spPr>
        <p:txBody>
          <a:bodyPr wrap="square">
            <a:spAutoFit/>
          </a:bodyPr>
          <a:lstStyle/>
          <a:p>
            <a:r>
              <a:rPr lang="en-US" sz="1100" dirty="0">
                <a:latin typeface="Lub Dub Condensed" panose="020B0506030403020204" pitchFamily="34" charset="0"/>
                <a:cs typeface="Arial" panose="020B0604020202020204" pitchFamily="34" charset="0"/>
              </a:rPr>
              <a:t>†The number of days is the number of full days before the day of surgery in which the patient does not take any dose of anticoagulant. The drug is also not taken the day of surgery. For example, in the case of holding a twice daily drug for 1 day, if the drug is taken at 8 pm, and surgery is at 8 am, at the time of surgery, it will be 36 hours since the last dose was taken. </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928189"/>
            <a:ext cx="8542105" cy="359594"/>
          </a:xfrm>
        </p:spPr>
        <p:txBody>
          <a:bodyPr/>
          <a:lstStyle/>
          <a:p>
            <a:pPr marL="0" indent="0" algn="ctr"/>
            <a:r>
              <a:rPr lang="en-US" sz="1100" b="1" dirty="0"/>
              <a:t>Abbreviations: </a:t>
            </a:r>
            <a:r>
              <a:rPr lang="en-US" sz="1100" dirty="0"/>
              <a:t>AF indicates atrial fibrillation; CrCl, creatinine clearance; d, day; DOAC, direct oral anticoagulation; </a:t>
            </a:r>
            <a:br>
              <a:rPr lang="en-US" sz="1100" dirty="0"/>
            </a:br>
            <a:r>
              <a:rPr lang="en-US" sz="1100" dirty="0"/>
              <a:t>INR, international normalized ratio; and OAC, oral anticoagulant.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11148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660111"/>
          </a:xfrm>
        </p:spPr>
        <p:txBody>
          <a:bodyPr/>
          <a:lstStyle/>
          <a:p>
            <a:r>
              <a:rPr lang="en-US" sz="2700" dirty="0"/>
              <a:t>Management of Periprocedural Anticoagulation in Patients with AF</a:t>
            </a:r>
          </a:p>
        </p:txBody>
      </p:sp>
      <p:cxnSp>
        <p:nvCxnSpPr>
          <p:cNvPr id="55" name="Straight Arrow Connector 54">
            <a:extLst>
              <a:ext uri="{FF2B5EF4-FFF2-40B4-BE49-F238E27FC236}">
                <a16:creationId xmlns:a16="http://schemas.microsoft.com/office/drawing/2014/main" id="{E171834A-B139-2672-B610-C183DC7D1382}"/>
              </a:ext>
              <a:ext uri="{C183D7F6-B498-43B3-948B-1728B52AA6E4}">
                <adec:decorative xmlns:adec="http://schemas.microsoft.com/office/drawing/2017/decorative" val="1"/>
              </a:ext>
            </a:extLst>
          </p:cNvPr>
          <p:cNvCxnSpPr>
            <a:cxnSpLocks/>
          </p:cNvCxnSpPr>
          <p:nvPr/>
        </p:nvCxnSpPr>
        <p:spPr>
          <a:xfrm flipH="1" flipV="1">
            <a:off x="7311233" y="3454298"/>
            <a:ext cx="10972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AA748BA-EE4A-2F7A-73AC-EE2F22C8A665}"/>
              </a:ext>
              <a:ext uri="{C183D7F6-B498-43B3-948B-1728B52AA6E4}">
                <adec:decorative xmlns:adec="http://schemas.microsoft.com/office/drawing/2017/decorative" val="1"/>
              </a:ext>
            </a:extLst>
          </p:cNvPr>
          <p:cNvSpPr txBox="1"/>
          <p:nvPr/>
        </p:nvSpPr>
        <p:spPr>
          <a:xfrm>
            <a:off x="7683876" y="3319307"/>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20" name="TextBox 19">
            <a:extLst>
              <a:ext uri="{FF2B5EF4-FFF2-40B4-BE49-F238E27FC236}">
                <a16:creationId xmlns:a16="http://schemas.microsoft.com/office/drawing/2014/main" id="{36D4437A-D060-0360-EB9D-BFD8FBE078B4}"/>
              </a:ext>
              <a:ext uri="{C183D7F6-B498-43B3-948B-1728B52AA6E4}">
                <adec:decorative xmlns:adec="http://schemas.microsoft.com/office/drawing/2017/decorative" val="1"/>
              </a:ext>
            </a:extLst>
          </p:cNvPr>
          <p:cNvSpPr txBox="1"/>
          <p:nvPr/>
        </p:nvSpPr>
        <p:spPr>
          <a:xfrm>
            <a:off x="3923276" y="1401979"/>
            <a:ext cx="3400889" cy="63738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AF undergoing </a:t>
            </a:r>
          </a:p>
          <a:p>
            <a:r>
              <a:rPr lang="en-US" dirty="0">
                <a:latin typeface="Lub Dub Condensed" panose="020B0506030403020204" pitchFamily="34" charset="0"/>
              </a:rPr>
              <a:t>invasive procedure or surgery</a:t>
            </a:r>
          </a:p>
        </p:txBody>
      </p:sp>
      <p:sp>
        <p:nvSpPr>
          <p:cNvPr id="21" name="TextBox 20">
            <a:extLst>
              <a:ext uri="{FF2B5EF4-FFF2-40B4-BE49-F238E27FC236}">
                <a16:creationId xmlns:a16="http://schemas.microsoft.com/office/drawing/2014/main" id="{9137EEDF-C1D9-B7F7-2416-C72C2B3DDF95}"/>
              </a:ext>
              <a:ext uri="{C183D7F6-B498-43B3-948B-1728B52AA6E4}">
                <adec:decorative xmlns:adec="http://schemas.microsoft.com/office/drawing/2017/decorative" val="1"/>
              </a:ext>
            </a:extLst>
          </p:cNvPr>
          <p:cNvSpPr txBox="1"/>
          <p:nvPr/>
        </p:nvSpPr>
        <p:spPr>
          <a:xfrm>
            <a:off x="3918325" y="2308007"/>
            <a:ext cx="3404706" cy="560877"/>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Procedure cannot be performed safely on uninterrupted anticoagulation</a:t>
            </a:r>
          </a:p>
        </p:txBody>
      </p:sp>
      <p:sp>
        <p:nvSpPr>
          <p:cNvPr id="22" name="TextBox 21">
            <a:extLst>
              <a:ext uri="{FF2B5EF4-FFF2-40B4-BE49-F238E27FC236}">
                <a16:creationId xmlns:a16="http://schemas.microsoft.com/office/drawing/2014/main" id="{C248E9C2-0BE8-C0F0-EC08-FA26B1495F13}"/>
              </a:ext>
              <a:ext uri="{C183D7F6-B498-43B3-948B-1728B52AA6E4}">
                <adec:decorative xmlns:adec="http://schemas.microsoft.com/office/drawing/2017/decorative" val="1"/>
              </a:ext>
            </a:extLst>
          </p:cNvPr>
          <p:cNvSpPr txBox="1"/>
          <p:nvPr/>
        </p:nvSpPr>
        <p:spPr>
          <a:xfrm>
            <a:off x="8300173" y="1912224"/>
            <a:ext cx="2367827" cy="63393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Procedure is a pacemaker or ICD implant</a:t>
            </a:r>
          </a:p>
        </p:txBody>
      </p:sp>
      <p:sp>
        <p:nvSpPr>
          <p:cNvPr id="23" name="Round Same Side Corner Rectangle 60">
            <a:extLst>
              <a:ext uri="{FF2B5EF4-FFF2-40B4-BE49-F238E27FC236}">
                <a16:creationId xmlns:a16="http://schemas.microsoft.com/office/drawing/2014/main" id="{D73609B6-C944-7005-6AE3-44ECEEB27B90}"/>
              </a:ext>
              <a:ext uri="{C183D7F6-B498-43B3-948B-1728B52AA6E4}">
                <adec:decorative xmlns:adec="http://schemas.microsoft.com/office/drawing/2017/decorative" val="1"/>
              </a:ext>
            </a:extLst>
          </p:cNvPr>
          <p:cNvSpPr/>
          <p:nvPr/>
        </p:nvSpPr>
        <p:spPr>
          <a:xfrm>
            <a:off x="3920376" y="3097701"/>
            <a:ext cx="3400566" cy="6637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Temporary cessation or oral anticoagulation without bridging is recommended excluding those with recent stroke or TIA, or a mechanical valve.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4" name="Round Same Side Corner Rectangle 60">
            <a:extLst>
              <a:ext uri="{FF2B5EF4-FFF2-40B4-BE49-F238E27FC236}">
                <a16:creationId xmlns:a16="http://schemas.microsoft.com/office/drawing/2014/main" id="{E4F5C423-BA94-8233-0C15-8173F47B612A}"/>
              </a:ext>
              <a:ext uri="{C183D7F6-B498-43B3-948B-1728B52AA6E4}">
                <adec:decorative xmlns:adec="http://schemas.microsoft.com/office/drawing/2017/decorative" val="1"/>
              </a:ext>
            </a:extLst>
          </p:cNvPr>
          <p:cNvSpPr/>
          <p:nvPr/>
        </p:nvSpPr>
        <p:spPr>
          <a:xfrm>
            <a:off x="3920376" y="4186742"/>
            <a:ext cx="3400566" cy="5471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Timing of interruption of DOAC should be guided by the specific agent, renal function, and the bleeding risk.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5" name="Round Same Side Corner Rectangle 60">
            <a:extLst>
              <a:ext uri="{FF2B5EF4-FFF2-40B4-BE49-F238E27FC236}">
                <a16:creationId xmlns:a16="http://schemas.microsoft.com/office/drawing/2014/main" id="{06903951-1712-995B-E3D2-8D0ED9037B25}"/>
              </a:ext>
              <a:ext uri="{C183D7F6-B498-43B3-948B-1728B52AA6E4}">
                <adec:decorative xmlns:adec="http://schemas.microsoft.com/office/drawing/2017/decorative" val="1"/>
              </a:ext>
            </a:extLst>
          </p:cNvPr>
          <p:cNvSpPr/>
          <p:nvPr/>
        </p:nvSpPr>
        <p:spPr>
          <a:xfrm>
            <a:off x="457201" y="4007449"/>
            <a:ext cx="2268070" cy="121056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Resumption of anticoagulation the day after low bleeding risk surgery and between the evening of the second day and the evening of the third day after high bleeding risk surgery. (2a)</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6" name="Round Same Side Corner Rectangle 60">
            <a:extLst>
              <a:ext uri="{FF2B5EF4-FFF2-40B4-BE49-F238E27FC236}">
                <a16:creationId xmlns:a16="http://schemas.microsoft.com/office/drawing/2014/main" id="{F77CF432-8FB4-A719-72CC-7760C387CED0}"/>
              </a:ext>
              <a:ext uri="{C183D7F6-B498-43B3-948B-1728B52AA6E4}">
                <adec:decorative xmlns:adec="http://schemas.microsoft.com/office/drawing/2017/decorative" val="1"/>
              </a:ext>
            </a:extLst>
          </p:cNvPr>
          <p:cNvSpPr/>
          <p:nvPr/>
        </p:nvSpPr>
        <p:spPr>
          <a:xfrm>
            <a:off x="457201" y="2788584"/>
            <a:ext cx="2262982" cy="97284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Bridging with LMWH should not be administered (except in patients with mechanical valve or recent stroke or TIA) (3: Harm)</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9" name="Round Same Side Corner Rectangle 60">
            <a:extLst>
              <a:ext uri="{FF2B5EF4-FFF2-40B4-BE49-F238E27FC236}">
                <a16:creationId xmlns:a16="http://schemas.microsoft.com/office/drawing/2014/main" id="{31B9B450-DE79-B8E6-B846-7DA8EDB3101C}"/>
              </a:ext>
              <a:ext uri="{C183D7F6-B498-43B3-948B-1728B52AA6E4}">
                <adec:decorative xmlns:adec="http://schemas.microsoft.com/office/drawing/2017/decorative" val="1"/>
              </a:ext>
            </a:extLst>
          </p:cNvPr>
          <p:cNvSpPr/>
          <p:nvPr/>
        </p:nvSpPr>
        <p:spPr>
          <a:xfrm>
            <a:off x="8160682" y="4377242"/>
            <a:ext cx="1279154" cy="11567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Continued anticoagulation in preference to interruption of warfarin and bridging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0" name="Round Same Side Corner Rectangle 60">
            <a:extLst>
              <a:ext uri="{FF2B5EF4-FFF2-40B4-BE49-F238E27FC236}">
                <a16:creationId xmlns:a16="http://schemas.microsoft.com/office/drawing/2014/main" id="{0F7C2243-B771-2207-CA2A-3CAD4F5239D6}"/>
              </a:ext>
              <a:ext uri="{C183D7F6-B498-43B3-948B-1728B52AA6E4}">
                <adec:decorative xmlns:adec="http://schemas.microsoft.com/office/drawing/2017/decorative" val="1"/>
              </a:ext>
            </a:extLst>
          </p:cNvPr>
          <p:cNvSpPr/>
          <p:nvPr/>
        </p:nvSpPr>
        <p:spPr>
          <a:xfrm>
            <a:off x="9711575" y="4377242"/>
            <a:ext cx="1458449" cy="74440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Either uninterrupted or interrupted DOAC (2a)</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ed Rectangle 28">
            <a:extLst>
              <a:ext uri="{FF2B5EF4-FFF2-40B4-BE49-F238E27FC236}">
                <a16:creationId xmlns:a16="http://schemas.microsoft.com/office/drawing/2014/main" id="{EB9636E7-93DD-D9B4-AA8C-7A98F3E218EE}"/>
              </a:ext>
              <a:ext uri="{C183D7F6-B498-43B3-948B-1728B52AA6E4}">
                <adec:decorative xmlns:adec="http://schemas.microsoft.com/office/drawing/2017/decorative" val="1"/>
              </a:ext>
            </a:extLst>
          </p:cNvPr>
          <p:cNvSpPr/>
          <p:nvPr/>
        </p:nvSpPr>
        <p:spPr>
          <a:xfrm>
            <a:off x="9709189" y="3090714"/>
            <a:ext cx="1469799" cy="67502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CHA</a:t>
            </a:r>
            <a:r>
              <a:rPr lang="en-US" sz="1200" b="1" baseline="-25000" dirty="0">
                <a:ln w="0"/>
                <a:solidFill>
                  <a:schemeClr val="tx1"/>
                </a:solidFill>
                <a:latin typeface="Lub Dub Condensed" panose="020B0506030403020204" pitchFamily="34" charset="0"/>
              </a:rPr>
              <a:t>2</a:t>
            </a:r>
            <a:r>
              <a:rPr lang="en-US" sz="1200" b="1" dirty="0">
                <a:ln w="0"/>
                <a:solidFill>
                  <a:schemeClr val="tx1"/>
                </a:solidFill>
                <a:latin typeface="Lub Dub Condensed" panose="020B0506030403020204" pitchFamily="34" charset="0"/>
              </a:rPr>
              <a:t>DS</a:t>
            </a:r>
            <a:r>
              <a:rPr lang="en-US" sz="1200" b="1" baseline="-25000" dirty="0">
                <a:ln w="0"/>
                <a:solidFill>
                  <a:schemeClr val="tx1"/>
                </a:solidFill>
                <a:latin typeface="Lub Dub Condensed" panose="020B0506030403020204" pitchFamily="34" charset="0"/>
              </a:rPr>
              <a:t>2</a:t>
            </a:r>
            <a:r>
              <a:rPr lang="en-US" sz="1200" b="1" dirty="0">
                <a:ln w="0"/>
                <a:solidFill>
                  <a:schemeClr val="tx1"/>
                </a:solidFill>
                <a:latin typeface="Lub Dub Condensed" panose="020B0506030403020204" pitchFamily="34" charset="0"/>
              </a:rPr>
              <a:t>-VASc score</a:t>
            </a:r>
          </a:p>
          <a:p>
            <a:pPr algn="ctr"/>
            <a:r>
              <a:rPr lang="en-US" sz="1200" b="1" dirty="0">
                <a:ln w="0"/>
                <a:solidFill>
                  <a:schemeClr val="tx1"/>
                </a:solidFill>
                <a:latin typeface="Lub Dub Condensed" panose="020B0506030403020204" pitchFamily="34" charset="0"/>
              </a:rPr>
              <a:t>≥2 or equivalent risk</a:t>
            </a:r>
          </a:p>
          <a:p>
            <a:pPr algn="ctr"/>
            <a:r>
              <a:rPr lang="en-US" sz="1200" b="1" dirty="0">
                <a:ln w="0"/>
                <a:solidFill>
                  <a:schemeClr val="tx1"/>
                </a:solidFill>
                <a:latin typeface="Lub Dub Condensed" panose="020B0506030403020204" pitchFamily="34" charset="0"/>
              </a:rPr>
              <a:t>of stroke, on DOAC</a:t>
            </a:r>
          </a:p>
        </p:txBody>
      </p:sp>
      <p:grpSp>
        <p:nvGrpSpPr>
          <p:cNvPr id="74" name="Group 73">
            <a:extLst>
              <a:ext uri="{FF2B5EF4-FFF2-40B4-BE49-F238E27FC236}">
                <a16:creationId xmlns:a16="http://schemas.microsoft.com/office/drawing/2014/main" id="{142B74FC-1892-2AC7-6A6D-0EB0B517BC5B}"/>
              </a:ext>
              <a:ext uri="{C183D7F6-B498-43B3-948B-1728B52AA6E4}">
                <adec:decorative xmlns:adec="http://schemas.microsoft.com/office/drawing/2017/decorative" val="1"/>
              </a:ext>
            </a:extLst>
          </p:cNvPr>
          <p:cNvGrpSpPr/>
          <p:nvPr/>
        </p:nvGrpSpPr>
        <p:grpSpPr>
          <a:xfrm>
            <a:off x="8301317" y="3001067"/>
            <a:ext cx="968190" cy="914400"/>
            <a:chOff x="8301317" y="3001067"/>
            <a:chExt cx="968190" cy="914400"/>
          </a:xfrm>
        </p:grpSpPr>
        <p:sp>
          <p:nvSpPr>
            <p:cNvPr id="32" name="Rounded Rectangle 28">
              <a:extLst>
                <a:ext uri="{FF2B5EF4-FFF2-40B4-BE49-F238E27FC236}">
                  <a16:creationId xmlns:a16="http://schemas.microsoft.com/office/drawing/2014/main" id="{EF8CA0AA-2323-1A1A-7FD0-61EA07078ACD}"/>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n w="0"/>
                <a:solidFill>
                  <a:schemeClr val="tx1"/>
                </a:solidFill>
                <a:latin typeface="Lub Dub Condensed" panose="020B0506030403020204" pitchFamily="34" charset="0"/>
              </a:endParaRPr>
            </a:p>
          </p:txBody>
        </p:sp>
        <p:sp>
          <p:nvSpPr>
            <p:cNvPr id="38" name="TextBox 37">
              <a:extLst>
                <a:ext uri="{FF2B5EF4-FFF2-40B4-BE49-F238E27FC236}">
                  <a16:creationId xmlns:a16="http://schemas.microsoft.com/office/drawing/2014/main" id="{1F6D92A5-18BC-23F3-88FB-650267B93BEF}"/>
                </a:ext>
              </a:extLst>
            </p:cNvPr>
            <p:cNvSpPr txBox="1"/>
            <p:nvPr/>
          </p:nvSpPr>
          <p:spPr>
            <a:xfrm>
              <a:off x="8301317" y="3049015"/>
              <a:ext cx="96819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On </a:t>
              </a:r>
              <a:b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b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warfarin, </a:t>
              </a:r>
              <a:b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b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risk of TEs </a:t>
              </a:r>
              <a:b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b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 5%</a:t>
              </a:r>
            </a:p>
          </p:txBody>
        </p:sp>
      </p:grpSp>
      <p:cxnSp>
        <p:nvCxnSpPr>
          <p:cNvPr id="40" name="Straight Arrow Connector 39">
            <a:extLst>
              <a:ext uri="{FF2B5EF4-FFF2-40B4-BE49-F238E27FC236}">
                <a16:creationId xmlns:a16="http://schemas.microsoft.com/office/drawing/2014/main" id="{9D877363-4299-3E5F-5D6E-E14B5D7EBA61}"/>
              </a:ext>
              <a:ext uri="{C183D7F6-B498-43B3-948B-1728B52AA6E4}">
                <adec:decorative xmlns:adec="http://schemas.microsoft.com/office/drawing/2017/decorative" val="1"/>
              </a:ext>
            </a:extLst>
          </p:cNvPr>
          <p:cNvCxnSpPr>
            <a:cxnSpLocks/>
            <a:stCxn id="20" idx="2"/>
            <a:endCxn id="21" idx="0"/>
          </p:cNvCxnSpPr>
          <p:nvPr/>
        </p:nvCxnSpPr>
        <p:spPr>
          <a:xfrm flipH="1">
            <a:off x="5620678" y="2039364"/>
            <a:ext cx="3043" cy="268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390B4EA8-6495-2BE2-A56A-CD1EF361AB4E}"/>
              </a:ext>
              <a:ext uri="{C183D7F6-B498-43B3-948B-1728B52AA6E4}">
                <adec:decorative xmlns:adec="http://schemas.microsoft.com/office/drawing/2017/decorative" val="1"/>
              </a:ext>
            </a:extLst>
          </p:cNvPr>
          <p:cNvCxnSpPr>
            <a:cxnSpLocks/>
            <a:stCxn id="22" idx="2"/>
            <a:endCxn id="38" idx="0"/>
          </p:cNvCxnSpPr>
          <p:nvPr/>
        </p:nvCxnSpPr>
        <p:spPr>
          <a:xfrm rot="5400000">
            <a:off x="8883320" y="2448248"/>
            <a:ext cx="502860" cy="698675"/>
          </a:xfrm>
          <a:prstGeom prst="bentConnector3">
            <a:avLst>
              <a:gd name="adj1" fmla="val 5189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989D8FA3-76E1-703F-4D64-964F451CD630}"/>
              </a:ext>
              <a:ext uri="{C183D7F6-B498-43B3-948B-1728B52AA6E4}">
                <adec:decorative xmlns:adec="http://schemas.microsoft.com/office/drawing/2017/decorative" val="1"/>
              </a:ext>
            </a:extLst>
          </p:cNvPr>
          <p:cNvCxnSpPr>
            <a:cxnSpLocks/>
            <a:stCxn id="20" idx="3"/>
            <a:endCxn id="22" idx="0"/>
          </p:cNvCxnSpPr>
          <p:nvPr/>
        </p:nvCxnSpPr>
        <p:spPr>
          <a:xfrm>
            <a:off x="7324165" y="1720672"/>
            <a:ext cx="2159922" cy="19155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A24E81A-A0ED-CCF4-B53C-B1B5B7DB9563}"/>
              </a:ext>
              <a:ext uri="{C183D7F6-B498-43B3-948B-1728B52AA6E4}">
                <adec:decorative xmlns:adec="http://schemas.microsoft.com/office/drawing/2017/decorative" val="1"/>
              </a:ext>
            </a:extLst>
          </p:cNvPr>
          <p:cNvCxnSpPr>
            <a:cxnSpLocks/>
            <a:stCxn id="21" idx="2"/>
            <a:endCxn id="23" idx="0"/>
          </p:cNvCxnSpPr>
          <p:nvPr/>
        </p:nvCxnSpPr>
        <p:spPr>
          <a:xfrm flipH="1">
            <a:off x="5620659" y="2868884"/>
            <a:ext cx="19" cy="2288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F43DF4B-DF0A-B173-20C9-606215AE7D13}"/>
              </a:ext>
              <a:ext uri="{C183D7F6-B498-43B3-948B-1728B52AA6E4}">
                <adec:decorative xmlns:adec="http://schemas.microsoft.com/office/drawing/2017/decorative" val="1"/>
              </a:ext>
            </a:extLst>
          </p:cNvPr>
          <p:cNvCxnSpPr>
            <a:cxnSpLocks/>
            <a:stCxn id="23" idx="2"/>
            <a:endCxn id="24" idx="0"/>
          </p:cNvCxnSpPr>
          <p:nvPr/>
        </p:nvCxnSpPr>
        <p:spPr>
          <a:xfrm>
            <a:off x="5620659" y="3761424"/>
            <a:ext cx="0" cy="4253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51A8D7-6353-A32B-D686-41F3404E82B5}"/>
              </a:ext>
              <a:ext uri="{C183D7F6-B498-43B3-948B-1728B52AA6E4}">
                <adec:decorative xmlns:adec="http://schemas.microsoft.com/office/drawing/2017/decorative" val="1"/>
              </a:ext>
            </a:extLst>
          </p:cNvPr>
          <p:cNvCxnSpPr>
            <a:cxnSpLocks/>
          </p:cNvCxnSpPr>
          <p:nvPr/>
        </p:nvCxnSpPr>
        <p:spPr>
          <a:xfrm flipH="1" flipV="1">
            <a:off x="2720183" y="3454298"/>
            <a:ext cx="120019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DB17353-C3B1-D1A7-25E5-BC10E2116935}"/>
              </a:ext>
              <a:ext uri="{C183D7F6-B498-43B3-948B-1728B52AA6E4}">
                <adec:decorative xmlns:adec="http://schemas.microsoft.com/office/drawing/2017/decorative" val="1"/>
              </a:ext>
            </a:extLst>
          </p:cNvPr>
          <p:cNvSpPr txBox="1"/>
          <p:nvPr/>
        </p:nvSpPr>
        <p:spPr>
          <a:xfrm>
            <a:off x="3054725" y="3205007"/>
            <a:ext cx="621925" cy="461665"/>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Holding</a:t>
            </a:r>
          </a:p>
          <a:p>
            <a:pPr algn="ctr"/>
            <a:r>
              <a:rPr lang="en-US" sz="1200" b="1" dirty="0">
                <a:ln w="0"/>
                <a:latin typeface="Lub Dub Condensed" panose="020B0506030403020204" pitchFamily="34" charset="0"/>
              </a:rPr>
              <a:t>Warfarin</a:t>
            </a:r>
          </a:p>
        </p:txBody>
      </p:sp>
      <p:cxnSp>
        <p:nvCxnSpPr>
          <p:cNvPr id="54" name="Straight Arrow Connector 53">
            <a:extLst>
              <a:ext uri="{FF2B5EF4-FFF2-40B4-BE49-F238E27FC236}">
                <a16:creationId xmlns:a16="http://schemas.microsoft.com/office/drawing/2014/main" id="{8D19BC8C-CB3A-E6EA-89FC-52176FB0E687}"/>
              </a:ext>
              <a:ext uri="{C183D7F6-B498-43B3-948B-1728B52AA6E4}">
                <adec:decorative xmlns:adec="http://schemas.microsoft.com/office/drawing/2017/decorative" val="1"/>
              </a:ext>
            </a:extLst>
          </p:cNvPr>
          <p:cNvCxnSpPr>
            <a:cxnSpLocks/>
          </p:cNvCxnSpPr>
          <p:nvPr/>
        </p:nvCxnSpPr>
        <p:spPr>
          <a:xfrm flipH="1" flipV="1">
            <a:off x="2720183" y="4482998"/>
            <a:ext cx="120019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7E4B0087-F87C-5152-006E-608B927212F4}"/>
              </a:ext>
              <a:ext uri="{C183D7F6-B498-43B3-948B-1728B52AA6E4}">
                <adec:decorative xmlns:adec="http://schemas.microsoft.com/office/drawing/2017/decorative" val="1"/>
              </a:ext>
            </a:extLst>
          </p:cNvPr>
          <p:cNvCxnSpPr>
            <a:cxnSpLocks/>
            <a:stCxn id="22" idx="2"/>
            <a:endCxn id="31" idx="0"/>
          </p:cNvCxnSpPr>
          <p:nvPr/>
        </p:nvCxnSpPr>
        <p:spPr>
          <a:xfrm rot="16200000" flipH="1">
            <a:off x="9691809" y="2338433"/>
            <a:ext cx="544559" cy="960002"/>
          </a:xfrm>
          <a:prstGeom prst="bentConnector3">
            <a:avLst>
              <a:gd name="adj1" fmla="val 4825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05DBAC0-1BA6-AF83-1AAD-1594B7AA510B}"/>
              </a:ext>
              <a:ext uri="{C183D7F6-B498-43B3-948B-1728B52AA6E4}">
                <adec:decorative xmlns:adec="http://schemas.microsoft.com/office/drawing/2017/decorative" val="1"/>
              </a:ext>
            </a:extLst>
          </p:cNvPr>
          <p:cNvCxnSpPr>
            <a:cxnSpLocks/>
            <a:stCxn id="32" idx="2"/>
            <a:endCxn id="29" idx="0"/>
          </p:cNvCxnSpPr>
          <p:nvPr/>
        </p:nvCxnSpPr>
        <p:spPr>
          <a:xfrm>
            <a:off x="8794790" y="3915467"/>
            <a:ext cx="5469" cy="4617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325630A-D323-4442-1A76-C6A2630B9FC9}"/>
              </a:ext>
              <a:ext uri="{C183D7F6-B498-43B3-948B-1728B52AA6E4}">
                <adec:decorative xmlns:adec="http://schemas.microsoft.com/office/drawing/2017/decorative" val="1"/>
              </a:ext>
            </a:extLst>
          </p:cNvPr>
          <p:cNvSpPr txBox="1"/>
          <p:nvPr/>
        </p:nvSpPr>
        <p:spPr>
          <a:xfrm>
            <a:off x="8607801" y="3995582"/>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71" name="Straight Arrow Connector 70">
            <a:extLst>
              <a:ext uri="{FF2B5EF4-FFF2-40B4-BE49-F238E27FC236}">
                <a16:creationId xmlns:a16="http://schemas.microsoft.com/office/drawing/2014/main" id="{30B4AB19-F7CD-F87D-1169-507DCCE76841}"/>
              </a:ext>
              <a:ext uri="{C183D7F6-B498-43B3-948B-1728B52AA6E4}">
                <adec:decorative xmlns:adec="http://schemas.microsoft.com/office/drawing/2017/decorative" val="1"/>
              </a:ext>
            </a:extLst>
          </p:cNvPr>
          <p:cNvCxnSpPr>
            <a:cxnSpLocks/>
            <a:stCxn id="31" idx="2"/>
            <a:endCxn id="30" idx="0"/>
          </p:cNvCxnSpPr>
          <p:nvPr/>
        </p:nvCxnSpPr>
        <p:spPr>
          <a:xfrm flipH="1">
            <a:off x="10440800" y="3765737"/>
            <a:ext cx="3289" cy="6115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descr="This flowchart depicts guideline recommendations with decision pathways for the management of periprocedural anticoagulation in patients with atrial fibrillation.   ">
            <a:extLst>
              <a:ext uri="{FF2B5EF4-FFF2-40B4-BE49-F238E27FC236}">
                <a16:creationId xmlns:a16="http://schemas.microsoft.com/office/drawing/2014/main" id="{92A1CABB-372C-7EA3-DCAD-20C71882BF01}"/>
              </a:ext>
            </a:extLst>
          </p:cNvPr>
          <p:cNvSpPr/>
          <p:nvPr/>
        </p:nvSpPr>
        <p:spPr>
          <a:xfrm>
            <a:off x="205482" y="1222624"/>
            <a:ext cx="11404316" cy="444871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760526"/>
            <a:ext cx="9088217" cy="495072"/>
          </a:xfrm>
        </p:spPr>
        <p:txBody>
          <a:bodyPr/>
          <a:lstStyle/>
          <a:p>
            <a:pPr marL="0" indent="0" algn="ctr"/>
            <a:r>
              <a:rPr lang="en-US" b="1" dirty="0"/>
              <a:t>Abbreviations: </a:t>
            </a:r>
            <a:r>
              <a:rPr lang="en-US" dirty="0"/>
              <a:t>AF indicates atrial fibrillation; CHA2DS2-VASc, congestive heart failure, hypertension, age ≥75 y (doubled), diabetes mellitus, prior stroke or transient ischemic attack or thromboembolism (doubled), vascular disease, age 65 to 74 y, sex category; DOAC, direct oral anticoagulant; ICD, implantable cardioverter-defibrillator;  LMWH, low-molecular-weight heparin; TE, thromboembolism; and TIA, transient ischemic attack.</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39686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right)">
                                      <p:cBhvr>
                                        <p:cTn id="46" dur="500"/>
                                        <p:tgtEl>
                                          <p:spTgt spid="5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1000"/>
                            </p:stCondLst>
                            <p:childTnLst>
                              <p:par>
                                <p:cTn id="61" presetID="22" presetClass="entr" presetSubtype="2"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22" presetClass="entr" presetSubtype="2" fill="hold"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right)">
                                      <p:cBhvr>
                                        <p:cTn id="74" dur="500"/>
                                        <p:tgtEl>
                                          <p:spTgt spid="55"/>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22" presetClass="entr" presetSubtype="1"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up)">
                                      <p:cBhvr>
                                        <p:cTn id="81" dur="500"/>
                                        <p:tgtEl>
                                          <p:spTgt spid="66"/>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500"/>
                                        <p:tgtEl>
                                          <p:spTgt spid="59"/>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par>
                          <p:cTn id="95" fill="hold">
                            <p:stCondLst>
                              <p:cond delay="1000"/>
                            </p:stCondLst>
                            <p:childTnLst>
                              <p:par>
                                <p:cTn id="96" presetID="22" presetClass="entr" presetSubtype="1" fill="hold" nodeType="after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up)">
                                      <p:cBhvr>
                                        <p:cTn id="98" dur="500"/>
                                        <p:tgtEl>
                                          <p:spTgt spid="71"/>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28"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352051"/>
          </a:xfrm>
        </p:spPr>
        <p:txBody>
          <a:bodyPr/>
          <a:lstStyle/>
          <a:p>
            <a:r>
              <a:rPr lang="en-US" sz="2700" dirty="0"/>
              <a:t>Anticoagulation in AF Specific Populations </a:t>
            </a:r>
          </a:p>
        </p:txBody>
      </p:sp>
      <p:sp>
        <p:nvSpPr>
          <p:cNvPr id="11" name="TextBox 10">
            <a:extLst>
              <a:ext uri="{FF2B5EF4-FFF2-40B4-BE49-F238E27FC236}">
                <a16:creationId xmlns:a16="http://schemas.microsoft.com/office/drawing/2014/main" id="{5213CB90-EBA9-B984-822C-9C1BD2E84721}"/>
              </a:ext>
              <a:ext uri="{C183D7F6-B498-43B3-948B-1728B52AA6E4}">
                <adec:decorative xmlns:adec="http://schemas.microsoft.com/office/drawing/2017/decorative" val="1"/>
              </a:ext>
            </a:extLst>
          </p:cNvPr>
          <p:cNvSpPr txBox="1"/>
          <p:nvPr/>
        </p:nvSpPr>
        <p:spPr>
          <a:xfrm>
            <a:off x="652388" y="1574369"/>
            <a:ext cx="3349852"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6317D578-AB9D-E89C-63D4-660F273A0711}"/>
              </a:ext>
              <a:ext uri="{C183D7F6-B498-43B3-948B-1728B52AA6E4}">
                <adec:decorative xmlns:adec="http://schemas.microsoft.com/office/drawing/2017/decorative" val="0"/>
              </a:ext>
            </a:extLst>
          </p:cNvPr>
          <p:cNvSpPr txBox="1"/>
          <p:nvPr/>
        </p:nvSpPr>
        <p:spPr>
          <a:xfrm>
            <a:off x="738648" y="1651378"/>
            <a:ext cx="325142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ACS or PCI</a:t>
            </a:r>
          </a:p>
        </p:txBody>
      </p:sp>
      <p:graphicFrame>
        <p:nvGraphicFramePr>
          <p:cNvPr id="10" name="Content Placeholder 5">
            <a:extLst>
              <a:ext uri="{FF2B5EF4-FFF2-40B4-BE49-F238E27FC236}">
                <a16:creationId xmlns:a16="http://schemas.microsoft.com/office/drawing/2014/main" id="{00CBFAF4-9385-1225-E723-BA24E78A720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89548258"/>
              </p:ext>
            </p:extLst>
          </p:nvPr>
        </p:nvGraphicFramePr>
        <p:xfrm>
          <a:off x="661301" y="1967909"/>
          <a:ext cx="3344169" cy="3087321"/>
        </p:xfrm>
        <a:graphic>
          <a:graphicData uri="http://schemas.openxmlformats.org/drawingml/2006/table">
            <a:tbl>
              <a:tblPr firstRow="1" bandRow="1">
                <a:tableStyleId>{5C22544A-7EE6-4342-B048-85BDC9FD1C3A}</a:tableStyleId>
              </a:tblPr>
              <a:tblGrid>
                <a:gridCol w="591030">
                  <a:extLst>
                    <a:ext uri="{9D8B030D-6E8A-4147-A177-3AD203B41FA5}">
                      <a16:colId xmlns:a16="http://schemas.microsoft.com/office/drawing/2014/main" val="2649235253"/>
                    </a:ext>
                  </a:extLst>
                </a:gridCol>
                <a:gridCol w="2753139">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increased stroke risk in PCI, DOACs preferred over VKAs in combination with APT to reduce risk of clinically relevant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those on OAC undergoing PCI, early discontinuation of ASA (1-4 wk) and continuation of dual antithrombotic therapy with OAC and a P2Y12 inhibitor is preferred over triple therapy (OAC, P2Y12 inhibitor, and ASA) to reduce risk of clinically relevant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4" name="TextBox 13">
            <a:extLst>
              <a:ext uri="{FF2B5EF4-FFF2-40B4-BE49-F238E27FC236}">
                <a16:creationId xmlns:a16="http://schemas.microsoft.com/office/drawing/2014/main" id="{C1BBDA63-C8EA-1A0F-87AC-13B975035162}"/>
              </a:ext>
              <a:ext uri="{C183D7F6-B498-43B3-948B-1728B52AA6E4}">
                <adec:decorative xmlns:adec="http://schemas.microsoft.com/office/drawing/2017/decorative" val="1"/>
              </a:ext>
            </a:extLst>
          </p:cNvPr>
          <p:cNvSpPr txBox="1"/>
          <p:nvPr/>
        </p:nvSpPr>
        <p:spPr>
          <a:xfrm>
            <a:off x="4263604" y="1574369"/>
            <a:ext cx="3349852"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TextBox 14">
            <a:extLst>
              <a:ext uri="{FF2B5EF4-FFF2-40B4-BE49-F238E27FC236}">
                <a16:creationId xmlns:a16="http://schemas.microsoft.com/office/drawing/2014/main" id="{2C7B1117-EBB9-F8FE-36A4-CC6D3720B992}"/>
              </a:ext>
              <a:ext uri="{C183D7F6-B498-43B3-948B-1728B52AA6E4}">
                <adec:decorative xmlns:adec="http://schemas.microsoft.com/office/drawing/2017/decorative" val="0"/>
              </a:ext>
            </a:extLst>
          </p:cNvPr>
          <p:cNvSpPr txBox="1"/>
          <p:nvPr/>
        </p:nvSpPr>
        <p:spPr>
          <a:xfrm>
            <a:off x="4349864" y="1651378"/>
            <a:ext cx="325142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CCD</a:t>
            </a:r>
          </a:p>
        </p:txBody>
      </p:sp>
      <p:graphicFrame>
        <p:nvGraphicFramePr>
          <p:cNvPr id="13" name="Content Placeholder 5">
            <a:extLst>
              <a:ext uri="{FF2B5EF4-FFF2-40B4-BE49-F238E27FC236}">
                <a16:creationId xmlns:a16="http://schemas.microsoft.com/office/drawing/2014/main" id="{AA768FD4-62AC-DB8A-A144-303B0A06934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41141346"/>
              </p:ext>
            </p:extLst>
          </p:nvPr>
        </p:nvGraphicFramePr>
        <p:xfrm>
          <a:off x="4272517" y="1967909"/>
          <a:ext cx="3344169" cy="2355801"/>
        </p:xfrm>
        <a:graphic>
          <a:graphicData uri="http://schemas.openxmlformats.org/drawingml/2006/table">
            <a:tbl>
              <a:tblPr firstRow="1" bandRow="1">
                <a:tableStyleId>{5C22544A-7EE6-4342-B048-85BDC9FD1C3A}</a:tableStyleId>
              </a:tblPr>
              <a:tblGrid>
                <a:gridCol w="591030">
                  <a:extLst>
                    <a:ext uri="{9D8B030D-6E8A-4147-A177-3AD203B41FA5}">
                      <a16:colId xmlns:a16="http://schemas.microsoft.com/office/drawing/2014/main" val="2649235253"/>
                    </a:ext>
                  </a:extLst>
                </a:gridCol>
                <a:gridCol w="2753139">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beyond 1-y after revascularization or CAD not requiring coronary revascularization, w/o hx of stent thrombosis, OAC monotherapy is recommended over combination therapy of OAC and single APT (aspirin or P2Y12 inhibitor) to decrease risk of major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7" name="TextBox 16">
            <a:extLst>
              <a:ext uri="{FF2B5EF4-FFF2-40B4-BE49-F238E27FC236}">
                <a16:creationId xmlns:a16="http://schemas.microsoft.com/office/drawing/2014/main" id="{3A2BB7DC-148F-B7FF-030E-E02CCDE8FA54}"/>
              </a:ext>
              <a:ext uri="{C183D7F6-B498-43B3-948B-1728B52AA6E4}">
                <adec:decorative xmlns:adec="http://schemas.microsoft.com/office/drawing/2017/decorative" val="1"/>
              </a:ext>
            </a:extLst>
          </p:cNvPr>
          <p:cNvSpPr txBox="1"/>
          <p:nvPr/>
        </p:nvSpPr>
        <p:spPr>
          <a:xfrm>
            <a:off x="7891387" y="1574369"/>
            <a:ext cx="3349852"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8" name="TextBox 17">
            <a:extLst>
              <a:ext uri="{FF2B5EF4-FFF2-40B4-BE49-F238E27FC236}">
                <a16:creationId xmlns:a16="http://schemas.microsoft.com/office/drawing/2014/main" id="{CE8FB0D6-24A1-0D80-DABB-5A899EE389BA}"/>
              </a:ext>
              <a:ext uri="{C183D7F6-B498-43B3-948B-1728B52AA6E4}">
                <adec:decorative xmlns:adec="http://schemas.microsoft.com/office/drawing/2017/decorative" val="0"/>
              </a:ext>
            </a:extLst>
          </p:cNvPr>
          <p:cNvSpPr txBox="1"/>
          <p:nvPr/>
        </p:nvSpPr>
        <p:spPr>
          <a:xfrm>
            <a:off x="7977647" y="1651378"/>
            <a:ext cx="325142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PAD</a:t>
            </a:r>
          </a:p>
        </p:txBody>
      </p:sp>
      <p:graphicFrame>
        <p:nvGraphicFramePr>
          <p:cNvPr id="16" name="Content Placeholder 5">
            <a:extLst>
              <a:ext uri="{FF2B5EF4-FFF2-40B4-BE49-F238E27FC236}">
                <a16:creationId xmlns:a16="http://schemas.microsoft.com/office/drawing/2014/main" id="{70B3D8FF-8D10-35F6-9C76-CB6DE6EBD8B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71265057"/>
              </p:ext>
            </p:extLst>
          </p:nvPr>
        </p:nvGraphicFramePr>
        <p:xfrm>
          <a:off x="7900300" y="1967909"/>
          <a:ext cx="3344169" cy="1715721"/>
        </p:xfrm>
        <a:graphic>
          <a:graphicData uri="http://schemas.openxmlformats.org/drawingml/2006/table">
            <a:tbl>
              <a:tblPr firstRow="1" bandRow="1">
                <a:tableStyleId>{5C22544A-7EE6-4342-B048-85BDC9FD1C3A}</a:tableStyleId>
              </a:tblPr>
              <a:tblGrid>
                <a:gridCol w="591030">
                  <a:extLst>
                    <a:ext uri="{9D8B030D-6E8A-4147-A177-3AD203B41FA5}">
                      <a16:colId xmlns:a16="http://schemas.microsoft.com/office/drawing/2014/main" val="2649235253"/>
                    </a:ext>
                  </a:extLst>
                </a:gridCol>
                <a:gridCol w="2753139">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1569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With concomitant stable PAD, monotherapy oral anticoagulation is reasonable over dual therapy (anticoagulation plus aspirin or P2Y12 inhibitors) to reduce the risk of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710518"/>
            <a:ext cx="8542105" cy="495072"/>
          </a:xfrm>
        </p:spPr>
        <p:txBody>
          <a:bodyPr/>
          <a:lstStyle/>
          <a:p>
            <a:pPr marL="0" indent="0" algn="ctr"/>
            <a:r>
              <a:rPr lang="en-US" b="1" dirty="0"/>
              <a:t>Abbreviations: </a:t>
            </a:r>
            <a:r>
              <a:rPr lang="en-US" dirty="0"/>
              <a:t>ACS indicates acute coronary syndrome; AF, atrial fibrillation; APT, antiplatelet therapy; ASA, aspirin; CAD, coronary artery disease; CCD, chronic coronary disease; DOACs, direct-acting oral anticoagulant; hx, history; OAC, oral anticoagulant; PAD, peripheral artery disease; PCI, percutaneous coronary intervention; VHD, valvular heart disease; VKAs, vitamin K antagonist; and wk, week.</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76924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352051"/>
          </a:xfrm>
        </p:spPr>
        <p:txBody>
          <a:bodyPr/>
          <a:lstStyle/>
          <a:p>
            <a:r>
              <a:rPr lang="en-US" sz="2700" dirty="0"/>
              <a:t>Anticoagulation in AF Specific Populations </a:t>
            </a:r>
          </a:p>
        </p:txBody>
      </p:sp>
      <p:sp>
        <p:nvSpPr>
          <p:cNvPr id="6" name="TextBox 5">
            <a:extLst>
              <a:ext uri="{FF2B5EF4-FFF2-40B4-BE49-F238E27FC236}">
                <a16:creationId xmlns:a16="http://schemas.microsoft.com/office/drawing/2014/main" id="{9055319C-F34D-9E05-0621-25893EE3C524}"/>
              </a:ext>
              <a:ext uri="{C183D7F6-B498-43B3-948B-1728B52AA6E4}">
                <adec:decorative xmlns:adec="http://schemas.microsoft.com/office/drawing/2017/decorative" val="1"/>
              </a:ext>
            </a:extLst>
          </p:cNvPr>
          <p:cNvSpPr txBox="1"/>
          <p:nvPr/>
        </p:nvSpPr>
        <p:spPr>
          <a:xfrm>
            <a:off x="1028905" y="1197851"/>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7B553C85-806E-FAD8-D642-D9C63246A7FC}"/>
              </a:ext>
              <a:ext uri="{C183D7F6-B498-43B3-948B-1728B52AA6E4}">
                <adec:decorative xmlns:adec="http://schemas.microsoft.com/office/drawing/2017/decorative" val="0"/>
              </a:ext>
            </a:extLst>
          </p:cNvPr>
          <p:cNvSpPr txBox="1"/>
          <p:nvPr/>
        </p:nvSpPr>
        <p:spPr>
          <a:xfrm>
            <a:off x="1115165" y="1274860"/>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CKD/Kidney Failure</a:t>
            </a:r>
          </a:p>
        </p:txBody>
      </p:sp>
      <p:graphicFrame>
        <p:nvGraphicFramePr>
          <p:cNvPr id="5" name="Content Placeholder 5">
            <a:extLst>
              <a:ext uri="{FF2B5EF4-FFF2-40B4-BE49-F238E27FC236}">
                <a16:creationId xmlns:a16="http://schemas.microsoft.com/office/drawing/2014/main" id="{E43023B6-0823-4DD8-FEF0-92AE5039A92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74837245"/>
              </p:ext>
            </p:extLst>
          </p:nvPr>
        </p:nvGraphicFramePr>
        <p:xfrm>
          <a:off x="1037819" y="1591391"/>
          <a:ext cx="4520299" cy="3497875"/>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at elevated risk for stroke and CKD stage 3, tx with warfarin or, preferably, evidence-based doses of direct thrombin or factor Xa inhibitors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at elevated risk for stroke and CKD stage 4, tx with warfarin or labeled doses of DOACs is reasonable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at elevated risk for stroke &amp; end-stage CKD (CrCl &lt;15 mL/min) or on dialysis, it might be reasonable to prescribe warfarin (INR 2.0-3.0) or an evidence-based dose apixaban for oral anticoagulation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3635924"/>
                  </a:ext>
                </a:extLst>
              </a:tr>
            </a:tbl>
          </a:graphicData>
        </a:graphic>
      </p:graphicFrame>
      <p:sp>
        <p:nvSpPr>
          <p:cNvPr id="10" name="TextBox 9">
            <a:extLst>
              <a:ext uri="{FF2B5EF4-FFF2-40B4-BE49-F238E27FC236}">
                <a16:creationId xmlns:a16="http://schemas.microsoft.com/office/drawing/2014/main" id="{59214ADC-7827-CA6A-2A0C-0B793C1D9472}"/>
              </a:ext>
              <a:ext uri="{C183D7F6-B498-43B3-948B-1728B52AA6E4}">
                <adec:decorative xmlns:adec="http://schemas.microsoft.com/office/drawing/2017/decorative" val="1"/>
              </a:ext>
            </a:extLst>
          </p:cNvPr>
          <p:cNvSpPr txBox="1"/>
          <p:nvPr/>
        </p:nvSpPr>
        <p:spPr>
          <a:xfrm>
            <a:off x="6291187" y="1197851"/>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B2D32645-746D-67A6-7B0A-CCE67A9EDC20}"/>
              </a:ext>
              <a:ext uri="{C183D7F6-B498-43B3-948B-1728B52AA6E4}">
                <adec:decorative xmlns:adec="http://schemas.microsoft.com/office/drawing/2017/decorative" val="0"/>
              </a:ext>
            </a:extLst>
          </p:cNvPr>
          <p:cNvSpPr txBox="1"/>
          <p:nvPr/>
        </p:nvSpPr>
        <p:spPr>
          <a:xfrm>
            <a:off x="6377447" y="1274860"/>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VHD</a:t>
            </a:r>
          </a:p>
        </p:txBody>
      </p:sp>
      <p:graphicFrame>
        <p:nvGraphicFramePr>
          <p:cNvPr id="9" name="Content Placeholder 5">
            <a:extLst>
              <a:ext uri="{FF2B5EF4-FFF2-40B4-BE49-F238E27FC236}">
                <a16:creationId xmlns:a16="http://schemas.microsoft.com/office/drawing/2014/main" id="{12D0DFB5-B9D8-7953-B58B-503A9281481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3415579"/>
              </p:ext>
            </p:extLst>
          </p:nvPr>
        </p:nvGraphicFramePr>
        <p:xfrm>
          <a:off x="6300101" y="1591391"/>
          <a:ext cx="4520299" cy="2766355"/>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rheumatic mitral stenosis or MS of moderate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or greater severity and hx of AF, long-term anticoagulation with warfarin is recommended over DOACs, independent of the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 score to prevent CV events, including stroke or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valve disease other than moderate or greater mitral stenosis or a mechanical heart valve, DOACs are recommended over VKAs.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549153"/>
            <a:ext cx="8759232" cy="656437"/>
          </a:xfrm>
        </p:spPr>
        <p:txBody>
          <a:bodyPr/>
          <a:lstStyle/>
          <a:p>
            <a:pPr marL="0" indent="0" algn="ctr"/>
            <a:r>
              <a:rPr lang="en-US" b="1" dirty="0"/>
              <a:t>Abbreviations: </a:t>
            </a:r>
            <a:r>
              <a:rPr lang="en-US" dirty="0"/>
              <a:t>AF indicates atrial fibrillation; CHA2DS2-VASc, congestive heart failure, hypertension, age ≥75 years (doubled), diabetes mellitus, prior stroke or transient ischemic attack or thromboembolism (doubled), vascular disease, age 65 to 74 years, sex category; CKD, chronic kidney disease; CrCl, creatinine clearance; CV, cardiovascular; DOACs, direct-acting oral anticoagulant; hx, history; INR, international normalized ratio; min, minute; ml, milliliter; MS, mitral stenosis; tx, treatment; VHD, valvular heart disease; and VKAs, vitamin K antagonists.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29800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352051"/>
          </a:xfrm>
        </p:spPr>
        <p:txBody>
          <a:bodyPr/>
          <a:lstStyle/>
          <a:p>
            <a:r>
              <a:rPr lang="en-US" sz="2700" dirty="0"/>
              <a:t>Treatment: </a:t>
            </a:r>
            <a:r>
              <a:rPr lang="en-US" sz="2700" dirty="0">
                <a:solidFill>
                  <a:srgbClr val="CF2429"/>
                </a:solidFill>
                <a:latin typeface="Lub Dub Medium" panose="020B0603030403020204" pitchFamily="34" charset="0"/>
              </a:rPr>
              <a:t>Rate Control in AF</a:t>
            </a:r>
          </a:p>
        </p:txBody>
      </p:sp>
      <p:sp>
        <p:nvSpPr>
          <p:cNvPr id="28" name="Rectangle 27">
            <a:extLst>
              <a:ext uri="{FF2B5EF4-FFF2-40B4-BE49-F238E27FC236}">
                <a16:creationId xmlns:a16="http://schemas.microsoft.com/office/drawing/2014/main" id="{1FF6B4FF-7D8A-B5EC-2813-257585C49403}"/>
              </a:ext>
              <a:ext uri="{C183D7F6-B498-43B3-948B-1728B52AA6E4}">
                <adec:decorative xmlns:adec="http://schemas.microsoft.com/office/drawing/2017/decorative" val="1"/>
              </a:ext>
            </a:extLst>
          </p:cNvPr>
          <p:cNvSpPr/>
          <p:nvPr/>
        </p:nvSpPr>
        <p:spPr>
          <a:xfrm>
            <a:off x="7620000" y="1095305"/>
            <a:ext cx="4236378" cy="46274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B9A2E91-E92E-A21F-7BB0-5D6A93CCC098}"/>
              </a:ext>
              <a:ext uri="{C183D7F6-B498-43B3-948B-1728B52AA6E4}">
                <adec:decorative xmlns:adec="http://schemas.microsoft.com/office/drawing/2017/decorative" val="1"/>
              </a:ext>
            </a:extLst>
          </p:cNvPr>
          <p:cNvGrpSpPr/>
          <p:nvPr/>
        </p:nvGrpSpPr>
        <p:grpSpPr>
          <a:xfrm>
            <a:off x="658906" y="1407084"/>
            <a:ext cx="6492824" cy="3864163"/>
            <a:chOff x="658906" y="1407084"/>
            <a:chExt cx="6492824" cy="3864163"/>
          </a:xfrm>
        </p:grpSpPr>
        <p:sp>
          <p:nvSpPr>
            <p:cNvPr id="5" name="Oval 6">
              <a:extLst>
                <a:ext uri="{FF2B5EF4-FFF2-40B4-BE49-F238E27FC236}">
                  <a16:creationId xmlns:a16="http://schemas.microsoft.com/office/drawing/2014/main" id="{B4F8950C-B5C9-9FA6-A541-04CE32BD21E8}"/>
                </a:ext>
                <a:ext uri="{C183D7F6-B498-43B3-948B-1728B52AA6E4}">
                  <adec:decorative xmlns:adec="http://schemas.microsoft.com/office/drawing/2017/decorative" val="1"/>
                </a:ext>
              </a:extLst>
            </p:cNvPr>
            <p:cNvSpPr>
              <a:spLocks noChangeArrowheads="1"/>
            </p:cNvSpPr>
            <p:nvPr/>
          </p:nvSpPr>
          <p:spPr bwMode="auto">
            <a:xfrm>
              <a:off x="2437853" y="1919881"/>
              <a:ext cx="2860865" cy="2860865"/>
            </a:xfrm>
            <a:prstGeom prst="ellipse">
              <a:avLst/>
            </a:prstGeom>
            <a:gradFill flip="none" rotWithShape="1">
              <a:gsLst>
                <a:gs pos="0">
                  <a:schemeClr val="bg1">
                    <a:alpha val="67000"/>
                  </a:schemeClr>
                </a:gs>
                <a:gs pos="100000">
                  <a:srgbClr val="8C8C8C">
                    <a:alpha val="56000"/>
                  </a:srgbClr>
                </a:gs>
              </a:gsLst>
              <a:path path="circle">
                <a:fillToRect l="50000" t="50000" r="50000" b="50000"/>
              </a:path>
              <a:tileRect/>
            </a:gradFill>
            <a:ln w="9525" cap="flat" cmpd="sng" algn="ctr">
              <a:noFill/>
              <a:prstDash val="solid"/>
              <a:round/>
              <a:headEnd type="none" w="med" len="med"/>
              <a:tailEnd type="none" w="med" len="med"/>
            </a:ln>
            <a:effectLst/>
          </p:spPr>
          <p:txBody>
            <a:bodyPr lIns="82124" tIns="41061" rIns="82124" bIns="41061" anchor="ctr"/>
            <a:lstStyle/>
            <a:p>
              <a:pPr algn="ctr" defTabSz="814388">
                <a:lnSpc>
                  <a:spcPts val="2100"/>
                </a:lnSpc>
                <a:defRPr/>
              </a:pPr>
              <a:endParaRPr lang="en-US" dirty="0">
                <a:latin typeface="+mn-lt"/>
                <a:cs typeface="+mn-cs"/>
              </a:endParaRPr>
            </a:p>
          </p:txBody>
        </p:sp>
        <p:sp>
          <p:nvSpPr>
            <p:cNvPr id="6" name="Freeform 10">
              <a:extLst>
                <a:ext uri="{FF2B5EF4-FFF2-40B4-BE49-F238E27FC236}">
                  <a16:creationId xmlns:a16="http://schemas.microsoft.com/office/drawing/2014/main" id="{730F73B6-9DCD-8434-46A4-69012D9665CB}"/>
                </a:ext>
              </a:extLst>
            </p:cNvPr>
            <p:cNvSpPr>
              <a:spLocks/>
            </p:cNvSpPr>
            <p:nvPr/>
          </p:nvSpPr>
          <p:spPr bwMode="auto">
            <a:xfrm>
              <a:off x="1927403" y="1958604"/>
              <a:ext cx="1300180" cy="1721448"/>
            </a:xfrm>
            <a:custGeom>
              <a:avLst/>
              <a:gdLst>
                <a:gd name="T0" fmla="*/ 0 w 469"/>
                <a:gd name="T1" fmla="*/ 502 h 621"/>
                <a:gd name="T2" fmla="*/ 10 w 469"/>
                <a:gd name="T3" fmla="*/ 621 h 621"/>
                <a:gd name="T4" fmla="*/ 374 w 469"/>
                <a:gd name="T5" fmla="*/ 558 h 621"/>
                <a:gd name="T6" fmla="*/ 369 w 469"/>
                <a:gd name="T7" fmla="*/ 502 h 621"/>
                <a:gd name="T8" fmla="*/ 469 w 469"/>
                <a:gd name="T9" fmla="*/ 265 h 621"/>
                <a:gd name="T10" fmla="*/ 212 w 469"/>
                <a:gd name="T11" fmla="*/ 0 h 621"/>
                <a:gd name="T12" fmla="*/ 0 w 469"/>
                <a:gd name="T13" fmla="*/ 502 h 6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9" h="621">
                  <a:moveTo>
                    <a:pt x="0" y="502"/>
                  </a:moveTo>
                  <a:cubicBezTo>
                    <a:pt x="0" y="542"/>
                    <a:pt x="4" y="582"/>
                    <a:pt x="10" y="621"/>
                  </a:cubicBezTo>
                  <a:cubicBezTo>
                    <a:pt x="374" y="558"/>
                    <a:pt x="374" y="558"/>
                    <a:pt x="374" y="558"/>
                  </a:cubicBezTo>
                  <a:cubicBezTo>
                    <a:pt x="371" y="540"/>
                    <a:pt x="369" y="521"/>
                    <a:pt x="369" y="502"/>
                  </a:cubicBezTo>
                  <a:cubicBezTo>
                    <a:pt x="369" y="409"/>
                    <a:pt x="407" y="325"/>
                    <a:pt x="469" y="265"/>
                  </a:cubicBezTo>
                  <a:cubicBezTo>
                    <a:pt x="212" y="0"/>
                    <a:pt x="212" y="0"/>
                    <a:pt x="212" y="0"/>
                  </a:cubicBezTo>
                  <a:cubicBezTo>
                    <a:pt x="81" y="128"/>
                    <a:pt x="0" y="305"/>
                    <a:pt x="0" y="50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a:solidFill>
                    <a:srgbClr val="000000"/>
                  </a:solidFill>
                  <a:prstDash val="solid"/>
                  <a:miter lim="800000"/>
                  <a:headEnd/>
                  <a:tailEnd/>
                </a14:hiddenLine>
              </a:ext>
            </a:extLst>
          </p:spPr>
          <p:txBody>
            <a:bodyPr/>
            <a:lstStyle/>
            <a:p>
              <a:endParaRPr lang="en-US" dirty="0"/>
            </a:p>
          </p:txBody>
        </p:sp>
        <p:sp>
          <p:nvSpPr>
            <p:cNvPr id="8" name="Freeform 12">
              <a:extLst>
                <a:ext uri="{FF2B5EF4-FFF2-40B4-BE49-F238E27FC236}">
                  <a16:creationId xmlns:a16="http://schemas.microsoft.com/office/drawing/2014/main" id="{BEB75B6D-53C9-03C5-7094-D688F3AC5887}"/>
                </a:ext>
                <a:ext uri="{C183D7F6-B498-43B3-948B-1728B52AA6E4}">
                  <adec:decorative xmlns:adec="http://schemas.microsoft.com/office/drawing/2017/decorative" val="1"/>
                </a:ext>
              </a:extLst>
            </p:cNvPr>
            <p:cNvSpPr>
              <a:spLocks/>
            </p:cNvSpPr>
            <p:nvPr/>
          </p:nvSpPr>
          <p:spPr bwMode="auto">
            <a:xfrm>
              <a:off x="4000885" y="3755153"/>
              <a:ext cx="1607623" cy="1516094"/>
            </a:xfrm>
            <a:custGeom>
              <a:avLst/>
              <a:gdLst>
                <a:gd name="T0" fmla="*/ 53 w 580"/>
                <a:gd name="T1" fmla="*/ 547 h 547"/>
                <a:gd name="T2" fmla="*/ 580 w 580"/>
                <a:gd name="T3" fmla="*/ 163 h 547"/>
                <a:gd name="T4" fmla="*/ 249 w 580"/>
                <a:gd name="T5" fmla="*/ 0 h 547"/>
                <a:gd name="T6" fmla="*/ 0 w 580"/>
                <a:gd name="T7" fmla="*/ 182 h 547"/>
                <a:gd name="T8" fmla="*/ 53 w 580"/>
                <a:gd name="T9" fmla="*/ 547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547">
                  <a:moveTo>
                    <a:pt x="53" y="547"/>
                  </a:moveTo>
                  <a:cubicBezTo>
                    <a:pt x="285" y="513"/>
                    <a:pt x="480" y="366"/>
                    <a:pt x="580" y="163"/>
                  </a:cubicBezTo>
                  <a:cubicBezTo>
                    <a:pt x="249" y="0"/>
                    <a:pt x="249" y="0"/>
                    <a:pt x="249" y="0"/>
                  </a:cubicBezTo>
                  <a:cubicBezTo>
                    <a:pt x="202" y="96"/>
                    <a:pt x="110" y="166"/>
                    <a:pt x="0" y="182"/>
                  </a:cubicBezTo>
                  <a:cubicBezTo>
                    <a:pt x="53" y="547"/>
                    <a:pt x="53" y="547"/>
                    <a:pt x="53" y="547"/>
                  </a:cubicBezTo>
                </a:path>
              </a:pathLst>
            </a:custGeom>
            <a:noFill/>
            <a:ln w="3175" cap="flat">
              <a:solidFill>
                <a:srgbClr val="221F1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 name="Freeform 7">
              <a:extLst>
                <a:ext uri="{FF2B5EF4-FFF2-40B4-BE49-F238E27FC236}">
                  <a16:creationId xmlns:a16="http://schemas.microsoft.com/office/drawing/2014/main" id="{82F3F33F-0D99-708A-F86F-42A467219F30}"/>
                </a:ext>
              </a:extLst>
            </p:cNvPr>
            <p:cNvSpPr>
              <a:spLocks/>
            </p:cNvSpPr>
            <p:nvPr/>
          </p:nvSpPr>
          <p:spPr bwMode="auto">
            <a:xfrm>
              <a:off x="4508988" y="1958604"/>
              <a:ext cx="1302527" cy="1721448"/>
            </a:xfrm>
            <a:custGeom>
              <a:avLst/>
              <a:gdLst/>
              <a:ahLst/>
              <a:cxnLst>
                <a:cxn ang="0">
                  <a:pos x="101" y="502"/>
                </a:cxn>
                <a:cxn ang="0">
                  <a:pos x="96" y="558"/>
                </a:cxn>
                <a:cxn ang="0">
                  <a:pos x="459" y="621"/>
                </a:cxn>
                <a:cxn ang="0">
                  <a:pos x="470" y="502"/>
                </a:cxn>
                <a:cxn ang="0">
                  <a:pos x="258" y="0"/>
                </a:cxn>
                <a:cxn ang="0">
                  <a:pos x="0" y="265"/>
                </a:cxn>
                <a:cxn ang="0">
                  <a:pos x="101" y="502"/>
                </a:cxn>
              </a:cxnLst>
              <a:rect l="0" t="0" r="r" b="b"/>
              <a:pathLst>
                <a:path w="470" h="621">
                  <a:moveTo>
                    <a:pt x="101" y="502"/>
                  </a:moveTo>
                  <a:cubicBezTo>
                    <a:pt x="101" y="521"/>
                    <a:pt x="99" y="540"/>
                    <a:pt x="96" y="558"/>
                  </a:cubicBezTo>
                  <a:cubicBezTo>
                    <a:pt x="459" y="621"/>
                    <a:pt x="459" y="621"/>
                    <a:pt x="459" y="621"/>
                  </a:cubicBezTo>
                  <a:cubicBezTo>
                    <a:pt x="466" y="582"/>
                    <a:pt x="470" y="542"/>
                    <a:pt x="470" y="502"/>
                  </a:cubicBezTo>
                  <a:cubicBezTo>
                    <a:pt x="470" y="305"/>
                    <a:pt x="388" y="128"/>
                    <a:pt x="258" y="0"/>
                  </a:cubicBezTo>
                  <a:cubicBezTo>
                    <a:pt x="0" y="265"/>
                    <a:pt x="0" y="265"/>
                    <a:pt x="0" y="265"/>
                  </a:cubicBezTo>
                  <a:cubicBezTo>
                    <a:pt x="62" y="325"/>
                    <a:pt x="101" y="409"/>
                    <a:pt x="101" y="502"/>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0" name="Freeform 8">
              <a:extLst>
                <a:ext uri="{FF2B5EF4-FFF2-40B4-BE49-F238E27FC236}">
                  <a16:creationId xmlns:a16="http://schemas.microsoft.com/office/drawing/2014/main" id="{3965F85E-4AA7-AD4F-E454-410162DACFCB}"/>
                </a:ext>
              </a:extLst>
            </p:cNvPr>
            <p:cNvSpPr>
              <a:spLocks/>
            </p:cNvSpPr>
            <p:nvPr/>
          </p:nvSpPr>
          <p:spPr bwMode="auto">
            <a:xfrm>
              <a:off x="2964731" y="1407084"/>
              <a:ext cx="1807109" cy="1131203"/>
            </a:xfrm>
            <a:custGeom>
              <a:avLst/>
              <a:gdLst/>
              <a:ahLst/>
              <a:cxnLst>
                <a:cxn ang="0">
                  <a:pos x="326" y="369"/>
                </a:cxn>
                <a:cxn ang="0">
                  <a:pos x="481" y="408"/>
                </a:cxn>
                <a:cxn ang="0">
                  <a:pos x="652" y="81"/>
                </a:cxn>
                <a:cxn ang="0">
                  <a:pos x="326" y="0"/>
                </a:cxn>
                <a:cxn ang="0">
                  <a:pos x="0" y="81"/>
                </a:cxn>
                <a:cxn ang="0">
                  <a:pos x="172" y="408"/>
                </a:cxn>
                <a:cxn ang="0">
                  <a:pos x="326" y="369"/>
                </a:cxn>
              </a:cxnLst>
              <a:rect l="0" t="0" r="r" b="b"/>
              <a:pathLst>
                <a:path w="652" h="408">
                  <a:moveTo>
                    <a:pt x="326" y="369"/>
                  </a:moveTo>
                  <a:cubicBezTo>
                    <a:pt x="382" y="369"/>
                    <a:pt x="434" y="383"/>
                    <a:pt x="481" y="408"/>
                  </a:cubicBezTo>
                  <a:cubicBezTo>
                    <a:pt x="652" y="81"/>
                    <a:pt x="652" y="81"/>
                    <a:pt x="652" y="81"/>
                  </a:cubicBezTo>
                  <a:cubicBezTo>
                    <a:pt x="555" y="30"/>
                    <a:pt x="444" y="0"/>
                    <a:pt x="326" y="0"/>
                  </a:cubicBezTo>
                  <a:cubicBezTo>
                    <a:pt x="208" y="0"/>
                    <a:pt x="98" y="30"/>
                    <a:pt x="0" y="81"/>
                  </a:cubicBezTo>
                  <a:cubicBezTo>
                    <a:pt x="172" y="408"/>
                    <a:pt x="172" y="408"/>
                    <a:pt x="172" y="408"/>
                  </a:cubicBezTo>
                  <a:cubicBezTo>
                    <a:pt x="218" y="383"/>
                    <a:pt x="270" y="369"/>
                    <a:pt x="326" y="369"/>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1" name="Freeform 9">
              <a:extLst>
                <a:ext uri="{FF2B5EF4-FFF2-40B4-BE49-F238E27FC236}">
                  <a16:creationId xmlns:a16="http://schemas.microsoft.com/office/drawing/2014/main" id="{A6FFFCAF-69C0-C2D4-67B0-E9D30BA63C8E}"/>
                </a:ext>
              </a:extLst>
            </p:cNvPr>
            <p:cNvSpPr>
              <a:spLocks/>
            </p:cNvSpPr>
            <p:nvPr/>
          </p:nvSpPr>
          <p:spPr bwMode="auto">
            <a:xfrm>
              <a:off x="1927403" y="1958604"/>
              <a:ext cx="1300180" cy="1721448"/>
            </a:xfrm>
            <a:custGeom>
              <a:avLst/>
              <a:gdLst/>
              <a:ahLst/>
              <a:cxnLst>
                <a:cxn ang="0">
                  <a:pos x="0" y="502"/>
                </a:cxn>
                <a:cxn ang="0">
                  <a:pos x="10" y="621"/>
                </a:cxn>
                <a:cxn ang="0">
                  <a:pos x="374" y="558"/>
                </a:cxn>
                <a:cxn ang="0">
                  <a:pos x="369" y="502"/>
                </a:cxn>
                <a:cxn ang="0">
                  <a:pos x="469" y="265"/>
                </a:cxn>
                <a:cxn ang="0">
                  <a:pos x="212" y="0"/>
                </a:cxn>
                <a:cxn ang="0">
                  <a:pos x="0" y="502"/>
                </a:cxn>
              </a:cxnLst>
              <a:rect l="0" t="0" r="r" b="b"/>
              <a:pathLst>
                <a:path w="469" h="621">
                  <a:moveTo>
                    <a:pt x="0" y="502"/>
                  </a:moveTo>
                  <a:cubicBezTo>
                    <a:pt x="0" y="542"/>
                    <a:pt x="4" y="582"/>
                    <a:pt x="10" y="621"/>
                  </a:cubicBezTo>
                  <a:cubicBezTo>
                    <a:pt x="374" y="558"/>
                    <a:pt x="374" y="558"/>
                    <a:pt x="374" y="558"/>
                  </a:cubicBezTo>
                  <a:cubicBezTo>
                    <a:pt x="371" y="540"/>
                    <a:pt x="369" y="521"/>
                    <a:pt x="369" y="502"/>
                  </a:cubicBezTo>
                  <a:cubicBezTo>
                    <a:pt x="369" y="409"/>
                    <a:pt x="407" y="325"/>
                    <a:pt x="469" y="265"/>
                  </a:cubicBezTo>
                  <a:cubicBezTo>
                    <a:pt x="212" y="0"/>
                    <a:pt x="212" y="0"/>
                    <a:pt x="212" y="0"/>
                  </a:cubicBezTo>
                  <a:cubicBezTo>
                    <a:pt x="81" y="128"/>
                    <a:pt x="0" y="305"/>
                    <a:pt x="0" y="502"/>
                  </a:cubicBezTo>
                </a:path>
              </a:pathLst>
            </a:custGeom>
            <a:solidFill>
              <a:srgbClr val="0199A1"/>
            </a:solidFill>
            <a:ln w="9525" cap="flat" cmpd="sng" algn="ctr">
              <a:solidFill>
                <a:srgbClr val="048C89"/>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2" name="Freeform 11">
              <a:extLst>
                <a:ext uri="{FF2B5EF4-FFF2-40B4-BE49-F238E27FC236}">
                  <a16:creationId xmlns:a16="http://schemas.microsoft.com/office/drawing/2014/main" id="{85738D7E-ED20-2169-A4DA-73981810C329}"/>
                </a:ext>
              </a:extLst>
            </p:cNvPr>
            <p:cNvSpPr>
              <a:spLocks/>
            </p:cNvSpPr>
            <p:nvPr/>
          </p:nvSpPr>
          <p:spPr bwMode="auto">
            <a:xfrm>
              <a:off x="4000885" y="3755153"/>
              <a:ext cx="1607623" cy="1516094"/>
            </a:xfrm>
            <a:custGeom>
              <a:avLst/>
              <a:gdLst/>
              <a:ahLst/>
              <a:cxnLst>
                <a:cxn ang="0">
                  <a:pos x="53" y="547"/>
                </a:cxn>
                <a:cxn ang="0">
                  <a:pos x="580" y="163"/>
                </a:cxn>
                <a:cxn ang="0">
                  <a:pos x="249" y="0"/>
                </a:cxn>
                <a:cxn ang="0">
                  <a:pos x="0" y="182"/>
                </a:cxn>
                <a:cxn ang="0">
                  <a:pos x="53" y="547"/>
                </a:cxn>
              </a:cxnLst>
              <a:rect l="0" t="0" r="r" b="b"/>
              <a:pathLst>
                <a:path w="580" h="547">
                  <a:moveTo>
                    <a:pt x="53" y="547"/>
                  </a:moveTo>
                  <a:cubicBezTo>
                    <a:pt x="285" y="513"/>
                    <a:pt x="480" y="366"/>
                    <a:pt x="580" y="163"/>
                  </a:cubicBezTo>
                  <a:cubicBezTo>
                    <a:pt x="249" y="0"/>
                    <a:pt x="249" y="0"/>
                    <a:pt x="249" y="0"/>
                  </a:cubicBezTo>
                  <a:cubicBezTo>
                    <a:pt x="202" y="96"/>
                    <a:pt x="110" y="166"/>
                    <a:pt x="0" y="182"/>
                  </a:cubicBezTo>
                  <a:cubicBezTo>
                    <a:pt x="53" y="547"/>
                    <a:pt x="53" y="547"/>
                    <a:pt x="53" y="547"/>
                  </a:cubicBezTo>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3" name="Freeform 13">
              <a:extLst>
                <a:ext uri="{FF2B5EF4-FFF2-40B4-BE49-F238E27FC236}">
                  <a16:creationId xmlns:a16="http://schemas.microsoft.com/office/drawing/2014/main" id="{7882B849-7AF5-65F9-B7ED-7652EB20C323}"/>
                </a:ext>
              </a:extLst>
            </p:cNvPr>
            <p:cNvSpPr>
              <a:spLocks/>
            </p:cNvSpPr>
            <p:nvPr/>
          </p:nvSpPr>
          <p:spPr bwMode="auto">
            <a:xfrm>
              <a:off x="2126889" y="3755153"/>
              <a:ext cx="1611143" cy="1516094"/>
            </a:xfrm>
            <a:custGeom>
              <a:avLst/>
              <a:gdLst/>
              <a:ahLst/>
              <a:cxnLst>
                <a:cxn ang="0">
                  <a:pos x="528" y="547"/>
                </a:cxn>
                <a:cxn ang="0">
                  <a:pos x="581" y="182"/>
                </a:cxn>
                <a:cxn ang="0">
                  <a:pos x="331" y="0"/>
                </a:cxn>
                <a:cxn ang="0">
                  <a:pos x="0" y="163"/>
                </a:cxn>
                <a:cxn ang="0">
                  <a:pos x="528" y="547"/>
                </a:cxn>
              </a:cxnLst>
              <a:rect l="0" t="0" r="r" b="b"/>
              <a:pathLst>
                <a:path w="581" h="547">
                  <a:moveTo>
                    <a:pt x="528" y="547"/>
                  </a:moveTo>
                  <a:cubicBezTo>
                    <a:pt x="581" y="182"/>
                    <a:pt x="581" y="182"/>
                    <a:pt x="581" y="182"/>
                  </a:cubicBezTo>
                  <a:cubicBezTo>
                    <a:pt x="471" y="166"/>
                    <a:pt x="379" y="96"/>
                    <a:pt x="331" y="0"/>
                  </a:cubicBezTo>
                  <a:cubicBezTo>
                    <a:pt x="0" y="163"/>
                    <a:pt x="0" y="163"/>
                    <a:pt x="0" y="163"/>
                  </a:cubicBezTo>
                  <a:cubicBezTo>
                    <a:pt x="101" y="366"/>
                    <a:pt x="296" y="513"/>
                    <a:pt x="528" y="547"/>
                  </a:cubicBezTo>
                </a:path>
              </a:pathLst>
            </a:custGeom>
            <a:solidFill>
              <a:srgbClr val="025663"/>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cxnSp>
          <p:nvCxnSpPr>
            <p:cNvPr id="14" name="Straight Arrow Connector 13">
              <a:extLst>
                <a:ext uri="{FF2B5EF4-FFF2-40B4-BE49-F238E27FC236}">
                  <a16:creationId xmlns:a16="http://schemas.microsoft.com/office/drawing/2014/main" id="{A55743CB-EBED-9B3C-5023-940E4773096F}"/>
                </a:ext>
              </a:extLst>
            </p:cNvPr>
            <p:cNvCxnSpPr/>
            <p:nvPr/>
          </p:nvCxnSpPr>
          <p:spPr bwMode="auto">
            <a:xfrm flipH="1">
              <a:off x="5483087" y="3323429"/>
              <a:ext cx="1668642"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6" name="Straight Arrow Connector 15">
              <a:extLst>
                <a:ext uri="{FF2B5EF4-FFF2-40B4-BE49-F238E27FC236}">
                  <a16:creationId xmlns:a16="http://schemas.microsoft.com/office/drawing/2014/main" id="{E7F0F5BD-9DB7-7089-B6FF-A15B0E1FDF0D}"/>
                </a:ext>
              </a:extLst>
            </p:cNvPr>
            <p:cNvCxnSpPr/>
            <p:nvPr/>
          </p:nvCxnSpPr>
          <p:spPr bwMode="auto">
            <a:xfrm>
              <a:off x="658906" y="1842433"/>
              <a:ext cx="2689542"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8" name="Straight Arrow Connector 17">
              <a:extLst>
                <a:ext uri="{FF2B5EF4-FFF2-40B4-BE49-F238E27FC236}">
                  <a16:creationId xmlns:a16="http://schemas.microsoft.com/office/drawing/2014/main" id="{6420680D-C212-F63B-8B81-308C1E918C73}"/>
                </a:ext>
              </a:extLst>
            </p:cNvPr>
            <p:cNvCxnSpPr/>
            <p:nvPr/>
          </p:nvCxnSpPr>
          <p:spPr bwMode="auto">
            <a:xfrm flipH="1">
              <a:off x="4919833" y="4798453"/>
              <a:ext cx="2231897"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0" name="Straight Arrow Connector 19">
              <a:extLst>
                <a:ext uri="{FF2B5EF4-FFF2-40B4-BE49-F238E27FC236}">
                  <a16:creationId xmlns:a16="http://schemas.microsoft.com/office/drawing/2014/main" id="{4981B4C6-C4FE-C5F9-0199-015E6D32446B}"/>
                </a:ext>
              </a:extLst>
            </p:cNvPr>
            <p:cNvCxnSpPr/>
            <p:nvPr/>
          </p:nvCxnSpPr>
          <p:spPr bwMode="auto">
            <a:xfrm>
              <a:off x="658906" y="3317457"/>
              <a:ext cx="1548951"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2" name="Straight Arrow Connector 21">
              <a:extLst>
                <a:ext uri="{FF2B5EF4-FFF2-40B4-BE49-F238E27FC236}">
                  <a16:creationId xmlns:a16="http://schemas.microsoft.com/office/drawing/2014/main" id="{C20C0E29-EF4A-70B5-CFFC-6F205B7D7D77}"/>
                </a:ext>
              </a:extLst>
            </p:cNvPr>
            <p:cNvCxnSpPr/>
            <p:nvPr/>
          </p:nvCxnSpPr>
          <p:spPr bwMode="auto">
            <a:xfrm>
              <a:off x="658906" y="4792480"/>
              <a:ext cx="2309345"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pic>
          <p:nvPicPr>
            <p:cNvPr id="24" name="Picture 23" descr="A heart with a heartbeat line&#10;&#10;Description automatically generated">
              <a:extLst>
                <a:ext uri="{FF2B5EF4-FFF2-40B4-BE49-F238E27FC236}">
                  <a16:creationId xmlns:a16="http://schemas.microsoft.com/office/drawing/2014/main" id="{F72FE890-F05B-B0CD-860B-44F083F18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421" y="4140564"/>
              <a:ext cx="760288" cy="760288"/>
            </a:xfrm>
            <a:prstGeom prst="rect">
              <a:avLst/>
            </a:prstGeom>
          </p:spPr>
        </p:pic>
        <p:pic>
          <p:nvPicPr>
            <p:cNvPr id="33" name="Picture 32" descr="A white building with a cross on it&#10;&#10;Description automatically generated">
              <a:extLst>
                <a:ext uri="{FF2B5EF4-FFF2-40B4-BE49-F238E27FC236}">
                  <a16:creationId xmlns:a16="http://schemas.microsoft.com/office/drawing/2014/main" id="{5154B462-C974-26AC-B1EE-69C171843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164" y="2398685"/>
              <a:ext cx="1067988" cy="1067988"/>
            </a:xfrm>
            <a:prstGeom prst="rect">
              <a:avLst/>
            </a:prstGeom>
          </p:spPr>
        </p:pic>
        <p:pic>
          <p:nvPicPr>
            <p:cNvPr id="36" name="Picture 35" descr="A black and white clipboard with check marks&#10;&#10;Description automatically generated">
              <a:extLst>
                <a:ext uri="{FF2B5EF4-FFF2-40B4-BE49-F238E27FC236}">
                  <a16:creationId xmlns:a16="http://schemas.microsoft.com/office/drawing/2014/main" id="{913390A6-91A4-8623-FABD-A04C06C4A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34" y="1501835"/>
              <a:ext cx="590400" cy="804953"/>
            </a:xfrm>
            <a:prstGeom prst="rect">
              <a:avLst/>
            </a:prstGeom>
          </p:spPr>
        </p:pic>
        <p:pic>
          <p:nvPicPr>
            <p:cNvPr id="38" name="Graphic 37">
              <a:extLst>
                <a:ext uri="{FF2B5EF4-FFF2-40B4-BE49-F238E27FC236}">
                  <a16:creationId xmlns:a16="http://schemas.microsoft.com/office/drawing/2014/main" id="{CD132BF8-AD34-831A-A868-770E35FFC9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9088" y="4111863"/>
              <a:ext cx="760287" cy="667819"/>
            </a:xfrm>
            <a:prstGeom prst="rect">
              <a:avLst/>
            </a:prstGeom>
          </p:spPr>
        </p:pic>
        <p:pic>
          <p:nvPicPr>
            <p:cNvPr id="40" name="Graphic 39">
              <a:extLst>
                <a:ext uri="{FF2B5EF4-FFF2-40B4-BE49-F238E27FC236}">
                  <a16:creationId xmlns:a16="http://schemas.microsoft.com/office/drawing/2014/main" id="{F24ECDCD-9F54-BA7E-42F4-87EA0EF54A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9951" y="2435643"/>
              <a:ext cx="844247" cy="797987"/>
            </a:xfrm>
            <a:prstGeom prst="rect">
              <a:avLst/>
            </a:prstGeom>
          </p:spPr>
        </p:pic>
      </p:grpSp>
      <p:sp>
        <p:nvSpPr>
          <p:cNvPr id="47" name="TextBox 52">
            <a:extLst>
              <a:ext uri="{FF2B5EF4-FFF2-40B4-BE49-F238E27FC236}">
                <a16:creationId xmlns:a16="http://schemas.microsoft.com/office/drawing/2014/main" id="{ADCE8FF3-79A6-750A-3671-DD1BA2218B8A}"/>
              </a:ext>
            </a:extLst>
          </p:cNvPr>
          <p:cNvSpPr txBox="1">
            <a:spLocks noChangeArrowheads="1"/>
          </p:cNvSpPr>
          <p:nvPr/>
        </p:nvSpPr>
        <p:spPr bwMode="auto">
          <a:xfrm>
            <a:off x="3021106" y="2652861"/>
            <a:ext cx="16763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r>
              <a:rPr lang="en-US" altLang="en-US" b="1" dirty="0">
                <a:solidFill>
                  <a:srgbClr val="CF2429"/>
                </a:solidFill>
                <a:latin typeface="Lub Dub Condensed" panose="020B0506030403020204" pitchFamily="34" charset="0"/>
              </a:rPr>
              <a:t>Different </a:t>
            </a:r>
            <a:br>
              <a:rPr lang="en-US" altLang="en-US" b="1" dirty="0">
                <a:solidFill>
                  <a:srgbClr val="CF2429"/>
                </a:solidFill>
                <a:latin typeface="Lub Dub Condensed" panose="020B0506030403020204" pitchFamily="34" charset="0"/>
              </a:rPr>
            </a:br>
            <a:r>
              <a:rPr lang="en-US" altLang="en-US" b="1" dirty="0">
                <a:solidFill>
                  <a:srgbClr val="CF2429"/>
                </a:solidFill>
                <a:latin typeface="Lub Dub Condensed" panose="020B0506030403020204" pitchFamily="34" charset="0"/>
              </a:rPr>
              <a:t>factors that guide decision of Rate vs Rhythm </a:t>
            </a:r>
            <a:br>
              <a:rPr lang="en-US" altLang="en-US" b="1" dirty="0">
                <a:solidFill>
                  <a:srgbClr val="CF2429"/>
                </a:solidFill>
                <a:latin typeface="Lub Dub Condensed" panose="020B0506030403020204" pitchFamily="34" charset="0"/>
              </a:rPr>
            </a:br>
            <a:r>
              <a:rPr lang="en-US" altLang="en-US" b="1" dirty="0">
                <a:solidFill>
                  <a:srgbClr val="CF2429"/>
                </a:solidFill>
                <a:latin typeface="Lub Dub Condensed" panose="020B0506030403020204" pitchFamily="34" charset="0"/>
              </a:rPr>
              <a:t>therapy </a:t>
            </a:r>
          </a:p>
        </p:txBody>
      </p:sp>
      <p:sp>
        <p:nvSpPr>
          <p:cNvPr id="42" name="TextBox 42">
            <a:extLst>
              <a:ext uri="{FF2B5EF4-FFF2-40B4-BE49-F238E27FC236}">
                <a16:creationId xmlns:a16="http://schemas.microsoft.com/office/drawing/2014/main" id="{F1FD2DCE-DAAD-7520-A8AD-6496F0960648}"/>
              </a:ext>
            </a:extLst>
          </p:cNvPr>
          <p:cNvSpPr txBox="1">
            <a:spLocks noChangeArrowheads="1"/>
          </p:cNvSpPr>
          <p:nvPr/>
        </p:nvSpPr>
        <p:spPr bwMode="auto">
          <a:xfrm>
            <a:off x="5647765" y="2216607"/>
            <a:ext cx="15227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lvl="0" algn="r"/>
            <a:r>
              <a:rPr lang="en-US" dirty="0">
                <a:solidFill>
                  <a:srgbClr val="595959"/>
                </a:solidFill>
                <a:latin typeface="Lub Dub Condensed" panose="020B0506030403020204" pitchFamily="34" charset="0"/>
              </a:rPr>
              <a:t>Shared decision making &amp; patient preference </a:t>
            </a:r>
          </a:p>
        </p:txBody>
      </p:sp>
      <p:sp>
        <p:nvSpPr>
          <p:cNvPr id="44" name="TextBox 48">
            <a:extLst>
              <a:ext uri="{FF2B5EF4-FFF2-40B4-BE49-F238E27FC236}">
                <a16:creationId xmlns:a16="http://schemas.microsoft.com/office/drawing/2014/main" id="{64E10B72-4006-9AD6-7F8B-CF399B068708}"/>
              </a:ext>
            </a:extLst>
          </p:cNvPr>
          <p:cNvSpPr txBox="1">
            <a:spLocks noChangeArrowheads="1"/>
          </p:cNvSpPr>
          <p:nvPr/>
        </p:nvSpPr>
        <p:spPr bwMode="auto">
          <a:xfrm>
            <a:off x="4867028" y="4245629"/>
            <a:ext cx="23034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eaLnBrk="1" hangingPunct="1"/>
            <a:r>
              <a:rPr lang="en-US" altLang="en-US" dirty="0">
                <a:solidFill>
                  <a:srgbClr val="595959"/>
                </a:solidFill>
                <a:latin typeface="Lub Dub Condensed" panose="020B0506030403020204" pitchFamily="34" charset="0"/>
              </a:rPr>
              <a:t>Presence of </a:t>
            </a:r>
            <a:br>
              <a:rPr lang="en-US" altLang="en-US" dirty="0">
                <a:solidFill>
                  <a:srgbClr val="595959"/>
                </a:solidFill>
                <a:latin typeface="Lub Dub Condensed" panose="020B0506030403020204" pitchFamily="34" charset="0"/>
              </a:rPr>
            </a:br>
            <a:r>
              <a:rPr lang="en-US" altLang="en-US" dirty="0">
                <a:solidFill>
                  <a:srgbClr val="595959"/>
                </a:solidFill>
                <a:latin typeface="Lub Dub Condensed" panose="020B0506030403020204" pitchFamily="34" charset="0"/>
              </a:rPr>
              <a:t>Heart Failure </a:t>
            </a:r>
          </a:p>
        </p:txBody>
      </p:sp>
      <p:sp>
        <p:nvSpPr>
          <p:cNvPr id="46" name="TextBox 54">
            <a:extLst>
              <a:ext uri="{FF2B5EF4-FFF2-40B4-BE49-F238E27FC236}">
                <a16:creationId xmlns:a16="http://schemas.microsoft.com/office/drawing/2014/main" id="{4F64EB5F-2950-C4A1-C380-21F5DAA92C0C}"/>
              </a:ext>
            </a:extLst>
          </p:cNvPr>
          <p:cNvSpPr txBox="1">
            <a:spLocks noChangeArrowheads="1"/>
          </p:cNvSpPr>
          <p:nvPr/>
        </p:nvSpPr>
        <p:spPr bwMode="auto">
          <a:xfrm>
            <a:off x="660080" y="4275515"/>
            <a:ext cx="23081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r>
              <a:rPr lang="en-US" altLang="en-US" dirty="0">
                <a:solidFill>
                  <a:srgbClr val="595959"/>
                </a:solidFill>
                <a:latin typeface="Lub Dub Condensed" panose="020B0506030403020204" pitchFamily="34" charset="0"/>
              </a:rPr>
              <a:t>Medication</a:t>
            </a:r>
            <a:br>
              <a:rPr lang="en-US" altLang="en-US" dirty="0">
                <a:solidFill>
                  <a:srgbClr val="595959"/>
                </a:solidFill>
                <a:latin typeface="Lub Dub Condensed" panose="020B0506030403020204" pitchFamily="34" charset="0"/>
              </a:rPr>
            </a:br>
            <a:r>
              <a:rPr lang="en-US" altLang="en-US" dirty="0">
                <a:solidFill>
                  <a:srgbClr val="595959"/>
                </a:solidFill>
                <a:latin typeface="Lub Dub Condensed" panose="020B0506030403020204" pitchFamily="34" charset="0"/>
              </a:rPr>
              <a:t>Profile</a:t>
            </a:r>
          </a:p>
        </p:txBody>
      </p:sp>
      <p:sp>
        <p:nvSpPr>
          <p:cNvPr id="45" name="TextBox 51">
            <a:extLst>
              <a:ext uri="{FF2B5EF4-FFF2-40B4-BE49-F238E27FC236}">
                <a16:creationId xmlns:a16="http://schemas.microsoft.com/office/drawing/2014/main" id="{4AC528FF-2787-14D2-AB2E-89ADF2C55FC6}"/>
              </a:ext>
            </a:extLst>
          </p:cNvPr>
          <p:cNvSpPr txBox="1">
            <a:spLocks noChangeArrowheads="1"/>
          </p:cNvSpPr>
          <p:nvPr/>
        </p:nvSpPr>
        <p:spPr bwMode="auto">
          <a:xfrm>
            <a:off x="660080" y="2763459"/>
            <a:ext cx="15313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dirty="0">
                <a:solidFill>
                  <a:srgbClr val="595959"/>
                </a:solidFill>
                <a:latin typeface="Lub Dub Condensed" panose="020B0506030403020204" pitchFamily="34" charset="0"/>
              </a:rPr>
              <a:t>Clinical presentation </a:t>
            </a:r>
          </a:p>
        </p:txBody>
      </p:sp>
      <p:sp>
        <p:nvSpPr>
          <p:cNvPr id="43" name="TextBox 45">
            <a:extLst>
              <a:ext uri="{FF2B5EF4-FFF2-40B4-BE49-F238E27FC236}">
                <a16:creationId xmlns:a16="http://schemas.microsoft.com/office/drawing/2014/main" id="{FEBF5F3A-924D-E95C-AA55-68C272161081}"/>
              </a:ext>
            </a:extLst>
          </p:cNvPr>
          <p:cNvSpPr txBox="1">
            <a:spLocks noChangeArrowheads="1"/>
          </p:cNvSpPr>
          <p:nvPr/>
        </p:nvSpPr>
        <p:spPr bwMode="auto">
          <a:xfrm>
            <a:off x="660081" y="1565435"/>
            <a:ext cx="2688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dirty="0">
                <a:solidFill>
                  <a:srgbClr val="595959"/>
                </a:solidFill>
                <a:latin typeface="Lub Dub Condensed" panose="020B0506030403020204" pitchFamily="34" charset="0"/>
              </a:rPr>
              <a:t>Comorbidities </a:t>
            </a:r>
          </a:p>
        </p:txBody>
      </p:sp>
      <p:sp>
        <p:nvSpPr>
          <p:cNvPr id="25" name="TextBox 24">
            <a:extLst>
              <a:ext uri="{FF2B5EF4-FFF2-40B4-BE49-F238E27FC236}">
                <a16:creationId xmlns:a16="http://schemas.microsoft.com/office/drawing/2014/main" id="{AC886591-66A2-3E32-329A-470622505A2C}"/>
              </a:ext>
            </a:extLst>
          </p:cNvPr>
          <p:cNvSpPr txBox="1"/>
          <p:nvPr/>
        </p:nvSpPr>
        <p:spPr>
          <a:xfrm>
            <a:off x="7736541" y="1259408"/>
            <a:ext cx="4089014" cy="4355038"/>
          </a:xfrm>
          <a:prstGeom prst="rect">
            <a:avLst/>
          </a:prstGeom>
          <a:noFill/>
        </p:spPr>
        <p:txBody>
          <a:bodyPr wrap="square">
            <a:spAutoFit/>
          </a:bodyPr>
          <a:lstStyle/>
          <a:p>
            <a:pPr>
              <a:spcAft>
                <a:spcPts val="1200"/>
              </a:spcAft>
            </a:pPr>
            <a:r>
              <a:rPr lang="en-US" sz="1800" dirty="0">
                <a:solidFill>
                  <a:srgbClr val="CF2429"/>
                </a:solidFill>
                <a:latin typeface="Lub Dub Bold" panose="020B0803030403020204" pitchFamily="34" charset="0"/>
                <a:cs typeface="Arial" panose="020B0604020202020204" pitchFamily="34" charset="0"/>
              </a:rPr>
              <a:t>Objectives of Rate Control:</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Resting heart rate &lt; 100-110 bpm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symptoms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risk of tachycardia-induced cardiomyopathy or improve heart function of patients with tachycardia-induced cardiomyopathy</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inappropriate shock in patients with implantable defibrillators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Enhance biventricular pacing in patients with cardiac resynchronization therapy use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risk of hospitalization </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6015318"/>
            <a:ext cx="8542105" cy="190272"/>
          </a:xfrm>
        </p:spPr>
        <p:txBody>
          <a:bodyPr/>
          <a:lstStyle/>
          <a:p>
            <a:pPr marL="0" indent="0" algn="ctr"/>
            <a:r>
              <a:rPr lang="en-US" b="1" dirty="0"/>
              <a:t>Abbreviations: </a:t>
            </a:r>
            <a:r>
              <a:rPr lang="en-US" dirty="0"/>
              <a:t>AF indicates atrial fibrillation; bpm, beats per minute; and vs, versus.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11293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8090647" cy="352051"/>
          </a:xfrm>
        </p:spPr>
        <p:txBody>
          <a:bodyPr/>
          <a:lstStyle/>
          <a:p>
            <a:r>
              <a:rPr lang="en-US" sz="2700" dirty="0"/>
              <a:t>Pharmacological Agents for Rate Control in AF</a:t>
            </a:r>
          </a:p>
        </p:txBody>
      </p:sp>
      <p:sp>
        <p:nvSpPr>
          <p:cNvPr id="6" name="Rectangle 13">
            <a:extLst>
              <a:ext uri="{FF2B5EF4-FFF2-40B4-BE49-F238E27FC236}">
                <a16:creationId xmlns:a16="http://schemas.microsoft.com/office/drawing/2014/main" id="{ED7F014A-0FB2-93A9-5203-310280A417FB}"/>
              </a:ext>
              <a:ext uri="{C183D7F6-B498-43B3-948B-1728B52AA6E4}">
                <adec:decorative xmlns:adec="http://schemas.microsoft.com/office/drawing/2017/decorative" val="1"/>
              </a:ext>
            </a:extLst>
          </p:cNvPr>
          <p:cNvSpPr>
            <a:spLocks noChangeArrowheads="1"/>
          </p:cNvSpPr>
          <p:nvPr/>
        </p:nvSpPr>
        <p:spPr bwMode="auto">
          <a:xfrm>
            <a:off x="4903506" y="3722781"/>
            <a:ext cx="2797175" cy="983690"/>
          </a:xfrm>
          <a:prstGeom prst="rect">
            <a:avLst/>
          </a:prstGeom>
          <a:solidFill>
            <a:srgbClr val="025663"/>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8" name="Rectangle 12">
            <a:extLst>
              <a:ext uri="{FF2B5EF4-FFF2-40B4-BE49-F238E27FC236}">
                <a16:creationId xmlns:a16="http://schemas.microsoft.com/office/drawing/2014/main" id="{727664C8-8F0E-298C-6862-CBF46BCC310F}"/>
              </a:ext>
              <a:ext uri="{C183D7F6-B498-43B3-948B-1728B52AA6E4}">
                <adec:decorative xmlns:adec="http://schemas.microsoft.com/office/drawing/2017/decorative" val="1"/>
              </a:ext>
            </a:extLst>
          </p:cNvPr>
          <p:cNvSpPr>
            <a:spLocks noChangeArrowheads="1"/>
          </p:cNvSpPr>
          <p:nvPr/>
        </p:nvSpPr>
        <p:spPr bwMode="auto">
          <a:xfrm>
            <a:off x="4906868" y="3023534"/>
            <a:ext cx="2793583" cy="625101"/>
          </a:xfrm>
          <a:prstGeom prst="rect">
            <a:avLst/>
          </a:pr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9" name="Rectangle 11">
            <a:extLst>
              <a:ext uri="{FF2B5EF4-FFF2-40B4-BE49-F238E27FC236}">
                <a16:creationId xmlns:a16="http://schemas.microsoft.com/office/drawing/2014/main" id="{5BC5ADDB-0D12-7D7C-BC80-C75BA6B7BADB}"/>
              </a:ext>
              <a:ext uri="{C183D7F6-B498-43B3-948B-1728B52AA6E4}">
                <adec:decorative xmlns:adec="http://schemas.microsoft.com/office/drawing/2017/decorative" val="1"/>
              </a:ext>
            </a:extLst>
          </p:cNvPr>
          <p:cNvSpPr>
            <a:spLocks noChangeArrowheads="1"/>
          </p:cNvSpPr>
          <p:nvPr/>
        </p:nvSpPr>
        <p:spPr bwMode="auto">
          <a:xfrm>
            <a:off x="4906029" y="2195420"/>
            <a:ext cx="2784902" cy="718109"/>
          </a:xfrm>
          <a:prstGeom prst="rect">
            <a:avLst/>
          </a:pr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0" name="Rectangle 10">
            <a:extLst>
              <a:ext uri="{FF2B5EF4-FFF2-40B4-BE49-F238E27FC236}">
                <a16:creationId xmlns:a16="http://schemas.microsoft.com/office/drawing/2014/main" id="{6F3B362B-CC8A-3D2B-BE89-93575D671BA8}"/>
              </a:ext>
              <a:ext uri="{C183D7F6-B498-43B3-948B-1728B52AA6E4}">
                <adec:decorative xmlns:adec="http://schemas.microsoft.com/office/drawing/2017/decorative" val="1"/>
              </a:ext>
            </a:extLst>
          </p:cNvPr>
          <p:cNvSpPr>
            <a:spLocks noChangeArrowheads="1"/>
          </p:cNvSpPr>
          <p:nvPr/>
        </p:nvSpPr>
        <p:spPr bwMode="auto">
          <a:xfrm>
            <a:off x="4907897" y="4759325"/>
            <a:ext cx="2792484" cy="691216"/>
          </a:xfrm>
          <a:prstGeom prst="rect">
            <a:avLst/>
          </a:pr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1" name="Rectangle 9">
            <a:extLst>
              <a:ext uri="{FF2B5EF4-FFF2-40B4-BE49-F238E27FC236}">
                <a16:creationId xmlns:a16="http://schemas.microsoft.com/office/drawing/2014/main" id="{55A972FD-5638-7E19-1409-945D8F492AAE}"/>
              </a:ext>
              <a:ext uri="{C183D7F6-B498-43B3-948B-1728B52AA6E4}">
                <adec:decorative xmlns:adec="http://schemas.microsoft.com/office/drawing/2017/decorative" val="1"/>
              </a:ext>
            </a:extLst>
          </p:cNvPr>
          <p:cNvSpPr>
            <a:spLocks noChangeArrowheads="1"/>
          </p:cNvSpPr>
          <p:nvPr/>
        </p:nvSpPr>
        <p:spPr bwMode="auto">
          <a:xfrm>
            <a:off x="4907709" y="1492531"/>
            <a:ext cx="2773527" cy="614175"/>
          </a:xfrm>
          <a:prstGeom prst="rect">
            <a:avLst/>
          </a:pr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0" name="TextBox 52">
            <a:extLst>
              <a:ext uri="{FF2B5EF4-FFF2-40B4-BE49-F238E27FC236}">
                <a16:creationId xmlns:a16="http://schemas.microsoft.com/office/drawing/2014/main" id="{9D42CEA4-9B3A-971A-073E-CEFCE562F484}"/>
              </a:ext>
            </a:extLst>
          </p:cNvPr>
          <p:cNvSpPr txBox="1">
            <a:spLocks noChangeArrowheads="1"/>
          </p:cNvSpPr>
          <p:nvPr/>
        </p:nvSpPr>
        <p:spPr bwMode="auto">
          <a:xfrm>
            <a:off x="4527176" y="1058742"/>
            <a:ext cx="3532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r>
              <a:rPr lang="en-US" altLang="en-US" b="1" u="sng" dirty="0">
                <a:solidFill>
                  <a:srgbClr val="CF2429"/>
                </a:solidFill>
                <a:latin typeface="Lub Dub Condensed" panose="020B0506030403020204" pitchFamily="34" charset="0"/>
              </a:rPr>
              <a:t>Rate Control Agents</a:t>
            </a:r>
          </a:p>
        </p:txBody>
      </p:sp>
      <p:sp>
        <p:nvSpPr>
          <p:cNvPr id="27" name="TextBox 26">
            <a:extLst>
              <a:ext uri="{FF2B5EF4-FFF2-40B4-BE49-F238E27FC236}">
                <a16:creationId xmlns:a16="http://schemas.microsoft.com/office/drawing/2014/main" id="{862231B0-ED5E-B19B-02A9-9E9D48339D3D}"/>
              </a:ext>
            </a:extLst>
          </p:cNvPr>
          <p:cNvSpPr txBox="1"/>
          <p:nvPr/>
        </p:nvSpPr>
        <p:spPr>
          <a:xfrm>
            <a:off x="4930589" y="1490990"/>
            <a:ext cx="1945339" cy="640175"/>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Beta-Blockers</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Slows AV nodal conduction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Block B-1 receptors</a:t>
            </a:r>
          </a:p>
        </p:txBody>
      </p:sp>
      <p:sp>
        <p:nvSpPr>
          <p:cNvPr id="28" name="TextBox 27">
            <a:extLst>
              <a:ext uri="{FF2B5EF4-FFF2-40B4-BE49-F238E27FC236}">
                <a16:creationId xmlns:a16="http://schemas.microsoft.com/office/drawing/2014/main" id="{E86A4B7B-24C6-FA74-6E55-070D812C75E6}"/>
              </a:ext>
            </a:extLst>
          </p:cNvPr>
          <p:cNvSpPr txBox="1"/>
          <p:nvPr/>
        </p:nvSpPr>
        <p:spPr>
          <a:xfrm>
            <a:off x="4930589" y="2217132"/>
            <a:ext cx="2563904" cy="640175"/>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Digoxin</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Positive inotropic and vagotonic effects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Could be useful in HFrEF pts </a:t>
            </a:r>
          </a:p>
        </p:txBody>
      </p:sp>
      <p:sp>
        <p:nvSpPr>
          <p:cNvPr id="31" name="TextBox 30">
            <a:extLst>
              <a:ext uri="{FF2B5EF4-FFF2-40B4-BE49-F238E27FC236}">
                <a16:creationId xmlns:a16="http://schemas.microsoft.com/office/drawing/2014/main" id="{836DAACA-07E4-6388-C12D-4FCC267FBB20}"/>
              </a:ext>
            </a:extLst>
          </p:cNvPr>
          <p:cNvSpPr txBox="1"/>
          <p:nvPr/>
        </p:nvSpPr>
        <p:spPr>
          <a:xfrm>
            <a:off x="4930589" y="3050850"/>
            <a:ext cx="2492188" cy="601703"/>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IV Magnesium</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Blocks slow inward calcium  channels of SA and AV node </a:t>
            </a:r>
          </a:p>
        </p:txBody>
      </p:sp>
      <p:sp>
        <p:nvSpPr>
          <p:cNvPr id="30" name="TextBox 29">
            <a:extLst>
              <a:ext uri="{FF2B5EF4-FFF2-40B4-BE49-F238E27FC236}">
                <a16:creationId xmlns:a16="http://schemas.microsoft.com/office/drawing/2014/main" id="{CE6AE83C-7996-CE64-E0B1-C0639062C6E2}"/>
              </a:ext>
            </a:extLst>
          </p:cNvPr>
          <p:cNvSpPr txBox="1"/>
          <p:nvPr/>
        </p:nvSpPr>
        <p:spPr>
          <a:xfrm>
            <a:off x="4930589" y="3732167"/>
            <a:ext cx="2572869" cy="944874"/>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Amiodarone</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Useful in critical ill pts who cannot tolerate AV nodal slowing agents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Can result in pharmacologic cardioversion</a:t>
            </a:r>
          </a:p>
        </p:txBody>
      </p:sp>
      <p:sp>
        <p:nvSpPr>
          <p:cNvPr id="29" name="TextBox 28">
            <a:extLst>
              <a:ext uri="{FF2B5EF4-FFF2-40B4-BE49-F238E27FC236}">
                <a16:creationId xmlns:a16="http://schemas.microsoft.com/office/drawing/2014/main" id="{2A198348-EE20-BACC-9077-C2EF315B80D0}"/>
              </a:ext>
            </a:extLst>
          </p:cNvPr>
          <p:cNvSpPr txBox="1"/>
          <p:nvPr/>
        </p:nvSpPr>
        <p:spPr>
          <a:xfrm>
            <a:off x="4930589" y="4781037"/>
            <a:ext cx="2662516" cy="640175"/>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NDCC</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Slow AV nodal conduction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Negative inotropic and chronotropic effect </a:t>
            </a:r>
          </a:p>
        </p:txBody>
      </p:sp>
      <p:graphicFrame>
        <p:nvGraphicFramePr>
          <p:cNvPr id="21" name="Table 20">
            <a:extLst>
              <a:ext uri="{FF2B5EF4-FFF2-40B4-BE49-F238E27FC236}">
                <a16:creationId xmlns:a16="http://schemas.microsoft.com/office/drawing/2014/main" id="{E3E692F1-6B0F-2CDC-EE60-61E5FE235469}"/>
              </a:ext>
            </a:extLst>
          </p:cNvPr>
          <p:cNvGraphicFramePr>
            <a:graphicFrameLocks noGrp="1"/>
          </p:cNvGraphicFramePr>
          <p:nvPr>
            <p:extLst>
              <p:ext uri="{D42A27DB-BD31-4B8C-83A1-F6EECF244321}">
                <p14:modId xmlns:p14="http://schemas.microsoft.com/office/powerpoint/2010/main" val="3531738929"/>
              </p:ext>
            </p:extLst>
          </p:nvPr>
        </p:nvGraphicFramePr>
        <p:xfrm>
          <a:off x="417032" y="1049123"/>
          <a:ext cx="3742592" cy="2061630"/>
        </p:xfrm>
        <a:graphic>
          <a:graphicData uri="http://schemas.openxmlformats.org/drawingml/2006/table">
            <a:tbl>
              <a:tblPr firstRow="1" bandRow="1">
                <a:tableStyleId>{7DF18680-E054-41AD-8BC1-D1AEF772440D}</a:tableStyleId>
              </a:tblPr>
              <a:tblGrid>
                <a:gridCol w="829063">
                  <a:extLst>
                    <a:ext uri="{9D8B030D-6E8A-4147-A177-3AD203B41FA5}">
                      <a16:colId xmlns:a16="http://schemas.microsoft.com/office/drawing/2014/main" val="2742853295"/>
                    </a:ext>
                  </a:extLst>
                </a:gridCol>
                <a:gridCol w="1595717">
                  <a:extLst>
                    <a:ext uri="{9D8B030D-6E8A-4147-A177-3AD203B41FA5}">
                      <a16:colId xmlns:a16="http://schemas.microsoft.com/office/drawing/2014/main" val="3135968922"/>
                    </a:ext>
                  </a:extLst>
                </a:gridCol>
                <a:gridCol w="1317812">
                  <a:extLst>
                    <a:ext uri="{9D8B030D-6E8A-4147-A177-3AD203B41FA5}">
                      <a16:colId xmlns:a16="http://schemas.microsoft.com/office/drawing/2014/main" val="1047482743"/>
                    </a:ext>
                  </a:extLst>
                </a:gridCol>
              </a:tblGrid>
              <a:tr h="394196">
                <a:tc>
                  <a:txBody>
                    <a:bodyPr/>
                    <a:lstStyle/>
                    <a:p>
                      <a:pPr algn="ctr"/>
                      <a:r>
                        <a:rPr lang="en-US" sz="1200" dirty="0">
                          <a:latin typeface="Lub Dub Condensed" panose="020B0506030403020204" pitchFamily="34" charset="0"/>
                          <a:cs typeface="Arial" panose="020B0604020202020204" pitchFamily="34" charset="0"/>
                        </a:rPr>
                        <a:t>Non-DHP</a:t>
                      </a:r>
                    </a:p>
                    <a:p>
                      <a:pPr algn="ctr"/>
                      <a:r>
                        <a:rPr lang="en-US" sz="1200" dirty="0">
                          <a:latin typeface="Lub Dub Condensed" panose="020B0506030403020204" pitchFamily="34" charset="0"/>
                          <a:cs typeface="Arial" panose="020B0604020202020204" pitchFamily="34" charset="0"/>
                        </a:rPr>
                        <a:t>CCB</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IV </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Oral Maintenance dose </a:t>
                      </a:r>
                    </a:p>
                  </a:txBody>
                  <a:tcPr anchor="ctr">
                    <a:solidFill>
                      <a:schemeClr val="tx1">
                        <a:lumMod val="75000"/>
                        <a:lumOff val="25000"/>
                      </a:schemeClr>
                    </a:solidFill>
                  </a:tcPr>
                </a:tc>
                <a:extLst>
                  <a:ext uri="{0D108BD9-81ED-4DB2-BD59-A6C34878D82A}">
                    <a16:rowId xmlns:a16="http://schemas.microsoft.com/office/drawing/2014/main" val="480891336"/>
                  </a:ext>
                </a:extLst>
              </a:tr>
              <a:tr h="833466">
                <a:tc>
                  <a:txBody>
                    <a:bodyPr/>
                    <a:lstStyle/>
                    <a:p>
                      <a:r>
                        <a:rPr lang="en-US" sz="1200" b="1" dirty="0">
                          <a:solidFill>
                            <a:schemeClr val="bg1"/>
                          </a:solidFill>
                          <a:latin typeface="Lub Dub Condensed" panose="020B0506030403020204" pitchFamily="34" charset="0"/>
                          <a:cs typeface="Arial" panose="020B0604020202020204" pitchFamily="34" charset="0"/>
                        </a:rPr>
                        <a:t>Diltiazem</a:t>
                      </a:r>
                      <a:r>
                        <a:rPr lang="en-US" sz="1200" b="1" baseline="0" dirty="0">
                          <a:solidFill>
                            <a:schemeClr val="bg1"/>
                          </a:solidFill>
                          <a:latin typeface="Lub Dub Condensed" panose="020B0506030403020204" pitchFamily="34" charset="0"/>
                          <a:cs typeface="Arial" panose="020B0604020202020204" pitchFamily="34" charset="0"/>
                        </a:rPr>
                        <a:t> </a:t>
                      </a:r>
                      <a:endParaRPr lang="en-US" sz="1200" b="1" dirty="0">
                        <a:solidFill>
                          <a:schemeClr val="bg1"/>
                        </a:solidFill>
                        <a:latin typeface="Lub Dub Condensed" panose="020B0506030403020204" pitchFamily="34" charset="0"/>
                        <a:cs typeface="Arial" panose="020B0604020202020204" pitchFamily="34" charset="0"/>
                      </a:endParaRPr>
                    </a:p>
                  </a:txBody>
                  <a:tcPr anchor="ctr">
                    <a:solidFill>
                      <a:srgbClr val="0199A1"/>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0.25 mg/kg IV over 2 mins. </a:t>
                      </a:r>
                    </a:p>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May repeat 0.35 mg/kg over 2 mins; then 5-15 mg/hr continuous infusion</a:t>
                      </a:r>
                      <a:endParaRPr lang="en-US" sz="11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120 – 360 mg daily (ER) </a:t>
                      </a:r>
                      <a:endParaRPr lang="en-US" sz="12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770964">
                <a:tc>
                  <a:txBody>
                    <a:bodyPr/>
                    <a:lstStyle/>
                    <a:p>
                      <a:r>
                        <a:rPr lang="en-US" sz="1200" b="1" dirty="0">
                          <a:solidFill>
                            <a:schemeClr val="bg1"/>
                          </a:solidFill>
                          <a:latin typeface="Lub Dub Condensed" panose="020B0506030403020204" pitchFamily="34" charset="0"/>
                          <a:cs typeface="Arial" panose="020B0604020202020204" pitchFamily="34" charset="0"/>
                        </a:rPr>
                        <a:t>Verapamil </a:t>
                      </a:r>
                    </a:p>
                  </a:txBody>
                  <a:tcPr anchor="ctr">
                    <a:solidFill>
                      <a:srgbClr val="0199A1"/>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5 to 10 mg over ≥2 minutes (may repeat twice); then 5 mg/hr continuous infusion (max 20 mg/hr)</a:t>
                      </a:r>
                      <a:endParaRPr lang="en-US" sz="11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180 – 480 mg daily (ER) </a:t>
                      </a:r>
                      <a:endParaRPr lang="en-US" sz="12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bl>
          </a:graphicData>
        </a:graphic>
      </p:graphicFrame>
      <p:graphicFrame>
        <p:nvGraphicFramePr>
          <p:cNvPr id="24" name="Table 23">
            <a:extLst>
              <a:ext uri="{FF2B5EF4-FFF2-40B4-BE49-F238E27FC236}">
                <a16:creationId xmlns:a16="http://schemas.microsoft.com/office/drawing/2014/main" id="{93264D15-271C-7331-EB0F-1AA9EE2C0326}"/>
              </a:ext>
            </a:extLst>
          </p:cNvPr>
          <p:cNvGraphicFramePr>
            <a:graphicFrameLocks noGrp="1"/>
          </p:cNvGraphicFramePr>
          <p:nvPr>
            <p:extLst>
              <p:ext uri="{D42A27DB-BD31-4B8C-83A1-F6EECF244321}">
                <p14:modId xmlns:p14="http://schemas.microsoft.com/office/powerpoint/2010/main" val="3650554699"/>
              </p:ext>
            </p:extLst>
          </p:nvPr>
        </p:nvGraphicFramePr>
        <p:xfrm>
          <a:off x="417031" y="3236511"/>
          <a:ext cx="3733627" cy="2235546"/>
        </p:xfrm>
        <a:graphic>
          <a:graphicData uri="http://schemas.openxmlformats.org/drawingml/2006/table">
            <a:tbl>
              <a:tblPr firstRow="1" bandRow="1">
                <a:tableStyleId>{7DF18680-E054-41AD-8BC1-D1AEF772440D}</a:tableStyleId>
              </a:tblPr>
              <a:tblGrid>
                <a:gridCol w="1010783">
                  <a:extLst>
                    <a:ext uri="{9D8B030D-6E8A-4147-A177-3AD203B41FA5}">
                      <a16:colId xmlns:a16="http://schemas.microsoft.com/office/drawing/2014/main" val="2742853295"/>
                    </a:ext>
                  </a:extLst>
                </a:gridCol>
                <a:gridCol w="1303012">
                  <a:extLst>
                    <a:ext uri="{9D8B030D-6E8A-4147-A177-3AD203B41FA5}">
                      <a16:colId xmlns:a16="http://schemas.microsoft.com/office/drawing/2014/main" val="3135968922"/>
                    </a:ext>
                  </a:extLst>
                </a:gridCol>
                <a:gridCol w="1419832">
                  <a:extLst>
                    <a:ext uri="{9D8B030D-6E8A-4147-A177-3AD203B41FA5}">
                      <a16:colId xmlns:a16="http://schemas.microsoft.com/office/drawing/2014/main" val="1047482743"/>
                    </a:ext>
                  </a:extLst>
                </a:gridCol>
              </a:tblGrid>
              <a:tr h="394196">
                <a:tc>
                  <a:txBody>
                    <a:bodyPr/>
                    <a:lstStyle/>
                    <a:p>
                      <a:pPr algn="ctr"/>
                      <a:r>
                        <a:rPr lang="en-US" sz="1200" dirty="0">
                          <a:latin typeface="Lub Dub Condensed" panose="020B0506030403020204" pitchFamily="34" charset="0"/>
                          <a:cs typeface="Arial" panose="020B0604020202020204" pitchFamily="34" charset="0"/>
                        </a:rPr>
                        <a:t>Agent</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IV </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Oral Maintenance dose </a:t>
                      </a:r>
                    </a:p>
                  </a:txBody>
                  <a:tcPr anchor="ctr">
                    <a:solidFill>
                      <a:schemeClr val="tx1">
                        <a:lumMod val="75000"/>
                        <a:lumOff val="25000"/>
                      </a:schemeClr>
                    </a:solidFill>
                  </a:tcPr>
                </a:tc>
                <a:extLst>
                  <a:ext uri="{0D108BD9-81ED-4DB2-BD59-A6C34878D82A}">
                    <a16:rowId xmlns:a16="http://schemas.microsoft.com/office/drawing/2014/main" val="480891336"/>
                  </a:ext>
                </a:extLst>
              </a:tr>
              <a:tr h="833466">
                <a:tc>
                  <a:txBody>
                    <a:bodyPr/>
                    <a:lstStyle/>
                    <a:p>
                      <a:r>
                        <a:rPr lang="en-US" sz="1200" b="1" dirty="0">
                          <a:solidFill>
                            <a:schemeClr val="bg1"/>
                          </a:solidFill>
                          <a:latin typeface="Lub Dub Condensed" panose="020B0506030403020204" pitchFamily="34" charset="0"/>
                          <a:cs typeface="Arial" panose="020B0604020202020204" pitchFamily="34" charset="0"/>
                        </a:rPr>
                        <a:t>Amiodarone</a:t>
                      </a:r>
                    </a:p>
                  </a:txBody>
                  <a:tcPr anchor="ctr">
                    <a:solidFill>
                      <a:srgbClr val="025663"/>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150-300 mg IV over 1 hr, then 10-50 mg/h over 24 hrs</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100 – 200 mg daily</a:t>
                      </a: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770964">
                <a:tc>
                  <a:txBody>
                    <a:bodyPr/>
                    <a:lstStyle/>
                    <a:p>
                      <a:r>
                        <a:rPr lang="en-US" sz="1200" b="1" dirty="0">
                          <a:solidFill>
                            <a:schemeClr val="bg1"/>
                          </a:solidFill>
                          <a:latin typeface="Lub Dub Condensed" panose="020B0506030403020204" pitchFamily="34" charset="0"/>
                          <a:cs typeface="Arial" panose="020B0604020202020204" pitchFamily="34" charset="0"/>
                        </a:rPr>
                        <a:t>Digoxin*</a:t>
                      </a:r>
                      <a:br>
                        <a:rPr lang="en-US" sz="1200" b="1" dirty="0">
                          <a:solidFill>
                            <a:schemeClr val="bg1"/>
                          </a:solidFill>
                          <a:latin typeface="Lub Dub Condensed" panose="020B0506030403020204" pitchFamily="34" charset="0"/>
                          <a:cs typeface="Arial" panose="020B0604020202020204" pitchFamily="34" charset="0"/>
                        </a:rPr>
                      </a:br>
                      <a:br>
                        <a:rPr lang="en-US" sz="1200" b="1" dirty="0">
                          <a:solidFill>
                            <a:schemeClr val="bg1"/>
                          </a:solidFill>
                          <a:latin typeface="Lub Dub Condensed" panose="020B0506030403020204" pitchFamily="34" charset="0"/>
                          <a:cs typeface="Arial" panose="020B0604020202020204" pitchFamily="34" charset="0"/>
                        </a:rPr>
                      </a:br>
                      <a:r>
                        <a:rPr lang="en-US" sz="800" b="0" i="1" dirty="0">
                          <a:solidFill>
                            <a:schemeClr val="bg1"/>
                          </a:solidFill>
                          <a:latin typeface="Lub Dub Condensed" panose="020B0506030403020204" pitchFamily="34" charset="0"/>
                          <a:cs typeface="Arial" panose="020B0604020202020204" pitchFamily="34" charset="0"/>
                        </a:rPr>
                        <a:t>*Increased mortality at plasma concentrations exceeding 1.2 ng/mL</a:t>
                      </a:r>
                    </a:p>
                  </a:txBody>
                  <a:tcPr anchor="ctr">
                    <a:solidFill>
                      <a:srgbClr val="0560B3"/>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0.25 – 0.5 mg over mins; repeat doses of 0.25 mg every 6 hrs (max 1.5 mg/24 hrs) </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0.0625 – 0.25 mg daily </a:t>
                      </a: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bl>
          </a:graphicData>
        </a:graphic>
      </p:graphicFrame>
      <p:graphicFrame>
        <p:nvGraphicFramePr>
          <p:cNvPr id="25" name="Table 24">
            <a:extLst>
              <a:ext uri="{FF2B5EF4-FFF2-40B4-BE49-F238E27FC236}">
                <a16:creationId xmlns:a16="http://schemas.microsoft.com/office/drawing/2014/main" id="{D0039B4F-6011-2983-54E2-F87D3DD94D3D}"/>
              </a:ext>
            </a:extLst>
          </p:cNvPr>
          <p:cNvGraphicFramePr>
            <a:graphicFrameLocks noGrp="1"/>
          </p:cNvGraphicFramePr>
          <p:nvPr>
            <p:extLst>
              <p:ext uri="{D42A27DB-BD31-4B8C-83A1-F6EECF244321}">
                <p14:modId xmlns:p14="http://schemas.microsoft.com/office/powerpoint/2010/main" val="1155533950"/>
              </p:ext>
            </p:extLst>
          </p:nvPr>
        </p:nvGraphicFramePr>
        <p:xfrm>
          <a:off x="8395620" y="1049123"/>
          <a:ext cx="3419862" cy="4546625"/>
        </p:xfrm>
        <a:graphic>
          <a:graphicData uri="http://schemas.openxmlformats.org/drawingml/2006/table">
            <a:tbl>
              <a:tblPr firstRow="1" bandRow="1">
                <a:tableStyleId>{7DF18680-E054-41AD-8BC1-D1AEF772440D}</a:tableStyleId>
              </a:tblPr>
              <a:tblGrid>
                <a:gridCol w="933437">
                  <a:extLst>
                    <a:ext uri="{9D8B030D-6E8A-4147-A177-3AD203B41FA5}">
                      <a16:colId xmlns:a16="http://schemas.microsoft.com/office/drawing/2014/main" val="2742853295"/>
                    </a:ext>
                  </a:extLst>
                </a:gridCol>
                <a:gridCol w="1150684">
                  <a:extLst>
                    <a:ext uri="{9D8B030D-6E8A-4147-A177-3AD203B41FA5}">
                      <a16:colId xmlns:a16="http://schemas.microsoft.com/office/drawing/2014/main" val="3135968922"/>
                    </a:ext>
                  </a:extLst>
                </a:gridCol>
                <a:gridCol w="1335741">
                  <a:extLst>
                    <a:ext uri="{9D8B030D-6E8A-4147-A177-3AD203B41FA5}">
                      <a16:colId xmlns:a16="http://schemas.microsoft.com/office/drawing/2014/main" val="1047482743"/>
                    </a:ext>
                  </a:extLst>
                </a:gridCol>
              </a:tblGrid>
              <a:tr h="444498">
                <a:tc>
                  <a:txBody>
                    <a:bodyPr/>
                    <a:lstStyle/>
                    <a:p>
                      <a:pPr algn="ctr"/>
                      <a:r>
                        <a:rPr lang="en-US" sz="1200" dirty="0">
                          <a:latin typeface="Lub Dub Condensed" panose="020B0506030403020204" pitchFamily="34" charset="0"/>
                          <a:cs typeface="Arial" panose="020B0604020202020204" pitchFamily="34" charset="0"/>
                        </a:rPr>
                        <a:t>Beta-Blocker</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IV </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Oral Maintenance dose </a:t>
                      </a:r>
                    </a:p>
                  </a:txBody>
                  <a:tcPr anchor="ctr">
                    <a:solidFill>
                      <a:schemeClr val="tx1">
                        <a:lumMod val="75000"/>
                        <a:lumOff val="25000"/>
                      </a:schemeClr>
                    </a:solidFill>
                  </a:tcPr>
                </a:tc>
                <a:extLst>
                  <a:ext uri="{0D108BD9-81ED-4DB2-BD59-A6C34878D82A}">
                    <a16:rowId xmlns:a16="http://schemas.microsoft.com/office/drawing/2014/main" val="480891336"/>
                  </a:ext>
                </a:extLst>
              </a:tr>
              <a:tr h="444498">
                <a:tc>
                  <a:txBody>
                    <a:bodyPr/>
                    <a:lstStyle/>
                    <a:p>
                      <a:r>
                        <a:rPr lang="en-US" sz="1200" b="1" dirty="0">
                          <a:solidFill>
                            <a:schemeClr val="bg1"/>
                          </a:solidFill>
                          <a:latin typeface="Lub Dub Condensed" panose="020B0506030403020204" pitchFamily="34" charset="0"/>
                          <a:cs typeface="Arial" panose="020B0604020202020204" pitchFamily="34" charset="0"/>
                        </a:rPr>
                        <a:t>Metoprolol tartrate</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2.5-5 mg bolus over 2 mins; up to 3 doses </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25 – 200 mg </a:t>
                      </a:r>
                      <a:br>
                        <a:rPr lang="en-US" sz="1200" dirty="0">
                          <a:effectLst/>
                          <a:latin typeface="Lub Dub Condensed" panose="020B0506030403020204" pitchFamily="34" charset="0"/>
                          <a:cs typeface="Arial" panose="020B0604020202020204" pitchFamily="34" charset="0"/>
                        </a:rPr>
                      </a:br>
                      <a:r>
                        <a:rPr lang="en-US" sz="1200" dirty="0">
                          <a:effectLst/>
                          <a:latin typeface="Lub Dub Condensed" panose="020B0506030403020204" pitchFamily="34" charset="0"/>
                          <a:cs typeface="Arial" panose="020B0604020202020204" pitchFamily="34" charset="0"/>
                        </a:rPr>
                        <a:t>twice daily</a:t>
                      </a: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Metoprolol succinate </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N/A</a:t>
                      </a:r>
                      <a:endParaRPr lang="en-US" sz="11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50 - 400 mg daily </a:t>
                      </a: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Atenolol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25 – 100 mg daily </a:t>
                      </a:r>
                    </a:p>
                  </a:txBody>
                  <a:tcPr marL="59055" marR="59055" marT="0" marB="0" anchor="ctr">
                    <a:solidFill>
                      <a:schemeClr val="bg1">
                        <a:lumMod val="85000"/>
                      </a:schemeClr>
                    </a:solidFill>
                  </a:tcPr>
                </a:tc>
                <a:extLst>
                  <a:ext uri="{0D108BD9-81ED-4DB2-BD59-A6C34878D82A}">
                    <a16:rowId xmlns:a16="http://schemas.microsoft.com/office/drawing/2014/main" val="2100747197"/>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Bisoprolol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2.5 – 10 mg daily </a:t>
                      </a:r>
                    </a:p>
                  </a:txBody>
                  <a:tcPr marL="59055" marR="59055" marT="0" marB="0" anchor="ctr">
                    <a:solidFill>
                      <a:schemeClr val="bg1">
                        <a:lumMod val="85000"/>
                      </a:schemeClr>
                    </a:solidFill>
                  </a:tcPr>
                </a:tc>
                <a:extLst>
                  <a:ext uri="{0D108BD9-81ED-4DB2-BD59-A6C34878D82A}">
                    <a16:rowId xmlns:a16="http://schemas.microsoft.com/office/drawing/2014/main" val="1236122233"/>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Carvedilol</a:t>
                      </a:r>
                    </a:p>
                  </a:txBody>
                  <a:tcPr anchor="ctr">
                    <a:solidFill>
                      <a:srgbClr val="08A7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3.125- 25 mg </a:t>
                      </a:r>
                      <a:br>
                        <a:rPr lang="en-US" sz="1200" dirty="0">
                          <a:effectLst/>
                          <a:latin typeface="Lub Dub Condensed" panose="020B0506030403020204" pitchFamily="34" charset="0"/>
                          <a:cs typeface="Arial" panose="020B0604020202020204" pitchFamily="34" charset="0"/>
                        </a:rPr>
                      </a:br>
                      <a:r>
                        <a:rPr lang="en-US" sz="1200" dirty="0">
                          <a:effectLst/>
                          <a:latin typeface="Lub Dub Condensed" panose="020B0506030403020204" pitchFamily="34" charset="0"/>
                          <a:cs typeface="Arial" panose="020B0604020202020204" pitchFamily="34" charset="0"/>
                        </a:rPr>
                        <a:t>twice daily</a:t>
                      </a:r>
                    </a:p>
                  </a:txBody>
                  <a:tcPr marL="59055" marR="59055" marT="0" marB="0" anchor="ctr">
                    <a:solidFill>
                      <a:schemeClr val="bg1">
                        <a:lumMod val="85000"/>
                      </a:schemeClr>
                    </a:solidFill>
                  </a:tcPr>
                </a:tc>
                <a:extLst>
                  <a:ext uri="{0D108BD9-81ED-4DB2-BD59-A6C34878D82A}">
                    <a16:rowId xmlns:a16="http://schemas.microsoft.com/office/drawing/2014/main" val="2859519785"/>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Esmolol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500 mcg/kg bolus </a:t>
                      </a:r>
                      <a:br>
                        <a:rPr lang="en-US" sz="1100" dirty="0">
                          <a:effectLst/>
                          <a:latin typeface="Lub Dub Condensed" panose="020B0506030403020204" pitchFamily="34" charset="0"/>
                          <a:ea typeface="Times New Roman" panose="02020603050405020304" pitchFamily="18" charset="0"/>
                          <a:cs typeface="Arial" panose="020B0604020202020204" pitchFamily="34" charset="0"/>
                        </a:rPr>
                      </a:b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over 1 min; then 50 – 300 mcg/kg/min </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N/A</a:t>
                      </a:r>
                    </a:p>
                  </a:txBody>
                  <a:tcPr marL="59055" marR="59055" marT="0" marB="0" anchor="ctr">
                    <a:solidFill>
                      <a:schemeClr val="bg1">
                        <a:lumMod val="85000"/>
                      </a:schemeClr>
                    </a:solidFill>
                  </a:tcPr>
                </a:tc>
                <a:extLst>
                  <a:ext uri="{0D108BD9-81ED-4DB2-BD59-A6C34878D82A}">
                    <a16:rowId xmlns:a16="http://schemas.microsoft.com/office/drawing/2014/main" val="1731306295"/>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Nadolol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10-240 mg daily </a:t>
                      </a:r>
                    </a:p>
                  </a:txBody>
                  <a:tcPr marL="59055" marR="59055" marT="0" marB="0" anchor="ctr">
                    <a:solidFill>
                      <a:schemeClr val="bg1">
                        <a:lumMod val="85000"/>
                      </a:schemeClr>
                    </a:solidFill>
                  </a:tcPr>
                </a:tc>
                <a:extLst>
                  <a:ext uri="{0D108BD9-81ED-4DB2-BD59-A6C34878D82A}">
                    <a16:rowId xmlns:a16="http://schemas.microsoft.com/office/drawing/2014/main" val="2387515466"/>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Propranolol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1 mg over 1 min; </a:t>
                      </a:r>
                      <a:br>
                        <a:rPr lang="en-US" sz="1100" dirty="0">
                          <a:effectLst/>
                          <a:latin typeface="Lub Dub Condensed" panose="020B0506030403020204" pitchFamily="34" charset="0"/>
                          <a:ea typeface="Times New Roman" panose="02020603050405020304" pitchFamily="18" charset="0"/>
                          <a:cs typeface="Arial" panose="020B0604020202020204" pitchFamily="34" charset="0"/>
                        </a:rPr>
                      </a:b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repeat PRN every 2 mins; up to 3 doses</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10-40 mg three to four times daily </a:t>
                      </a:r>
                    </a:p>
                  </a:txBody>
                  <a:tcPr marL="59055" marR="59055" marT="0" marB="0" anchor="ctr">
                    <a:solidFill>
                      <a:schemeClr val="bg1">
                        <a:lumMod val="85000"/>
                      </a:schemeClr>
                    </a:solidFill>
                  </a:tcPr>
                </a:tc>
                <a:extLst>
                  <a:ext uri="{0D108BD9-81ED-4DB2-BD59-A6C34878D82A}">
                    <a16:rowId xmlns:a16="http://schemas.microsoft.com/office/drawing/2014/main" val="1005068189"/>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068921" y="5701553"/>
            <a:ext cx="8054158" cy="504037"/>
          </a:xfrm>
        </p:spPr>
        <p:txBody>
          <a:bodyPr/>
          <a:lstStyle/>
          <a:p>
            <a:pPr marL="0" indent="0" algn="ctr"/>
            <a:r>
              <a:rPr lang="en-US" b="1" dirty="0"/>
              <a:t>Abbreviations: </a:t>
            </a:r>
            <a:r>
              <a:rPr lang="en-US" dirty="0"/>
              <a:t>AF indicates atrial fibrillation; AV, atrioventricular; ER, extended release; HFrEF, heart failure with reduced ejection fraction; hr, hour; hrs, hours; IV, intravenous; kg, kilogram; min; minute; mins, minutes; mg, milligram; mcg, microgram; ng, nanogram; NDCC, nondihydropyridine calcium channel blocker; PRN, as needed; pts, patients; and SA, sinoatrial.</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15815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8538883" cy="352051"/>
          </a:xfrm>
        </p:spPr>
        <p:txBody>
          <a:bodyPr/>
          <a:lstStyle/>
          <a:p>
            <a:r>
              <a:rPr lang="en-US" sz="2700" dirty="0"/>
              <a:t>Approach to Acute Rate Control in AF with Rapid Ventricular Response</a:t>
            </a:r>
          </a:p>
        </p:txBody>
      </p:sp>
      <p:grpSp>
        <p:nvGrpSpPr>
          <p:cNvPr id="21" name="Group 20">
            <a:extLst>
              <a:ext uri="{FF2B5EF4-FFF2-40B4-BE49-F238E27FC236}">
                <a16:creationId xmlns:a16="http://schemas.microsoft.com/office/drawing/2014/main" id="{3709F3DD-4226-330A-E5A1-C616F9E62C7E}"/>
              </a:ext>
              <a:ext uri="{C183D7F6-B498-43B3-948B-1728B52AA6E4}">
                <adec:decorative xmlns:adec="http://schemas.microsoft.com/office/drawing/2017/decorative" val="1"/>
              </a:ext>
            </a:extLst>
          </p:cNvPr>
          <p:cNvGrpSpPr/>
          <p:nvPr/>
        </p:nvGrpSpPr>
        <p:grpSpPr>
          <a:xfrm>
            <a:off x="2554940" y="1333631"/>
            <a:ext cx="1739154" cy="1481664"/>
            <a:chOff x="8262589" y="3001067"/>
            <a:chExt cx="1073308" cy="914400"/>
          </a:xfrm>
        </p:grpSpPr>
        <p:sp>
          <p:nvSpPr>
            <p:cNvPr id="22" name="Rounded Rectangle 28">
              <a:extLst>
                <a:ext uri="{FF2B5EF4-FFF2-40B4-BE49-F238E27FC236}">
                  <a16:creationId xmlns:a16="http://schemas.microsoft.com/office/drawing/2014/main" id="{1E18BE74-509C-FBFB-47CC-40BE61BAD4FC}"/>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latin typeface="Lub Dub Condensed" panose="020B0506030403020204" pitchFamily="34" charset="0"/>
              </a:endParaRPr>
            </a:p>
          </p:txBody>
        </p:sp>
        <p:sp>
          <p:nvSpPr>
            <p:cNvPr id="23" name="TextBox 22">
              <a:extLst>
                <a:ext uri="{FF2B5EF4-FFF2-40B4-BE49-F238E27FC236}">
                  <a16:creationId xmlns:a16="http://schemas.microsoft.com/office/drawing/2014/main" id="{763994AA-7538-9694-E43F-7095B4EB0D14}"/>
                </a:ext>
              </a:extLst>
            </p:cNvPr>
            <p:cNvSpPr txBox="1"/>
            <p:nvPr/>
          </p:nvSpPr>
          <p:spPr>
            <a:xfrm>
              <a:off x="8262589" y="3331173"/>
              <a:ext cx="1073308" cy="3608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Hemodynamically Stable?</a:t>
              </a:r>
            </a:p>
          </p:txBody>
        </p:sp>
      </p:grpSp>
      <p:cxnSp>
        <p:nvCxnSpPr>
          <p:cNvPr id="25" name="Elbow Connector 82">
            <a:extLst>
              <a:ext uri="{FF2B5EF4-FFF2-40B4-BE49-F238E27FC236}">
                <a16:creationId xmlns:a16="http://schemas.microsoft.com/office/drawing/2014/main" id="{155AA71A-9099-414E-A26A-8BF9FF7E49F0}"/>
              </a:ext>
              <a:ext uri="{C183D7F6-B498-43B3-948B-1728B52AA6E4}">
                <adec:decorative xmlns:adec="http://schemas.microsoft.com/office/drawing/2017/decorative" val="1"/>
              </a:ext>
            </a:extLst>
          </p:cNvPr>
          <p:cNvCxnSpPr>
            <a:cxnSpLocks/>
            <a:stCxn id="23" idx="1"/>
            <a:endCxn id="29" idx="0"/>
          </p:cNvCxnSpPr>
          <p:nvPr/>
        </p:nvCxnSpPr>
        <p:spPr>
          <a:xfrm rot="10800000" flipV="1">
            <a:off x="1630800" y="2160911"/>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 Same Side Corner Rectangle 60">
            <a:extLst>
              <a:ext uri="{FF2B5EF4-FFF2-40B4-BE49-F238E27FC236}">
                <a16:creationId xmlns:a16="http://schemas.microsoft.com/office/drawing/2014/main" id="{8031A355-6E64-78A9-3968-C1275C5900F2}"/>
              </a:ext>
              <a:ext uri="{C183D7F6-B498-43B3-948B-1728B52AA6E4}">
                <adec:decorative xmlns:adec="http://schemas.microsoft.com/office/drawing/2017/decorative" val="1"/>
              </a:ext>
            </a:extLst>
          </p:cNvPr>
          <p:cNvSpPr/>
          <p:nvPr/>
        </p:nvSpPr>
        <p:spPr>
          <a:xfrm>
            <a:off x="770964" y="2680111"/>
            <a:ext cx="1719671" cy="40374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Direct-Current Cardioversion (1)</a:t>
            </a:r>
          </a:p>
        </p:txBody>
      </p:sp>
      <p:grpSp>
        <p:nvGrpSpPr>
          <p:cNvPr id="30" name="Group 29">
            <a:extLst>
              <a:ext uri="{FF2B5EF4-FFF2-40B4-BE49-F238E27FC236}">
                <a16:creationId xmlns:a16="http://schemas.microsoft.com/office/drawing/2014/main" id="{84BB3B0A-7B7F-2266-032B-F2BD60091240}"/>
              </a:ext>
              <a:ext uri="{C183D7F6-B498-43B3-948B-1728B52AA6E4}">
                <adec:decorative xmlns:adec="http://schemas.microsoft.com/office/drawing/2017/decorative" val="1"/>
              </a:ext>
            </a:extLst>
          </p:cNvPr>
          <p:cNvGrpSpPr/>
          <p:nvPr/>
        </p:nvGrpSpPr>
        <p:grpSpPr>
          <a:xfrm>
            <a:off x="4285128" y="2678337"/>
            <a:ext cx="1739154" cy="1481664"/>
            <a:chOff x="8262589" y="3001067"/>
            <a:chExt cx="1073308" cy="914400"/>
          </a:xfrm>
        </p:grpSpPr>
        <p:sp>
          <p:nvSpPr>
            <p:cNvPr id="31" name="Rounded Rectangle 28">
              <a:extLst>
                <a:ext uri="{FF2B5EF4-FFF2-40B4-BE49-F238E27FC236}">
                  <a16:creationId xmlns:a16="http://schemas.microsoft.com/office/drawing/2014/main" id="{2E8B6C46-8678-ABCF-CFF8-6AF5E5DE3932}"/>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latin typeface="Lub Dub Condensed" panose="020B0506030403020204" pitchFamily="34" charset="0"/>
              </a:endParaRPr>
            </a:p>
          </p:txBody>
        </p:sp>
        <p:sp>
          <p:nvSpPr>
            <p:cNvPr id="32" name="TextBox 31">
              <a:extLst>
                <a:ext uri="{FF2B5EF4-FFF2-40B4-BE49-F238E27FC236}">
                  <a16:creationId xmlns:a16="http://schemas.microsoft.com/office/drawing/2014/main" id="{11505991-1450-1A65-009F-5BA7118D526B}"/>
                </a:ext>
              </a:extLst>
            </p:cNvPr>
            <p:cNvSpPr txBox="1"/>
            <p:nvPr/>
          </p:nvSpPr>
          <p:spPr>
            <a:xfrm>
              <a:off x="8262589" y="3331173"/>
              <a:ext cx="1073308" cy="3608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Decompensated HF?</a:t>
              </a:r>
            </a:p>
          </p:txBody>
        </p:sp>
      </p:grpSp>
      <p:sp>
        <p:nvSpPr>
          <p:cNvPr id="33" name="Round Same Side Corner Rectangle 60">
            <a:extLst>
              <a:ext uri="{FF2B5EF4-FFF2-40B4-BE49-F238E27FC236}">
                <a16:creationId xmlns:a16="http://schemas.microsoft.com/office/drawing/2014/main" id="{08D66EB5-1936-E0A8-F610-5148208E5D36}"/>
              </a:ext>
              <a:ext uri="{C183D7F6-B498-43B3-948B-1728B52AA6E4}">
                <adec:decorative xmlns:adec="http://schemas.microsoft.com/office/drawing/2017/decorative" val="1"/>
              </a:ext>
            </a:extLst>
          </p:cNvPr>
          <p:cNvSpPr/>
          <p:nvPr/>
        </p:nvSpPr>
        <p:spPr>
          <a:xfrm>
            <a:off x="2539808" y="3944135"/>
            <a:ext cx="1719671" cy="34996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BB, verapamil, or diltiazem (1)</a:t>
            </a:r>
          </a:p>
        </p:txBody>
      </p:sp>
      <p:sp>
        <p:nvSpPr>
          <p:cNvPr id="34" name="Round Same Side Corner Rectangle 60">
            <a:extLst>
              <a:ext uri="{FF2B5EF4-FFF2-40B4-BE49-F238E27FC236}">
                <a16:creationId xmlns:a16="http://schemas.microsoft.com/office/drawing/2014/main" id="{43CEFDE2-9E57-1FC2-78E2-19B1A150633C}"/>
              </a:ext>
              <a:ext uri="{C183D7F6-B498-43B3-948B-1728B52AA6E4}">
                <adec:decorative xmlns:adec="http://schemas.microsoft.com/office/drawing/2017/decorative" val="1"/>
              </a:ext>
            </a:extLst>
          </p:cNvPr>
          <p:cNvSpPr/>
          <p:nvPr/>
        </p:nvSpPr>
        <p:spPr>
          <a:xfrm>
            <a:off x="2539808" y="4347547"/>
            <a:ext cx="1718425"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Digoxin (2a)</a:t>
            </a:r>
          </a:p>
        </p:txBody>
      </p:sp>
      <p:sp>
        <p:nvSpPr>
          <p:cNvPr id="35" name="Round Same Side Corner Rectangle 60">
            <a:extLst>
              <a:ext uri="{FF2B5EF4-FFF2-40B4-BE49-F238E27FC236}">
                <a16:creationId xmlns:a16="http://schemas.microsoft.com/office/drawing/2014/main" id="{DA63C7BC-6254-95B9-354D-328EB77C25C3}"/>
              </a:ext>
              <a:ext uri="{C183D7F6-B498-43B3-948B-1728B52AA6E4}">
                <adec:decorative xmlns:adec="http://schemas.microsoft.com/office/drawing/2017/decorative" val="1"/>
              </a:ext>
            </a:extLst>
          </p:cNvPr>
          <p:cNvSpPr/>
          <p:nvPr/>
        </p:nvSpPr>
        <p:spPr>
          <a:xfrm>
            <a:off x="2539808" y="4715099"/>
            <a:ext cx="1718425" cy="31227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Amiodarone (2b)</a:t>
            </a:r>
          </a:p>
        </p:txBody>
      </p:sp>
      <p:sp>
        <p:nvSpPr>
          <p:cNvPr id="36" name="Round Same Side Corner Rectangle 60">
            <a:extLst>
              <a:ext uri="{FF2B5EF4-FFF2-40B4-BE49-F238E27FC236}">
                <a16:creationId xmlns:a16="http://schemas.microsoft.com/office/drawing/2014/main" id="{7DE686D8-EC05-371F-611F-7DCFFC319AB5}"/>
              </a:ext>
              <a:ext uri="{C183D7F6-B498-43B3-948B-1728B52AA6E4}">
                <adec:decorative xmlns:adec="http://schemas.microsoft.com/office/drawing/2017/decorative" val="1"/>
              </a:ext>
            </a:extLst>
          </p:cNvPr>
          <p:cNvSpPr/>
          <p:nvPr/>
        </p:nvSpPr>
        <p:spPr>
          <a:xfrm>
            <a:off x="1237127" y="3979994"/>
            <a:ext cx="1237129" cy="104920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Addition of Magnesium to AV nodal blockage (2a)</a:t>
            </a:r>
          </a:p>
        </p:txBody>
      </p:sp>
      <p:sp>
        <p:nvSpPr>
          <p:cNvPr id="37" name="Round Same Side Corner Rectangle 60">
            <a:extLst>
              <a:ext uri="{FF2B5EF4-FFF2-40B4-BE49-F238E27FC236}">
                <a16:creationId xmlns:a16="http://schemas.microsoft.com/office/drawing/2014/main" id="{AE896105-4ABC-97D6-D501-1EC063DB97EC}"/>
              </a:ext>
              <a:ext uri="{C183D7F6-B498-43B3-948B-1728B52AA6E4}">
                <adec:decorative xmlns:adec="http://schemas.microsoft.com/office/drawing/2017/decorative" val="1"/>
              </a:ext>
            </a:extLst>
          </p:cNvPr>
          <p:cNvSpPr/>
          <p:nvPr/>
        </p:nvSpPr>
        <p:spPr>
          <a:xfrm>
            <a:off x="6053971" y="3971032"/>
            <a:ext cx="1719671" cy="32306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IV Amiodarone* (2b)</a:t>
            </a:r>
          </a:p>
        </p:txBody>
      </p:sp>
      <p:sp>
        <p:nvSpPr>
          <p:cNvPr id="38" name="Round Same Side Corner Rectangle 60">
            <a:extLst>
              <a:ext uri="{FF2B5EF4-FFF2-40B4-BE49-F238E27FC236}">
                <a16:creationId xmlns:a16="http://schemas.microsoft.com/office/drawing/2014/main" id="{186F39EE-1510-BDAB-B7DF-B488611DFAF0}"/>
              </a:ext>
              <a:ext uri="{C183D7F6-B498-43B3-948B-1728B52AA6E4}">
                <adec:decorative xmlns:adec="http://schemas.microsoft.com/office/drawing/2017/decorative" val="1"/>
              </a:ext>
            </a:extLst>
          </p:cNvPr>
          <p:cNvSpPr/>
          <p:nvPr/>
        </p:nvSpPr>
        <p:spPr>
          <a:xfrm>
            <a:off x="6053971" y="4347547"/>
            <a:ext cx="1718425" cy="36755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Verapamil, diltiazem</a:t>
            </a:r>
          </a:p>
          <a:p>
            <a:pPr algn="ctr"/>
            <a:r>
              <a:rPr lang="en-US" sz="1200" b="1" dirty="0">
                <a:solidFill>
                  <a:schemeClr val="tx1"/>
                </a:solidFill>
                <a:latin typeface="Lub Dub Condensed" panose="020B0506030403020204"/>
              </a:rPr>
              <a:t> (3: Harm)</a:t>
            </a:r>
          </a:p>
        </p:txBody>
      </p:sp>
      <p:cxnSp>
        <p:nvCxnSpPr>
          <p:cNvPr id="41" name="Elbow Connector 82">
            <a:extLst>
              <a:ext uri="{FF2B5EF4-FFF2-40B4-BE49-F238E27FC236}">
                <a16:creationId xmlns:a16="http://schemas.microsoft.com/office/drawing/2014/main" id="{4D7AFB0F-48E9-D947-9864-9F02AFD44FC2}"/>
              </a:ext>
              <a:ext uri="{C183D7F6-B498-43B3-948B-1728B52AA6E4}">
                <adec:decorative xmlns:adec="http://schemas.microsoft.com/office/drawing/2017/decorative" val="1"/>
              </a:ext>
            </a:extLst>
          </p:cNvPr>
          <p:cNvCxnSpPr>
            <a:cxnSpLocks/>
          </p:cNvCxnSpPr>
          <p:nvPr/>
        </p:nvCxnSpPr>
        <p:spPr>
          <a:xfrm rot="10800000" flipH="1" flipV="1">
            <a:off x="4221601" y="2160911"/>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D42557-F3D4-381E-2BCD-917C95E7B85B}"/>
              </a:ext>
              <a:ext uri="{C183D7F6-B498-43B3-948B-1728B52AA6E4}">
                <adec:decorative xmlns:adec="http://schemas.microsoft.com/office/drawing/2017/decorative" val="1"/>
              </a:ext>
            </a:extLst>
          </p:cNvPr>
          <p:cNvSpPr txBox="1"/>
          <p:nvPr/>
        </p:nvSpPr>
        <p:spPr>
          <a:xfrm>
            <a:off x="1928534" y="2019424"/>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24" name="TextBox 23">
            <a:extLst>
              <a:ext uri="{FF2B5EF4-FFF2-40B4-BE49-F238E27FC236}">
                <a16:creationId xmlns:a16="http://schemas.microsoft.com/office/drawing/2014/main" id="{C2411F0B-1CF2-61B3-913D-280849B334CB}"/>
              </a:ext>
              <a:ext uri="{C183D7F6-B498-43B3-948B-1728B52AA6E4}">
                <adec:decorative xmlns:adec="http://schemas.microsoft.com/office/drawing/2017/decorative" val="1"/>
              </a:ext>
            </a:extLst>
          </p:cNvPr>
          <p:cNvSpPr txBox="1"/>
          <p:nvPr/>
        </p:nvSpPr>
        <p:spPr>
          <a:xfrm>
            <a:off x="4519895" y="205920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43" name="Elbow Connector 82">
            <a:extLst>
              <a:ext uri="{FF2B5EF4-FFF2-40B4-BE49-F238E27FC236}">
                <a16:creationId xmlns:a16="http://schemas.microsoft.com/office/drawing/2014/main" id="{923988D7-A42F-3195-7456-1DBD50CB1A90}"/>
              </a:ext>
              <a:ext uri="{C183D7F6-B498-43B3-948B-1728B52AA6E4}">
                <adec:decorative xmlns:adec="http://schemas.microsoft.com/office/drawing/2017/decorative" val="1"/>
              </a:ext>
            </a:extLst>
          </p:cNvPr>
          <p:cNvCxnSpPr>
            <a:cxnSpLocks/>
          </p:cNvCxnSpPr>
          <p:nvPr/>
        </p:nvCxnSpPr>
        <p:spPr>
          <a:xfrm rot="10800000" flipV="1">
            <a:off x="3396847" y="3424935"/>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35CACBF3-64E2-BE0D-6BB8-A34213092630}"/>
              </a:ext>
              <a:ext uri="{C183D7F6-B498-43B3-948B-1728B52AA6E4}">
                <adec:decorative xmlns:adec="http://schemas.microsoft.com/office/drawing/2017/decorative" val="1"/>
              </a:ext>
            </a:extLst>
          </p:cNvPr>
          <p:cNvCxnSpPr>
            <a:cxnSpLocks/>
          </p:cNvCxnSpPr>
          <p:nvPr/>
        </p:nvCxnSpPr>
        <p:spPr>
          <a:xfrm rot="10800000" flipH="1" flipV="1">
            <a:off x="5987648" y="3424935"/>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ED88B7B-B904-9396-E9A3-CF40985343B0}"/>
              </a:ext>
              <a:ext uri="{C183D7F6-B498-43B3-948B-1728B52AA6E4}">
                <adec:decorative xmlns:adec="http://schemas.microsoft.com/office/drawing/2017/decorative" val="1"/>
              </a:ext>
            </a:extLst>
          </p:cNvPr>
          <p:cNvSpPr txBox="1"/>
          <p:nvPr/>
        </p:nvSpPr>
        <p:spPr>
          <a:xfrm>
            <a:off x="3694581" y="3283448"/>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46" name="TextBox 45">
            <a:extLst>
              <a:ext uri="{FF2B5EF4-FFF2-40B4-BE49-F238E27FC236}">
                <a16:creationId xmlns:a16="http://schemas.microsoft.com/office/drawing/2014/main" id="{3BFE54E4-C815-AE50-1820-63236FB06EA8}"/>
              </a:ext>
              <a:ext uri="{C183D7F6-B498-43B3-948B-1728B52AA6E4}">
                <adec:decorative xmlns:adec="http://schemas.microsoft.com/office/drawing/2017/decorative" val="1"/>
              </a:ext>
            </a:extLst>
          </p:cNvPr>
          <p:cNvSpPr txBox="1"/>
          <p:nvPr/>
        </p:nvSpPr>
        <p:spPr>
          <a:xfrm>
            <a:off x="6285942" y="332322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pic>
        <p:nvPicPr>
          <p:cNvPr id="50" name="Picture 49">
            <a:extLst>
              <a:ext uri="{FF2B5EF4-FFF2-40B4-BE49-F238E27FC236}">
                <a16:creationId xmlns:a16="http://schemas.microsoft.com/office/drawing/2014/main" id="{5E9DE2D7-D323-E5C9-D60B-A8F7BB21215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6930" t="5482" r="16324"/>
          <a:stretch/>
        </p:blipFill>
        <p:spPr>
          <a:xfrm>
            <a:off x="8104094" y="1308847"/>
            <a:ext cx="4087906" cy="3863788"/>
          </a:xfrm>
          <a:prstGeom prst="rect">
            <a:avLst/>
          </a:prstGeom>
          <a:effectLst>
            <a:outerShdw blurRad="63500" sx="102000" sy="102000" algn="ctr" rotWithShape="0">
              <a:prstClr val="black">
                <a:alpha val="40000"/>
              </a:prstClr>
            </a:outerShdw>
          </a:effectLst>
        </p:spPr>
      </p:pic>
      <p:sp>
        <p:nvSpPr>
          <p:cNvPr id="3" name="Rectangle 2" descr="This flowchart depicts guideline based decision-making in acute rate control atrial fibrillation with rapid ventricular response.  ">
            <a:extLst>
              <a:ext uri="{FF2B5EF4-FFF2-40B4-BE49-F238E27FC236}">
                <a16:creationId xmlns:a16="http://schemas.microsoft.com/office/drawing/2014/main" id="{6FF7F811-40B9-B947-C746-AB9A6405D3C6}"/>
              </a:ext>
            </a:extLst>
          </p:cNvPr>
          <p:cNvSpPr/>
          <p:nvPr/>
        </p:nvSpPr>
        <p:spPr>
          <a:xfrm>
            <a:off x="729464" y="1232899"/>
            <a:ext cx="7191911" cy="45206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9" y="5997388"/>
            <a:ext cx="8782400" cy="190605"/>
          </a:xfrm>
        </p:spPr>
        <p:txBody>
          <a:bodyPr/>
          <a:lstStyle/>
          <a:p>
            <a:pPr marL="0" indent="0" algn="ctr"/>
            <a:r>
              <a:rPr lang="en-US" b="1" dirty="0"/>
              <a:t>Abbreviations: </a:t>
            </a:r>
            <a:r>
              <a:rPr lang="en-US" dirty="0"/>
              <a:t>AF indicates atrial fibrillation; AV, atrioventricular; BB, beta-blocker; HF, heart failure; IV, intravenous; and LV, left ventricular.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
        <p:nvSpPr>
          <p:cNvPr id="6" name="TextBox 5">
            <a:extLst>
              <a:ext uri="{FF2B5EF4-FFF2-40B4-BE49-F238E27FC236}">
                <a16:creationId xmlns:a16="http://schemas.microsoft.com/office/drawing/2014/main" id="{3D46BAFE-7895-1084-D1AE-4EBFE4473851}"/>
              </a:ext>
            </a:extLst>
          </p:cNvPr>
          <p:cNvSpPr txBox="1"/>
          <p:nvPr/>
        </p:nvSpPr>
        <p:spPr>
          <a:xfrm>
            <a:off x="770964" y="5387838"/>
            <a:ext cx="6149788" cy="261610"/>
          </a:xfrm>
          <a:prstGeom prst="rect">
            <a:avLst/>
          </a:prstGeom>
          <a:noFill/>
        </p:spPr>
        <p:txBody>
          <a:bodyPr wrap="square">
            <a:spAutoFit/>
          </a:bodyPr>
          <a:lstStyle/>
          <a:p>
            <a:r>
              <a:rPr lang="en-US" sz="1100" dirty="0">
                <a:latin typeface="Lub Dub Condensed" panose="020B0506030403020204" pitchFamily="34" charset="0"/>
              </a:rPr>
              <a:t>*Contraindicated in patients with moderate-severe LV dysfunction regardless of decompensated HF. </a:t>
            </a:r>
          </a:p>
        </p:txBody>
      </p:sp>
    </p:spTree>
    <p:extLst>
      <p:ext uri="{BB962C8B-B14F-4D97-AF65-F5344CB8AC3E}">
        <p14:creationId xmlns:p14="http://schemas.microsoft.com/office/powerpoint/2010/main" val="42027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2"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22" presetClass="entr" presetSubtype="8"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22" presetClass="entr" presetSubtype="2"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22" presetClass="entr" presetSubtype="8"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4" grpId="0" animBg="1"/>
      <p:bldP spid="35" grpId="0" animBg="1"/>
      <p:bldP spid="36" grpId="0" animBg="1"/>
      <p:bldP spid="37" grpId="0" animBg="1"/>
      <p:bldP spid="38" grpId="0" animBg="1"/>
      <p:bldP spid="20" grpId="0" animBg="1"/>
      <p:bldP spid="24"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8538883" cy="352051"/>
          </a:xfrm>
        </p:spPr>
        <p:txBody>
          <a:bodyPr/>
          <a:lstStyle/>
          <a:p>
            <a:r>
              <a:rPr lang="en-US" sz="2700" dirty="0"/>
              <a:t>Approach to Long Term Rate Control of AF</a:t>
            </a:r>
          </a:p>
        </p:txBody>
      </p:sp>
      <p:sp>
        <p:nvSpPr>
          <p:cNvPr id="3" name="Rectangle 2" descr="This flowchart depicts guideline based decision-making for long term rate control of atrial fibrillation. ">
            <a:extLst>
              <a:ext uri="{FF2B5EF4-FFF2-40B4-BE49-F238E27FC236}">
                <a16:creationId xmlns:a16="http://schemas.microsoft.com/office/drawing/2014/main" id="{EB5721BB-EAEB-0561-512F-3374A84920CC}"/>
              </a:ext>
            </a:extLst>
          </p:cNvPr>
          <p:cNvSpPr/>
          <p:nvPr/>
        </p:nvSpPr>
        <p:spPr>
          <a:xfrm>
            <a:off x="205482" y="1222624"/>
            <a:ext cx="11126914" cy="444871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9" y="5862918"/>
            <a:ext cx="8339103" cy="342672"/>
          </a:xfrm>
        </p:spPr>
        <p:txBody>
          <a:bodyPr/>
          <a:lstStyle/>
          <a:p>
            <a:pPr marL="0" indent="0" algn="ctr"/>
            <a:r>
              <a:rPr lang="en-US" b="1" dirty="0"/>
              <a:t>Abbreviations: </a:t>
            </a:r>
            <a:r>
              <a:rPr lang="en-US" dirty="0"/>
              <a:t>AF indicates atrial fibrillation; BB, beta-blocker; LVEF, left ventricular ejection fraction; and</a:t>
            </a:r>
            <a:br>
              <a:rPr lang="en-US" dirty="0"/>
            </a:br>
            <a:r>
              <a:rPr lang="en-US" dirty="0"/>
              <a:t>NDCC, nondihydropyridine calcium channel blocker.</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20" name="TextBox 19">
            <a:extLst>
              <a:ext uri="{FF2B5EF4-FFF2-40B4-BE49-F238E27FC236}">
                <a16:creationId xmlns:a16="http://schemas.microsoft.com/office/drawing/2014/main" id="{310EE4F9-6223-3A44-2074-A8F5AE74E071}"/>
              </a:ext>
              <a:ext uri="{C183D7F6-B498-43B3-948B-1728B52AA6E4}">
                <adec:decorative xmlns:adec="http://schemas.microsoft.com/office/drawing/2017/decorative" val="1"/>
              </a:ext>
            </a:extLst>
          </p:cNvPr>
          <p:cNvSpPr txBox="1"/>
          <p:nvPr/>
        </p:nvSpPr>
        <p:spPr>
          <a:xfrm>
            <a:off x="1500108" y="2090239"/>
            <a:ext cx="4479350"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Long-term rate control</a:t>
            </a:r>
          </a:p>
        </p:txBody>
      </p:sp>
      <p:sp>
        <p:nvSpPr>
          <p:cNvPr id="21" name="Round Same Side Corner Rectangle 60">
            <a:extLst>
              <a:ext uri="{FF2B5EF4-FFF2-40B4-BE49-F238E27FC236}">
                <a16:creationId xmlns:a16="http://schemas.microsoft.com/office/drawing/2014/main" id="{3AEF4AB5-ABD2-0348-380A-EF5CA1A20DD4}"/>
              </a:ext>
              <a:ext uri="{C183D7F6-B498-43B3-948B-1728B52AA6E4}">
                <adec:decorative xmlns:adec="http://schemas.microsoft.com/office/drawing/2017/decorative" val="1"/>
              </a:ext>
            </a:extLst>
          </p:cNvPr>
          <p:cNvSpPr/>
          <p:nvPr/>
        </p:nvSpPr>
        <p:spPr>
          <a:xfrm>
            <a:off x="1768844" y="3648300"/>
            <a:ext cx="193357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BB</a:t>
            </a:r>
            <a:r>
              <a:rPr kumimoji="0" lang="en-US" sz="1200" b="1" i="0" u="none" strike="noStrike" kern="1200" cap="none" spc="0" normalizeH="0" noProof="0" dirty="0">
                <a:ln>
                  <a:noFill/>
                </a:ln>
                <a:solidFill>
                  <a:prstClr val="black"/>
                </a:solidFill>
                <a:effectLst/>
                <a:uLnTx/>
                <a:uFillTx/>
                <a:latin typeface="Lub Dub Condensed" panose="020B0506030403020204" pitchFamily="34" charset="0"/>
                <a:ea typeface="+mn-ea"/>
                <a:cs typeface="Lato"/>
              </a:rPr>
              <a:t> </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ABAE9AD-1C9A-1CA5-CFFC-DD3981F70916}"/>
                  </a:ext>
                  <a:ext uri="{C183D7F6-B498-43B3-948B-1728B52AA6E4}">
                    <adec:decorative xmlns:adec="http://schemas.microsoft.com/office/drawing/2017/decorative" val="1"/>
                  </a:ext>
                </a:extLst>
              </p:cNvPr>
              <p:cNvSpPr txBox="1"/>
              <p:nvPr/>
            </p:nvSpPr>
            <p:spPr>
              <a:xfrm>
                <a:off x="726140" y="2864278"/>
                <a:ext cx="2563905"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indent="0" algn="ctr" hangingPunct="0">
                  <a:buFont typeface="Arial" panose="020B0604020202020204" pitchFamily="34" charset="0"/>
                  <a:buNone/>
                  <a:defRPr/>
                </a:pPr>
                <a:r>
                  <a:rPr lang="en-US" sz="1600" dirty="0">
                    <a:solidFill>
                      <a:prstClr val="white"/>
                    </a:solidFill>
                    <a:latin typeface="Lub Dub Condensed" panose="020B0506030403020204" pitchFamily="34" charset="0"/>
                    <a:cs typeface="Lato"/>
                  </a:rPr>
                  <a:t>LVEF </a:t>
                </a:r>
                <a14:m>
                  <m:oMath xmlns:m="http://schemas.openxmlformats.org/officeDocument/2006/math">
                    <m:r>
                      <a:rPr lang="en-US" sz="1600" i="1" smtClean="0">
                        <a:solidFill>
                          <a:prstClr val="white"/>
                        </a:solidFill>
                        <a:latin typeface="Cambria Math" panose="02040503050406030204" pitchFamily="18" charset="0"/>
                        <a:ea typeface="Cambria Math" panose="02040503050406030204" pitchFamily="18" charset="0"/>
                        <a:cs typeface="Lato"/>
                      </a:rPr>
                      <m:t>≤</m:t>
                    </m:r>
                  </m:oMath>
                </a14:m>
                <a:r>
                  <a:rPr lang="en-US" sz="1600" dirty="0">
                    <a:solidFill>
                      <a:prstClr val="white"/>
                    </a:solidFill>
                    <a:latin typeface="Lub Dub Condensed" panose="020B0506030403020204" pitchFamily="34" charset="0"/>
                    <a:cs typeface="Lato"/>
                  </a:rPr>
                  <a:t>40%</a:t>
                </a:r>
              </a:p>
            </p:txBody>
          </p:sp>
        </mc:Choice>
        <mc:Fallback xmlns="">
          <p:sp>
            <p:nvSpPr>
              <p:cNvPr id="22" name="TextBox 21">
                <a:extLst>
                  <a:ext uri="{FF2B5EF4-FFF2-40B4-BE49-F238E27FC236}">
                    <a16:creationId xmlns:a16="http://schemas.microsoft.com/office/drawing/2014/main" id="{2ABAE9AD-1C9A-1CA5-CFFC-DD3981F70916}"/>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26140" y="2864278"/>
                <a:ext cx="2563905" cy="363420"/>
              </a:xfrm>
              <a:prstGeom prst="rect">
                <a:avLst/>
              </a:prstGeom>
              <a:blipFill>
                <a:blip r:embed="rId2"/>
                <a:stretch>
                  <a:fillRect t="-1695" b="-18644"/>
                </a:stretch>
              </a:blipFill>
              <a:ln w="12700">
                <a:noFill/>
              </a:ln>
            </p:spPr>
            <p:txBody>
              <a:bodyPr/>
              <a:lstStyle/>
              <a:p>
                <a:r>
                  <a:rPr lang="en-US">
                    <a:noFill/>
                  </a:rPr>
                  <a:t> </a:t>
                </a:r>
              </a:p>
            </p:txBody>
          </p:sp>
        </mc:Fallback>
      </mc:AlternateContent>
      <p:sp>
        <p:nvSpPr>
          <p:cNvPr id="23" name="Round Same Side Corner Rectangle 60">
            <a:extLst>
              <a:ext uri="{FF2B5EF4-FFF2-40B4-BE49-F238E27FC236}">
                <a16:creationId xmlns:a16="http://schemas.microsoft.com/office/drawing/2014/main" id="{DD36A8E6-1236-8BCE-866B-D2222CBF4FE4}"/>
              </a:ext>
              <a:ext uri="{C183D7F6-B498-43B3-948B-1728B52AA6E4}">
                <adec:decorative xmlns:adec="http://schemas.microsoft.com/office/drawing/2017/decorative" val="1"/>
              </a:ext>
            </a:extLst>
          </p:cNvPr>
          <p:cNvSpPr/>
          <p:nvPr/>
        </p:nvSpPr>
        <p:spPr>
          <a:xfrm>
            <a:off x="1768844" y="4204111"/>
            <a:ext cx="1933578"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Digoxin (2a)</a:t>
            </a:r>
          </a:p>
        </p:txBody>
      </p:sp>
      <p:sp>
        <p:nvSpPr>
          <p:cNvPr id="24" name="Round Same Side Corner Rectangle 60">
            <a:extLst>
              <a:ext uri="{FF2B5EF4-FFF2-40B4-BE49-F238E27FC236}">
                <a16:creationId xmlns:a16="http://schemas.microsoft.com/office/drawing/2014/main" id="{B6A34DE7-B22F-53F4-D95A-5B6E13A1BA63}"/>
              </a:ext>
              <a:ext uri="{C183D7F6-B498-43B3-948B-1728B52AA6E4}">
                <adec:decorative xmlns:adec="http://schemas.microsoft.com/office/drawing/2017/decorative" val="1"/>
              </a:ext>
            </a:extLst>
          </p:cNvPr>
          <p:cNvSpPr/>
          <p:nvPr/>
        </p:nvSpPr>
        <p:spPr>
          <a:xfrm>
            <a:off x="582705" y="3648635"/>
            <a:ext cx="977153" cy="887505"/>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latin typeface="Lub Dub Condensed" panose="020B0506030403020204"/>
              </a:rPr>
              <a:t>NDCC</a:t>
            </a:r>
          </a:p>
          <a:p>
            <a:pPr algn="ctr"/>
            <a:r>
              <a:rPr lang="pt-BR" sz="1200" b="1" dirty="0">
                <a:solidFill>
                  <a:schemeClr val="tx1"/>
                </a:solidFill>
                <a:latin typeface="Lub Dub Condensed" panose="020B0506030403020204"/>
              </a:rPr>
              <a:t>(Diltiazem, Verapamil)</a:t>
            </a:r>
          </a:p>
          <a:p>
            <a:pPr algn="ctr"/>
            <a:r>
              <a:rPr lang="pt-BR" sz="1200" b="1" dirty="0">
                <a:solidFill>
                  <a:schemeClr val="tx1"/>
                </a:solidFill>
                <a:latin typeface="Lub Dub Condensed" panose="020B0506030403020204"/>
              </a:rPr>
              <a:t>(3: Harm)</a:t>
            </a:r>
          </a:p>
        </p:txBody>
      </p:sp>
      <p:cxnSp>
        <p:nvCxnSpPr>
          <p:cNvPr id="25" name="Straight Arrow Connector 24">
            <a:extLst>
              <a:ext uri="{FF2B5EF4-FFF2-40B4-BE49-F238E27FC236}">
                <a16:creationId xmlns:a16="http://schemas.microsoft.com/office/drawing/2014/main" id="{14C6EB9A-689A-4083-2068-1F07B121B478}"/>
              </a:ext>
              <a:ext uri="{C183D7F6-B498-43B3-948B-1728B52AA6E4}">
                <adec:decorative xmlns:adec="http://schemas.microsoft.com/office/drawing/2017/decorative" val="1"/>
              </a:ext>
            </a:extLst>
          </p:cNvPr>
          <p:cNvCxnSpPr>
            <a:cxnSpLocks/>
            <a:stCxn id="21" idx="2"/>
            <a:endCxn id="23" idx="0"/>
          </p:cNvCxnSpPr>
          <p:nvPr/>
        </p:nvCxnSpPr>
        <p:spPr>
          <a:xfrm>
            <a:off x="2735633" y="3960575"/>
            <a:ext cx="0" cy="2435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82">
            <a:extLst>
              <a:ext uri="{FF2B5EF4-FFF2-40B4-BE49-F238E27FC236}">
                <a16:creationId xmlns:a16="http://schemas.microsoft.com/office/drawing/2014/main" id="{40CDF84C-1923-1FC8-47AD-7194902B5A42}"/>
              </a:ext>
              <a:ext uri="{C183D7F6-B498-43B3-948B-1728B52AA6E4}">
                <adec:decorative xmlns:adec="http://schemas.microsoft.com/office/drawing/2017/decorative" val="1"/>
              </a:ext>
            </a:extLst>
          </p:cNvPr>
          <p:cNvCxnSpPr>
            <a:cxnSpLocks/>
            <a:stCxn id="20" idx="2"/>
            <a:endCxn id="22" idx="0"/>
          </p:cNvCxnSpPr>
          <p:nvPr/>
        </p:nvCxnSpPr>
        <p:spPr>
          <a:xfrm rot="5400000">
            <a:off x="2675160" y="1799655"/>
            <a:ext cx="397556" cy="17316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2">
            <a:extLst>
              <a:ext uri="{FF2B5EF4-FFF2-40B4-BE49-F238E27FC236}">
                <a16:creationId xmlns:a16="http://schemas.microsoft.com/office/drawing/2014/main" id="{72BCAB0F-0261-3D57-17C6-F2722BF951A8}"/>
              </a:ext>
              <a:ext uri="{C183D7F6-B498-43B3-948B-1728B52AA6E4}">
                <adec:decorative xmlns:adec="http://schemas.microsoft.com/office/drawing/2017/decorative" val="1"/>
              </a:ext>
            </a:extLst>
          </p:cNvPr>
          <p:cNvCxnSpPr>
            <a:cxnSpLocks/>
            <a:stCxn id="22" idx="2"/>
            <a:endCxn id="24" idx="0"/>
          </p:cNvCxnSpPr>
          <p:nvPr/>
        </p:nvCxnSpPr>
        <p:spPr>
          <a:xfrm rot="5400000">
            <a:off x="1329220" y="2969761"/>
            <a:ext cx="420937" cy="9368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0E2551C4-6FC4-0910-5309-1DF8951171B6}"/>
              </a:ext>
              <a:ext uri="{C183D7F6-B498-43B3-948B-1728B52AA6E4}">
                <adec:decorative xmlns:adec="http://schemas.microsoft.com/office/drawing/2017/decorative" val="1"/>
              </a:ext>
            </a:extLst>
          </p:cNvPr>
          <p:cNvCxnSpPr>
            <a:cxnSpLocks/>
            <a:stCxn id="22" idx="2"/>
            <a:endCxn id="21" idx="0"/>
          </p:cNvCxnSpPr>
          <p:nvPr/>
        </p:nvCxnSpPr>
        <p:spPr>
          <a:xfrm rot="16200000" flipH="1">
            <a:off x="2161562" y="3074229"/>
            <a:ext cx="420602" cy="7275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 Same Side Corner Rectangle 60">
            <a:extLst>
              <a:ext uri="{FF2B5EF4-FFF2-40B4-BE49-F238E27FC236}">
                <a16:creationId xmlns:a16="http://schemas.microsoft.com/office/drawing/2014/main" id="{CE3A3287-C983-2791-0E5B-21B96F3C690F}"/>
              </a:ext>
              <a:ext uri="{C183D7F6-B498-43B3-948B-1728B52AA6E4}">
                <adec:decorative xmlns:adec="http://schemas.microsoft.com/office/drawing/2017/decorative" val="1"/>
              </a:ext>
            </a:extLst>
          </p:cNvPr>
          <p:cNvSpPr/>
          <p:nvPr/>
        </p:nvSpPr>
        <p:spPr>
          <a:xfrm>
            <a:off x="4468618" y="3648300"/>
            <a:ext cx="193357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BB</a:t>
            </a:r>
            <a:r>
              <a:rPr kumimoji="0" lang="en-US" sz="1200" b="1" i="0" u="none" strike="noStrike" kern="1200" cap="none" spc="0" normalizeH="0" noProof="0" dirty="0">
                <a:ln>
                  <a:noFill/>
                </a:ln>
                <a:solidFill>
                  <a:prstClr val="black"/>
                </a:solidFill>
                <a:effectLst/>
                <a:uLnTx/>
                <a:uFillTx/>
                <a:latin typeface="Lub Dub Condensed" panose="020B0506030403020204" pitchFamily="34" charset="0"/>
                <a:ea typeface="+mn-ea"/>
                <a:cs typeface="Lato"/>
              </a:rPr>
              <a:t> </a:t>
            </a:r>
            <a:r>
              <a:rPr lang="en-US" sz="1200" b="1" dirty="0">
                <a:solidFill>
                  <a:prstClr val="black"/>
                </a:solidFill>
                <a:latin typeface="Lub Dub Condensed" panose="020B0506030403020204" pitchFamily="34" charset="0"/>
                <a:cs typeface="Lato"/>
              </a:rPr>
              <a:t>or NDCC </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(1)</a:t>
            </a:r>
          </a:p>
        </p:txBody>
      </p:sp>
      <p:sp>
        <p:nvSpPr>
          <p:cNvPr id="42" name="TextBox 41">
            <a:extLst>
              <a:ext uri="{FF2B5EF4-FFF2-40B4-BE49-F238E27FC236}">
                <a16:creationId xmlns:a16="http://schemas.microsoft.com/office/drawing/2014/main" id="{CFD7C9C0-5A0A-229A-E661-352CB18AC2D0}"/>
              </a:ext>
              <a:ext uri="{C183D7F6-B498-43B3-948B-1728B52AA6E4}">
                <adec:decorative xmlns:adec="http://schemas.microsoft.com/office/drawing/2017/decorative" val="1"/>
              </a:ext>
            </a:extLst>
          </p:cNvPr>
          <p:cNvSpPr txBox="1"/>
          <p:nvPr/>
        </p:nvSpPr>
        <p:spPr>
          <a:xfrm>
            <a:off x="4468618" y="2864278"/>
            <a:ext cx="1933580"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indent="0" algn="ctr" hangingPunct="0">
              <a:buFont typeface="Arial" panose="020B0604020202020204" pitchFamily="34" charset="0"/>
              <a:buNone/>
              <a:defRPr/>
            </a:pPr>
            <a:r>
              <a:rPr lang="en-US" sz="1600" dirty="0">
                <a:solidFill>
                  <a:prstClr val="white"/>
                </a:solidFill>
                <a:latin typeface="Lub Dub Condensed" panose="020B0506030403020204" pitchFamily="34" charset="0"/>
                <a:cs typeface="Lato"/>
              </a:rPr>
              <a:t>LVEF &gt;40%</a:t>
            </a:r>
          </a:p>
        </p:txBody>
      </p:sp>
      <p:sp>
        <p:nvSpPr>
          <p:cNvPr id="43" name="Round Same Side Corner Rectangle 60">
            <a:extLst>
              <a:ext uri="{FF2B5EF4-FFF2-40B4-BE49-F238E27FC236}">
                <a16:creationId xmlns:a16="http://schemas.microsoft.com/office/drawing/2014/main" id="{02F31130-9E2C-7615-48E8-429821CE6198}"/>
              </a:ext>
              <a:ext uri="{C183D7F6-B498-43B3-948B-1728B52AA6E4}">
                <adec:decorative xmlns:adec="http://schemas.microsoft.com/office/drawing/2017/decorative" val="1"/>
              </a:ext>
            </a:extLst>
          </p:cNvPr>
          <p:cNvSpPr/>
          <p:nvPr/>
        </p:nvSpPr>
        <p:spPr>
          <a:xfrm>
            <a:off x="4468618" y="4204111"/>
            <a:ext cx="1933578"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Digoxin (2a)</a:t>
            </a:r>
          </a:p>
        </p:txBody>
      </p:sp>
      <p:cxnSp>
        <p:nvCxnSpPr>
          <p:cNvPr id="45" name="Straight Arrow Connector 44">
            <a:extLst>
              <a:ext uri="{FF2B5EF4-FFF2-40B4-BE49-F238E27FC236}">
                <a16:creationId xmlns:a16="http://schemas.microsoft.com/office/drawing/2014/main" id="{525FDB5E-AAB8-A209-65A5-B3D6CCB294D8}"/>
              </a:ext>
              <a:ext uri="{C183D7F6-B498-43B3-948B-1728B52AA6E4}">
                <adec:decorative xmlns:adec="http://schemas.microsoft.com/office/drawing/2017/decorative" val="1"/>
              </a:ext>
            </a:extLst>
          </p:cNvPr>
          <p:cNvCxnSpPr>
            <a:cxnSpLocks/>
            <a:stCxn id="41" idx="2"/>
            <a:endCxn id="43" idx="0"/>
          </p:cNvCxnSpPr>
          <p:nvPr/>
        </p:nvCxnSpPr>
        <p:spPr>
          <a:xfrm>
            <a:off x="5435407" y="3960575"/>
            <a:ext cx="0" cy="2435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82">
            <a:extLst>
              <a:ext uri="{FF2B5EF4-FFF2-40B4-BE49-F238E27FC236}">
                <a16:creationId xmlns:a16="http://schemas.microsoft.com/office/drawing/2014/main" id="{7FF1605F-2ADF-941A-A8D9-CFE11DD875FE}"/>
              </a:ext>
              <a:ext uri="{C183D7F6-B498-43B3-948B-1728B52AA6E4}">
                <adec:decorative xmlns:adec="http://schemas.microsoft.com/office/drawing/2017/decorative" val="1"/>
              </a:ext>
            </a:extLst>
          </p:cNvPr>
          <p:cNvCxnSpPr>
            <a:cxnSpLocks/>
            <a:stCxn id="20" idx="2"/>
            <a:endCxn id="42" idx="0"/>
          </p:cNvCxnSpPr>
          <p:nvPr/>
        </p:nvCxnSpPr>
        <p:spPr>
          <a:xfrm rot="16200000" flipH="1">
            <a:off x="4388817" y="1817687"/>
            <a:ext cx="397556" cy="169562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8DBB746-25F0-F937-DFFE-6CB8784531CF}"/>
              </a:ext>
              <a:ext uri="{C183D7F6-B498-43B3-948B-1728B52AA6E4}">
                <adec:decorative xmlns:adec="http://schemas.microsoft.com/office/drawing/2017/decorative" val="1"/>
              </a:ext>
            </a:extLst>
          </p:cNvPr>
          <p:cNvCxnSpPr>
            <a:cxnSpLocks/>
            <a:stCxn id="42" idx="2"/>
            <a:endCxn id="41" idx="0"/>
          </p:cNvCxnSpPr>
          <p:nvPr/>
        </p:nvCxnSpPr>
        <p:spPr>
          <a:xfrm flipH="1">
            <a:off x="5435407" y="3227698"/>
            <a:ext cx="1" cy="4206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AB5A360-64DA-ED50-A34F-FD83172650B0}"/>
              </a:ext>
              <a:ext uri="{C183D7F6-B498-43B3-948B-1728B52AA6E4}">
                <adec:decorative xmlns:adec="http://schemas.microsoft.com/office/drawing/2017/decorative" val="1"/>
              </a:ext>
            </a:extLst>
          </p:cNvPr>
          <p:cNvSpPr txBox="1"/>
          <p:nvPr/>
        </p:nvSpPr>
        <p:spPr>
          <a:xfrm>
            <a:off x="7811261" y="2090239"/>
            <a:ext cx="3018103"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Permanent AF</a:t>
            </a:r>
          </a:p>
        </p:txBody>
      </p:sp>
      <p:sp>
        <p:nvSpPr>
          <p:cNvPr id="69" name="Round Same Side Corner Rectangle 60">
            <a:extLst>
              <a:ext uri="{FF2B5EF4-FFF2-40B4-BE49-F238E27FC236}">
                <a16:creationId xmlns:a16="http://schemas.microsoft.com/office/drawing/2014/main" id="{44924B9E-D462-1AA5-1CBF-23643DEFF7B7}"/>
              </a:ext>
              <a:ext uri="{C183D7F6-B498-43B3-948B-1728B52AA6E4}">
                <adec:decorative xmlns:adec="http://schemas.microsoft.com/office/drawing/2017/decorative" val="1"/>
              </a:ext>
            </a:extLst>
          </p:cNvPr>
          <p:cNvSpPr/>
          <p:nvPr/>
        </p:nvSpPr>
        <p:spPr>
          <a:xfrm>
            <a:off x="7808258" y="2537013"/>
            <a:ext cx="3021107" cy="59167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latin typeface="Lub Dub Condensed" panose="020B0506030403020204"/>
              </a:rPr>
              <a:t>Dronedarone</a:t>
            </a:r>
          </a:p>
          <a:p>
            <a:pPr algn="ctr"/>
            <a:r>
              <a:rPr lang="pt-BR" sz="1200" b="1" dirty="0">
                <a:solidFill>
                  <a:schemeClr val="tx1"/>
                </a:solidFill>
                <a:latin typeface="Lub Dub Condensed" panose="020B0506030403020204"/>
              </a:rPr>
              <a:t>(3: Harm)</a:t>
            </a:r>
          </a:p>
        </p:txBody>
      </p:sp>
    </p:spTree>
    <p:extLst>
      <p:ext uri="{BB962C8B-B14F-4D97-AF65-F5344CB8AC3E}">
        <p14:creationId xmlns:p14="http://schemas.microsoft.com/office/powerpoint/2010/main" val="4479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up)">
                                      <p:cBhvr>
                                        <p:cTn id="53" dur="500"/>
                                        <p:tgtEl>
                                          <p:spTgt spid="5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500"/>
                                        <p:tgtEl>
                                          <p:spTgt spid="45"/>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41" grpId="0" animBg="1"/>
      <p:bldP spid="42" grpId="0" animBg="1"/>
      <p:bldP spid="43" grpId="0" animBg="1"/>
      <p:bldP spid="68"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Prevalence, Incidence, Morbidity and Mortality of AF</a:t>
            </a:r>
          </a:p>
        </p:txBody>
      </p:sp>
      <p:sp>
        <p:nvSpPr>
          <p:cNvPr id="6" name="Rectangle 5">
            <a:extLst>
              <a:ext uri="{FF2B5EF4-FFF2-40B4-BE49-F238E27FC236}">
                <a16:creationId xmlns:a16="http://schemas.microsoft.com/office/drawing/2014/main" id="{0205D415-5458-B78C-BB53-0A6B37D1C1DD}"/>
              </a:ext>
              <a:ext uri="{C183D7F6-B498-43B3-948B-1728B52AA6E4}">
                <adec:decorative xmlns:adec="http://schemas.microsoft.com/office/drawing/2017/decorative" val="1"/>
              </a:ext>
            </a:extLst>
          </p:cNvPr>
          <p:cNvSpPr/>
          <p:nvPr/>
        </p:nvSpPr>
        <p:spPr>
          <a:xfrm>
            <a:off x="2474259" y="1077369"/>
            <a:ext cx="7198659" cy="7171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A3F0E60-9094-C7CD-C413-37780B0CE01E}"/>
              </a:ext>
            </a:extLst>
          </p:cNvPr>
          <p:cNvSpPr txBox="1"/>
          <p:nvPr/>
        </p:nvSpPr>
        <p:spPr>
          <a:xfrm>
            <a:off x="2666455" y="1112792"/>
            <a:ext cx="6814266" cy="646331"/>
          </a:xfrm>
          <a:prstGeom prst="rect">
            <a:avLst/>
          </a:prstGeom>
          <a:noFill/>
        </p:spPr>
        <p:txBody>
          <a:bodyPr wrap="square">
            <a:spAutoFit/>
          </a:bodyPr>
          <a:lstStyle/>
          <a:p>
            <a:pPr algn="ctr">
              <a:spcAft>
                <a:spcPts val="1200"/>
              </a:spcAft>
            </a:pPr>
            <a:r>
              <a:rPr lang="en-US" sz="1800" dirty="0">
                <a:latin typeface="Lub Dub Bold" panose="020B0803030403020204" pitchFamily="34" charset="0"/>
                <a:cs typeface="Arial" panose="020B0604020202020204" pitchFamily="34" charset="0"/>
              </a:rPr>
              <a:t>Prevalence and Incidence of AF is increasing and projected to double between 2010 and 2030</a:t>
            </a:r>
          </a:p>
        </p:txBody>
      </p:sp>
      <p:sp>
        <p:nvSpPr>
          <p:cNvPr id="8" name="TextBox 7">
            <a:extLst>
              <a:ext uri="{FF2B5EF4-FFF2-40B4-BE49-F238E27FC236}">
                <a16:creationId xmlns:a16="http://schemas.microsoft.com/office/drawing/2014/main" id="{F21BAE01-5AD4-CF1F-1652-CAFD63786CF1}"/>
              </a:ext>
            </a:extLst>
          </p:cNvPr>
          <p:cNvSpPr txBox="1"/>
          <p:nvPr/>
        </p:nvSpPr>
        <p:spPr>
          <a:xfrm>
            <a:off x="1494520" y="2125638"/>
            <a:ext cx="1681182" cy="532652"/>
          </a:xfrm>
          <a:prstGeom prst="rect">
            <a:avLst/>
          </a:prstGeom>
          <a:noFill/>
        </p:spPr>
        <p:txBody>
          <a:bodyPr wrap="square" rtlCol="0">
            <a:spAutoFit/>
          </a:bodyPr>
          <a:lstStyle/>
          <a:p>
            <a:r>
              <a:rPr lang="en-US" sz="2800" b="1" dirty="0">
                <a:solidFill>
                  <a:srgbClr val="CF2429"/>
                </a:solidFill>
                <a:latin typeface="Lub Dub Condensed" panose="020B0506030403020204" pitchFamily="34" charset="0"/>
              </a:rPr>
              <a:t>50 million </a:t>
            </a:r>
          </a:p>
        </p:txBody>
      </p:sp>
      <p:sp>
        <p:nvSpPr>
          <p:cNvPr id="17" name="TextBox 16">
            <a:extLst>
              <a:ext uri="{FF2B5EF4-FFF2-40B4-BE49-F238E27FC236}">
                <a16:creationId xmlns:a16="http://schemas.microsoft.com/office/drawing/2014/main" id="{342A4739-2C28-40D2-B971-0AEAAC9F8E21}"/>
              </a:ext>
            </a:extLst>
          </p:cNvPr>
          <p:cNvSpPr txBox="1"/>
          <p:nvPr/>
        </p:nvSpPr>
        <p:spPr>
          <a:xfrm>
            <a:off x="1502595" y="2486347"/>
            <a:ext cx="2432407" cy="595317"/>
          </a:xfrm>
          <a:prstGeom prst="rect">
            <a:avLst/>
          </a:prstGeom>
          <a:noFill/>
        </p:spPr>
        <p:txBody>
          <a:bodyPr wrap="square">
            <a:spAutoFit/>
          </a:bodyPr>
          <a:lstStyle/>
          <a:p>
            <a:r>
              <a:rPr lang="en-US" sz="1600" i="1" dirty="0">
                <a:latin typeface="Lub Dub Condensed" panose="020B0506030403020204" pitchFamily="34" charset="0"/>
              </a:rPr>
              <a:t>estimated individuals with AF worldwide in 2020 </a:t>
            </a:r>
          </a:p>
        </p:txBody>
      </p:sp>
      <p:sp>
        <p:nvSpPr>
          <p:cNvPr id="27" name="TextBox 26">
            <a:extLst>
              <a:ext uri="{FF2B5EF4-FFF2-40B4-BE49-F238E27FC236}">
                <a16:creationId xmlns:a16="http://schemas.microsoft.com/office/drawing/2014/main" id="{6C00B234-2D28-ED11-DE7A-50BA1B3E9958}"/>
              </a:ext>
            </a:extLst>
          </p:cNvPr>
          <p:cNvSpPr txBox="1"/>
          <p:nvPr/>
        </p:nvSpPr>
        <p:spPr>
          <a:xfrm>
            <a:off x="1769723" y="3467820"/>
            <a:ext cx="2155005" cy="954107"/>
          </a:xfrm>
          <a:prstGeom prst="rect">
            <a:avLst/>
          </a:prstGeom>
          <a:noFill/>
        </p:spPr>
        <p:txBody>
          <a:bodyPr wrap="square">
            <a:spAutoFit/>
          </a:bodyPr>
          <a:lstStyle/>
          <a:p>
            <a:r>
              <a:rPr lang="en-US" sz="2000" dirty="0">
                <a:latin typeface="Lub Dub Condensed" panose="020B0506030403020204" pitchFamily="34" charset="0"/>
              </a:rPr>
              <a:t>At least </a:t>
            </a:r>
            <a:r>
              <a:rPr lang="en-US" sz="2000" b="1" dirty="0">
                <a:solidFill>
                  <a:srgbClr val="CF2429"/>
                </a:solidFill>
                <a:latin typeface="Lub Dub Condensed" panose="020B0506030403020204" pitchFamily="34" charset="0"/>
              </a:rPr>
              <a:t>5.6 million </a:t>
            </a:r>
            <a:r>
              <a:rPr lang="en-US" dirty="0">
                <a:latin typeface="Lub Dub Condensed" panose="020B0506030403020204" pitchFamily="34" charset="0"/>
              </a:rPr>
              <a:t>individuals with AF in USA in 2015</a:t>
            </a:r>
          </a:p>
        </p:txBody>
      </p:sp>
      <p:sp>
        <p:nvSpPr>
          <p:cNvPr id="9" name="TextBox 8">
            <a:extLst>
              <a:ext uri="{FF2B5EF4-FFF2-40B4-BE49-F238E27FC236}">
                <a16:creationId xmlns:a16="http://schemas.microsoft.com/office/drawing/2014/main" id="{405996F7-AAA8-A9DD-0C54-41CD49C2E105}"/>
              </a:ext>
            </a:extLst>
          </p:cNvPr>
          <p:cNvSpPr txBox="1"/>
          <p:nvPr/>
        </p:nvSpPr>
        <p:spPr>
          <a:xfrm>
            <a:off x="410966" y="4495636"/>
            <a:ext cx="3616504" cy="307777"/>
          </a:xfrm>
          <a:prstGeom prst="rect">
            <a:avLst/>
          </a:prstGeom>
          <a:noFill/>
        </p:spPr>
        <p:txBody>
          <a:bodyPr wrap="square" rtlCol="0">
            <a:spAutoFit/>
          </a:bodyPr>
          <a:lstStyle/>
          <a:p>
            <a:r>
              <a:rPr lang="en-US" sz="1400" i="1" dirty="0">
                <a:latin typeface="Lub Dub Condensed" panose="020B0506030403020204" pitchFamily="34" charset="0"/>
              </a:rPr>
              <a:t>- about 11% estimated cases were undiagnosed</a:t>
            </a:r>
          </a:p>
        </p:txBody>
      </p:sp>
      <p:sp>
        <p:nvSpPr>
          <p:cNvPr id="13" name="Rectangle 2">
            <a:extLst>
              <a:ext uri="{FF2B5EF4-FFF2-40B4-BE49-F238E27FC236}">
                <a16:creationId xmlns:a16="http://schemas.microsoft.com/office/drawing/2014/main" id="{7EEC3D7E-BE66-2E54-0FEC-F470F1FCB7B8}"/>
              </a:ext>
            </a:extLst>
          </p:cNvPr>
          <p:cNvSpPr>
            <a:spLocks noChangeArrowheads="1"/>
          </p:cNvSpPr>
          <p:nvPr/>
        </p:nvSpPr>
        <p:spPr bwMode="auto">
          <a:xfrm>
            <a:off x="5249031" y="1993968"/>
            <a:ext cx="271475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b="1" dirty="0">
                <a:latin typeface="Lub Dub Condensed" panose="020B0506030403020204" pitchFamily="34" charset="0"/>
              </a:rPr>
              <a:t>Overall lifetime risk:  </a:t>
            </a:r>
          </a:p>
          <a:p>
            <a:pPr marL="285750" marR="0" lvl="0" indent="-173038" algn="l" defTabSz="914400" rtl="0" eaLnBrk="0" fontAlgn="base" latinLnBrk="0" hangingPunct="0">
              <a:lnSpc>
                <a:spcPct val="100000"/>
              </a:lnSpc>
              <a:spcBef>
                <a:spcPct val="0"/>
              </a:spcBef>
              <a:spcAft>
                <a:spcPct val="0"/>
              </a:spcAft>
              <a:buClr>
                <a:srgbClr val="CF2429"/>
              </a:buClr>
              <a:buSzTx/>
              <a:buFont typeface="Arial" panose="020B0604020202020204" pitchFamily="34" charset="0"/>
              <a:buChar char="•"/>
              <a:tabLst/>
            </a:pPr>
            <a:r>
              <a:rPr lang="en-US" altLang="en-US" sz="1600" dirty="0">
                <a:latin typeface="Lub Dub Condensed" panose="020B0506030403020204" pitchFamily="34" charset="0"/>
              </a:rPr>
              <a:t>30-40% in White individuals</a:t>
            </a:r>
          </a:p>
          <a:p>
            <a:pPr marL="285750" marR="0" lvl="0" indent="-173038" algn="l" defTabSz="914400" rtl="0" eaLnBrk="0" fontAlgn="base" latinLnBrk="0" hangingPunct="0">
              <a:lnSpc>
                <a:spcPct val="100000"/>
              </a:lnSpc>
              <a:spcBef>
                <a:spcPct val="0"/>
              </a:spcBef>
              <a:spcAft>
                <a:spcPct val="0"/>
              </a:spcAft>
              <a:buClr>
                <a:srgbClr val="CF2429"/>
              </a:buClr>
              <a:buSzTx/>
              <a:buFont typeface="Arial" panose="020B0604020202020204" pitchFamily="34" charset="0"/>
              <a:buChar char="•"/>
              <a:tabLst/>
            </a:pPr>
            <a:r>
              <a:rPr lang="en-US" altLang="en-US" sz="1600" dirty="0">
                <a:latin typeface="Lub Dub Condensed" panose="020B0506030403020204" pitchFamily="34" charset="0"/>
              </a:rPr>
              <a:t>20% in African American individuals</a:t>
            </a:r>
          </a:p>
          <a:p>
            <a:pPr marL="285750" marR="0" lvl="0" indent="-173038" algn="l" defTabSz="914400" rtl="0" eaLnBrk="0" fontAlgn="base" latinLnBrk="0" hangingPunct="0">
              <a:lnSpc>
                <a:spcPct val="100000"/>
              </a:lnSpc>
              <a:spcBef>
                <a:spcPct val="0"/>
              </a:spcBef>
              <a:spcAft>
                <a:spcPct val="0"/>
              </a:spcAft>
              <a:buClr>
                <a:srgbClr val="CF2429"/>
              </a:buClr>
              <a:buSzTx/>
              <a:buFont typeface="Arial" panose="020B0604020202020204" pitchFamily="34" charset="0"/>
              <a:buChar char="•"/>
              <a:tabLst/>
            </a:pPr>
            <a:r>
              <a:rPr lang="en-US" altLang="en-US" sz="1600" dirty="0">
                <a:latin typeface="Lub Dub Condensed" panose="020B0506030403020204" pitchFamily="34" charset="0"/>
              </a:rPr>
              <a:t>15% in Chinese individuals</a:t>
            </a:r>
          </a:p>
        </p:txBody>
      </p:sp>
      <p:sp>
        <p:nvSpPr>
          <p:cNvPr id="10" name="TextBox 9">
            <a:extLst>
              <a:ext uri="{FF2B5EF4-FFF2-40B4-BE49-F238E27FC236}">
                <a16:creationId xmlns:a16="http://schemas.microsoft.com/office/drawing/2014/main" id="{A42AECD2-76FA-69AF-A2CD-9E1CC6CDCD49}"/>
              </a:ext>
            </a:extLst>
          </p:cNvPr>
          <p:cNvSpPr txBox="1"/>
          <p:nvPr/>
        </p:nvSpPr>
        <p:spPr>
          <a:xfrm>
            <a:off x="4242391" y="3543371"/>
            <a:ext cx="2381693" cy="1323439"/>
          </a:xfrm>
          <a:prstGeom prst="rect">
            <a:avLst/>
          </a:prstGeom>
          <a:noFill/>
        </p:spPr>
        <p:txBody>
          <a:bodyPr wrap="square" rtlCol="0">
            <a:spAutoFit/>
          </a:bodyPr>
          <a:lstStyle/>
          <a:p>
            <a:r>
              <a:rPr lang="en-US" sz="1600" dirty="0">
                <a:latin typeface="Lub Dub Condensed" panose="020B0506030403020204" pitchFamily="34" charset="0"/>
              </a:rPr>
              <a:t>In Medicare beneficiaries, the most frequent outcome in 5-yrs after AF diagnosis was death (19.5% at 1-yr; 48.8% at 5-yrs)</a:t>
            </a:r>
          </a:p>
        </p:txBody>
      </p:sp>
      <p:sp>
        <p:nvSpPr>
          <p:cNvPr id="15" name="TextBox 14">
            <a:extLst>
              <a:ext uri="{FF2B5EF4-FFF2-40B4-BE49-F238E27FC236}">
                <a16:creationId xmlns:a16="http://schemas.microsoft.com/office/drawing/2014/main" id="{9D79DC5E-E34D-AA82-7E13-2030E6327413}"/>
              </a:ext>
            </a:extLst>
          </p:cNvPr>
          <p:cNvSpPr txBox="1"/>
          <p:nvPr/>
        </p:nvSpPr>
        <p:spPr>
          <a:xfrm>
            <a:off x="8501892" y="2161849"/>
            <a:ext cx="2715457" cy="2616101"/>
          </a:xfrm>
          <a:prstGeom prst="rect">
            <a:avLst/>
          </a:prstGeom>
          <a:noFill/>
        </p:spPr>
        <p:txBody>
          <a:bodyPr wrap="square">
            <a:spAutoFit/>
          </a:bodyPr>
          <a:lstStyle/>
          <a:p>
            <a:r>
              <a:rPr lang="en-US" b="1" dirty="0">
                <a:latin typeface="Lub Dub Condensed" panose="020B0506030403020204" pitchFamily="34" charset="0"/>
              </a:rPr>
              <a:t>AF is associated </a:t>
            </a:r>
            <a:br>
              <a:rPr lang="en-US" b="1" dirty="0">
                <a:latin typeface="Lub Dub Condensed" panose="020B0506030403020204" pitchFamily="34" charset="0"/>
              </a:rPr>
            </a:br>
            <a:r>
              <a:rPr lang="en-US" b="1" dirty="0">
                <a:latin typeface="Lub Dub Condensed" panose="020B0506030403020204" pitchFamily="34" charset="0"/>
              </a:rPr>
              <a:t>with increased risks:</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1.5-to 2-fold risk of death</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2.4-fold risk of stroke</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1.5-fold risk of CI/ dementia</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1.5-fold risk of MI </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2-fold risk of SCD</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5-fold risk of HF </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1.6-fold risk of CKD</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1.3-fold risk of PAD </a:t>
            </a:r>
          </a:p>
        </p:txBody>
      </p:sp>
      <p:sp>
        <p:nvSpPr>
          <p:cNvPr id="12" name="Rectangle 11">
            <a:extLst>
              <a:ext uri="{FF2B5EF4-FFF2-40B4-BE49-F238E27FC236}">
                <a16:creationId xmlns:a16="http://schemas.microsoft.com/office/drawing/2014/main" id="{B41344B8-3ACF-825C-4A37-46F43AAF3E5F}"/>
              </a:ext>
            </a:extLst>
          </p:cNvPr>
          <p:cNvSpPr/>
          <p:nvPr/>
        </p:nvSpPr>
        <p:spPr>
          <a:xfrm>
            <a:off x="2813233" y="5198344"/>
            <a:ext cx="6979475" cy="400110"/>
          </a:xfrm>
          <a:prstGeom prst="rect">
            <a:avLst/>
          </a:prstGeom>
        </p:spPr>
        <p:txBody>
          <a:bodyPr wrap="none">
            <a:spAutoFit/>
          </a:bodyPr>
          <a:lstStyle/>
          <a:p>
            <a:r>
              <a:rPr lang="en-US" dirty="0"/>
              <a:t>AF accounted for </a:t>
            </a:r>
            <a:r>
              <a:rPr lang="en-US" sz="2000" b="1" dirty="0">
                <a:solidFill>
                  <a:srgbClr val="CF2429"/>
                </a:solidFill>
                <a:latin typeface="Lub Dub Condensed" panose="020B0506030403020204" pitchFamily="34" charset="0"/>
              </a:rPr>
              <a:t>$28.4 billion/ year </a:t>
            </a:r>
            <a:r>
              <a:rPr lang="en-US" dirty="0"/>
              <a:t>in US healthcare spending in 2016</a:t>
            </a:r>
          </a:p>
        </p:txBody>
      </p:sp>
      <p:cxnSp>
        <p:nvCxnSpPr>
          <p:cNvPr id="19" name="Straight Connector 18">
            <a:extLst>
              <a:ext uri="{FF2B5EF4-FFF2-40B4-BE49-F238E27FC236}">
                <a16:creationId xmlns:a16="http://schemas.microsoft.com/office/drawing/2014/main" id="{48F2B13D-E756-DAF6-DFB9-FCABDD0D0A11}"/>
              </a:ext>
              <a:ext uri="{C183D7F6-B498-43B3-948B-1728B52AA6E4}">
                <adec:decorative xmlns:adec="http://schemas.microsoft.com/office/drawing/2017/decorative" val="1"/>
              </a:ext>
            </a:extLst>
          </p:cNvPr>
          <p:cNvCxnSpPr>
            <a:cxnSpLocks/>
          </p:cNvCxnSpPr>
          <p:nvPr/>
        </p:nvCxnSpPr>
        <p:spPr>
          <a:xfrm>
            <a:off x="585627" y="3246634"/>
            <a:ext cx="3298004"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Content Placeholder 3">
            <a:extLst>
              <a:ext uri="{FF2B5EF4-FFF2-40B4-BE49-F238E27FC236}">
                <a16:creationId xmlns:a16="http://schemas.microsoft.com/office/drawing/2014/main" id="{22552328-20BB-7BE2-7F12-85D7B6E2205D}"/>
              </a:ext>
              <a:ext uri="{C183D7F6-B498-43B3-948B-1728B52AA6E4}">
                <adec:decorative xmlns:adec="http://schemas.microsoft.com/office/drawing/2017/decorative" val="1"/>
              </a:ext>
            </a:extLst>
          </p:cNvPr>
          <p:cNvPicPr>
            <a:picLocks noGrp="1" noChangeAspect="1"/>
          </p:cNvPicPr>
          <p:nvPr>
            <p:ph idx="1"/>
          </p:nvPr>
        </p:nvPicPr>
        <p:blipFill>
          <a:blip r:embed="rId2">
            <a:duotone>
              <a:schemeClr val="bg2">
                <a:shade val="45000"/>
                <a:satMod val="135000"/>
              </a:schemeClr>
              <a:prstClr val="white"/>
            </a:duotone>
          </a:blip>
          <a:stretch>
            <a:fillRect/>
          </a:stretch>
        </p:blipFill>
        <p:spPr>
          <a:xfrm>
            <a:off x="600296" y="2098813"/>
            <a:ext cx="910006" cy="997134"/>
          </a:xfrm>
          <a:prstGeom prst="rect">
            <a:avLst/>
          </a:prstGeom>
        </p:spPr>
      </p:pic>
      <p:cxnSp>
        <p:nvCxnSpPr>
          <p:cNvPr id="21" name="Straight Connector 20">
            <a:extLst>
              <a:ext uri="{FF2B5EF4-FFF2-40B4-BE49-F238E27FC236}">
                <a16:creationId xmlns:a16="http://schemas.microsoft.com/office/drawing/2014/main" id="{2AA901E0-4BF5-4D80-1DDB-966F81874569}"/>
              </a:ext>
              <a:ext uri="{C183D7F6-B498-43B3-948B-1728B52AA6E4}">
                <adec:decorative xmlns:adec="http://schemas.microsoft.com/office/drawing/2017/decorative" val="1"/>
              </a:ext>
            </a:extLst>
          </p:cNvPr>
          <p:cNvCxnSpPr>
            <a:cxnSpLocks/>
          </p:cNvCxnSpPr>
          <p:nvPr/>
        </p:nvCxnSpPr>
        <p:spPr>
          <a:xfrm rot="5400000">
            <a:off x="2644398" y="3485850"/>
            <a:ext cx="283464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5A100892-D9E4-BC93-3E8D-6842C41128B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6322" y="3493215"/>
            <a:ext cx="1373092" cy="883578"/>
          </a:xfrm>
          <a:prstGeom prst="rect">
            <a:avLst/>
          </a:prstGeom>
        </p:spPr>
      </p:pic>
      <p:cxnSp>
        <p:nvCxnSpPr>
          <p:cNvPr id="28" name="Straight Connector 27">
            <a:extLst>
              <a:ext uri="{FF2B5EF4-FFF2-40B4-BE49-F238E27FC236}">
                <a16:creationId xmlns:a16="http://schemas.microsoft.com/office/drawing/2014/main" id="{B4DB78B8-F35F-8FBC-8F90-1F68E41678DF}"/>
              </a:ext>
              <a:ext uri="{C183D7F6-B498-43B3-948B-1728B52AA6E4}">
                <adec:decorative xmlns:adec="http://schemas.microsoft.com/office/drawing/2017/decorative" val="1"/>
              </a:ext>
            </a:extLst>
          </p:cNvPr>
          <p:cNvCxnSpPr>
            <a:cxnSpLocks/>
          </p:cNvCxnSpPr>
          <p:nvPr/>
        </p:nvCxnSpPr>
        <p:spPr>
          <a:xfrm>
            <a:off x="585627" y="5010284"/>
            <a:ext cx="10633753"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6AB7C6F-A8F3-E046-454D-C5FD1CE8052E}"/>
              </a:ext>
              <a:ext uri="{C183D7F6-B498-43B3-948B-1728B52AA6E4}">
                <adec:decorative xmlns:adec="http://schemas.microsoft.com/office/drawing/2017/decorative" val="1"/>
              </a:ext>
            </a:extLst>
          </p:cNvPr>
          <p:cNvCxnSpPr>
            <a:cxnSpLocks/>
          </p:cNvCxnSpPr>
          <p:nvPr/>
        </p:nvCxnSpPr>
        <p:spPr>
          <a:xfrm>
            <a:off x="4257403" y="3452196"/>
            <a:ext cx="3727648"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290DB-E724-810F-0DE1-3EAAA29C6018}"/>
              </a:ext>
              <a:ext uri="{C183D7F6-B498-43B3-948B-1728B52AA6E4}">
                <adec:decorative xmlns:adec="http://schemas.microsoft.com/office/drawing/2017/decorative" val="1"/>
              </a:ext>
            </a:extLst>
          </p:cNvPr>
          <p:cNvCxnSpPr>
            <a:cxnSpLocks/>
          </p:cNvCxnSpPr>
          <p:nvPr/>
        </p:nvCxnSpPr>
        <p:spPr>
          <a:xfrm rot="5400000">
            <a:off x="6784008" y="3485850"/>
            <a:ext cx="283464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41E2E5F-2535-2BEE-51E8-21B935AB565A}"/>
              </a:ext>
              <a:ext uri="{C183D7F6-B498-43B3-948B-1728B52AA6E4}">
                <adec:decorative xmlns:adec="http://schemas.microsoft.com/office/drawing/2017/decorative" val="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185" y="3510515"/>
            <a:ext cx="1531089" cy="1531089"/>
          </a:xfrm>
          <a:prstGeom prst="rect">
            <a:avLst/>
          </a:prstGeom>
        </p:spPr>
      </p:pic>
      <p:pic>
        <p:nvPicPr>
          <p:cNvPr id="37" name="Picture 36">
            <a:extLst>
              <a:ext uri="{FF2B5EF4-FFF2-40B4-BE49-F238E27FC236}">
                <a16:creationId xmlns:a16="http://schemas.microsoft.com/office/drawing/2014/main" id="{D631DE03-3507-C113-D6CE-E234262EDC87}"/>
              </a:ext>
              <a:ext uri="{C183D7F6-B498-43B3-948B-1728B52AA6E4}">
                <adec:decorative xmlns:adec="http://schemas.microsoft.com/office/drawing/2017/decorative" val="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83539" y="5103627"/>
            <a:ext cx="585234" cy="585234"/>
          </a:xfrm>
          <a:prstGeom prst="rect">
            <a:avLst/>
          </a:prstGeom>
        </p:spPr>
      </p:pic>
      <p:pic>
        <p:nvPicPr>
          <p:cNvPr id="39" name="Picture 38">
            <a:extLst>
              <a:ext uri="{FF2B5EF4-FFF2-40B4-BE49-F238E27FC236}">
                <a16:creationId xmlns:a16="http://schemas.microsoft.com/office/drawing/2014/main" id="{8F42FAF1-7248-04DC-4548-20C464DD0FC9}"/>
              </a:ext>
              <a:ext uri="{C183D7F6-B498-43B3-948B-1728B52AA6E4}">
                <adec:decorative xmlns:adec="http://schemas.microsoft.com/office/drawing/2017/decorative" val="1"/>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1081" y="2138610"/>
            <a:ext cx="1071207" cy="1071207"/>
          </a:xfrm>
          <a:prstGeom prst="rect">
            <a:avLst/>
          </a:prstGeom>
        </p:spPr>
      </p:pic>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2441397" y="5813287"/>
            <a:ext cx="7309207" cy="412852"/>
          </a:xfrm>
        </p:spPr>
        <p:txBody>
          <a:bodyPr/>
          <a:lstStyle/>
          <a:p>
            <a:pPr marL="0" indent="0" algn="ctr"/>
            <a:r>
              <a:rPr lang="en-US" b="1" dirty="0"/>
              <a:t>Abbreviations: </a:t>
            </a:r>
            <a:r>
              <a:rPr lang="en-US" dirty="0"/>
              <a:t>AF indicates atrial fibrillation; CI, cognitive impairment; CKD, chronic kidney disease; HF, heart failure; MI, myocardial infarctions; PAD, peripheral arterial disease; SCD, sudden cardiac death; yr, year; and yrs, years. </a:t>
            </a:r>
          </a:p>
        </p:txBody>
      </p:sp>
    </p:spTree>
    <p:extLst>
      <p:ext uri="{BB962C8B-B14F-4D97-AF65-F5344CB8AC3E}">
        <p14:creationId xmlns:p14="http://schemas.microsoft.com/office/powerpoint/2010/main" val="1953534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327777" cy="352051"/>
          </a:xfrm>
        </p:spPr>
        <p:txBody>
          <a:bodyPr/>
          <a:lstStyle/>
          <a:p>
            <a:r>
              <a:rPr lang="en-US" sz="2700" dirty="0"/>
              <a:t>Recommendations for Atrioventricular Nodal Ablation</a:t>
            </a:r>
          </a:p>
        </p:txBody>
      </p:sp>
      <p:graphicFrame>
        <p:nvGraphicFramePr>
          <p:cNvPr id="5" name="Content Placeholder 5">
            <a:extLst>
              <a:ext uri="{FF2B5EF4-FFF2-40B4-BE49-F238E27FC236}">
                <a16:creationId xmlns:a16="http://schemas.microsoft.com/office/drawing/2014/main" id="{DE7CD176-4C7E-4578-DA51-3EC0D2F7036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760317009"/>
              </p:ext>
            </p:extLst>
          </p:nvPr>
        </p:nvGraphicFramePr>
        <p:xfrm>
          <a:off x="1714306" y="1513698"/>
          <a:ext cx="8774401" cy="3417194"/>
        </p:xfrm>
        <a:graphic>
          <a:graphicData uri="http://schemas.openxmlformats.org/drawingml/2006/table">
            <a:tbl>
              <a:tblPr firstRow="1" bandRow="1">
                <a:tableStyleId>{5C22544A-7EE6-4342-B048-85BDC9FD1C3A}</a:tableStyleId>
              </a:tblPr>
              <a:tblGrid>
                <a:gridCol w="772983">
                  <a:extLst>
                    <a:ext uri="{9D8B030D-6E8A-4147-A177-3AD203B41FA5}">
                      <a16:colId xmlns:a16="http://schemas.microsoft.com/office/drawing/2014/main" val="2649235253"/>
                    </a:ext>
                  </a:extLst>
                </a:gridCol>
                <a:gridCol w="8001418">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and a persistently rapid ventricular repose who undergo AVNA, initial pacemaker lower rate programming should be 80 to 90 bpm to reduce the risk of sudden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and uncontrolled rapid ventricular response refractory to rate-control medications, AVNA can be useful to improve symptoms and QOL.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scheduled to have an AVNA, implantation of a pacemaker prior to procedure is recommended to ensure adequacy of the pacing leads before performing the ablation.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and  normal EF undergoing AVNA, conduction system pacing of the His bundle or left bundle area may be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2898736"/>
                  </a:ext>
                </a:extLst>
              </a:tr>
            </a:tbl>
          </a:graphicData>
        </a:graphic>
      </p:graphicFrame>
      <p:pic>
        <p:nvPicPr>
          <p:cNvPr id="12" name="Picture 11">
            <a:extLst>
              <a:ext uri="{FF2B5EF4-FFF2-40B4-BE49-F238E27FC236}">
                <a16:creationId xmlns:a16="http://schemas.microsoft.com/office/drawing/2014/main" id="{6E664914-6328-A691-2BED-E861BC0CDF46}"/>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587377" y="1960731"/>
            <a:ext cx="556516" cy="556516"/>
          </a:xfrm>
          <a:prstGeom prst="rect">
            <a:avLst/>
          </a:prstGeom>
          <a:ln>
            <a:noFill/>
          </a:ln>
        </p:spPr>
      </p:pic>
      <p:grpSp>
        <p:nvGrpSpPr>
          <p:cNvPr id="19" name="Group 18">
            <a:extLst>
              <a:ext uri="{FF2B5EF4-FFF2-40B4-BE49-F238E27FC236}">
                <a16:creationId xmlns:a16="http://schemas.microsoft.com/office/drawing/2014/main" id="{9C83DE5C-A06D-B288-7950-8077749E863A}"/>
              </a:ext>
              <a:ext uri="{C183D7F6-B498-43B3-948B-1728B52AA6E4}">
                <adec:decorative xmlns:adec="http://schemas.microsoft.com/office/drawing/2017/decorative" val="1"/>
              </a:ext>
            </a:extLst>
          </p:cNvPr>
          <p:cNvGrpSpPr/>
          <p:nvPr/>
        </p:nvGrpSpPr>
        <p:grpSpPr>
          <a:xfrm>
            <a:off x="2536004" y="4153328"/>
            <a:ext cx="772274" cy="772274"/>
            <a:chOff x="2536004" y="4153328"/>
            <a:chExt cx="772274" cy="772274"/>
          </a:xfrm>
        </p:grpSpPr>
        <p:pic>
          <p:nvPicPr>
            <p:cNvPr id="3" name="Graphic 2">
              <a:extLst>
                <a:ext uri="{FF2B5EF4-FFF2-40B4-BE49-F238E27FC236}">
                  <a16:creationId xmlns:a16="http://schemas.microsoft.com/office/drawing/2014/main" id="{6E64E1AB-6A3E-12BF-7027-252D11E072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2694" y="4345327"/>
              <a:ext cx="463493" cy="257496"/>
            </a:xfrm>
            <a:prstGeom prst="rect">
              <a:avLst/>
            </a:prstGeom>
          </p:spPr>
        </p:pic>
        <p:pic>
          <p:nvPicPr>
            <p:cNvPr id="17" name="Graphic 16" descr="Magnifying glass with solid fill">
              <a:extLst>
                <a:ext uri="{FF2B5EF4-FFF2-40B4-BE49-F238E27FC236}">
                  <a16:creationId xmlns:a16="http://schemas.microsoft.com/office/drawing/2014/main" id="{92847445-1098-9D88-1723-E67760859A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6004" y="4153328"/>
              <a:ext cx="772274" cy="772274"/>
            </a:xfrm>
            <a:prstGeom prst="rect">
              <a:avLst/>
            </a:prstGeom>
          </p:spPr>
        </p:pic>
      </p:grpSp>
      <p:pic>
        <p:nvPicPr>
          <p:cNvPr id="21" name="Graphic 20">
            <a:extLst>
              <a:ext uri="{FF2B5EF4-FFF2-40B4-BE49-F238E27FC236}">
                <a16:creationId xmlns:a16="http://schemas.microsoft.com/office/drawing/2014/main" id="{B251981C-0ED0-9CE8-C7DC-AB838E6BEC6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6279" y="2630184"/>
            <a:ext cx="667820" cy="667820"/>
          </a:xfrm>
          <a:prstGeom prst="rect">
            <a:avLst/>
          </a:prstGeom>
        </p:spPr>
      </p:pic>
      <p:pic>
        <p:nvPicPr>
          <p:cNvPr id="23" name="Graphic 22">
            <a:extLst>
              <a:ext uri="{FF2B5EF4-FFF2-40B4-BE49-F238E27FC236}">
                <a16:creationId xmlns:a16="http://schemas.microsoft.com/office/drawing/2014/main" id="{63D80E47-B0FF-F0C5-39EF-E93BD622F00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10277" y="3477588"/>
            <a:ext cx="539607" cy="539607"/>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8" y="5956724"/>
            <a:ext cx="8339103" cy="181308"/>
          </a:xfrm>
        </p:spPr>
        <p:txBody>
          <a:bodyPr/>
          <a:lstStyle/>
          <a:p>
            <a:pPr marL="0" indent="0" algn="ctr"/>
            <a:r>
              <a:rPr lang="en-US" b="1" dirty="0"/>
              <a:t>Abbreviations: </a:t>
            </a:r>
            <a:r>
              <a:rPr lang="en-US" dirty="0"/>
              <a:t>AF indicates atrial fibrillation; AVNA, atrioventricular nodal ablation; bpm, beats per minute; EF, ejection fraction; and QOL, quality of life.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04892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60">
            <a:extLst>
              <a:ext uri="{FF2B5EF4-FFF2-40B4-BE49-F238E27FC236}">
                <a16:creationId xmlns:a16="http://schemas.microsoft.com/office/drawing/2014/main" id="{1E0A86FF-5D38-1047-DA84-A4CCDA8D8DAC}"/>
              </a:ext>
              <a:ext uri="{C183D7F6-B498-43B3-948B-1728B52AA6E4}">
                <adec:decorative xmlns:adec="http://schemas.microsoft.com/office/drawing/2017/decorative" val="1"/>
              </a:ext>
            </a:extLst>
          </p:cNvPr>
          <p:cNvSpPr/>
          <p:nvPr/>
        </p:nvSpPr>
        <p:spPr>
          <a:xfrm>
            <a:off x="1185882" y="4614306"/>
            <a:ext cx="9781308" cy="36078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8" name="Round Same Side Corner Rectangle 60">
            <a:extLst>
              <a:ext uri="{FF2B5EF4-FFF2-40B4-BE49-F238E27FC236}">
                <a16:creationId xmlns:a16="http://schemas.microsoft.com/office/drawing/2014/main" id="{7F7701F4-D3F5-23D0-CB93-54E7559F7D6E}"/>
              </a:ext>
              <a:ext uri="{C183D7F6-B498-43B3-948B-1728B52AA6E4}">
                <adec:decorative xmlns:adec="http://schemas.microsoft.com/office/drawing/2017/decorative" val="1"/>
              </a:ext>
            </a:extLst>
          </p:cNvPr>
          <p:cNvSpPr/>
          <p:nvPr/>
        </p:nvSpPr>
        <p:spPr>
          <a:xfrm>
            <a:off x="1185882" y="4996782"/>
            <a:ext cx="9781308" cy="47046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327777" cy="352051"/>
          </a:xfrm>
        </p:spPr>
        <p:txBody>
          <a:bodyPr/>
          <a:lstStyle/>
          <a:p>
            <a:r>
              <a:rPr lang="en-US" sz="2700" dirty="0"/>
              <a:t>Goals of Rhythm Control Therapy in AF </a:t>
            </a:r>
          </a:p>
        </p:txBody>
      </p:sp>
      <p:sp>
        <p:nvSpPr>
          <p:cNvPr id="3" name="Rectangle 2" descr="This flowchart depicts guideline based goals focused on rhythm control for various types of AF patients. ">
            <a:extLst>
              <a:ext uri="{FF2B5EF4-FFF2-40B4-BE49-F238E27FC236}">
                <a16:creationId xmlns:a16="http://schemas.microsoft.com/office/drawing/2014/main" id="{34CA6D3D-38A8-2D0C-55B6-121F7B5A2B5D}"/>
              </a:ext>
              <a:ext uri="{C183D7F6-B498-43B3-948B-1728B52AA6E4}">
                <adec:decorative xmlns:adec="http://schemas.microsoft.com/office/drawing/2017/decorative" val="0"/>
              </a:ext>
            </a:extLst>
          </p:cNvPr>
          <p:cNvSpPr/>
          <p:nvPr/>
        </p:nvSpPr>
        <p:spPr>
          <a:xfrm>
            <a:off x="205482" y="914401"/>
            <a:ext cx="11126914" cy="3550480"/>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240B7EC-45E7-5858-BCE7-1E187F9B4172}"/>
              </a:ext>
              <a:ext uri="{C183D7F6-B498-43B3-948B-1728B52AA6E4}">
                <adec:decorative xmlns:adec="http://schemas.microsoft.com/office/drawing/2017/decorative" val="1"/>
              </a:ext>
            </a:extLst>
          </p:cNvPr>
          <p:cNvSpPr txBox="1"/>
          <p:nvPr/>
        </p:nvSpPr>
        <p:spPr>
          <a:xfrm>
            <a:off x="3497737" y="1106537"/>
            <a:ext cx="5196526"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Rhythm control in patients with</a:t>
            </a:r>
          </a:p>
        </p:txBody>
      </p:sp>
      <p:sp>
        <p:nvSpPr>
          <p:cNvPr id="21" name="TextBox 20">
            <a:extLst>
              <a:ext uri="{FF2B5EF4-FFF2-40B4-BE49-F238E27FC236}">
                <a16:creationId xmlns:a16="http://schemas.microsoft.com/office/drawing/2014/main" id="{F0C815A3-AF17-8645-7CA0-75D163F19C0C}"/>
              </a:ext>
              <a:ext uri="{C183D7F6-B498-43B3-948B-1728B52AA6E4}">
                <adec:decorative xmlns:adec="http://schemas.microsoft.com/office/drawing/2017/decorative" val="1"/>
              </a:ext>
            </a:extLst>
          </p:cNvPr>
          <p:cNvSpPr txBox="1"/>
          <p:nvPr/>
        </p:nvSpPr>
        <p:spPr>
          <a:xfrm>
            <a:off x="948907" y="1934363"/>
            <a:ext cx="2041134" cy="56678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Recent AF Diagnosis (&lt; 1 year)</a:t>
            </a:r>
          </a:p>
        </p:txBody>
      </p:sp>
      <p:sp>
        <p:nvSpPr>
          <p:cNvPr id="22" name="TextBox 21">
            <a:extLst>
              <a:ext uri="{FF2B5EF4-FFF2-40B4-BE49-F238E27FC236}">
                <a16:creationId xmlns:a16="http://schemas.microsoft.com/office/drawing/2014/main" id="{A88ABD3A-33CE-7D3B-F895-FA2E978AC6E2}"/>
              </a:ext>
              <a:ext uri="{C183D7F6-B498-43B3-948B-1728B52AA6E4}">
                <adec:decorative xmlns:adec="http://schemas.microsoft.com/office/drawing/2017/decorative" val="1"/>
              </a:ext>
            </a:extLst>
          </p:cNvPr>
          <p:cNvSpPr txBox="1"/>
          <p:nvPr/>
        </p:nvSpPr>
        <p:spPr>
          <a:xfrm>
            <a:off x="3526364" y="1835966"/>
            <a:ext cx="2061939" cy="81579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Reduced </a:t>
            </a:r>
            <a:br>
              <a:rPr lang="en-US" sz="1800" dirty="0"/>
            </a:br>
            <a:r>
              <a:rPr lang="en-US" sz="1800" dirty="0"/>
              <a:t>LV function &amp; Persistent AF </a:t>
            </a:r>
          </a:p>
        </p:txBody>
      </p:sp>
      <p:sp>
        <p:nvSpPr>
          <p:cNvPr id="25" name="TextBox 24">
            <a:extLst>
              <a:ext uri="{FF2B5EF4-FFF2-40B4-BE49-F238E27FC236}">
                <a16:creationId xmlns:a16="http://schemas.microsoft.com/office/drawing/2014/main" id="{B239C7A1-67CA-D62F-2394-C190C5CD4D81}"/>
              </a:ext>
              <a:ext uri="{C183D7F6-B498-43B3-948B-1728B52AA6E4}">
                <adec:decorative xmlns:adec="http://schemas.microsoft.com/office/drawing/2017/decorative" val="1"/>
              </a:ext>
            </a:extLst>
          </p:cNvPr>
          <p:cNvSpPr txBox="1"/>
          <p:nvPr/>
        </p:nvSpPr>
        <p:spPr>
          <a:xfrm>
            <a:off x="6115566" y="1934363"/>
            <a:ext cx="2041134" cy="56678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AF and HF</a:t>
            </a:r>
          </a:p>
        </p:txBody>
      </p:sp>
      <p:sp>
        <p:nvSpPr>
          <p:cNvPr id="26" name="TextBox 25">
            <a:extLst>
              <a:ext uri="{FF2B5EF4-FFF2-40B4-BE49-F238E27FC236}">
                <a16:creationId xmlns:a16="http://schemas.microsoft.com/office/drawing/2014/main" id="{FB664F97-C11C-426C-6314-1B155E606D17}"/>
              </a:ext>
              <a:ext uri="{C183D7F6-B498-43B3-948B-1728B52AA6E4}">
                <adec:decorative xmlns:adec="http://schemas.microsoft.com/office/drawing/2017/decorative" val="1"/>
              </a:ext>
            </a:extLst>
          </p:cNvPr>
          <p:cNvSpPr txBox="1"/>
          <p:nvPr/>
        </p:nvSpPr>
        <p:spPr>
          <a:xfrm>
            <a:off x="8703377" y="1934363"/>
            <a:ext cx="2030780" cy="56679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Symptomatic AF</a:t>
            </a:r>
          </a:p>
        </p:txBody>
      </p:sp>
      <p:sp>
        <p:nvSpPr>
          <p:cNvPr id="27" name="Round Same Side Corner Rectangle 60">
            <a:extLst>
              <a:ext uri="{FF2B5EF4-FFF2-40B4-BE49-F238E27FC236}">
                <a16:creationId xmlns:a16="http://schemas.microsoft.com/office/drawing/2014/main" id="{1A0BA9DF-3685-B53D-B88E-F012B2A10049}"/>
              </a:ext>
              <a:ext uri="{C183D7F6-B498-43B3-948B-1728B52AA6E4}">
                <adec:decorative xmlns:adec="http://schemas.microsoft.com/office/drawing/2017/decorative" val="1"/>
              </a:ext>
            </a:extLst>
          </p:cNvPr>
          <p:cNvSpPr/>
          <p:nvPr/>
        </p:nvSpPr>
        <p:spPr>
          <a:xfrm>
            <a:off x="953057" y="2886300"/>
            <a:ext cx="2036341" cy="94802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Rhythm control can be useful to reduce hospitalizations, stroke, and mortality (2a)</a:t>
            </a:r>
          </a:p>
        </p:txBody>
      </p:sp>
      <p:sp>
        <p:nvSpPr>
          <p:cNvPr id="28" name="Round Same Side Corner Rectangle 60">
            <a:extLst>
              <a:ext uri="{FF2B5EF4-FFF2-40B4-BE49-F238E27FC236}">
                <a16:creationId xmlns:a16="http://schemas.microsoft.com/office/drawing/2014/main" id="{A888180B-B978-40C0-3746-062C6081AAF5}"/>
              </a:ext>
              <a:ext uri="{C183D7F6-B498-43B3-948B-1728B52AA6E4}">
                <adec:decorative xmlns:adec="http://schemas.microsoft.com/office/drawing/2017/decorative" val="0"/>
              </a:ext>
            </a:extLst>
          </p:cNvPr>
          <p:cNvSpPr/>
          <p:nvPr/>
        </p:nvSpPr>
        <p:spPr>
          <a:xfrm>
            <a:off x="1185882" y="4614306"/>
            <a:ext cx="9781308" cy="360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patients with AF, rhythm-control strategies can be useful to reduce the likelihood of AF progression.(2a)</a:t>
            </a:r>
          </a:p>
        </p:txBody>
      </p:sp>
      <p:sp>
        <p:nvSpPr>
          <p:cNvPr id="36" name="Round Same Side Corner Rectangle 60">
            <a:extLst>
              <a:ext uri="{FF2B5EF4-FFF2-40B4-BE49-F238E27FC236}">
                <a16:creationId xmlns:a16="http://schemas.microsoft.com/office/drawing/2014/main" id="{1C986C80-8F34-4B8D-72EE-516C935D65B2}"/>
              </a:ext>
              <a:ext uri="{C183D7F6-B498-43B3-948B-1728B52AA6E4}">
                <adec:decorative xmlns:adec="http://schemas.microsoft.com/office/drawing/2017/decorative" val="1"/>
              </a:ext>
            </a:extLst>
          </p:cNvPr>
          <p:cNvSpPr/>
          <p:nvPr/>
        </p:nvSpPr>
        <p:spPr>
          <a:xfrm>
            <a:off x="3562654" y="2886300"/>
            <a:ext cx="2010406" cy="11966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 trial of rhythm control recommended to evaluate if AF is contributing to reduced LV function (1)</a:t>
            </a:r>
          </a:p>
        </p:txBody>
      </p:sp>
      <p:sp>
        <p:nvSpPr>
          <p:cNvPr id="43" name="Round Same Side Corner Rectangle 60">
            <a:extLst>
              <a:ext uri="{FF2B5EF4-FFF2-40B4-BE49-F238E27FC236}">
                <a16:creationId xmlns:a16="http://schemas.microsoft.com/office/drawing/2014/main" id="{680D603E-2D13-A0F0-68A1-FE724091D132}"/>
              </a:ext>
              <a:ext uri="{C183D7F6-B498-43B3-948B-1728B52AA6E4}">
                <adec:decorative xmlns:adec="http://schemas.microsoft.com/office/drawing/2017/decorative" val="1"/>
              </a:ext>
            </a:extLst>
          </p:cNvPr>
          <p:cNvSpPr/>
          <p:nvPr/>
        </p:nvSpPr>
        <p:spPr>
          <a:xfrm>
            <a:off x="6115566" y="2886300"/>
            <a:ext cx="2036341" cy="142627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Rhythm control can be useful for improving symptoms and outcomes such as mortality and hospitalizations for HF and ischemia (2a)</a:t>
            </a:r>
          </a:p>
        </p:txBody>
      </p:sp>
      <p:sp>
        <p:nvSpPr>
          <p:cNvPr id="46" name="Round Same Side Corner Rectangle 60">
            <a:extLst>
              <a:ext uri="{FF2B5EF4-FFF2-40B4-BE49-F238E27FC236}">
                <a16:creationId xmlns:a16="http://schemas.microsoft.com/office/drawing/2014/main" id="{9EE045F8-7F92-AFC9-FAA6-A23787CD71F8}"/>
              </a:ext>
              <a:ext uri="{C183D7F6-B498-43B3-948B-1728B52AA6E4}">
                <adec:decorative xmlns:adec="http://schemas.microsoft.com/office/drawing/2017/decorative" val="1"/>
              </a:ext>
            </a:extLst>
          </p:cNvPr>
          <p:cNvSpPr/>
          <p:nvPr/>
        </p:nvSpPr>
        <p:spPr>
          <a:xfrm>
            <a:off x="8703377" y="2886300"/>
            <a:ext cx="2036341" cy="6348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100"/>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Times New Roman" panose="02020603050405020304" pitchFamily="18" charset="0"/>
              </a:rPr>
              <a:t> Rhythm control can be useful to </a:t>
            </a:r>
            <a:r>
              <a:rPr lang="en-US" sz="1400" b="1" dirty="0">
                <a:solidFill>
                  <a:prstClr val="black"/>
                </a:solidFill>
                <a:latin typeface="Lub Dub Condensed" panose="020B0506030403020204"/>
                <a:cs typeface="Times New Roman" panose="02020603050405020304" pitchFamily="18" charset="0"/>
              </a:rPr>
              <a:t>i</a:t>
            </a:r>
            <a:r>
              <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Times New Roman" panose="02020603050405020304" pitchFamily="18" charset="0"/>
              </a:rPr>
              <a:t>mprove symptoms (2a)</a:t>
            </a:r>
          </a:p>
        </p:txBody>
      </p:sp>
      <p:cxnSp>
        <p:nvCxnSpPr>
          <p:cNvPr id="48" name="Straight Arrow Connector 47">
            <a:extLst>
              <a:ext uri="{FF2B5EF4-FFF2-40B4-BE49-F238E27FC236}">
                <a16:creationId xmlns:a16="http://schemas.microsoft.com/office/drawing/2014/main" id="{B68E181E-1FAF-7A20-04B5-710BE326EA67}"/>
              </a:ext>
              <a:ext uri="{C183D7F6-B498-43B3-948B-1728B52AA6E4}">
                <adec:decorative xmlns:adec="http://schemas.microsoft.com/office/drawing/2017/decorative" val="1"/>
              </a:ext>
            </a:extLst>
          </p:cNvPr>
          <p:cNvCxnSpPr>
            <a:cxnSpLocks/>
            <a:stCxn id="21" idx="2"/>
            <a:endCxn id="27" idx="0"/>
          </p:cNvCxnSpPr>
          <p:nvPr/>
        </p:nvCxnSpPr>
        <p:spPr>
          <a:xfrm>
            <a:off x="1969474" y="2501152"/>
            <a:ext cx="1754" cy="3851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10AEE8AA-AE51-A79F-CE4C-33ECD52FC9EA}"/>
              </a:ext>
              <a:ext uri="{C183D7F6-B498-43B3-948B-1728B52AA6E4}">
                <adec:decorative xmlns:adec="http://schemas.microsoft.com/office/drawing/2017/decorative" val="1"/>
              </a:ext>
            </a:extLst>
          </p:cNvPr>
          <p:cNvCxnSpPr>
            <a:cxnSpLocks/>
            <a:stCxn id="20" idx="2"/>
            <a:endCxn id="21" idx="0"/>
          </p:cNvCxnSpPr>
          <p:nvPr/>
        </p:nvCxnSpPr>
        <p:spPr>
          <a:xfrm rot="5400000">
            <a:off x="3807066" y="-354572"/>
            <a:ext cx="451343" cy="412652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Elbow Connector 82">
            <a:extLst>
              <a:ext uri="{FF2B5EF4-FFF2-40B4-BE49-F238E27FC236}">
                <a16:creationId xmlns:a16="http://schemas.microsoft.com/office/drawing/2014/main" id="{920F10CD-4F48-7A96-51BA-C13B00E2B529}"/>
              </a:ext>
              <a:ext uri="{C183D7F6-B498-43B3-948B-1728B52AA6E4}">
                <adec:decorative xmlns:adec="http://schemas.microsoft.com/office/drawing/2017/decorative" val="1"/>
              </a:ext>
            </a:extLst>
          </p:cNvPr>
          <p:cNvCxnSpPr>
            <a:cxnSpLocks/>
          </p:cNvCxnSpPr>
          <p:nvPr/>
        </p:nvCxnSpPr>
        <p:spPr>
          <a:xfrm rot="5400000">
            <a:off x="5130730" y="928763"/>
            <a:ext cx="352946" cy="15386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82">
            <a:extLst>
              <a:ext uri="{FF2B5EF4-FFF2-40B4-BE49-F238E27FC236}">
                <a16:creationId xmlns:a16="http://schemas.microsoft.com/office/drawing/2014/main" id="{7AE8408B-C5DF-899F-1487-D5441ACFFDBA}"/>
              </a:ext>
              <a:ext uri="{C183D7F6-B498-43B3-948B-1728B52AA6E4}">
                <adec:decorative xmlns:adec="http://schemas.microsoft.com/office/drawing/2017/decorative" val="1"/>
              </a:ext>
            </a:extLst>
          </p:cNvPr>
          <p:cNvCxnSpPr>
            <a:cxnSpLocks/>
            <a:stCxn id="20" idx="2"/>
            <a:endCxn id="25" idx="0"/>
          </p:cNvCxnSpPr>
          <p:nvPr/>
        </p:nvCxnSpPr>
        <p:spPr>
          <a:xfrm rot="16200000" flipH="1">
            <a:off x="6390395" y="1188624"/>
            <a:ext cx="451343" cy="10401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3ED13315-FE92-963E-1E3F-C02C8FA913C1}"/>
              </a:ext>
              <a:ext uri="{C183D7F6-B498-43B3-948B-1728B52AA6E4}">
                <adec:decorative xmlns:adec="http://schemas.microsoft.com/office/drawing/2017/decorative" val="1"/>
              </a:ext>
            </a:extLst>
          </p:cNvPr>
          <p:cNvCxnSpPr>
            <a:cxnSpLocks/>
            <a:stCxn id="20" idx="2"/>
            <a:endCxn id="26" idx="0"/>
          </p:cNvCxnSpPr>
          <p:nvPr/>
        </p:nvCxnSpPr>
        <p:spPr>
          <a:xfrm rot="16200000" flipH="1">
            <a:off x="7681712" y="-102693"/>
            <a:ext cx="451343" cy="36227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158E1C-3327-7627-15DF-1C85FD9B6BE7}"/>
              </a:ext>
              <a:ext uri="{C183D7F6-B498-43B3-948B-1728B52AA6E4}">
                <adec:decorative xmlns:adec="http://schemas.microsoft.com/office/drawing/2017/decorative" val="1"/>
              </a:ext>
            </a:extLst>
          </p:cNvPr>
          <p:cNvCxnSpPr>
            <a:cxnSpLocks/>
            <a:stCxn id="22" idx="2"/>
            <a:endCxn id="36" idx="0"/>
          </p:cNvCxnSpPr>
          <p:nvPr/>
        </p:nvCxnSpPr>
        <p:spPr>
          <a:xfrm>
            <a:off x="4557334" y="2651759"/>
            <a:ext cx="10523" cy="2345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B336096-5F5A-2F28-88F8-4DA5780A2D9E}"/>
              </a:ext>
              <a:ext uri="{C183D7F6-B498-43B3-948B-1728B52AA6E4}">
                <adec:decorative xmlns:adec="http://schemas.microsoft.com/office/drawing/2017/decorative" val="1"/>
              </a:ext>
            </a:extLst>
          </p:cNvPr>
          <p:cNvCxnSpPr>
            <a:cxnSpLocks/>
            <a:stCxn id="25" idx="2"/>
            <a:endCxn id="43" idx="0"/>
          </p:cNvCxnSpPr>
          <p:nvPr/>
        </p:nvCxnSpPr>
        <p:spPr>
          <a:xfrm flipH="1">
            <a:off x="7133737" y="2501152"/>
            <a:ext cx="2396" cy="3851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93C9042-CDAE-C905-8BD5-19D25A990A9C}"/>
              </a:ext>
              <a:ext uri="{C183D7F6-B498-43B3-948B-1728B52AA6E4}">
                <adec:decorative xmlns:adec="http://schemas.microsoft.com/office/drawing/2017/decorative" val="1"/>
              </a:ext>
            </a:extLst>
          </p:cNvPr>
          <p:cNvCxnSpPr>
            <a:cxnSpLocks/>
            <a:stCxn id="26" idx="2"/>
            <a:endCxn id="46" idx="0"/>
          </p:cNvCxnSpPr>
          <p:nvPr/>
        </p:nvCxnSpPr>
        <p:spPr>
          <a:xfrm>
            <a:off x="9718767" y="2501153"/>
            <a:ext cx="2781" cy="3851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ound Same Side Corner Rectangle 60">
            <a:extLst>
              <a:ext uri="{FF2B5EF4-FFF2-40B4-BE49-F238E27FC236}">
                <a16:creationId xmlns:a16="http://schemas.microsoft.com/office/drawing/2014/main" id="{2B5DB558-64FE-8D65-8EC6-E9F95DD91B59}"/>
              </a:ext>
              <a:ext uri="{C183D7F6-B498-43B3-948B-1728B52AA6E4}">
                <adec:decorative xmlns:adec="http://schemas.microsoft.com/office/drawing/2017/decorative" val="1"/>
              </a:ext>
            </a:extLst>
          </p:cNvPr>
          <p:cNvSpPr/>
          <p:nvPr/>
        </p:nvSpPr>
        <p:spPr>
          <a:xfrm>
            <a:off x="1176357" y="5488944"/>
            <a:ext cx="9781308" cy="40542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47" name="Round Same Side Corner Rectangle 60">
            <a:extLst>
              <a:ext uri="{FF2B5EF4-FFF2-40B4-BE49-F238E27FC236}">
                <a16:creationId xmlns:a16="http://schemas.microsoft.com/office/drawing/2014/main" id="{D27D0E24-574D-6016-85A0-D4A01095F0A2}"/>
              </a:ext>
              <a:ext uri="{C183D7F6-B498-43B3-948B-1728B52AA6E4}">
                <adec:decorative xmlns:adec="http://schemas.microsoft.com/office/drawing/2017/decorative" val="0"/>
              </a:ext>
            </a:extLst>
          </p:cNvPr>
          <p:cNvSpPr/>
          <p:nvPr/>
        </p:nvSpPr>
        <p:spPr>
          <a:xfrm>
            <a:off x="1185882" y="4996782"/>
            <a:ext cx="9781308" cy="47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mn-cs"/>
              </a:rPr>
              <a:t> </a:t>
            </a:r>
            <a:r>
              <a:rPr lang="en-US" sz="1400" b="1" dirty="0">
                <a:solidFill>
                  <a:prstClr val="black"/>
                </a:solidFill>
                <a:latin typeface="Lub Dub Condensed" panose="020B0506030403020204"/>
              </a:rPr>
              <a:t>In patients with AF where symptoms associated with AF are uncertain, a trial of rhythm control (eg, cardioversion or pharmacological therapy) may be useful to determine what if any symptoms are attributable to AF (2b)</a:t>
            </a: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10" name="Round Same Side Corner Rectangle 60">
            <a:extLst>
              <a:ext uri="{FF2B5EF4-FFF2-40B4-BE49-F238E27FC236}">
                <a16:creationId xmlns:a16="http://schemas.microsoft.com/office/drawing/2014/main" id="{8E1D84A8-CA60-8B82-C842-B16B6BF9FF5C}"/>
              </a:ext>
              <a:ext uri="{C183D7F6-B498-43B3-948B-1728B52AA6E4}">
                <adec:decorative xmlns:adec="http://schemas.microsoft.com/office/drawing/2017/decorative" val="0"/>
              </a:ext>
            </a:extLst>
          </p:cNvPr>
          <p:cNvSpPr/>
          <p:nvPr/>
        </p:nvSpPr>
        <p:spPr>
          <a:xfrm>
            <a:off x="1176357" y="5498469"/>
            <a:ext cx="9781308" cy="40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Condensed" panose="020B0506030403020204"/>
              </a:rPr>
              <a:t>In patients with AF, rhythm-control strategies may be useful to reduce the likelihood of development of dementia or worsening cardiac structural abnormalities.(2b)</a:t>
            </a: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9" y="6024282"/>
            <a:ext cx="8339103" cy="181308"/>
          </a:xfrm>
        </p:spPr>
        <p:txBody>
          <a:bodyPr/>
          <a:lstStyle/>
          <a:p>
            <a:pPr marL="0" indent="0" algn="ctr"/>
            <a:r>
              <a:rPr lang="en-US" b="1" dirty="0"/>
              <a:t>Abbreviations: </a:t>
            </a:r>
            <a:r>
              <a:rPr lang="en-US" dirty="0"/>
              <a:t>AF indicates atrial fibrillation; HF, heart failure; and LV, left ventricular.</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39660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50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up)">
                                      <p:cBhvr>
                                        <p:cTn id="36" dur="500"/>
                                        <p:tgtEl>
                                          <p:spTgt spid="65"/>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up)">
                                      <p:cBhvr>
                                        <p:cTn id="53" dur="500"/>
                                        <p:tgtEl>
                                          <p:spTgt spid="6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up)">
                                      <p:cBhvr>
                                        <p:cTn id="70" dur="500"/>
                                        <p:tgtEl>
                                          <p:spTgt spid="71"/>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0" grpId="0" animBg="1"/>
      <p:bldP spid="21" grpId="0" animBg="1"/>
      <p:bldP spid="22" grpId="0" animBg="1"/>
      <p:bldP spid="25" grpId="0" animBg="1"/>
      <p:bldP spid="26" grpId="0" animBg="1"/>
      <p:bldP spid="27" grpId="0" animBg="1"/>
      <p:bldP spid="28" grpId="0" animBg="1"/>
      <p:bldP spid="36" grpId="0" animBg="1"/>
      <p:bldP spid="43" grpId="0" animBg="1"/>
      <p:bldP spid="46" grpId="0" animBg="1"/>
      <p:bldP spid="9" grpId="0" animBg="1"/>
      <p:bldP spid="4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327777" cy="352051"/>
          </a:xfrm>
        </p:spPr>
        <p:txBody>
          <a:bodyPr/>
          <a:lstStyle/>
          <a:p>
            <a:r>
              <a:rPr lang="en-US" sz="2700" dirty="0"/>
              <a:t>Electrical and Pharmacological Cardioversion of AF</a:t>
            </a:r>
          </a:p>
        </p:txBody>
      </p:sp>
      <p:sp>
        <p:nvSpPr>
          <p:cNvPr id="3" name="Rectangle 2" descr="Hemodynamically Stable?  If Yes, then Electrical cardioversion can be performed as initial rhythm-control strategy or after unsuccessful pharmacological cardioversion (1) or in situations when electrical cardioversion is preferred but cannot be performed. (2a)&#10;If no, immediate electrical cardioversion should be performed (1)&#10;">
            <a:extLst>
              <a:ext uri="{FF2B5EF4-FFF2-40B4-BE49-F238E27FC236}">
                <a16:creationId xmlns:a16="http://schemas.microsoft.com/office/drawing/2014/main" id="{A17A3477-0BBE-2D20-E4D1-6608908DDB92}"/>
              </a:ext>
              <a:ext uri="{C183D7F6-B498-43B3-948B-1728B52AA6E4}">
                <adec:decorative xmlns:adec="http://schemas.microsoft.com/office/drawing/2017/decorative" val="0"/>
              </a:ext>
            </a:extLst>
          </p:cNvPr>
          <p:cNvSpPr/>
          <p:nvPr/>
        </p:nvSpPr>
        <p:spPr>
          <a:xfrm>
            <a:off x="1798299" y="847726"/>
            <a:ext cx="8250148" cy="20959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6B24B885-2F43-5E9A-6BA6-B6A0285DB183}"/>
              </a:ext>
              <a:ext uri="{C183D7F6-B498-43B3-948B-1728B52AA6E4}">
                <adec:decorative xmlns:adec="http://schemas.microsoft.com/office/drawing/2017/decorative" val="1"/>
              </a:ext>
            </a:extLst>
          </p:cNvPr>
          <p:cNvGrpSpPr/>
          <p:nvPr/>
        </p:nvGrpSpPr>
        <p:grpSpPr>
          <a:xfrm>
            <a:off x="5154709" y="786783"/>
            <a:ext cx="1739155" cy="1481664"/>
            <a:chOff x="8262587" y="3001067"/>
            <a:chExt cx="1073308" cy="914400"/>
          </a:xfrm>
        </p:grpSpPr>
        <p:sp>
          <p:nvSpPr>
            <p:cNvPr id="21" name="Rounded Rectangle 28">
              <a:extLst>
                <a:ext uri="{FF2B5EF4-FFF2-40B4-BE49-F238E27FC236}">
                  <a16:creationId xmlns:a16="http://schemas.microsoft.com/office/drawing/2014/main" id="{F118499F-2790-23B6-BF56-E86ECD4C80B3}"/>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latin typeface="Lub Dub Condensed" panose="020B0506030403020204" pitchFamily="34" charset="0"/>
              </a:endParaRPr>
            </a:p>
          </p:txBody>
        </p:sp>
        <p:sp>
          <p:nvSpPr>
            <p:cNvPr id="22" name="TextBox 21">
              <a:extLst>
                <a:ext uri="{FF2B5EF4-FFF2-40B4-BE49-F238E27FC236}">
                  <a16:creationId xmlns:a16="http://schemas.microsoft.com/office/drawing/2014/main" id="{A3C65117-28D9-7309-D251-2E9B6F017895}"/>
                </a:ext>
              </a:extLst>
            </p:cNvPr>
            <p:cNvSpPr txBox="1"/>
            <p:nvPr/>
          </p:nvSpPr>
          <p:spPr>
            <a:xfrm>
              <a:off x="8262589" y="3331173"/>
              <a:ext cx="1073308" cy="3608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Hemodynamically Stable?</a:t>
              </a:r>
            </a:p>
          </p:txBody>
        </p:sp>
      </p:grpSp>
      <p:cxnSp>
        <p:nvCxnSpPr>
          <p:cNvPr id="23" name="Elbow Connector 82">
            <a:extLst>
              <a:ext uri="{FF2B5EF4-FFF2-40B4-BE49-F238E27FC236}">
                <a16:creationId xmlns:a16="http://schemas.microsoft.com/office/drawing/2014/main" id="{585B898C-C2F0-3F62-D6F0-9717111FD127}"/>
              </a:ext>
              <a:ext uri="{C183D7F6-B498-43B3-948B-1728B52AA6E4}">
                <adec:decorative xmlns:adec="http://schemas.microsoft.com/office/drawing/2017/decorative" val="1"/>
              </a:ext>
            </a:extLst>
          </p:cNvPr>
          <p:cNvCxnSpPr>
            <a:cxnSpLocks/>
            <a:stCxn id="22" idx="1"/>
            <a:endCxn id="24" idx="0"/>
          </p:cNvCxnSpPr>
          <p:nvPr/>
        </p:nvCxnSpPr>
        <p:spPr>
          <a:xfrm rot="10800000" flipV="1">
            <a:off x="3499943" y="1614063"/>
            <a:ext cx="1654763" cy="19680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 Same Side Corner Rectangle 60">
            <a:extLst>
              <a:ext uri="{FF2B5EF4-FFF2-40B4-BE49-F238E27FC236}">
                <a16:creationId xmlns:a16="http://schemas.microsoft.com/office/drawing/2014/main" id="{54E58A54-5C18-D143-0C6E-7AF6E8561956}"/>
              </a:ext>
              <a:ext uri="{C183D7F6-B498-43B3-948B-1728B52AA6E4}">
                <adec:decorative xmlns:adec="http://schemas.microsoft.com/office/drawing/2017/decorative" val="1"/>
              </a:ext>
            </a:extLst>
          </p:cNvPr>
          <p:cNvSpPr/>
          <p:nvPr/>
        </p:nvSpPr>
        <p:spPr>
          <a:xfrm>
            <a:off x="1909482" y="1810871"/>
            <a:ext cx="3180919" cy="60371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Electrical cardioversion can be performed as initial rhythm-control strategy or after unsuccessful pharmacological cardioversion. (1)</a:t>
            </a:r>
          </a:p>
        </p:txBody>
      </p:sp>
      <p:cxnSp>
        <p:nvCxnSpPr>
          <p:cNvPr id="25" name="Elbow Connector 82">
            <a:extLst>
              <a:ext uri="{FF2B5EF4-FFF2-40B4-BE49-F238E27FC236}">
                <a16:creationId xmlns:a16="http://schemas.microsoft.com/office/drawing/2014/main" id="{5764B97C-FDD9-62AA-8D2F-F6DCD5E7A851}"/>
              </a:ext>
              <a:ext uri="{C183D7F6-B498-43B3-948B-1728B52AA6E4}">
                <adec:decorative xmlns:adec="http://schemas.microsoft.com/office/drawing/2017/decorative" val="1"/>
              </a:ext>
            </a:extLst>
          </p:cNvPr>
          <p:cNvCxnSpPr>
            <a:cxnSpLocks/>
            <a:stCxn id="22" idx="3"/>
            <a:endCxn id="33" idx="0"/>
          </p:cNvCxnSpPr>
          <p:nvPr/>
        </p:nvCxnSpPr>
        <p:spPr>
          <a:xfrm>
            <a:off x="6893859" y="1614063"/>
            <a:ext cx="1007753" cy="19680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AFF5E23-3703-A6A3-D884-781C5A98A619}"/>
              </a:ext>
              <a:ext uri="{C183D7F6-B498-43B3-948B-1728B52AA6E4}">
                <adec:decorative xmlns:adec="http://schemas.microsoft.com/office/drawing/2017/decorative" val="1"/>
              </a:ext>
            </a:extLst>
          </p:cNvPr>
          <p:cNvSpPr txBox="1"/>
          <p:nvPr/>
        </p:nvSpPr>
        <p:spPr>
          <a:xfrm>
            <a:off x="7101170" y="1472576"/>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27" name="TextBox 26">
            <a:extLst>
              <a:ext uri="{FF2B5EF4-FFF2-40B4-BE49-F238E27FC236}">
                <a16:creationId xmlns:a16="http://schemas.microsoft.com/office/drawing/2014/main" id="{EFFD37FF-6F42-C2CD-D0EA-53FF96FADE15}"/>
              </a:ext>
              <a:ext uri="{C183D7F6-B498-43B3-948B-1728B52AA6E4}">
                <adec:decorative xmlns:adec="http://schemas.microsoft.com/office/drawing/2017/decorative" val="1"/>
              </a:ext>
            </a:extLst>
          </p:cNvPr>
          <p:cNvSpPr txBox="1"/>
          <p:nvPr/>
        </p:nvSpPr>
        <p:spPr>
          <a:xfrm>
            <a:off x="4537824" y="151235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2" name="Round Same Side Corner Rectangle 60">
            <a:extLst>
              <a:ext uri="{FF2B5EF4-FFF2-40B4-BE49-F238E27FC236}">
                <a16:creationId xmlns:a16="http://schemas.microsoft.com/office/drawing/2014/main" id="{A3561C11-A545-36F0-5C40-F429EEA554E5}"/>
              </a:ext>
              <a:ext uri="{C183D7F6-B498-43B3-948B-1728B52AA6E4}">
                <adec:decorative xmlns:adec="http://schemas.microsoft.com/office/drawing/2017/decorative" val="1"/>
              </a:ext>
            </a:extLst>
          </p:cNvPr>
          <p:cNvSpPr/>
          <p:nvPr/>
        </p:nvSpPr>
        <p:spPr>
          <a:xfrm>
            <a:off x="1900517" y="2519083"/>
            <a:ext cx="3180919" cy="42134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Or in situations when electrical cardioversion is preferred but cannot be performed. (2a)</a:t>
            </a:r>
          </a:p>
        </p:txBody>
      </p:sp>
      <p:sp>
        <p:nvSpPr>
          <p:cNvPr id="33" name="Round Same Side Corner Rectangle 60">
            <a:extLst>
              <a:ext uri="{FF2B5EF4-FFF2-40B4-BE49-F238E27FC236}">
                <a16:creationId xmlns:a16="http://schemas.microsoft.com/office/drawing/2014/main" id="{85DAD27F-C838-2CF5-EF7E-39E48559666F}"/>
              </a:ext>
              <a:ext uri="{C183D7F6-B498-43B3-948B-1728B52AA6E4}">
                <adec:decorative xmlns:adec="http://schemas.microsoft.com/office/drawing/2017/decorative" val="1"/>
              </a:ext>
            </a:extLst>
          </p:cNvPr>
          <p:cNvSpPr/>
          <p:nvPr/>
        </p:nvSpPr>
        <p:spPr>
          <a:xfrm>
            <a:off x="6687671" y="1810871"/>
            <a:ext cx="2427882" cy="59167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Immediate electrical cardioversion should be performed (1)</a:t>
            </a:r>
          </a:p>
        </p:txBody>
      </p:sp>
      <p:sp>
        <p:nvSpPr>
          <p:cNvPr id="41" name="TextBox 40">
            <a:extLst>
              <a:ext uri="{FF2B5EF4-FFF2-40B4-BE49-F238E27FC236}">
                <a16:creationId xmlns:a16="http://schemas.microsoft.com/office/drawing/2014/main" id="{4EB4BCCE-BE1A-F42A-E4B0-7AB5B89F98DF}"/>
              </a:ext>
              <a:ext uri="{C183D7F6-B498-43B3-948B-1728B52AA6E4}">
                <adec:decorative xmlns:adec="http://schemas.microsoft.com/office/drawing/2017/decorative" val="1"/>
              </a:ext>
            </a:extLst>
          </p:cNvPr>
          <p:cNvSpPr txBox="1"/>
          <p:nvPr/>
        </p:nvSpPr>
        <p:spPr>
          <a:xfrm>
            <a:off x="786859" y="3146612"/>
            <a:ext cx="5042530" cy="314494"/>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42" name="TextBox 41">
            <a:extLst>
              <a:ext uri="{FF2B5EF4-FFF2-40B4-BE49-F238E27FC236}">
                <a16:creationId xmlns:a16="http://schemas.microsoft.com/office/drawing/2014/main" id="{61CA5FAD-E902-8D51-4006-3FC05C57A829}"/>
              </a:ext>
              <a:ext uri="{C183D7F6-B498-43B3-948B-1728B52AA6E4}">
                <adec:decorative xmlns:adec="http://schemas.microsoft.com/office/drawing/2017/decorative" val="0"/>
              </a:ext>
            </a:extLst>
          </p:cNvPr>
          <p:cNvSpPr txBox="1"/>
          <p:nvPr/>
        </p:nvSpPr>
        <p:spPr>
          <a:xfrm>
            <a:off x="873119" y="3166413"/>
            <a:ext cx="489436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Recommendations for pharmacologic cardioversion</a:t>
            </a:r>
          </a:p>
        </p:txBody>
      </p:sp>
      <p:graphicFrame>
        <p:nvGraphicFramePr>
          <p:cNvPr id="40" name="Content Placeholder 5">
            <a:extLst>
              <a:ext uri="{FF2B5EF4-FFF2-40B4-BE49-F238E27FC236}">
                <a16:creationId xmlns:a16="http://schemas.microsoft.com/office/drawing/2014/main" id="{0519D3CC-0F99-409E-A368-BF5A3F707D1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36866235"/>
              </p:ext>
            </p:extLst>
          </p:nvPr>
        </p:nvGraphicFramePr>
        <p:xfrm>
          <a:off x="795772" y="3482944"/>
          <a:ext cx="5031287" cy="2316480"/>
        </p:xfrm>
        <a:graphic>
          <a:graphicData uri="http://schemas.openxmlformats.org/drawingml/2006/table">
            <a:tbl>
              <a:tblPr firstRow="1" bandRow="1">
                <a:tableStyleId>{5C22544A-7EE6-4342-B048-85BDC9FD1C3A}</a:tableStyleId>
              </a:tblPr>
              <a:tblGrid>
                <a:gridCol w="483936">
                  <a:extLst>
                    <a:ext uri="{9D8B030D-6E8A-4147-A177-3AD203B41FA5}">
                      <a16:colId xmlns:a16="http://schemas.microsoft.com/office/drawing/2014/main" val="2649235253"/>
                    </a:ext>
                  </a:extLst>
                </a:gridCol>
                <a:gridCol w="4547351">
                  <a:extLst>
                    <a:ext uri="{9D8B030D-6E8A-4147-A177-3AD203B41FA5}">
                      <a16:colId xmlns:a16="http://schemas.microsoft.com/office/drawing/2014/main" val="3265590656"/>
                    </a:ext>
                  </a:extLst>
                </a:gridCol>
              </a:tblGrid>
              <a:tr h="237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Condensed" panose="020B0506030403020204" pitchFamily="34" charset="0"/>
                          <a:cs typeface="Arial" panose="020B0604020202020204" pitchFamily="34" charset="0"/>
                        </a:rPr>
                        <a:t>COR</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200" b="1" spc="40" dirty="0">
                          <a:solidFill>
                            <a:schemeClr val="bg1"/>
                          </a:solidFill>
                          <a:latin typeface="Lub Dub Condensed" panose="020B0506030403020204" pitchFamily="34" charset="0"/>
                          <a:cs typeface="Arial" panose="020B0604020202020204" pitchFamily="34" charset="0"/>
                        </a:rPr>
                        <a:t>RECOMMENDATIONS</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Ibutilide is reasonable for pharmacological cardioversion for pts w/o depressed LV function (LVEF &lt;40%).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IV amiodarone is reasonable for pharmacological cardioversion, although time to conversion is generally longer than other agents (8-12 hours).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659032">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Recurrent AF occurring outside the hospital, the PITP approach with a single oral dose of flecainide or propafenone, with concomitant AV nodal blocking agent,</a:t>
                      </a:r>
                      <a:r>
                        <a:rPr lang="en-US" sz="1100" b="0" i="0" u="none" strike="noStrike" kern="1200" baseline="30000" dirty="0">
                          <a:solidFill>
                            <a:schemeClr val="dk1"/>
                          </a:solidFill>
                          <a:latin typeface="Lub Dub Condensed" panose="020B0506030403020204" pitchFamily="34" charset="0"/>
                          <a:ea typeface="+mn-ea"/>
                          <a:cs typeface="Arial" panose="020B0604020202020204" pitchFamily="34" charset="0"/>
                        </a:rPr>
                        <a:t>15</a:t>
                      </a: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 is reasonable for pharmacological cardioversion if previously tested in a monitored setting.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3635924"/>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Use of IV procainamide may be considered for pharmacological cardioversion when other intravenous agents are contraindicated or not preferred.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693328"/>
                  </a:ext>
                </a:extLst>
              </a:tr>
            </a:tbl>
          </a:graphicData>
        </a:graphic>
      </p:graphicFrame>
      <p:sp>
        <p:nvSpPr>
          <p:cNvPr id="48" name="TextBox 47">
            <a:extLst>
              <a:ext uri="{FF2B5EF4-FFF2-40B4-BE49-F238E27FC236}">
                <a16:creationId xmlns:a16="http://schemas.microsoft.com/office/drawing/2014/main" id="{38B79392-8B0F-6881-DD5A-88F9924C095B}"/>
              </a:ext>
              <a:ext uri="{C183D7F6-B498-43B3-948B-1728B52AA6E4}">
                <adec:decorative xmlns:adec="http://schemas.microsoft.com/office/drawing/2017/decorative" val="1"/>
              </a:ext>
            </a:extLst>
          </p:cNvPr>
          <p:cNvSpPr txBox="1"/>
          <p:nvPr/>
        </p:nvSpPr>
        <p:spPr>
          <a:xfrm>
            <a:off x="6005829" y="3146612"/>
            <a:ext cx="5831094" cy="314494"/>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49" name="TextBox 48">
            <a:extLst>
              <a:ext uri="{FF2B5EF4-FFF2-40B4-BE49-F238E27FC236}">
                <a16:creationId xmlns:a16="http://schemas.microsoft.com/office/drawing/2014/main" id="{15ED93A2-10A6-D18A-2FB4-636647DE7334}"/>
              </a:ext>
              <a:ext uri="{C183D7F6-B498-43B3-948B-1728B52AA6E4}">
                <adec:decorative xmlns:adec="http://schemas.microsoft.com/office/drawing/2017/decorative" val="0"/>
              </a:ext>
            </a:extLst>
          </p:cNvPr>
          <p:cNvSpPr txBox="1"/>
          <p:nvPr/>
        </p:nvSpPr>
        <p:spPr>
          <a:xfrm>
            <a:off x="6099684" y="3166413"/>
            <a:ext cx="5659752"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Recommendations for electrical cardioversion</a:t>
            </a:r>
          </a:p>
        </p:txBody>
      </p:sp>
      <p:graphicFrame>
        <p:nvGraphicFramePr>
          <p:cNvPr id="47" name="Content Placeholder 5">
            <a:extLst>
              <a:ext uri="{FF2B5EF4-FFF2-40B4-BE49-F238E27FC236}">
                <a16:creationId xmlns:a16="http://schemas.microsoft.com/office/drawing/2014/main" id="{78E3DD99-747D-4F68-7248-ADEA56EE4B4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16770713"/>
              </p:ext>
            </p:extLst>
          </p:nvPr>
        </p:nvGraphicFramePr>
        <p:xfrm>
          <a:off x="6015318" y="3482944"/>
          <a:ext cx="5818094" cy="2213512"/>
        </p:xfrm>
        <a:graphic>
          <a:graphicData uri="http://schemas.openxmlformats.org/drawingml/2006/table">
            <a:tbl>
              <a:tblPr firstRow="1" bandRow="1">
                <a:tableStyleId>{5C22544A-7EE6-4342-B048-85BDC9FD1C3A}</a:tableStyleId>
              </a:tblPr>
              <a:tblGrid>
                <a:gridCol w="559615">
                  <a:extLst>
                    <a:ext uri="{9D8B030D-6E8A-4147-A177-3AD203B41FA5}">
                      <a16:colId xmlns:a16="http://schemas.microsoft.com/office/drawing/2014/main" val="2649235253"/>
                    </a:ext>
                  </a:extLst>
                </a:gridCol>
                <a:gridCol w="5258479">
                  <a:extLst>
                    <a:ext uri="{9D8B030D-6E8A-4147-A177-3AD203B41FA5}">
                      <a16:colId xmlns:a16="http://schemas.microsoft.com/office/drawing/2014/main" val="3265590656"/>
                    </a:ext>
                  </a:extLst>
                </a:gridCol>
              </a:tblGrid>
              <a:tr h="237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Condensed" panose="020B0506030403020204" pitchFamily="34" charset="0"/>
                          <a:cs typeface="Arial" panose="020B0604020202020204" pitchFamily="34" charset="0"/>
                        </a:rPr>
                        <a:t>COR</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200" b="1" spc="40" dirty="0">
                          <a:solidFill>
                            <a:schemeClr val="bg1"/>
                          </a:solidFill>
                          <a:latin typeface="Lub Dub Condensed" panose="020B0506030403020204" pitchFamily="34" charset="0"/>
                          <a:cs typeface="Arial" panose="020B0604020202020204" pitchFamily="34" charset="0"/>
                        </a:rPr>
                        <a:t>RECOMMENDATIONS</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Electrical cardioversion, energy delivery should be confirmed to be synchronized to the QRS to reduce the risk of inducing VF.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In elective electrical cardioversion, the use of biphasic energy of at least 200 J as initial energy can be beneficial to improve success of initial electrical shock.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659032">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In pts undergoing elective cardioversion, with longer duration of AF or unsuccessful initial shock, optimization of electrode vector, use of higher energy, and pretreatment with antiarrhythmic drugs can facilitate success of electrical cardioversion.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3635924"/>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In pts with obesity and AF, use of manual pressure augmentation and/or further escalation of electrical energy may be beneficial to improve success of electrical cardioversion.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693328"/>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39307" y="5925673"/>
            <a:ext cx="7513386" cy="342671"/>
          </a:xfrm>
        </p:spPr>
        <p:txBody>
          <a:bodyPr/>
          <a:lstStyle/>
          <a:p>
            <a:pPr marL="0" indent="0" algn="ctr"/>
            <a:r>
              <a:rPr lang="en-US" sz="1100" b="1" dirty="0"/>
              <a:t>Abbreviations: </a:t>
            </a:r>
            <a:r>
              <a:rPr lang="en-US" sz="1100" dirty="0"/>
              <a:t>AF indicates atrial fibrillation; AV, atrioventricular; IV, intravenous; LV, left ventricular; LVEF, left ventricular ejection fraction; pts, patients; PTTP, pill-in-the-pocket; QRS, QRS interval; and VF, ventricular fibrillation.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29172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2" presetClass="entr" presetSubtype="2"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Antiarrhythmic Drugs for Maintenance of Sinus Rhythm</a:t>
            </a:r>
          </a:p>
        </p:txBody>
      </p:sp>
      <p:sp>
        <p:nvSpPr>
          <p:cNvPr id="26" name="Round Same Side Corner Rectangle 60">
            <a:extLst>
              <a:ext uri="{FF2B5EF4-FFF2-40B4-BE49-F238E27FC236}">
                <a16:creationId xmlns:a16="http://schemas.microsoft.com/office/drawing/2014/main" id="{09DB32BA-3C36-5EF9-CB5B-7FE4A98B2715}"/>
              </a:ext>
              <a:ext uri="{C183D7F6-B498-43B3-948B-1728B52AA6E4}">
                <adec:decorative xmlns:adec="http://schemas.microsoft.com/office/drawing/2017/decorative" val="1"/>
              </a:ext>
            </a:extLst>
          </p:cNvPr>
          <p:cNvSpPr/>
          <p:nvPr/>
        </p:nvSpPr>
        <p:spPr>
          <a:xfrm>
            <a:off x="1027183" y="4482019"/>
            <a:ext cx="1718425" cy="36788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Amiodarone (2a)</a:t>
            </a:r>
          </a:p>
        </p:txBody>
      </p:sp>
      <p:sp>
        <p:nvSpPr>
          <p:cNvPr id="20" name="TextBox 19">
            <a:extLst>
              <a:ext uri="{FF2B5EF4-FFF2-40B4-BE49-F238E27FC236}">
                <a16:creationId xmlns:a16="http://schemas.microsoft.com/office/drawing/2014/main" id="{712138C3-0CB8-751A-2A6C-1F33AE47A221}"/>
              </a:ext>
              <a:ext uri="{C183D7F6-B498-43B3-948B-1728B52AA6E4}">
                <adec:decorative xmlns:adec="http://schemas.microsoft.com/office/drawing/2017/decorative" val="1"/>
              </a:ext>
            </a:extLst>
          </p:cNvPr>
          <p:cNvSpPr txBox="1"/>
          <p:nvPr/>
        </p:nvSpPr>
        <p:spPr>
          <a:xfrm>
            <a:off x="1831803" y="1366513"/>
            <a:ext cx="3905609"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Atrial fibrillation</a:t>
            </a:r>
          </a:p>
        </p:txBody>
      </p:sp>
      <p:sp>
        <p:nvSpPr>
          <p:cNvPr id="21" name="TextBox 20">
            <a:extLst>
              <a:ext uri="{FF2B5EF4-FFF2-40B4-BE49-F238E27FC236}">
                <a16:creationId xmlns:a16="http://schemas.microsoft.com/office/drawing/2014/main" id="{39013E0F-5333-385D-3A34-ADB5B0D10C65}"/>
              </a:ext>
              <a:ext uri="{C183D7F6-B498-43B3-948B-1728B52AA6E4}">
                <adec:decorative xmlns:adec="http://schemas.microsoft.com/office/drawing/2017/decorative" val="1"/>
              </a:ext>
            </a:extLst>
          </p:cNvPr>
          <p:cNvSpPr txBox="1"/>
          <p:nvPr/>
        </p:nvSpPr>
        <p:spPr>
          <a:xfrm>
            <a:off x="679967" y="2113657"/>
            <a:ext cx="2412856" cy="70126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Normal LV function, no prior MI or significant structural heart disease</a:t>
            </a:r>
          </a:p>
        </p:txBody>
      </p:sp>
      <p:sp>
        <p:nvSpPr>
          <p:cNvPr id="22" name="Round Same Side Corner Rectangle 60">
            <a:extLst>
              <a:ext uri="{FF2B5EF4-FFF2-40B4-BE49-F238E27FC236}">
                <a16:creationId xmlns:a16="http://schemas.microsoft.com/office/drawing/2014/main" id="{84D14F78-8248-A4EB-AEEF-1CCBAF28B0CC}"/>
              </a:ext>
              <a:ext uri="{C183D7F6-B498-43B3-948B-1728B52AA6E4}">
                <adec:decorative xmlns:adec="http://schemas.microsoft.com/office/drawing/2017/decorative" val="1"/>
              </a:ext>
            </a:extLst>
          </p:cNvPr>
          <p:cNvSpPr/>
          <p:nvPr/>
        </p:nvSpPr>
        <p:spPr>
          <a:xfrm>
            <a:off x="1027183" y="3083524"/>
            <a:ext cx="1718425" cy="104920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 Dofetilide</a:t>
            </a:r>
          </a:p>
          <a:p>
            <a:pPr algn="ctr"/>
            <a:r>
              <a:rPr lang="es-ES" sz="1200" b="1" dirty="0">
                <a:solidFill>
                  <a:schemeClr val="tx1"/>
                </a:solidFill>
                <a:latin typeface="Lub Dub Condensed" panose="020B0506030403020204"/>
              </a:rPr>
              <a:t>Dronedarone</a:t>
            </a:r>
          </a:p>
          <a:p>
            <a:pPr algn="ctr"/>
            <a:r>
              <a:rPr lang="es-ES" sz="1200" b="1" dirty="0">
                <a:solidFill>
                  <a:schemeClr val="tx1"/>
                </a:solidFill>
                <a:latin typeface="Lub Dub Condensed" panose="020B0506030403020204"/>
              </a:rPr>
              <a:t>Flecainide</a:t>
            </a:r>
          </a:p>
          <a:p>
            <a:pPr algn="ctr"/>
            <a:r>
              <a:rPr lang="es-ES" sz="1200" b="1" dirty="0">
                <a:solidFill>
                  <a:schemeClr val="tx1"/>
                </a:solidFill>
                <a:latin typeface="Lub Dub Condensed" panose="020B0506030403020204"/>
              </a:rPr>
              <a:t>Propafenone</a:t>
            </a:r>
          </a:p>
          <a:p>
            <a:pPr algn="ctr"/>
            <a:r>
              <a:rPr lang="es-ES" sz="1200" b="1" dirty="0">
                <a:solidFill>
                  <a:schemeClr val="tx1"/>
                </a:solidFill>
                <a:latin typeface="Lub Dub Condensed" panose="020B0506030403020204"/>
              </a:rPr>
              <a:t>(2a)</a:t>
            </a:r>
          </a:p>
        </p:txBody>
      </p:sp>
      <p:sp>
        <p:nvSpPr>
          <p:cNvPr id="23" name="Round Same Side Corner Rectangle 60">
            <a:extLst>
              <a:ext uri="{FF2B5EF4-FFF2-40B4-BE49-F238E27FC236}">
                <a16:creationId xmlns:a16="http://schemas.microsoft.com/office/drawing/2014/main" id="{1440F9EE-53C8-5E2A-015B-C369EB2E9696}"/>
              </a:ext>
              <a:ext uri="{C183D7F6-B498-43B3-948B-1728B52AA6E4}">
                <adec:decorative xmlns:adec="http://schemas.microsoft.com/office/drawing/2017/decorative" val="1"/>
              </a:ext>
            </a:extLst>
          </p:cNvPr>
          <p:cNvSpPr/>
          <p:nvPr/>
        </p:nvSpPr>
        <p:spPr>
          <a:xfrm>
            <a:off x="1027182" y="5163335"/>
            <a:ext cx="1718426" cy="29617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Sotalol (2b)</a:t>
            </a:r>
          </a:p>
        </p:txBody>
      </p:sp>
      <p:sp>
        <p:nvSpPr>
          <p:cNvPr id="25" name="TextBox 24">
            <a:extLst>
              <a:ext uri="{FF2B5EF4-FFF2-40B4-BE49-F238E27FC236}">
                <a16:creationId xmlns:a16="http://schemas.microsoft.com/office/drawing/2014/main" id="{59BFEBA6-600A-6BBE-5C4F-83E42C71262D}"/>
              </a:ext>
              <a:ext uri="{C183D7F6-B498-43B3-948B-1728B52AA6E4}">
                <adec:decorative xmlns:adec="http://schemas.microsoft.com/office/drawing/2017/decorative" val="1"/>
              </a:ext>
            </a:extLst>
          </p:cNvPr>
          <p:cNvSpPr txBox="1"/>
          <p:nvPr/>
        </p:nvSpPr>
        <p:spPr>
          <a:xfrm>
            <a:off x="3393862" y="2113657"/>
            <a:ext cx="3544820" cy="70126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Prior MI or significant structural heart disease, including HFrEF (LVEF ≤40%) </a:t>
            </a:r>
          </a:p>
        </p:txBody>
      </p:sp>
      <p:sp>
        <p:nvSpPr>
          <p:cNvPr id="27" name="Round Same Side Corner Rectangle 60">
            <a:extLst>
              <a:ext uri="{FF2B5EF4-FFF2-40B4-BE49-F238E27FC236}">
                <a16:creationId xmlns:a16="http://schemas.microsoft.com/office/drawing/2014/main" id="{930D93A3-2F71-F43E-7733-CBF40C2569E8}"/>
              </a:ext>
              <a:ext uri="{C183D7F6-B498-43B3-948B-1728B52AA6E4}">
                <adec:decorative xmlns:adec="http://schemas.microsoft.com/office/drawing/2017/decorative" val="1"/>
              </a:ext>
            </a:extLst>
          </p:cNvPr>
          <p:cNvSpPr/>
          <p:nvPr/>
        </p:nvSpPr>
        <p:spPr>
          <a:xfrm>
            <a:off x="3375934" y="4831642"/>
            <a:ext cx="1016772" cy="636829"/>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Flecainide</a:t>
            </a:r>
          </a:p>
          <a:p>
            <a:pPr algn="ctr"/>
            <a:r>
              <a:rPr lang="es-ES" sz="1200" b="1" dirty="0">
                <a:solidFill>
                  <a:schemeClr val="tx1"/>
                </a:solidFill>
                <a:latin typeface="Lub Dub Condensed" panose="020B0506030403020204"/>
              </a:rPr>
              <a:t>Propafenone</a:t>
            </a:r>
          </a:p>
          <a:p>
            <a:pPr algn="ctr"/>
            <a:r>
              <a:rPr lang="es-ES" sz="1200" b="1" dirty="0">
                <a:solidFill>
                  <a:schemeClr val="tx1"/>
                </a:solidFill>
                <a:latin typeface="Lub Dub Condensed" panose="020B0506030403020204"/>
              </a:rPr>
              <a:t>(3: Harm)</a:t>
            </a:r>
          </a:p>
        </p:txBody>
      </p:sp>
      <p:sp>
        <p:nvSpPr>
          <p:cNvPr id="28" name="Round Same Side Corner Rectangle 60">
            <a:extLst>
              <a:ext uri="{FF2B5EF4-FFF2-40B4-BE49-F238E27FC236}">
                <a16:creationId xmlns:a16="http://schemas.microsoft.com/office/drawing/2014/main" id="{D25FAF2D-E0BE-08CB-8B18-9555B0BDFC57}"/>
              </a:ext>
              <a:ext uri="{C183D7F6-B498-43B3-948B-1728B52AA6E4}">
                <adec:decorative xmlns:adec="http://schemas.microsoft.com/office/drawing/2017/decorative" val="1"/>
              </a:ext>
            </a:extLst>
          </p:cNvPr>
          <p:cNvSpPr/>
          <p:nvPr/>
        </p:nvSpPr>
        <p:spPr>
          <a:xfrm>
            <a:off x="3375934" y="3083524"/>
            <a:ext cx="1016772" cy="60993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Amiodarone </a:t>
            </a:r>
          </a:p>
          <a:p>
            <a:pPr algn="ctr"/>
            <a:r>
              <a:rPr lang="es-ES" sz="1200" b="1" dirty="0">
                <a:solidFill>
                  <a:schemeClr val="tx1"/>
                </a:solidFill>
                <a:latin typeface="Lub Dub Condensed" panose="020B0506030403020204"/>
              </a:rPr>
              <a:t>Dofetilide</a:t>
            </a:r>
          </a:p>
          <a:p>
            <a:pPr algn="ctr"/>
            <a:r>
              <a:rPr lang="es-ES" sz="1200" b="1" dirty="0">
                <a:solidFill>
                  <a:schemeClr val="tx1"/>
                </a:solidFill>
                <a:latin typeface="Lub Dub Condensed" panose="020B0506030403020204"/>
              </a:rPr>
              <a:t>(2a)</a:t>
            </a:r>
          </a:p>
        </p:txBody>
      </p:sp>
      <p:sp>
        <p:nvSpPr>
          <p:cNvPr id="29" name="Round Same Side Corner Rectangle 60">
            <a:extLst>
              <a:ext uri="{FF2B5EF4-FFF2-40B4-BE49-F238E27FC236}">
                <a16:creationId xmlns:a16="http://schemas.microsoft.com/office/drawing/2014/main" id="{F48A4627-9E3C-5212-EF6C-FFE162542944}"/>
              </a:ext>
              <a:ext uri="{C183D7F6-B498-43B3-948B-1728B52AA6E4}">
                <adec:decorative xmlns:adec="http://schemas.microsoft.com/office/drawing/2017/decorative" val="1"/>
              </a:ext>
            </a:extLst>
          </p:cNvPr>
          <p:cNvSpPr/>
          <p:nvPr/>
        </p:nvSpPr>
        <p:spPr>
          <a:xfrm>
            <a:off x="3375934" y="4096535"/>
            <a:ext cx="1016773" cy="29617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Sotalol (2b)</a:t>
            </a:r>
          </a:p>
        </p:txBody>
      </p:sp>
      <p:sp>
        <p:nvSpPr>
          <p:cNvPr id="30" name="Rounded Rectangle 28">
            <a:extLst>
              <a:ext uri="{FF2B5EF4-FFF2-40B4-BE49-F238E27FC236}">
                <a16:creationId xmlns:a16="http://schemas.microsoft.com/office/drawing/2014/main" id="{0FD65419-A0D6-9BD3-9237-7680F1D5FAE0}"/>
              </a:ext>
              <a:ext uri="{C183D7F6-B498-43B3-948B-1728B52AA6E4}">
                <adec:decorative xmlns:adec="http://schemas.microsoft.com/office/drawing/2017/decorative" val="1"/>
              </a:ext>
            </a:extLst>
          </p:cNvPr>
          <p:cNvSpPr/>
          <p:nvPr/>
        </p:nvSpPr>
        <p:spPr>
          <a:xfrm>
            <a:off x="5065471" y="3081189"/>
            <a:ext cx="1442906" cy="6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NYHA FC III or IV </a:t>
            </a:r>
            <a:br>
              <a:rPr lang="en-US" sz="1200" b="1" dirty="0">
                <a:ln w="0"/>
                <a:solidFill>
                  <a:schemeClr val="tx1"/>
                </a:solidFill>
                <a:latin typeface="Lub Dub Condensed" panose="020B0506030403020204" pitchFamily="34" charset="0"/>
              </a:rPr>
            </a:br>
            <a:r>
              <a:rPr lang="en-US" sz="1200" b="1" dirty="0">
                <a:ln w="0"/>
                <a:solidFill>
                  <a:schemeClr val="tx1"/>
                </a:solidFill>
                <a:latin typeface="Lub Dub Condensed" panose="020B0506030403020204" pitchFamily="34" charset="0"/>
              </a:rPr>
              <a:t>or recent decompensated Hf </a:t>
            </a:r>
          </a:p>
        </p:txBody>
      </p:sp>
      <p:sp>
        <p:nvSpPr>
          <p:cNvPr id="32" name="Round Same Side Corner Rectangle 60">
            <a:extLst>
              <a:ext uri="{FF2B5EF4-FFF2-40B4-BE49-F238E27FC236}">
                <a16:creationId xmlns:a16="http://schemas.microsoft.com/office/drawing/2014/main" id="{4FB14192-429C-AC94-F7DF-B27EE3B47043}"/>
              </a:ext>
              <a:ext uri="{C183D7F6-B498-43B3-948B-1728B52AA6E4}">
                <adec:decorative xmlns:adec="http://schemas.microsoft.com/office/drawing/2017/decorative" val="1"/>
              </a:ext>
            </a:extLst>
          </p:cNvPr>
          <p:cNvSpPr/>
          <p:nvPr/>
        </p:nvSpPr>
        <p:spPr>
          <a:xfrm>
            <a:off x="4693746" y="4096536"/>
            <a:ext cx="1034701" cy="39478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Dronedarone</a:t>
            </a:r>
          </a:p>
          <a:p>
            <a:pPr algn="ctr"/>
            <a:r>
              <a:rPr lang="en-US" sz="1200" b="1" dirty="0">
                <a:solidFill>
                  <a:schemeClr val="tx1"/>
                </a:solidFill>
                <a:latin typeface="Lub Dub Condensed" panose="020B0506030403020204"/>
              </a:rPr>
              <a:t>(2a)</a:t>
            </a:r>
          </a:p>
        </p:txBody>
      </p:sp>
      <p:sp>
        <p:nvSpPr>
          <p:cNvPr id="33" name="Round Same Side Corner Rectangle 60">
            <a:extLst>
              <a:ext uri="{FF2B5EF4-FFF2-40B4-BE49-F238E27FC236}">
                <a16:creationId xmlns:a16="http://schemas.microsoft.com/office/drawing/2014/main" id="{DEED4EF3-E77C-2F3F-F92E-04E2ADCF7EF3}"/>
              </a:ext>
              <a:ext uri="{C183D7F6-B498-43B3-948B-1728B52AA6E4}">
                <adec:decorative xmlns:adec="http://schemas.microsoft.com/office/drawing/2017/decorative" val="1"/>
              </a:ext>
            </a:extLst>
          </p:cNvPr>
          <p:cNvSpPr/>
          <p:nvPr/>
        </p:nvSpPr>
        <p:spPr>
          <a:xfrm>
            <a:off x="5895017" y="4096536"/>
            <a:ext cx="1034701" cy="39478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Dronedarone</a:t>
            </a:r>
          </a:p>
          <a:p>
            <a:pPr algn="ctr"/>
            <a:r>
              <a:rPr lang="en-US" sz="1200" b="1" dirty="0">
                <a:solidFill>
                  <a:schemeClr val="tx1"/>
                </a:solidFill>
                <a:latin typeface="Lub Dub Condensed" panose="020B0506030403020204"/>
              </a:rPr>
              <a:t>(3: Harm)</a:t>
            </a:r>
          </a:p>
        </p:txBody>
      </p:sp>
      <p:cxnSp>
        <p:nvCxnSpPr>
          <p:cNvPr id="34" name="Straight Arrow Connector 33">
            <a:extLst>
              <a:ext uri="{FF2B5EF4-FFF2-40B4-BE49-F238E27FC236}">
                <a16:creationId xmlns:a16="http://schemas.microsoft.com/office/drawing/2014/main" id="{5B8CE427-D59F-BE20-0E10-7FCD25F9BCFE}"/>
              </a:ext>
              <a:ext uri="{C183D7F6-B498-43B3-948B-1728B52AA6E4}">
                <adec:decorative xmlns:adec="http://schemas.microsoft.com/office/drawing/2017/decorative" val="1"/>
              </a:ext>
            </a:extLst>
          </p:cNvPr>
          <p:cNvCxnSpPr>
            <a:cxnSpLocks/>
            <a:stCxn id="21" idx="2"/>
            <a:endCxn id="22" idx="0"/>
          </p:cNvCxnSpPr>
          <p:nvPr/>
        </p:nvCxnSpPr>
        <p:spPr>
          <a:xfrm>
            <a:off x="1886395" y="2814917"/>
            <a:ext cx="1" cy="2686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B0B8C18F-9CDB-D659-DC5F-5A6C31565E7B}"/>
              </a:ext>
              <a:ext uri="{C183D7F6-B498-43B3-948B-1728B52AA6E4}">
                <adec:decorative xmlns:adec="http://schemas.microsoft.com/office/drawing/2017/decorative" val="1"/>
              </a:ext>
            </a:extLst>
          </p:cNvPr>
          <p:cNvCxnSpPr>
            <a:cxnSpLocks/>
            <a:stCxn id="20" idx="2"/>
            <a:endCxn id="21" idx="0"/>
          </p:cNvCxnSpPr>
          <p:nvPr/>
        </p:nvCxnSpPr>
        <p:spPr>
          <a:xfrm rot="5400000">
            <a:off x="2650172" y="979220"/>
            <a:ext cx="370661" cy="18982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72851F91-9AA3-616C-EFF0-A1FAD145D6DD}"/>
              </a:ext>
              <a:ext uri="{C183D7F6-B498-43B3-948B-1728B52AA6E4}">
                <adec:decorative xmlns:adec="http://schemas.microsoft.com/office/drawing/2017/decorative" val="1"/>
              </a:ext>
            </a:extLst>
          </p:cNvPr>
          <p:cNvCxnSpPr>
            <a:cxnSpLocks/>
            <a:stCxn id="20" idx="2"/>
            <a:endCxn id="25" idx="0"/>
          </p:cNvCxnSpPr>
          <p:nvPr/>
        </p:nvCxnSpPr>
        <p:spPr>
          <a:xfrm rot="16200000" flipH="1">
            <a:off x="4290110" y="1237494"/>
            <a:ext cx="370661" cy="13816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8B0959C1-BCDD-4E92-7E04-55A26B9F8C4D}"/>
              </a:ext>
              <a:ext uri="{C183D7F6-B498-43B3-948B-1728B52AA6E4}">
                <adec:decorative xmlns:adec="http://schemas.microsoft.com/office/drawing/2017/decorative" val="1"/>
              </a:ext>
            </a:extLst>
          </p:cNvPr>
          <p:cNvCxnSpPr>
            <a:cxnSpLocks/>
            <a:stCxn id="25" idx="2"/>
            <a:endCxn id="28" idx="0"/>
          </p:cNvCxnSpPr>
          <p:nvPr/>
        </p:nvCxnSpPr>
        <p:spPr>
          <a:xfrm rot="5400000">
            <a:off x="4390993" y="2308244"/>
            <a:ext cx="268607" cy="1281952"/>
          </a:xfrm>
          <a:prstGeom prst="bentConnector3">
            <a:avLst>
              <a:gd name="adj1" fmla="val 3664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0C971C30-B7A7-CFAD-B2DD-6185343C2E1A}"/>
              </a:ext>
              <a:ext uri="{C183D7F6-B498-43B3-948B-1728B52AA6E4}">
                <adec:decorative xmlns:adec="http://schemas.microsoft.com/office/drawing/2017/decorative" val="1"/>
              </a:ext>
            </a:extLst>
          </p:cNvPr>
          <p:cNvCxnSpPr>
            <a:cxnSpLocks/>
            <a:stCxn id="25" idx="2"/>
            <a:endCxn id="30" idx="0"/>
          </p:cNvCxnSpPr>
          <p:nvPr/>
        </p:nvCxnSpPr>
        <p:spPr>
          <a:xfrm rot="16200000" flipH="1">
            <a:off x="5343462" y="2637727"/>
            <a:ext cx="266272" cy="620652"/>
          </a:xfrm>
          <a:prstGeom prst="bentConnector3">
            <a:avLst>
              <a:gd name="adj1" fmla="val 3653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A8391A6-83A1-081E-504D-764E0A5A46AB}"/>
              </a:ext>
              <a:ext uri="{C183D7F6-B498-43B3-948B-1728B52AA6E4}">
                <adec:decorative xmlns:adec="http://schemas.microsoft.com/office/drawing/2017/decorative" val="1"/>
              </a:ext>
            </a:extLst>
          </p:cNvPr>
          <p:cNvCxnSpPr>
            <a:cxnSpLocks/>
            <a:stCxn id="22" idx="2"/>
            <a:endCxn id="26" idx="0"/>
          </p:cNvCxnSpPr>
          <p:nvPr/>
        </p:nvCxnSpPr>
        <p:spPr>
          <a:xfrm>
            <a:off x="1886396" y="4132730"/>
            <a:ext cx="0" cy="3492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D106B57-727C-D4C3-5F58-F6E5BC434830}"/>
              </a:ext>
              <a:ext uri="{C183D7F6-B498-43B3-948B-1728B52AA6E4}">
                <adec:decorative xmlns:adec="http://schemas.microsoft.com/office/drawing/2017/decorative" val="1"/>
              </a:ext>
            </a:extLst>
          </p:cNvPr>
          <p:cNvCxnSpPr>
            <a:cxnSpLocks/>
            <a:stCxn id="26" idx="2"/>
            <a:endCxn id="23" idx="0"/>
          </p:cNvCxnSpPr>
          <p:nvPr/>
        </p:nvCxnSpPr>
        <p:spPr>
          <a:xfrm flipH="1">
            <a:off x="1886395" y="4849906"/>
            <a:ext cx="1" cy="3134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89757CD-52F8-00B8-C809-5CD45127B181}"/>
              </a:ext>
              <a:ext uri="{C183D7F6-B498-43B3-948B-1728B52AA6E4}">
                <adec:decorative xmlns:adec="http://schemas.microsoft.com/office/drawing/2017/decorative" val="1"/>
              </a:ext>
            </a:extLst>
          </p:cNvPr>
          <p:cNvCxnSpPr>
            <a:cxnSpLocks/>
            <a:stCxn id="28" idx="2"/>
            <a:endCxn id="29" idx="0"/>
          </p:cNvCxnSpPr>
          <p:nvPr/>
        </p:nvCxnSpPr>
        <p:spPr>
          <a:xfrm>
            <a:off x="3884320" y="3693459"/>
            <a:ext cx="1" cy="4030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56D9AB6-BBF9-CC9B-8F87-4CE0F9A63425}"/>
              </a:ext>
              <a:ext uri="{C183D7F6-B498-43B3-948B-1728B52AA6E4}">
                <adec:decorative xmlns:adec="http://schemas.microsoft.com/office/drawing/2017/decorative" val="1"/>
              </a:ext>
            </a:extLst>
          </p:cNvPr>
          <p:cNvCxnSpPr>
            <a:cxnSpLocks/>
            <a:stCxn id="29" idx="2"/>
            <a:endCxn id="27" idx="0"/>
          </p:cNvCxnSpPr>
          <p:nvPr/>
        </p:nvCxnSpPr>
        <p:spPr>
          <a:xfrm flipH="1">
            <a:off x="3884320" y="4392707"/>
            <a:ext cx="1" cy="4389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82">
            <a:extLst>
              <a:ext uri="{FF2B5EF4-FFF2-40B4-BE49-F238E27FC236}">
                <a16:creationId xmlns:a16="http://schemas.microsoft.com/office/drawing/2014/main" id="{8F8966CE-7EBD-9255-ED5F-18E9B441565D}"/>
              </a:ext>
              <a:ext uri="{C183D7F6-B498-43B3-948B-1728B52AA6E4}">
                <adec:decorative xmlns:adec="http://schemas.microsoft.com/office/drawing/2017/decorative" val="1"/>
              </a:ext>
            </a:extLst>
          </p:cNvPr>
          <p:cNvCxnSpPr>
            <a:cxnSpLocks/>
            <a:stCxn id="30" idx="2"/>
            <a:endCxn id="32" idx="0"/>
          </p:cNvCxnSpPr>
          <p:nvPr/>
        </p:nvCxnSpPr>
        <p:spPr>
          <a:xfrm rot="5400000">
            <a:off x="5297473" y="3607084"/>
            <a:ext cx="403077" cy="5758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82">
            <a:extLst>
              <a:ext uri="{FF2B5EF4-FFF2-40B4-BE49-F238E27FC236}">
                <a16:creationId xmlns:a16="http://schemas.microsoft.com/office/drawing/2014/main" id="{8A868BFF-B625-F6A7-F746-015D8BDF5E0D}"/>
              </a:ext>
              <a:ext uri="{C183D7F6-B498-43B3-948B-1728B52AA6E4}">
                <adec:decorative xmlns:adec="http://schemas.microsoft.com/office/drawing/2017/decorative" val="1"/>
              </a:ext>
            </a:extLst>
          </p:cNvPr>
          <p:cNvCxnSpPr>
            <a:cxnSpLocks/>
            <a:stCxn id="30" idx="2"/>
            <a:endCxn id="33" idx="0"/>
          </p:cNvCxnSpPr>
          <p:nvPr/>
        </p:nvCxnSpPr>
        <p:spPr>
          <a:xfrm rot="16200000" flipH="1">
            <a:off x="5898108" y="3582275"/>
            <a:ext cx="403077" cy="6254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3092751-DB55-4311-26B1-2BBCAFA5B12D}"/>
              </a:ext>
              <a:ext uri="{C183D7F6-B498-43B3-948B-1728B52AA6E4}">
                <adec:decorative xmlns:adec="http://schemas.microsoft.com/office/drawing/2017/decorative" val="1"/>
              </a:ext>
            </a:extLst>
          </p:cNvPr>
          <p:cNvSpPr txBox="1"/>
          <p:nvPr/>
        </p:nvSpPr>
        <p:spPr>
          <a:xfrm>
            <a:off x="5299262" y="3749613"/>
            <a:ext cx="276784"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70" name="TextBox 69">
            <a:extLst>
              <a:ext uri="{FF2B5EF4-FFF2-40B4-BE49-F238E27FC236}">
                <a16:creationId xmlns:a16="http://schemas.microsoft.com/office/drawing/2014/main" id="{97EEED27-F6B5-1F68-20CD-F523345E1FDF}"/>
              </a:ext>
              <a:ext uri="{C183D7F6-B498-43B3-948B-1728B52AA6E4}">
                <adec:decorative xmlns:adec="http://schemas.microsoft.com/office/drawing/2017/decorative" val="1"/>
              </a:ext>
            </a:extLst>
          </p:cNvPr>
          <p:cNvSpPr txBox="1"/>
          <p:nvPr/>
        </p:nvSpPr>
        <p:spPr>
          <a:xfrm>
            <a:off x="5963213" y="37893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71" name="Rectangle 70">
            <a:extLst>
              <a:ext uri="{FF2B5EF4-FFF2-40B4-BE49-F238E27FC236}">
                <a16:creationId xmlns:a16="http://schemas.microsoft.com/office/drawing/2014/main" id="{AE4CCBF3-7FE5-3275-DD21-3123F86566E2}"/>
              </a:ext>
              <a:ext uri="{C183D7F6-B498-43B3-948B-1728B52AA6E4}">
                <adec:decorative xmlns:adec="http://schemas.microsoft.com/office/drawing/2017/decorative" val="1"/>
              </a:ext>
            </a:extLst>
          </p:cNvPr>
          <p:cNvSpPr/>
          <p:nvPr/>
        </p:nvSpPr>
        <p:spPr>
          <a:xfrm>
            <a:off x="7620000" y="2008094"/>
            <a:ext cx="3523129" cy="26266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Flowchart of evidence-based decision-making for speciﬁc drug therapy for long-term maintenance of sinus rhythm.">
            <a:extLst>
              <a:ext uri="{FF2B5EF4-FFF2-40B4-BE49-F238E27FC236}">
                <a16:creationId xmlns:a16="http://schemas.microsoft.com/office/drawing/2014/main" id="{1DB5511D-A670-8CB8-3B3E-B4F5A6D9FC2E}"/>
              </a:ext>
            </a:extLst>
          </p:cNvPr>
          <p:cNvSpPr/>
          <p:nvPr/>
        </p:nvSpPr>
        <p:spPr>
          <a:xfrm>
            <a:off x="431515" y="1068512"/>
            <a:ext cx="6842588" cy="4602823"/>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B6C567C6-998C-0D21-7283-572B48E46C51}"/>
              </a:ext>
            </a:extLst>
          </p:cNvPr>
          <p:cNvSpPr txBox="1"/>
          <p:nvPr/>
        </p:nvSpPr>
        <p:spPr>
          <a:xfrm>
            <a:off x="7736541" y="2172197"/>
            <a:ext cx="3316941" cy="2308324"/>
          </a:xfrm>
          <a:prstGeom prst="rect">
            <a:avLst/>
          </a:prstGeom>
          <a:noFill/>
        </p:spPr>
        <p:txBody>
          <a:bodyPr wrap="square">
            <a:spAutoFit/>
          </a:bodyPr>
          <a:lstStyle/>
          <a:p>
            <a:pPr>
              <a:spcAft>
                <a:spcPts val="1200"/>
              </a:spcAft>
            </a:pPr>
            <a:r>
              <a:rPr lang="en-US" sz="1800" dirty="0">
                <a:solidFill>
                  <a:srgbClr val="CF2429"/>
                </a:solidFill>
                <a:latin typeface="Lub Dub Bold" panose="020B0803030403020204" pitchFamily="34" charset="0"/>
                <a:cs typeface="Arial" panose="020B0604020202020204" pitchFamily="34" charset="0"/>
              </a:rPr>
              <a:t>Considerations:</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Risk of development of MI and structural heart disease</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The need for in-hospital initiation of antiarrhythmic drugs</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Baseline and follow-up tests</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39307" y="5862918"/>
            <a:ext cx="7513386" cy="342671"/>
          </a:xfrm>
        </p:spPr>
        <p:txBody>
          <a:bodyPr/>
          <a:lstStyle/>
          <a:p>
            <a:pPr marL="0" indent="0" algn="ctr"/>
            <a:r>
              <a:rPr lang="en-US" b="1" dirty="0"/>
              <a:t>Abbreviations: </a:t>
            </a:r>
            <a:r>
              <a:rPr lang="en-US" dirty="0"/>
              <a:t>HF indicates heart failure; HFrEF, heart failure reduced ejection fraction; LV, left ventricle; LVEF, left ventricular ejection fraction; MI, myocardial infarction; and NYHA FC, New York Heart Association Functional Class.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2053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000"/>
                            </p:stCondLst>
                            <p:childTnLst>
                              <p:par>
                                <p:cTn id="50" presetID="22" presetClass="entr" presetSubtype="2"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right)">
                                      <p:cBhvr>
                                        <p:cTn id="52" dur="500"/>
                                        <p:tgtEl>
                                          <p:spTgt spid="41"/>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3000"/>
                            </p:stCondLst>
                            <p:childTnLst>
                              <p:par>
                                <p:cTn id="66" presetID="22" presetClass="entr" presetSubtype="1"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22" presetClass="entr" presetSubtype="2"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right)">
                                      <p:cBhvr>
                                        <p:cTn id="88" dur="500"/>
                                        <p:tgtEl>
                                          <p:spTgt spid="63"/>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fade">
                                      <p:cBhvr>
                                        <p:cTn id="96" dur="500"/>
                                        <p:tgtEl>
                                          <p:spTgt spid="70"/>
                                        </p:tgtEl>
                                      </p:cBhvr>
                                    </p:animEffect>
                                  </p:childTnLst>
                                </p:cTn>
                              </p:par>
                              <p:par>
                                <p:cTn id="97" presetID="22" presetClass="entr" presetSubtype="8"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3000"/>
                            </p:stCondLst>
                            <p:childTnLst>
                              <p:par>
                                <p:cTn id="105" presetID="10" presetClass="entr" presetSubtype="0" fill="hold" grpId="0" nodeType="after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500"/>
                                        <p:tgtEl>
                                          <p:spTgt spid="7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P spid="22" grpId="0" animBg="1"/>
      <p:bldP spid="23" grpId="0" animBg="1"/>
      <p:bldP spid="25" grpId="0" animBg="1"/>
      <p:bldP spid="27" grpId="0" animBg="1"/>
      <p:bldP spid="28" grpId="0" animBg="1"/>
      <p:bldP spid="29" grpId="0" animBg="1"/>
      <p:bldP spid="30" grpId="0" animBg="1"/>
      <p:bldP spid="32" grpId="0" animBg="1"/>
      <p:bldP spid="33" grpId="0" animBg="1"/>
      <p:bldP spid="69" grpId="0" animBg="1"/>
      <p:bldP spid="70" grpId="0" animBg="1"/>
      <p:bldP spid="71" grpId="0" animBg="1"/>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Antiarrhythmic Drug Initiation in Facility</a:t>
            </a:r>
          </a:p>
        </p:txBody>
      </p:sp>
      <p:graphicFrame>
        <p:nvGraphicFramePr>
          <p:cNvPr id="21" name="Content Placeholder 5">
            <a:extLst>
              <a:ext uri="{FF2B5EF4-FFF2-40B4-BE49-F238E27FC236}">
                <a16:creationId xmlns:a16="http://schemas.microsoft.com/office/drawing/2014/main" id="{F3B80241-C905-EE0D-95E3-519C0E42CE4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14718947"/>
              </p:ext>
            </p:extLst>
          </p:nvPr>
        </p:nvGraphicFramePr>
        <p:xfrm>
          <a:off x="1615440" y="1648170"/>
          <a:ext cx="8961120" cy="3271479"/>
        </p:xfrm>
        <a:graphic>
          <a:graphicData uri="http://schemas.openxmlformats.org/drawingml/2006/table">
            <a:tbl>
              <a:tblPr firstRow="1" bandRow="1">
                <a:tableStyleId>{5C22544A-7EE6-4342-B048-85BDC9FD1C3A}</a:tableStyleId>
              </a:tblPr>
              <a:tblGrid>
                <a:gridCol w="721193">
                  <a:extLst>
                    <a:ext uri="{9D8B030D-6E8A-4147-A177-3AD203B41FA5}">
                      <a16:colId xmlns:a16="http://schemas.microsoft.com/office/drawing/2014/main" val="2649235253"/>
                    </a:ext>
                  </a:extLst>
                </a:gridCol>
                <a:gridCol w="2235113">
                  <a:extLst>
                    <a:ext uri="{9D8B030D-6E8A-4147-A177-3AD203B41FA5}">
                      <a16:colId xmlns:a16="http://schemas.microsoft.com/office/drawing/2014/main" val="3265590656"/>
                    </a:ext>
                  </a:extLst>
                </a:gridCol>
                <a:gridCol w="2519082">
                  <a:extLst>
                    <a:ext uri="{9D8B030D-6E8A-4147-A177-3AD203B41FA5}">
                      <a16:colId xmlns:a16="http://schemas.microsoft.com/office/drawing/2014/main" val="3006846810"/>
                    </a:ext>
                  </a:extLst>
                </a:gridCol>
                <a:gridCol w="3485732">
                  <a:extLst>
                    <a:ext uri="{9D8B030D-6E8A-4147-A177-3AD203B41FA5}">
                      <a16:colId xmlns:a16="http://schemas.microsoft.com/office/drawing/2014/main" val="15917602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MEDICATION</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DURATION OF </a:t>
                      </a:r>
                      <a:br>
                        <a:rPr lang="en-US" sz="1600" dirty="0">
                          <a:solidFill>
                            <a:schemeClr val="bg1"/>
                          </a:solidFill>
                          <a:latin typeface="Lub Dub Condensed" panose="020B0506030403020204" pitchFamily="34" charset="0"/>
                          <a:cs typeface="Arial" panose="020B0604020202020204" pitchFamily="34" charset="0"/>
                        </a:rPr>
                      </a:br>
                      <a:r>
                        <a:rPr lang="en-US" sz="1600" dirty="0">
                          <a:solidFill>
                            <a:schemeClr val="bg1"/>
                          </a:solidFill>
                          <a:latin typeface="Lub Dub Condensed" panose="020B0506030403020204" pitchFamily="34" charset="0"/>
                          <a:cs typeface="Arial" panose="020B0604020202020204" pitchFamily="34" charset="0"/>
                        </a:rPr>
                        <a:t>IN-FACILITY OBSERVATION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FACILITY SHOULD BE CAPABLE OF: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2828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Dofetilide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Admission for ≥3 days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Continuous ECG monitoring</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i="0" u="none" strike="noStrike" kern="1200" baseline="0" dirty="0">
                          <a:solidFill>
                            <a:schemeClr val="dk1"/>
                          </a:solidFill>
                          <a:latin typeface="Lub Dub Condensed" panose="020B0506030403020204" pitchFamily="34" charset="0"/>
                          <a:ea typeface="+mn-ea"/>
                          <a:cs typeface="Arial" panose="020B0604020202020204" pitchFamily="34" charset="0"/>
                        </a:rPr>
                        <a:t>Periodic CrCl</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i="0" u="none" strike="noStrike" kern="1200" baseline="0" dirty="0">
                          <a:solidFill>
                            <a:schemeClr val="dk1"/>
                          </a:solidFill>
                          <a:latin typeface="Lub Dub Condensed" panose="020B0506030403020204" pitchFamily="34" charset="0"/>
                          <a:ea typeface="+mn-ea"/>
                          <a:cs typeface="Arial" panose="020B0604020202020204" pitchFamily="34" charset="0"/>
                        </a:rPr>
                        <a:t>Cardiac resuscitation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75077">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Sotalol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3 days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Continuous ECG monitoring</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Periodic creatinine clearance calculations</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Cardiac resuscitation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Flecainide and Propafenone as PTTP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First dose in a facility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Continuous EG monitoring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39307" y="6033247"/>
            <a:ext cx="7513386" cy="172342"/>
          </a:xfrm>
        </p:spPr>
        <p:txBody>
          <a:bodyPr/>
          <a:lstStyle/>
          <a:p>
            <a:pPr marL="0" indent="0" algn="ctr"/>
            <a:r>
              <a:rPr lang="en-US" b="1" dirty="0"/>
              <a:t>Abbreviations: </a:t>
            </a:r>
            <a:r>
              <a:rPr lang="en-US" dirty="0"/>
              <a:t>CrCl indicates creatinine clearance; ECG, electrocardiogram; and PTTP, pill-in-the-pocket.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154249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Antiarrhythmic Drug Follow-up</a:t>
            </a:r>
          </a:p>
        </p:txBody>
      </p:sp>
      <p:graphicFrame>
        <p:nvGraphicFramePr>
          <p:cNvPr id="5" name="Content Placeholder 5">
            <a:extLst>
              <a:ext uri="{FF2B5EF4-FFF2-40B4-BE49-F238E27FC236}">
                <a16:creationId xmlns:a16="http://schemas.microsoft.com/office/drawing/2014/main" id="{D3C2682E-4DE0-B52C-151F-7DD593414E2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39798810"/>
              </p:ext>
            </p:extLst>
          </p:nvPr>
        </p:nvGraphicFramePr>
        <p:xfrm>
          <a:off x="1351877" y="1110288"/>
          <a:ext cx="9488246" cy="4471466"/>
        </p:xfrm>
        <a:graphic>
          <a:graphicData uri="http://schemas.openxmlformats.org/drawingml/2006/table">
            <a:tbl>
              <a:tblPr firstRow="1" bandRow="1">
                <a:tableStyleId>{5C22544A-7EE6-4342-B048-85BDC9FD1C3A}</a:tableStyleId>
              </a:tblPr>
              <a:tblGrid>
                <a:gridCol w="1583080">
                  <a:extLst>
                    <a:ext uri="{9D8B030D-6E8A-4147-A177-3AD203B41FA5}">
                      <a16:colId xmlns:a16="http://schemas.microsoft.com/office/drawing/2014/main" val="2649235253"/>
                    </a:ext>
                  </a:extLst>
                </a:gridCol>
                <a:gridCol w="1952601">
                  <a:extLst>
                    <a:ext uri="{9D8B030D-6E8A-4147-A177-3AD203B41FA5}">
                      <a16:colId xmlns:a16="http://schemas.microsoft.com/office/drawing/2014/main" val="3265590656"/>
                    </a:ext>
                  </a:extLst>
                </a:gridCol>
                <a:gridCol w="2949389">
                  <a:extLst>
                    <a:ext uri="{9D8B030D-6E8A-4147-A177-3AD203B41FA5}">
                      <a16:colId xmlns:a16="http://schemas.microsoft.com/office/drawing/2014/main" val="3006846810"/>
                    </a:ext>
                  </a:extLst>
                </a:gridCol>
                <a:gridCol w="3003176">
                  <a:extLst>
                    <a:ext uri="{9D8B030D-6E8A-4147-A177-3AD203B41FA5}">
                      <a16:colId xmlns:a16="http://schemas.microsoft.com/office/drawing/2014/main" val="159176026"/>
                    </a:ext>
                  </a:extLst>
                </a:gridCol>
              </a:tblGrid>
              <a:tr h="1358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BASELINE</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WITHIN 6 MONTHS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EVERY 3-6 MONTHS AFTER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445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bg1"/>
                          </a:solidFill>
                          <a:latin typeface="Lub Dub Bold" panose="020B0803030403020204" pitchFamily="34" charset="0"/>
                          <a:cs typeface="Arial" panose="020B0604020202020204" pitchFamily="34" charset="0"/>
                        </a:rPr>
                        <a:t>Dofetilide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730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00636">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Dronedarone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and ALT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and ALT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Ibutilide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Continuous ECG at least 4 hours following infusion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Procainamide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BP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BP during infusion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28809614"/>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Sotalol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marR="0" lvl="2"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730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947908"/>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Amiodarone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TSH</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ALT</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CXR</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TSH</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ALT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73088"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TSH</a:t>
                      </a:r>
                    </a:p>
                    <a:p>
                      <a:pPr marL="573088"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AST, ALT</a:t>
                      </a:r>
                    </a:p>
                    <a:p>
                      <a:pPr marL="573088" marR="0" lvl="1" indent="0" algn="l" defTabSz="914400" rtl="0" eaLnBrk="1" fontAlgn="auto" latinLnBrk="0" hangingPunct="1">
                        <a:lnSpc>
                          <a:spcPct val="100000"/>
                        </a:lnSpc>
                        <a:spcBef>
                          <a:spcPts val="0"/>
                        </a:spcBef>
                        <a:spcAft>
                          <a:spcPts val="0"/>
                        </a:spcAft>
                        <a:buClrTx/>
                        <a:buSzTx/>
                        <a:buFontTx/>
                        <a:buNone/>
                        <a:tabLst/>
                        <a:defRPr/>
                      </a:pPr>
                      <a:endParaRPr lang="en-US" sz="500" b="1" i="0" u="none" strike="noStrike" kern="1200" baseline="0" noProof="0" dirty="0">
                        <a:solidFill>
                          <a:schemeClr val="dk1"/>
                        </a:solidFill>
                        <a:latin typeface="Lub Dub Condensed" panose="020B0506030403020204" pitchFamily="34" charset="0"/>
                        <a:ea typeface="+mn-ea"/>
                        <a:cs typeface="Arial" panose="020B0604020202020204" pitchFamily="34" charset="0"/>
                      </a:endParaRPr>
                    </a:p>
                    <a:p>
                      <a:pPr marL="573088" marR="0" lvl="1"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noProof="0" dirty="0">
                          <a:solidFill>
                            <a:schemeClr val="dk1"/>
                          </a:solidFill>
                          <a:latin typeface="Lub Dub Condensed" panose="020B0506030403020204" pitchFamily="34" charset="0"/>
                          <a:ea typeface="+mn-ea"/>
                          <a:cs typeface="Arial" panose="020B0604020202020204" pitchFamily="34" charset="0"/>
                        </a:rPr>
                        <a:t>If symptoms -&gt; Assess for ILD, epithelial keratopathy</a:t>
                      </a:r>
                    </a:p>
                    <a:p>
                      <a:pPr marL="573088" marR="0" lvl="1" indent="0" algn="l" defTabSz="914400" rtl="0" eaLnBrk="1" fontAlgn="auto" latinLnBrk="0" hangingPunct="1">
                        <a:lnSpc>
                          <a:spcPct val="100000"/>
                        </a:lnSpc>
                        <a:spcBef>
                          <a:spcPts val="0"/>
                        </a:spcBef>
                        <a:spcAft>
                          <a:spcPts val="0"/>
                        </a:spcAft>
                        <a:buClrTx/>
                        <a:buSzTx/>
                        <a:buFontTx/>
                        <a:buNone/>
                        <a:tabLst/>
                        <a:defRPr/>
                      </a:pPr>
                      <a:endParaRPr lang="en-US" sz="300" b="0" i="0" u="none" strike="noStrike" kern="1200" baseline="0" noProof="0" dirty="0">
                        <a:solidFill>
                          <a:schemeClr val="dk1"/>
                        </a:solidFill>
                        <a:latin typeface="Lub Dub Condensed" panose="020B0506030403020204" pitchFamily="34" charset="0"/>
                        <a:ea typeface="+mn-ea"/>
                        <a:cs typeface="Arial" panose="020B0604020202020204" pitchFamily="34" charset="0"/>
                      </a:endParaRPr>
                    </a:p>
                    <a:p>
                      <a:pPr marL="573088" marR="0" lvl="1"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noProof="0" dirty="0">
                          <a:solidFill>
                            <a:schemeClr val="dk1"/>
                          </a:solidFill>
                          <a:latin typeface="Lub Dub Condensed" panose="020B0506030403020204" pitchFamily="34" charset="0"/>
                          <a:ea typeface="+mn-ea"/>
                          <a:cs typeface="Arial" panose="020B0604020202020204" pitchFamily="34" charset="0"/>
                        </a:rPr>
                        <a:t>Annual dermatologic and neurologic exam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3164051"/>
                  </a:ext>
                </a:extLst>
              </a:tr>
            </a:tbl>
          </a:graphicData>
        </a:graphic>
      </p:graphicFrame>
      <p:grpSp>
        <p:nvGrpSpPr>
          <p:cNvPr id="64" name="Group 63">
            <a:extLst>
              <a:ext uri="{FF2B5EF4-FFF2-40B4-BE49-F238E27FC236}">
                <a16:creationId xmlns:a16="http://schemas.microsoft.com/office/drawing/2014/main" id="{D947AC1D-0846-FA90-42E8-A2DAB88440E4}"/>
              </a:ext>
              <a:ext uri="{C183D7F6-B498-43B3-948B-1728B52AA6E4}">
                <adec:decorative xmlns:adec="http://schemas.microsoft.com/office/drawing/2017/decorative" val="1"/>
              </a:ext>
            </a:extLst>
          </p:cNvPr>
          <p:cNvGrpSpPr/>
          <p:nvPr/>
        </p:nvGrpSpPr>
        <p:grpSpPr>
          <a:xfrm>
            <a:off x="3036154" y="1514338"/>
            <a:ext cx="5341304" cy="4009735"/>
            <a:chOff x="3036154" y="1514338"/>
            <a:chExt cx="5341304" cy="4009735"/>
          </a:xfrm>
        </p:grpSpPr>
        <p:pic>
          <p:nvPicPr>
            <p:cNvPr id="8" name="Picture 7">
              <a:extLst>
                <a:ext uri="{FF2B5EF4-FFF2-40B4-BE49-F238E27FC236}">
                  <a16:creationId xmlns:a16="http://schemas.microsoft.com/office/drawing/2014/main" id="{69547E1B-7665-2EC0-5FD6-64AAFE780E8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39579" y="1514338"/>
              <a:ext cx="273365" cy="273365"/>
            </a:xfrm>
            <a:prstGeom prst="rect">
              <a:avLst/>
            </a:prstGeom>
          </p:spPr>
        </p:pic>
        <p:pic>
          <p:nvPicPr>
            <p:cNvPr id="10" name="Picture 9" descr="A stethoscope on a black background&#10;&#10;Description automatically generated">
              <a:extLst>
                <a:ext uri="{FF2B5EF4-FFF2-40B4-BE49-F238E27FC236}">
                  <a16:creationId xmlns:a16="http://schemas.microsoft.com/office/drawing/2014/main" id="{2C4717AD-1090-3CA6-0099-2E170FD0E1D9}"/>
                </a:ext>
              </a:extLst>
            </p:cNvPr>
            <p:cNvPicPr>
              <a:picLocks noChangeAspect="1"/>
            </p:cNvPicPr>
            <p:nvPr/>
          </p:nvPicPr>
          <p:blipFill>
            <a:blip r:embed="rId4">
              <a:duotone>
                <a:prstClr val="black"/>
                <a:schemeClr val="tx2">
                  <a:tint val="45000"/>
                  <a:satMod val="400000"/>
                </a:schemeClr>
              </a:duotone>
              <a:alphaModFix amt="50000"/>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980095" y="5109171"/>
              <a:ext cx="334621" cy="334621"/>
            </a:xfrm>
            <a:prstGeom prst="rect">
              <a:avLst/>
            </a:prstGeom>
          </p:spPr>
        </p:pic>
        <p:grpSp>
          <p:nvGrpSpPr>
            <p:cNvPr id="14" name="Group 13">
              <a:extLst>
                <a:ext uri="{FF2B5EF4-FFF2-40B4-BE49-F238E27FC236}">
                  <a16:creationId xmlns:a16="http://schemas.microsoft.com/office/drawing/2014/main" id="{CE792462-F504-EABE-2160-86C44AA620BE}"/>
                </a:ext>
              </a:extLst>
            </p:cNvPr>
            <p:cNvGrpSpPr/>
            <p:nvPr/>
          </p:nvGrpSpPr>
          <p:grpSpPr>
            <a:xfrm>
              <a:off x="3290347" y="1670001"/>
              <a:ext cx="241132" cy="343734"/>
              <a:chOff x="-459722" y="2995367"/>
              <a:chExt cx="431467" cy="615056"/>
            </a:xfrm>
            <a:solidFill>
              <a:srgbClr val="7F7F7F"/>
            </a:solidFill>
          </p:grpSpPr>
          <p:sp>
            <p:nvSpPr>
              <p:cNvPr id="9" name="Freeform: Shape 8">
                <a:extLst>
                  <a:ext uri="{FF2B5EF4-FFF2-40B4-BE49-F238E27FC236}">
                    <a16:creationId xmlns:a16="http://schemas.microsoft.com/office/drawing/2014/main" id="{019DD7EB-D7B2-8CA4-5EAE-97FDAF21C2DD}"/>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12" name="Freeform: Shape 11">
                <a:extLst>
                  <a:ext uri="{FF2B5EF4-FFF2-40B4-BE49-F238E27FC236}">
                    <a16:creationId xmlns:a16="http://schemas.microsoft.com/office/drawing/2014/main" id="{073DE0DE-4700-0F76-BF0A-E9CCAC1BDDFA}"/>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15" name="Picture 14">
              <a:extLst>
                <a:ext uri="{FF2B5EF4-FFF2-40B4-BE49-F238E27FC236}">
                  <a16:creationId xmlns:a16="http://schemas.microsoft.com/office/drawing/2014/main" id="{796BC35A-85D2-50D2-D78E-9F0E079736E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58415" y="2149623"/>
              <a:ext cx="273365" cy="273365"/>
            </a:xfrm>
            <a:prstGeom prst="rect">
              <a:avLst/>
            </a:prstGeom>
          </p:spPr>
        </p:pic>
        <p:grpSp>
          <p:nvGrpSpPr>
            <p:cNvPr id="16" name="Group 15">
              <a:extLst>
                <a:ext uri="{FF2B5EF4-FFF2-40B4-BE49-F238E27FC236}">
                  <a16:creationId xmlns:a16="http://schemas.microsoft.com/office/drawing/2014/main" id="{06D08772-58B0-A172-D519-B18227EF2DBD}"/>
                </a:ext>
              </a:extLst>
            </p:cNvPr>
            <p:cNvGrpSpPr/>
            <p:nvPr/>
          </p:nvGrpSpPr>
          <p:grpSpPr>
            <a:xfrm>
              <a:off x="3309183" y="2305286"/>
              <a:ext cx="241132" cy="343734"/>
              <a:chOff x="-459722" y="2995367"/>
              <a:chExt cx="431467" cy="615056"/>
            </a:xfrm>
            <a:solidFill>
              <a:srgbClr val="7F7F7F"/>
            </a:solidFill>
          </p:grpSpPr>
          <p:sp>
            <p:nvSpPr>
              <p:cNvPr id="17" name="Freeform: Shape 16">
                <a:extLst>
                  <a:ext uri="{FF2B5EF4-FFF2-40B4-BE49-F238E27FC236}">
                    <a16:creationId xmlns:a16="http://schemas.microsoft.com/office/drawing/2014/main" id="{33F81FEC-DB93-8367-69A3-F6A787310698}"/>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18" name="Freeform: Shape 17">
                <a:extLst>
                  <a:ext uri="{FF2B5EF4-FFF2-40B4-BE49-F238E27FC236}">
                    <a16:creationId xmlns:a16="http://schemas.microsoft.com/office/drawing/2014/main" id="{E8E53F79-415A-C001-BF56-32D10615B20B}"/>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19" name="Picture 18">
              <a:extLst>
                <a:ext uri="{FF2B5EF4-FFF2-40B4-BE49-F238E27FC236}">
                  <a16:creationId xmlns:a16="http://schemas.microsoft.com/office/drawing/2014/main" id="{3F50250F-C1F6-9BA2-EA8C-AF2BCD79396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6429" y="3360260"/>
              <a:ext cx="273365" cy="273365"/>
            </a:xfrm>
            <a:prstGeom prst="rect">
              <a:avLst/>
            </a:prstGeom>
          </p:spPr>
        </p:pic>
        <p:grpSp>
          <p:nvGrpSpPr>
            <p:cNvPr id="20" name="Group 19">
              <a:extLst>
                <a:ext uri="{FF2B5EF4-FFF2-40B4-BE49-F238E27FC236}">
                  <a16:creationId xmlns:a16="http://schemas.microsoft.com/office/drawing/2014/main" id="{ED6DF535-FF48-FCB9-63C7-765BC8A4E876}"/>
                </a:ext>
              </a:extLst>
            </p:cNvPr>
            <p:cNvGrpSpPr/>
            <p:nvPr/>
          </p:nvGrpSpPr>
          <p:grpSpPr>
            <a:xfrm>
              <a:off x="7985744" y="4625532"/>
              <a:ext cx="241132" cy="343734"/>
              <a:chOff x="-459722" y="2995367"/>
              <a:chExt cx="431467" cy="615056"/>
            </a:xfrm>
            <a:solidFill>
              <a:srgbClr val="7F7F7F"/>
            </a:solidFill>
          </p:grpSpPr>
          <p:sp>
            <p:nvSpPr>
              <p:cNvPr id="21" name="Freeform: Shape 20">
                <a:extLst>
                  <a:ext uri="{FF2B5EF4-FFF2-40B4-BE49-F238E27FC236}">
                    <a16:creationId xmlns:a16="http://schemas.microsoft.com/office/drawing/2014/main" id="{542A3EE2-BE48-A1C1-7B9B-B2C0D44A97AA}"/>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22" name="Freeform: Shape 21">
                <a:extLst>
                  <a:ext uri="{FF2B5EF4-FFF2-40B4-BE49-F238E27FC236}">
                    <a16:creationId xmlns:a16="http://schemas.microsoft.com/office/drawing/2014/main" id="{5A0F141C-DC2A-254A-79AE-D50FB3FA14FA}"/>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24" name="Graphic 23">
              <a:extLst>
                <a:ext uri="{FF2B5EF4-FFF2-40B4-BE49-F238E27FC236}">
                  <a16:creationId xmlns:a16="http://schemas.microsoft.com/office/drawing/2014/main" id="{4FA8FC43-90C2-B24D-76EE-2D086F6593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1309" y="3573265"/>
              <a:ext cx="273549" cy="273549"/>
            </a:xfrm>
            <a:prstGeom prst="rect">
              <a:avLst/>
            </a:prstGeom>
          </p:spPr>
        </p:pic>
        <p:pic>
          <p:nvPicPr>
            <p:cNvPr id="25" name="Picture 24">
              <a:extLst>
                <a:ext uri="{FF2B5EF4-FFF2-40B4-BE49-F238E27FC236}">
                  <a16:creationId xmlns:a16="http://schemas.microsoft.com/office/drawing/2014/main" id="{05E5A1DD-A7D3-C0B7-EB49-ACDFD4B0C49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36154" y="2754086"/>
              <a:ext cx="273365" cy="273365"/>
            </a:xfrm>
            <a:prstGeom prst="rect">
              <a:avLst/>
            </a:prstGeom>
          </p:spPr>
        </p:pic>
        <p:grpSp>
          <p:nvGrpSpPr>
            <p:cNvPr id="26" name="Group 25">
              <a:extLst>
                <a:ext uri="{FF2B5EF4-FFF2-40B4-BE49-F238E27FC236}">
                  <a16:creationId xmlns:a16="http://schemas.microsoft.com/office/drawing/2014/main" id="{91CE688D-E758-9BDB-19A1-86992F3D3B6D}"/>
                </a:ext>
              </a:extLst>
            </p:cNvPr>
            <p:cNvGrpSpPr/>
            <p:nvPr/>
          </p:nvGrpSpPr>
          <p:grpSpPr>
            <a:xfrm>
              <a:off x="3286922" y="2878927"/>
              <a:ext cx="241132" cy="343734"/>
              <a:chOff x="-459722" y="2995367"/>
              <a:chExt cx="431467" cy="615056"/>
            </a:xfrm>
            <a:solidFill>
              <a:srgbClr val="7F7F7F"/>
            </a:solidFill>
          </p:grpSpPr>
          <p:sp>
            <p:nvSpPr>
              <p:cNvPr id="27" name="Freeform: Shape 26">
                <a:extLst>
                  <a:ext uri="{FF2B5EF4-FFF2-40B4-BE49-F238E27FC236}">
                    <a16:creationId xmlns:a16="http://schemas.microsoft.com/office/drawing/2014/main" id="{533B8F44-CE94-C585-F9A8-7F46EDB198B4}"/>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28" name="Freeform: Shape 27">
                <a:extLst>
                  <a:ext uri="{FF2B5EF4-FFF2-40B4-BE49-F238E27FC236}">
                    <a16:creationId xmlns:a16="http://schemas.microsoft.com/office/drawing/2014/main" id="{AADCDE83-2F15-19A2-1970-5CD233A74A4B}"/>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29" name="Picture 28">
              <a:extLst>
                <a:ext uri="{FF2B5EF4-FFF2-40B4-BE49-F238E27FC236}">
                  <a16:creationId xmlns:a16="http://schemas.microsoft.com/office/drawing/2014/main" id="{3230B026-282C-01CA-3614-E97C7A7F80F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56703" y="3935613"/>
              <a:ext cx="273365" cy="273365"/>
            </a:xfrm>
            <a:prstGeom prst="rect">
              <a:avLst/>
            </a:prstGeom>
          </p:spPr>
        </p:pic>
        <p:grpSp>
          <p:nvGrpSpPr>
            <p:cNvPr id="30" name="Group 29">
              <a:extLst>
                <a:ext uri="{FF2B5EF4-FFF2-40B4-BE49-F238E27FC236}">
                  <a16:creationId xmlns:a16="http://schemas.microsoft.com/office/drawing/2014/main" id="{9CDDEC65-C40A-FC74-8A00-4D13A1A322E8}"/>
                </a:ext>
              </a:extLst>
            </p:cNvPr>
            <p:cNvGrpSpPr/>
            <p:nvPr/>
          </p:nvGrpSpPr>
          <p:grpSpPr>
            <a:xfrm>
              <a:off x="3307471" y="4091276"/>
              <a:ext cx="241132" cy="343734"/>
              <a:chOff x="-459722" y="2995367"/>
              <a:chExt cx="431467" cy="615056"/>
            </a:xfrm>
            <a:solidFill>
              <a:srgbClr val="7F7F7F"/>
            </a:solidFill>
          </p:grpSpPr>
          <p:sp>
            <p:nvSpPr>
              <p:cNvPr id="31" name="Freeform: Shape 30">
                <a:extLst>
                  <a:ext uri="{FF2B5EF4-FFF2-40B4-BE49-F238E27FC236}">
                    <a16:creationId xmlns:a16="http://schemas.microsoft.com/office/drawing/2014/main" id="{E3ADBEEC-BC21-02D4-F7CC-D7C6127A9A0A}"/>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32" name="Freeform: Shape 31">
                <a:extLst>
                  <a:ext uri="{FF2B5EF4-FFF2-40B4-BE49-F238E27FC236}">
                    <a16:creationId xmlns:a16="http://schemas.microsoft.com/office/drawing/2014/main" id="{F0529D93-5006-B975-B5A0-BA59F878DB9E}"/>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33" name="Picture 32">
              <a:extLst>
                <a:ext uri="{FF2B5EF4-FFF2-40B4-BE49-F238E27FC236}">
                  <a16:creationId xmlns:a16="http://schemas.microsoft.com/office/drawing/2014/main" id="{4CB6F640-9560-261E-5617-DA280DA8F8F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070437" y="1531462"/>
              <a:ext cx="273365" cy="273365"/>
            </a:xfrm>
            <a:prstGeom prst="rect">
              <a:avLst/>
            </a:prstGeom>
          </p:spPr>
        </p:pic>
        <p:grpSp>
          <p:nvGrpSpPr>
            <p:cNvPr id="34" name="Group 33">
              <a:extLst>
                <a:ext uri="{FF2B5EF4-FFF2-40B4-BE49-F238E27FC236}">
                  <a16:creationId xmlns:a16="http://schemas.microsoft.com/office/drawing/2014/main" id="{C6D5AD8B-2F89-1DE9-29A6-664AD1330C99}"/>
                </a:ext>
              </a:extLst>
            </p:cNvPr>
            <p:cNvGrpSpPr/>
            <p:nvPr/>
          </p:nvGrpSpPr>
          <p:grpSpPr>
            <a:xfrm>
              <a:off x="5321205" y="1687125"/>
              <a:ext cx="241132" cy="343734"/>
              <a:chOff x="-459722" y="2995367"/>
              <a:chExt cx="431467" cy="615056"/>
            </a:xfrm>
            <a:solidFill>
              <a:srgbClr val="7F7F7F"/>
            </a:solidFill>
          </p:grpSpPr>
          <p:sp>
            <p:nvSpPr>
              <p:cNvPr id="35" name="Freeform: Shape 34">
                <a:extLst>
                  <a:ext uri="{FF2B5EF4-FFF2-40B4-BE49-F238E27FC236}">
                    <a16:creationId xmlns:a16="http://schemas.microsoft.com/office/drawing/2014/main" id="{F3976EFE-36E0-E40C-DB24-60C9B51A46EE}"/>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36" name="Freeform: Shape 35">
                <a:extLst>
                  <a:ext uri="{FF2B5EF4-FFF2-40B4-BE49-F238E27FC236}">
                    <a16:creationId xmlns:a16="http://schemas.microsoft.com/office/drawing/2014/main" id="{6D0B4500-D553-6E68-FE8A-FD3451D5D422}"/>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37" name="Picture 36">
              <a:extLst>
                <a:ext uri="{FF2B5EF4-FFF2-40B4-BE49-F238E27FC236}">
                  <a16:creationId xmlns:a16="http://schemas.microsoft.com/office/drawing/2014/main" id="{EA4B7742-F2E6-9A0A-3CC1-FD67EFC633B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7936928" y="1541735"/>
              <a:ext cx="273365" cy="273365"/>
            </a:xfrm>
            <a:prstGeom prst="rect">
              <a:avLst/>
            </a:prstGeom>
          </p:spPr>
        </p:pic>
        <p:grpSp>
          <p:nvGrpSpPr>
            <p:cNvPr id="38" name="Group 37">
              <a:extLst>
                <a:ext uri="{FF2B5EF4-FFF2-40B4-BE49-F238E27FC236}">
                  <a16:creationId xmlns:a16="http://schemas.microsoft.com/office/drawing/2014/main" id="{97C3A491-3C98-A685-0A78-1F16C01E4D60}"/>
                </a:ext>
              </a:extLst>
            </p:cNvPr>
            <p:cNvGrpSpPr/>
            <p:nvPr/>
          </p:nvGrpSpPr>
          <p:grpSpPr>
            <a:xfrm>
              <a:off x="8136326" y="1697398"/>
              <a:ext cx="241132" cy="343734"/>
              <a:chOff x="-459722" y="2995367"/>
              <a:chExt cx="431467" cy="615056"/>
            </a:xfrm>
            <a:solidFill>
              <a:srgbClr val="7F7F7F"/>
            </a:solidFill>
          </p:grpSpPr>
          <p:sp>
            <p:nvSpPr>
              <p:cNvPr id="39" name="Freeform: Shape 38">
                <a:extLst>
                  <a:ext uri="{FF2B5EF4-FFF2-40B4-BE49-F238E27FC236}">
                    <a16:creationId xmlns:a16="http://schemas.microsoft.com/office/drawing/2014/main" id="{50B51022-5510-5E5D-18EF-17211B96C79D}"/>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40" name="Freeform: Shape 39">
                <a:extLst>
                  <a:ext uri="{FF2B5EF4-FFF2-40B4-BE49-F238E27FC236}">
                    <a16:creationId xmlns:a16="http://schemas.microsoft.com/office/drawing/2014/main" id="{B6BFC93F-44D3-AE3A-6FA6-EDF3FF11F1E7}"/>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41" name="Picture 40">
              <a:extLst>
                <a:ext uri="{FF2B5EF4-FFF2-40B4-BE49-F238E27FC236}">
                  <a16:creationId xmlns:a16="http://schemas.microsoft.com/office/drawing/2014/main" id="{2416320B-C9DB-C25D-CE15-622EE4C8C1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200541" y="5250708"/>
              <a:ext cx="273365" cy="273365"/>
            </a:xfrm>
            <a:prstGeom prst="rect">
              <a:avLst/>
            </a:prstGeom>
          </p:spPr>
        </p:pic>
        <p:grpSp>
          <p:nvGrpSpPr>
            <p:cNvPr id="42" name="Group 41">
              <a:extLst>
                <a:ext uri="{FF2B5EF4-FFF2-40B4-BE49-F238E27FC236}">
                  <a16:creationId xmlns:a16="http://schemas.microsoft.com/office/drawing/2014/main" id="{4B10B4A0-9B89-9E60-EC27-5D2EE7E75955}"/>
                </a:ext>
              </a:extLst>
            </p:cNvPr>
            <p:cNvGrpSpPr/>
            <p:nvPr/>
          </p:nvGrpSpPr>
          <p:grpSpPr>
            <a:xfrm>
              <a:off x="5208190" y="2200833"/>
              <a:ext cx="241132" cy="343734"/>
              <a:chOff x="-459722" y="2995367"/>
              <a:chExt cx="431467" cy="615056"/>
            </a:xfrm>
            <a:solidFill>
              <a:srgbClr val="7F7F7F"/>
            </a:solidFill>
          </p:grpSpPr>
          <p:sp>
            <p:nvSpPr>
              <p:cNvPr id="43" name="Freeform: Shape 42">
                <a:extLst>
                  <a:ext uri="{FF2B5EF4-FFF2-40B4-BE49-F238E27FC236}">
                    <a16:creationId xmlns:a16="http://schemas.microsoft.com/office/drawing/2014/main" id="{5625204B-FEA9-0810-2E2D-1073DD40F268}"/>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44" name="Freeform: Shape 43">
                <a:extLst>
                  <a:ext uri="{FF2B5EF4-FFF2-40B4-BE49-F238E27FC236}">
                    <a16:creationId xmlns:a16="http://schemas.microsoft.com/office/drawing/2014/main" id="{6BD94B1A-A10A-3A1E-A5CF-B56E59502A68}"/>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45" name="Picture 44">
              <a:extLst>
                <a:ext uri="{FF2B5EF4-FFF2-40B4-BE49-F238E27FC236}">
                  <a16:creationId xmlns:a16="http://schemas.microsoft.com/office/drawing/2014/main" id="{6D3AD287-96D2-9CD8-9144-9BDC57A2B2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193728" y="2856827"/>
              <a:ext cx="273365" cy="273365"/>
            </a:xfrm>
            <a:prstGeom prst="rect">
              <a:avLst/>
            </a:prstGeom>
          </p:spPr>
        </p:pic>
        <p:grpSp>
          <p:nvGrpSpPr>
            <p:cNvPr id="46" name="Group 45">
              <a:extLst>
                <a:ext uri="{FF2B5EF4-FFF2-40B4-BE49-F238E27FC236}">
                  <a16:creationId xmlns:a16="http://schemas.microsoft.com/office/drawing/2014/main" id="{D35924A1-869B-BCCB-7965-F2D29768DBD6}"/>
                </a:ext>
              </a:extLst>
            </p:cNvPr>
            <p:cNvGrpSpPr/>
            <p:nvPr/>
          </p:nvGrpSpPr>
          <p:grpSpPr>
            <a:xfrm>
              <a:off x="5239013" y="4882387"/>
              <a:ext cx="241132" cy="343734"/>
              <a:chOff x="-459722" y="2995367"/>
              <a:chExt cx="431467" cy="615056"/>
            </a:xfrm>
            <a:solidFill>
              <a:srgbClr val="7F7F7F"/>
            </a:solidFill>
          </p:grpSpPr>
          <p:sp>
            <p:nvSpPr>
              <p:cNvPr id="47" name="Freeform: Shape 46">
                <a:extLst>
                  <a:ext uri="{FF2B5EF4-FFF2-40B4-BE49-F238E27FC236}">
                    <a16:creationId xmlns:a16="http://schemas.microsoft.com/office/drawing/2014/main" id="{C99C608B-46FC-7B9D-4108-425626DA4F43}"/>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48" name="Freeform: Shape 47">
                <a:extLst>
                  <a:ext uri="{FF2B5EF4-FFF2-40B4-BE49-F238E27FC236}">
                    <a16:creationId xmlns:a16="http://schemas.microsoft.com/office/drawing/2014/main" id="{DBA73820-9F3F-1CEF-EB96-37E84EB71E6B}"/>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49" name="Picture 48">
              <a:extLst>
                <a:ext uri="{FF2B5EF4-FFF2-40B4-BE49-F238E27FC236}">
                  <a16:creationId xmlns:a16="http://schemas.microsoft.com/office/drawing/2014/main" id="{4DF1CD37-5111-33CA-5732-DA696894A63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142357" y="3966437"/>
              <a:ext cx="273365" cy="273365"/>
            </a:xfrm>
            <a:prstGeom prst="rect">
              <a:avLst/>
            </a:prstGeom>
          </p:spPr>
        </p:pic>
        <p:grpSp>
          <p:nvGrpSpPr>
            <p:cNvPr id="50" name="Group 49">
              <a:extLst>
                <a:ext uri="{FF2B5EF4-FFF2-40B4-BE49-F238E27FC236}">
                  <a16:creationId xmlns:a16="http://schemas.microsoft.com/office/drawing/2014/main" id="{C9C4921E-02D8-7119-DAE4-588DEECCDC18}"/>
                </a:ext>
              </a:extLst>
            </p:cNvPr>
            <p:cNvGrpSpPr/>
            <p:nvPr/>
          </p:nvGrpSpPr>
          <p:grpSpPr>
            <a:xfrm>
              <a:off x="5393125" y="4122100"/>
              <a:ext cx="241132" cy="343734"/>
              <a:chOff x="-459722" y="2995367"/>
              <a:chExt cx="431467" cy="615056"/>
            </a:xfrm>
            <a:solidFill>
              <a:srgbClr val="7F7F7F"/>
            </a:solidFill>
          </p:grpSpPr>
          <p:sp>
            <p:nvSpPr>
              <p:cNvPr id="51" name="Freeform: Shape 50">
                <a:extLst>
                  <a:ext uri="{FF2B5EF4-FFF2-40B4-BE49-F238E27FC236}">
                    <a16:creationId xmlns:a16="http://schemas.microsoft.com/office/drawing/2014/main" id="{D919A90E-8EC2-BD5E-CE08-239CBDD88001}"/>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52" name="Freeform: Shape 51">
                <a:extLst>
                  <a:ext uri="{FF2B5EF4-FFF2-40B4-BE49-F238E27FC236}">
                    <a16:creationId xmlns:a16="http://schemas.microsoft.com/office/drawing/2014/main" id="{892965F7-524E-249A-B39F-BED09A8C9EC8}"/>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53" name="Picture 52">
              <a:extLst>
                <a:ext uri="{FF2B5EF4-FFF2-40B4-BE49-F238E27FC236}">
                  <a16:creationId xmlns:a16="http://schemas.microsoft.com/office/drawing/2014/main" id="{88AC1554-EDFE-DBDA-D6FD-9B123174B1C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099548" y="3358548"/>
              <a:ext cx="273365" cy="273365"/>
            </a:xfrm>
            <a:prstGeom prst="rect">
              <a:avLst/>
            </a:prstGeom>
          </p:spPr>
        </p:pic>
        <p:pic>
          <p:nvPicPr>
            <p:cNvPr id="54" name="Graphic 53">
              <a:extLst>
                <a:ext uri="{FF2B5EF4-FFF2-40B4-BE49-F238E27FC236}">
                  <a16:creationId xmlns:a16="http://schemas.microsoft.com/office/drawing/2014/main" id="{CD351AEA-B4C4-F133-A9C9-40A1650B3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428" y="3571553"/>
              <a:ext cx="273549" cy="273549"/>
            </a:xfrm>
            <a:prstGeom prst="rect">
              <a:avLst/>
            </a:prstGeom>
          </p:spPr>
        </p:pic>
        <p:pic>
          <p:nvPicPr>
            <p:cNvPr id="55" name="Picture 54">
              <a:extLst>
                <a:ext uri="{FF2B5EF4-FFF2-40B4-BE49-F238E27FC236}">
                  <a16:creationId xmlns:a16="http://schemas.microsoft.com/office/drawing/2014/main" id="{218BE19E-0C07-2B92-D6BA-3A1E5DF334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7914667" y="3964724"/>
              <a:ext cx="273365" cy="273365"/>
            </a:xfrm>
            <a:prstGeom prst="rect">
              <a:avLst/>
            </a:prstGeom>
          </p:spPr>
        </p:pic>
        <p:grpSp>
          <p:nvGrpSpPr>
            <p:cNvPr id="56" name="Group 55">
              <a:extLst>
                <a:ext uri="{FF2B5EF4-FFF2-40B4-BE49-F238E27FC236}">
                  <a16:creationId xmlns:a16="http://schemas.microsoft.com/office/drawing/2014/main" id="{79CE3EAD-64D3-66F9-E56F-6241E3D9EBD0}"/>
                </a:ext>
              </a:extLst>
            </p:cNvPr>
            <p:cNvGrpSpPr/>
            <p:nvPr/>
          </p:nvGrpSpPr>
          <p:grpSpPr>
            <a:xfrm>
              <a:off x="8134613" y="4120387"/>
              <a:ext cx="241132" cy="343734"/>
              <a:chOff x="-459722" y="2995367"/>
              <a:chExt cx="431467" cy="615056"/>
            </a:xfrm>
            <a:solidFill>
              <a:srgbClr val="7F7F7F"/>
            </a:solidFill>
          </p:grpSpPr>
          <p:sp>
            <p:nvSpPr>
              <p:cNvPr id="57" name="Freeform: Shape 56">
                <a:extLst>
                  <a:ext uri="{FF2B5EF4-FFF2-40B4-BE49-F238E27FC236}">
                    <a16:creationId xmlns:a16="http://schemas.microsoft.com/office/drawing/2014/main" id="{145B90DA-307B-3A98-56CD-CCA16A53B5FA}"/>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58" name="Freeform: Shape 57">
                <a:extLst>
                  <a:ext uri="{FF2B5EF4-FFF2-40B4-BE49-F238E27FC236}">
                    <a16:creationId xmlns:a16="http://schemas.microsoft.com/office/drawing/2014/main" id="{DC8BBE15-03F0-DFFF-189F-A231E0080D89}"/>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60" name="Graphic 59">
              <a:extLst>
                <a:ext uri="{FF2B5EF4-FFF2-40B4-BE49-F238E27FC236}">
                  <a16:creationId xmlns:a16="http://schemas.microsoft.com/office/drawing/2014/main" id="{77A0879F-C579-A1E5-3843-C06C25361F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7478" y="4923916"/>
              <a:ext cx="386832" cy="297132"/>
            </a:xfrm>
            <a:prstGeom prst="rect">
              <a:avLst/>
            </a:prstGeom>
          </p:spPr>
        </p:pic>
        <p:grpSp>
          <p:nvGrpSpPr>
            <p:cNvPr id="61" name="Group 60">
              <a:extLst>
                <a:ext uri="{FF2B5EF4-FFF2-40B4-BE49-F238E27FC236}">
                  <a16:creationId xmlns:a16="http://schemas.microsoft.com/office/drawing/2014/main" id="{91A34B04-10F2-14FD-0DAA-573127BDCA71}"/>
                </a:ext>
              </a:extLst>
            </p:cNvPr>
            <p:cNvGrpSpPr/>
            <p:nvPr/>
          </p:nvGrpSpPr>
          <p:grpSpPr>
            <a:xfrm>
              <a:off x="3213291" y="4551901"/>
              <a:ext cx="241132" cy="343734"/>
              <a:chOff x="-459722" y="2995367"/>
              <a:chExt cx="431467" cy="615056"/>
            </a:xfrm>
            <a:solidFill>
              <a:srgbClr val="7F7F7F"/>
            </a:solidFill>
          </p:grpSpPr>
          <p:sp>
            <p:nvSpPr>
              <p:cNvPr id="62" name="Freeform: Shape 61">
                <a:extLst>
                  <a:ext uri="{FF2B5EF4-FFF2-40B4-BE49-F238E27FC236}">
                    <a16:creationId xmlns:a16="http://schemas.microsoft.com/office/drawing/2014/main" id="{B2DCFF89-0310-64B5-0EE7-880983011390}"/>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63" name="Freeform: Shape 62">
                <a:extLst>
                  <a:ext uri="{FF2B5EF4-FFF2-40B4-BE49-F238E27FC236}">
                    <a16:creationId xmlns:a16="http://schemas.microsoft.com/office/drawing/2014/main" id="{33F0A4AC-7A9D-8733-D73D-964DEB4939B4}"/>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gr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853954"/>
            <a:ext cx="8436269" cy="351636"/>
          </a:xfrm>
        </p:spPr>
        <p:txBody>
          <a:bodyPr/>
          <a:lstStyle/>
          <a:p>
            <a:pPr marL="0" indent="0" algn="ctr"/>
            <a:r>
              <a:rPr lang="en-US" b="1" dirty="0"/>
              <a:t>Abbreviations: </a:t>
            </a:r>
            <a:r>
              <a:rPr lang="en-US" dirty="0"/>
              <a:t>ALT indicates alanine transaminase; AST, aspartate aminotransferase; BP, blood pressure; CrCl, creatinine clearance; CXR, chest x-ray; ECG, electrocardiogram; ILD, interstitial lung disease; K, potassium; Mg, magnesium; and TSH, thyroid stimulating hormone.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368266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700248" cy="710640"/>
          </a:xfrm>
        </p:spPr>
        <p:txBody>
          <a:bodyPr/>
          <a:lstStyle/>
          <a:p>
            <a:r>
              <a:rPr lang="en-US" sz="2700" dirty="0"/>
              <a:t>Anticoagulation Management Strategy </a:t>
            </a:r>
            <a:br>
              <a:rPr lang="en-US" sz="2700" dirty="0"/>
            </a:br>
            <a:r>
              <a:rPr lang="en-US" sz="2700" dirty="0"/>
              <a:t>Before &amp; After AF Ablation</a:t>
            </a:r>
          </a:p>
        </p:txBody>
      </p:sp>
      <p:sp>
        <p:nvSpPr>
          <p:cNvPr id="6" name="TextBox 5">
            <a:extLst>
              <a:ext uri="{FF2B5EF4-FFF2-40B4-BE49-F238E27FC236}">
                <a16:creationId xmlns:a16="http://schemas.microsoft.com/office/drawing/2014/main" id="{1E5381C7-4454-2BD4-A75B-9BBD339B0466}"/>
              </a:ext>
              <a:ext uri="{C183D7F6-B498-43B3-948B-1728B52AA6E4}">
                <adec:decorative xmlns:adec="http://schemas.microsoft.com/office/drawing/2017/decorative" val="1"/>
              </a:ext>
            </a:extLst>
          </p:cNvPr>
          <p:cNvSpPr txBox="1"/>
          <p:nvPr/>
        </p:nvSpPr>
        <p:spPr>
          <a:xfrm>
            <a:off x="1028905" y="2004674"/>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33475D1E-FE3B-FFAD-3378-80902CC4873B}"/>
              </a:ext>
              <a:ext uri="{C183D7F6-B498-43B3-948B-1728B52AA6E4}">
                <adec:decorative xmlns:adec="http://schemas.microsoft.com/office/drawing/2017/decorative" val="0"/>
              </a:ext>
            </a:extLst>
          </p:cNvPr>
          <p:cNvSpPr txBox="1"/>
          <p:nvPr/>
        </p:nvSpPr>
        <p:spPr>
          <a:xfrm>
            <a:off x="1115165" y="2081683"/>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Prior to ablation</a:t>
            </a:r>
          </a:p>
        </p:txBody>
      </p:sp>
      <p:graphicFrame>
        <p:nvGraphicFramePr>
          <p:cNvPr id="5" name="Content Placeholder 5">
            <a:extLst>
              <a:ext uri="{FF2B5EF4-FFF2-40B4-BE49-F238E27FC236}">
                <a16:creationId xmlns:a16="http://schemas.microsoft.com/office/drawing/2014/main" id="{A24892BB-9FEF-729E-9044-F305F1FE25E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40493325"/>
              </p:ext>
            </p:extLst>
          </p:nvPr>
        </p:nvGraphicFramePr>
        <p:xfrm>
          <a:off x="1037819" y="2398214"/>
          <a:ext cx="4520299" cy="2206338"/>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Catheter ablation should be performed on uninterrupted therapeutic anticoagulation with a goal INR of 2.0 to 3.0.</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patient on a DOAC, catheter ablation should be performed with either continuous or minimally interrupted oral anticoagulation.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0" name="TextBox 9">
            <a:extLst>
              <a:ext uri="{FF2B5EF4-FFF2-40B4-BE49-F238E27FC236}">
                <a16:creationId xmlns:a16="http://schemas.microsoft.com/office/drawing/2014/main" id="{9E45D468-5F1F-53F1-B907-F7D7DE91A44C}"/>
              </a:ext>
              <a:ext uri="{C183D7F6-B498-43B3-948B-1728B52AA6E4}">
                <adec:decorative xmlns:adec="http://schemas.microsoft.com/office/drawing/2017/decorative" val="1"/>
              </a:ext>
            </a:extLst>
          </p:cNvPr>
          <p:cNvSpPr txBox="1"/>
          <p:nvPr/>
        </p:nvSpPr>
        <p:spPr>
          <a:xfrm>
            <a:off x="6291187" y="2004674"/>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8CDC94EB-F4B0-409E-87FF-0A34F4453EAB}"/>
              </a:ext>
              <a:ext uri="{C183D7F6-B498-43B3-948B-1728B52AA6E4}">
                <adec:decorative xmlns:adec="http://schemas.microsoft.com/office/drawing/2017/decorative" val="0"/>
              </a:ext>
            </a:extLst>
          </p:cNvPr>
          <p:cNvSpPr txBox="1"/>
          <p:nvPr/>
        </p:nvSpPr>
        <p:spPr>
          <a:xfrm>
            <a:off x="6377447" y="2081683"/>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After ablation</a:t>
            </a:r>
          </a:p>
        </p:txBody>
      </p:sp>
      <p:graphicFrame>
        <p:nvGraphicFramePr>
          <p:cNvPr id="9" name="Content Placeholder 5">
            <a:extLst>
              <a:ext uri="{FF2B5EF4-FFF2-40B4-BE49-F238E27FC236}">
                <a16:creationId xmlns:a16="http://schemas.microsoft.com/office/drawing/2014/main" id="{AC28473B-8BB8-193E-E4E9-432D0E900C0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96068225"/>
              </p:ext>
            </p:extLst>
          </p:nvPr>
        </p:nvGraphicFramePr>
        <p:xfrm>
          <a:off x="6300101" y="2398214"/>
          <a:ext cx="4520299" cy="2206338"/>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OAC should be continued for at least 2 to 3 months after the procedure with a longer duration determined by underlying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Continuation of longer-term OAC should be dictated according to the patients’ stroke risk (eg,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 score ≥2).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243298" y="5683625"/>
            <a:ext cx="7705405" cy="521966"/>
          </a:xfrm>
        </p:spPr>
        <p:txBody>
          <a:bodyPr/>
          <a:lstStyle/>
          <a:p>
            <a:pPr marL="0" indent="0" algn="ctr"/>
            <a:r>
              <a:rPr lang="en-US" b="1" dirty="0"/>
              <a:t>Abbreviations: </a:t>
            </a:r>
            <a:r>
              <a:rPr lang="en-US" dirty="0"/>
              <a:t>AF indicates atrial fibrillation; CHA2DS2-VASc, congestive heart failure, hypertension, age ≥75 years (doubled), diabetes mellitus, prior stroke or transient ischemic attack or thromboembolism (doubled), vascular disease, age 65 to 74 years, sex category; DOAC, direct oral anticoagulant; INR, international normalized ratio; and OAC, oral anticoagulant.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800814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AF Management in Patients with HF </a:t>
            </a:r>
          </a:p>
        </p:txBody>
      </p:sp>
      <p:sp>
        <p:nvSpPr>
          <p:cNvPr id="20" name="TextBox 19">
            <a:extLst>
              <a:ext uri="{FF2B5EF4-FFF2-40B4-BE49-F238E27FC236}">
                <a16:creationId xmlns:a16="http://schemas.microsoft.com/office/drawing/2014/main" id="{F553B3BA-B413-E5DB-0BC9-A813F8B821D6}"/>
              </a:ext>
              <a:ext uri="{C183D7F6-B498-43B3-948B-1728B52AA6E4}">
                <adec:decorative xmlns:adec="http://schemas.microsoft.com/office/drawing/2017/decorative" val="1"/>
              </a:ext>
            </a:extLst>
          </p:cNvPr>
          <p:cNvSpPr txBox="1"/>
          <p:nvPr/>
        </p:nvSpPr>
        <p:spPr>
          <a:xfrm>
            <a:off x="2461666" y="1020725"/>
            <a:ext cx="7213961" cy="3827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GDMT, Thromboembolism prophylaxis, Risk factor modification</a:t>
            </a:r>
          </a:p>
        </p:txBody>
      </p:sp>
      <p:sp>
        <p:nvSpPr>
          <p:cNvPr id="21" name="Round Same Side Corner Rectangle 60">
            <a:extLst>
              <a:ext uri="{FF2B5EF4-FFF2-40B4-BE49-F238E27FC236}">
                <a16:creationId xmlns:a16="http://schemas.microsoft.com/office/drawing/2014/main" id="{BF81FF4F-DA48-1D00-95F3-4AA9C32D9108}"/>
              </a:ext>
              <a:ext uri="{C183D7F6-B498-43B3-948B-1728B52AA6E4}">
                <adec:decorative xmlns:adec="http://schemas.microsoft.com/office/drawing/2017/decorative" val="1"/>
              </a:ext>
            </a:extLst>
          </p:cNvPr>
          <p:cNvSpPr/>
          <p:nvPr/>
        </p:nvSpPr>
        <p:spPr>
          <a:xfrm>
            <a:off x="1755085" y="2791857"/>
            <a:ext cx="249793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Electrical Cardioversion (1)</a:t>
            </a:r>
          </a:p>
        </p:txBody>
      </p:sp>
      <p:sp>
        <p:nvSpPr>
          <p:cNvPr id="23" name="Round Same Side Corner Rectangle 60">
            <a:extLst>
              <a:ext uri="{FF2B5EF4-FFF2-40B4-BE49-F238E27FC236}">
                <a16:creationId xmlns:a16="http://schemas.microsoft.com/office/drawing/2014/main" id="{45CF747D-FFB5-C5A2-FDF9-F179A9282796}"/>
              </a:ext>
              <a:ext uri="{C183D7F6-B498-43B3-948B-1728B52AA6E4}">
                <adec:decorative xmlns:adec="http://schemas.microsoft.com/office/drawing/2017/decorative" val="1"/>
              </a:ext>
            </a:extLst>
          </p:cNvPr>
          <p:cNvSpPr/>
          <p:nvPr/>
        </p:nvSpPr>
        <p:spPr>
          <a:xfrm>
            <a:off x="1755085" y="3170042"/>
            <a:ext cx="2508571"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Pharmacological Cardioversion (2a)</a:t>
            </a:r>
          </a:p>
        </p:txBody>
      </p:sp>
      <p:sp>
        <p:nvSpPr>
          <p:cNvPr id="24" name="Round Same Side Corner Rectangle 60">
            <a:extLst>
              <a:ext uri="{FF2B5EF4-FFF2-40B4-BE49-F238E27FC236}">
                <a16:creationId xmlns:a16="http://schemas.microsoft.com/office/drawing/2014/main" id="{0411660C-B55F-6962-C426-AD2B2620F013}"/>
              </a:ext>
              <a:ext uri="{C183D7F6-B498-43B3-948B-1728B52AA6E4}">
                <adec:decorative xmlns:adec="http://schemas.microsoft.com/office/drawing/2017/decorative" val="1"/>
              </a:ext>
            </a:extLst>
          </p:cNvPr>
          <p:cNvSpPr/>
          <p:nvPr/>
        </p:nvSpPr>
        <p:spPr>
          <a:xfrm>
            <a:off x="5327625" y="3425224"/>
            <a:ext cx="1178991" cy="811331"/>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latin typeface="Lub Dub Condensed" panose="020B0506030403020204"/>
              </a:rPr>
              <a:t>NDCC (Diltiazem, Verapamil)</a:t>
            </a:r>
          </a:p>
          <a:p>
            <a:pPr algn="ctr"/>
            <a:r>
              <a:rPr lang="pt-BR" sz="1200" b="1" dirty="0">
                <a:solidFill>
                  <a:schemeClr val="tx1"/>
                </a:solidFill>
                <a:latin typeface="Lub Dub Condensed" panose="020B0506030403020204"/>
              </a:rPr>
              <a:t>(3:Harm)</a:t>
            </a:r>
          </a:p>
        </p:txBody>
      </p:sp>
      <p:sp>
        <p:nvSpPr>
          <p:cNvPr id="22" name="TextBox 21">
            <a:extLst>
              <a:ext uri="{FF2B5EF4-FFF2-40B4-BE49-F238E27FC236}">
                <a16:creationId xmlns:a16="http://schemas.microsoft.com/office/drawing/2014/main" id="{0F1DC08B-85FE-F3F4-DFF7-8C4E411BB4FB}"/>
              </a:ext>
              <a:ext uri="{C183D7F6-B498-43B3-948B-1728B52AA6E4}">
                <adec:decorative xmlns:adec="http://schemas.microsoft.com/office/drawing/2017/decorative" val="1"/>
              </a:ext>
            </a:extLst>
          </p:cNvPr>
          <p:cNvSpPr txBox="1"/>
          <p:nvPr/>
        </p:nvSpPr>
        <p:spPr>
          <a:xfrm>
            <a:off x="1754427" y="2083010"/>
            <a:ext cx="2491454" cy="34121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Cardioversion if indicated</a:t>
            </a:r>
          </a:p>
        </p:txBody>
      </p:sp>
      <p:sp>
        <p:nvSpPr>
          <p:cNvPr id="25" name="TextBox 24">
            <a:extLst>
              <a:ext uri="{FF2B5EF4-FFF2-40B4-BE49-F238E27FC236}">
                <a16:creationId xmlns:a16="http://schemas.microsoft.com/office/drawing/2014/main" id="{A709B672-3068-6765-69FF-A9C87377D53D}"/>
              </a:ext>
              <a:ext uri="{C183D7F6-B498-43B3-948B-1728B52AA6E4}">
                <adec:decorative xmlns:adec="http://schemas.microsoft.com/office/drawing/2017/decorative" val="1"/>
              </a:ext>
            </a:extLst>
          </p:cNvPr>
          <p:cNvSpPr txBox="1"/>
          <p:nvPr/>
        </p:nvSpPr>
        <p:spPr>
          <a:xfrm>
            <a:off x="7542082" y="2086554"/>
            <a:ext cx="2491454" cy="34121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Rate Control</a:t>
            </a:r>
          </a:p>
        </p:txBody>
      </p:sp>
      <p:sp>
        <p:nvSpPr>
          <p:cNvPr id="27" name="Rounded Rectangle 28">
            <a:extLst>
              <a:ext uri="{FF2B5EF4-FFF2-40B4-BE49-F238E27FC236}">
                <a16:creationId xmlns:a16="http://schemas.microsoft.com/office/drawing/2014/main" id="{BAA73B9B-4900-E922-5850-3CAED99FCA2F}"/>
              </a:ext>
              <a:ext uri="{C183D7F6-B498-43B3-948B-1728B52AA6E4}">
                <adec:decorative xmlns:adec="http://schemas.microsoft.com/office/drawing/2017/decorative" val="1"/>
              </a:ext>
            </a:extLst>
          </p:cNvPr>
          <p:cNvSpPr/>
          <p:nvPr/>
        </p:nvSpPr>
        <p:spPr>
          <a:xfrm>
            <a:off x="1763332" y="5404716"/>
            <a:ext cx="8667208"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Evaluate if appropriate for rhythm control with catheter ablation – see next slide</a:t>
            </a:r>
          </a:p>
        </p:txBody>
      </p:sp>
      <p:sp>
        <p:nvSpPr>
          <p:cNvPr id="28" name="Rounded Rectangle 28">
            <a:extLst>
              <a:ext uri="{FF2B5EF4-FFF2-40B4-BE49-F238E27FC236}">
                <a16:creationId xmlns:a16="http://schemas.microsoft.com/office/drawing/2014/main" id="{F715B303-AA91-2830-FF16-233E8E83657F}"/>
              </a:ext>
              <a:ext uri="{C183D7F6-B498-43B3-948B-1728B52AA6E4}">
                <adec:decorative xmlns:adec="http://schemas.microsoft.com/office/drawing/2017/decorative" val="1"/>
              </a:ext>
            </a:extLst>
          </p:cNvPr>
          <p:cNvSpPr/>
          <p:nvPr/>
        </p:nvSpPr>
        <p:spPr>
          <a:xfrm>
            <a:off x="6739369" y="2800781"/>
            <a:ext cx="1766678" cy="30392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LVEF</a:t>
            </a:r>
            <a:r>
              <a:rPr lang="en-US" sz="1200" b="1" u="sng" dirty="0">
                <a:ln w="0"/>
                <a:solidFill>
                  <a:schemeClr val="tx1"/>
                </a:solidFill>
                <a:latin typeface="Lub Dub Condensed" panose="020B0506030403020204" pitchFamily="34" charset="0"/>
              </a:rPr>
              <a:t>&lt; </a:t>
            </a:r>
            <a:r>
              <a:rPr lang="en-US" sz="1200" b="1" dirty="0">
                <a:ln w="0"/>
                <a:solidFill>
                  <a:schemeClr val="tx1"/>
                </a:solidFill>
                <a:latin typeface="Lub Dub Condensed" panose="020B0506030403020204" pitchFamily="34" charset="0"/>
              </a:rPr>
              <a:t>40%</a:t>
            </a:r>
          </a:p>
        </p:txBody>
      </p:sp>
      <p:sp>
        <p:nvSpPr>
          <p:cNvPr id="29" name="Rounded Rectangle 28">
            <a:extLst>
              <a:ext uri="{FF2B5EF4-FFF2-40B4-BE49-F238E27FC236}">
                <a16:creationId xmlns:a16="http://schemas.microsoft.com/office/drawing/2014/main" id="{12F2C0C2-FDB3-D698-5C3E-2D3D0B1F6303}"/>
              </a:ext>
              <a:ext uri="{C183D7F6-B498-43B3-948B-1728B52AA6E4}">
                <adec:decorative xmlns:adec="http://schemas.microsoft.com/office/drawing/2017/decorative" val="1"/>
              </a:ext>
            </a:extLst>
          </p:cNvPr>
          <p:cNvSpPr/>
          <p:nvPr/>
        </p:nvSpPr>
        <p:spPr>
          <a:xfrm>
            <a:off x="9287263" y="2793693"/>
            <a:ext cx="1766678" cy="30392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LVEF&gt; 40%</a:t>
            </a:r>
          </a:p>
        </p:txBody>
      </p:sp>
      <p:sp>
        <p:nvSpPr>
          <p:cNvPr id="30" name="Round Same Side Corner Rectangle 60">
            <a:extLst>
              <a:ext uri="{FF2B5EF4-FFF2-40B4-BE49-F238E27FC236}">
                <a16:creationId xmlns:a16="http://schemas.microsoft.com/office/drawing/2014/main" id="{7DA297CC-DB6B-7DA6-3859-9058731A956A}"/>
              </a:ext>
              <a:ext uri="{C183D7F6-B498-43B3-948B-1728B52AA6E4}">
                <adec:decorative xmlns:adec="http://schemas.microsoft.com/office/drawing/2017/decorative" val="1"/>
              </a:ext>
            </a:extLst>
          </p:cNvPr>
          <p:cNvSpPr/>
          <p:nvPr/>
        </p:nvSpPr>
        <p:spPr>
          <a:xfrm>
            <a:off x="6745299" y="3425224"/>
            <a:ext cx="176074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Beta-Blockers (1)</a:t>
            </a:r>
          </a:p>
        </p:txBody>
      </p:sp>
      <p:sp>
        <p:nvSpPr>
          <p:cNvPr id="31" name="Round Same Side Corner Rectangle 60">
            <a:extLst>
              <a:ext uri="{FF2B5EF4-FFF2-40B4-BE49-F238E27FC236}">
                <a16:creationId xmlns:a16="http://schemas.microsoft.com/office/drawing/2014/main" id="{B9A59D0C-C0C7-D552-D2C7-418D85DB099A}"/>
              </a:ext>
              <a:ext uri="{C183D7F6-B498-43B3-948B-1728B52AA6E4}">
                <adec:decorative xmlns:adec="http://schemas.microsoft.com/office/drawing/2017/decorative" val="1"/>
              </a:ext>
            </a:extLst>
          </p:cNvPr>
          <p:cNvSpPr/>
          <p:nvPr/>
        </p:nvSpPr>
        <p:spPr>
          <a:xfrm>
            <a:off x="6745299" y="4087986"/>
            <a:ext cx="1768243"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Digoxin (2a)</a:t>
            </a:r>
          </a:p>
        </p:txBody>
      </p:sp>
      <p:sp>
        <p:nvSpPr>
          <p:cNvPr id="32" name="Round Same Side Corner Rectangle 60">
            <a:extLst>
              <a:ext uri="{FF2B5EF4-FFF2-40B4-BE49-F238E27FC236}">
                <a16:creationId xmlns:a16="http://schemas.microsoft.com/office/drawing/2014/main" id="{268B9A11-BA29-ED0C-B2B1-DE35259839CF}"/>
              </a:ext>
              <a:ext uri="{C183D7F6-B498-43B3-948B-1728B52AA6E4}">
                <adec:decorative xmlns:adec="http://schemas.microsoft.com/office/drawing/2017/decorative" val="1"/>
              </a:ext>
            </a:extLst>
          </p:cNvPr>
          <p:cNvSpPr/>
          <p:nvPr/>
        </p:nvSpPr>
        <p:spPr>
          <a:xfrm>
            <a:off x="6738210" y="4665688"/>
            <a:ext cx="1768243" cy="4166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IV Amiodarone</a:t>
            </a:r>
          </a:p>
          <a:p>
            <a:pPr algn="ctr"/>
            <a:r>
              <a:rPr lang="en-US" sz="1200" b="1" dirty="0">
                <a:solidFill>
                  <a:schemeClr val="tx1"/>
                </a:solidFill>
                <a:latin typeface="Lub Dub Condensed" panose="020B0506030403020204"/>
              </a:rPr>
              <a:t>Acute rate control (2a)</a:t>
            </a:r>
          </a:p>
        </p:txBody>
      </p:sp>
      <p:sp>
        <p:nvSpPr>
          <p:cNvPr id="33" name="Round Same Side Corner Rectangle 60">
            <a:extLst>
              <a:ext uri="{FF2B5EF4-FFF2-40B4-BE49-F238E27FC236}">
                <a16:creationId xmlns:a16="http://schemas.microsoft.com/office/drawing/2014/main" id="{460C70B9-1E4F-490E-8826-2CA33FB77939}"/>
              </a:ext>
              <a:ext uri="{C183D7F6-B498-43B3-948B-1728B52AA6E4}">
                <adec:decorative xmlns:adec="http://schemas.microsoft.com/office/drawing/2017/decorative" val="1"/>
              </a:ext>
            </a:extLst>
          </p:cNvPr>
          <p:cNvSpPr/>
          <p:nvPr/>
        </p:nvSpPr>
        <p:spPr>
          <a:xfrm>
            <a:off x="9290228" y="3428768"/>
            <a:ext cx="1760748" cy="3883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Beta-Blockers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or NDCC (1)</a:t>
            </a:r>
          </a:p>
        </p:txBody>
      </p:sp>
      <p:sp>
        <p:nvSpPr>
          <p:cNvPr id="34" name="Round Same Side Corner Rectangle 60">
            <a:extLst>
              <a:ext uri="{FF2B5EF4-FFF2-40B4-BE49-F238E27FC236}">
                <a16:creationId xmlns:a16="http://schemas.microsoft.com/office/drawing/2014/main" id="{83A0AB6F-DB5C-4D10-685E-73F400C7FBE3}"/>
              </a:ext>
              <a:ext uri="{C183D7F6-B498-43B3-948B-1728B52AA6E4}">
                <adec:decorative xmlns:adec="http://schemas.microsoft.com/office/drawing/2017/decorative" val="1"/>
              </a:ext>
            </a:extLst>
          </p:cNvPr>
          <p:cNvSpPr/>
          <p:nvPr/>
        </p:nvSpPr>
        <p:spPr>
          <a:xfrm>
            <a:off x="9286481" y="4091530"/>
            <a:ext cx="1768243"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Digoxin (2a)</a:t>
            </a:r>
          </a:p>
        </p:txBody>
      </p:sp>
      <p:sp>
        <p:nvSpPr>
          <p:cNvPr id="35" name="Round Same Side Corner Rectangle 60">
            <a:extLst>
              <a:ext uri="{FF2B5EF4-FFF2-40B4-BE49-F238E27FC236}">
                <a16:creationId xmlns:a16="http://schemas.microsoft.com/office/drawing/2014/main" id="{FAE9319F-85ED-EC57-D7D8-31CAEEE37E5B}"/>
              </a:ext>
              <a:ext uri="{C183D7F6-B498-43B3-948B-1728B52AA6E4}">
                <adec:decorative xmlns:adec="http://schemas.microsoft.com/office/drawing/2017/decorative" val="1"/>
              </a:ext>
            </a:extLst>
          </p:cNvPr>
          <p:cNvSpPr/>
          <p:nvPr/>
        </p:nvSpPr>
        <p:spPr>
          <a:xfrm>
            <a:off x="9286481" y="4669232"/>
            <a:ext cx="1768243" cy="4166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IV Amiodarone</a:t>
            </a:r>
          </a:p>
          <a:p>
            <a:pPr algn="ctr"/>
            <a:r>
              <a:rPr lang="en-US" sz="1200" b="1" dirty="0">
                <a:solidFill>
                  <a:schemeClr val="tx1"/>
                </a:solidFill>
                <a:latin typeface="Lub Dub Condensed" panose="020B0506030403020204"/>
              </a:rPr>
              <a:t>Acute rate control (2a)</a:t>
            </a:r>
          </a:p>
        </p:txBody>
      </p:sp>
      <p:cxnSp>
        <p:nvCxnSpPr>
          <p:cNvPr id="36" name="Straight Arrow Connector 35">
            <a:extLst>
              <a:ext uri="{FF2B5EF4-FFF2-40B4-BE49-F238E27FC236}">
                <a16:creationId xmlns:a16="http://schemas.microsoft.com/office/drawing/2014/main" id="{2C553B82-ED21-2D92-8B8E-53055E5C79ED}"/>
              </a:ext>
              <a:ext uri="{C183D7F6-B498-43B3-948B-1728B52AA6E4}">
                <adec:decorative xmlns:adec="http://schemas.microsoft.com/office/drawing/2017/decorative" val="1"/>
              </a:ext>
            </a:extLst>
          </p:cNvPr>
          <p:cNvCxnSpPr>
            <a:cxnSpLocks/>
            <a:stCxn id="22" idx="2"/>
            <a:endCxn id="21" idx="0"/>
          </p:cNvCxnSpPr>
          <p:nvPr/>
        </p:nvCxnSpPr>
        <p:spPr>
          <a:xfrm>
            <a:off x="3000154" y="2424223"/>
            <a:ext cx="3900" cy="367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82">
            <a:extLst>
              <a:ext uri="{FF2B5EF4-FFF2-40B4-BE49-F238E27FC236}">
                <a16:creationId xmlns:a16="http://schemas.microsoft.com/office/drawing/2014/main" id="{057D6164-1CF8-5E51-A6B5-BC409036B9AF}"/>
              </a:ext>
              <a:ext uri="{C183D7F6-B498-43B3-948B-1728B52AA6E4}">
                <adec:decorative xmlns:adec="http://schemas.microsoft.com/office/drawing/2017/decorative" val="1"/>
              </a:ext>
            </a:extLst>
          </p:cNvPr>
          <p:cNvCxnSpPr>
            <a:cxnSpLocks/>
            <a:stCxn id="20" idx="2"/>
            <a:endCxn id="22" idx="0"/>
          </p:cNvCxnSpPr>
          <p:nvPr/>
        </p:nvCxnSpPr>
        <p:spPr>
          <a:xfrm rot="5400000">
            <a:off x="4194645" y="209008"/>
            <a:ext cx="679512" cy="30684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82">
            <a:extLst>
              <a:ext uri="{FF2B5EF4-FFF2-40B4-BE49-F238E27FC236}">
                <a16:creationId xmlns:a16="http://schemas.microsoft.com/office/drawing/2014/main" id="{FF391906-A820-0817-3A45-558D505C57ED}"/>
              </a:ext>
              <a:ext uri="{C183D7F6-B498-43B3-948B-1728B52AA6E4}">
                <adec:decorative xmlns:adec="http://schemas.microsoft.com/office/drawing/2017/decorative" val="1"/>
              </a:ext>
            </a:extLst>
          </p:cNvPr>
          <p:cNvCxnSpPr>
            <a:cxnSpLocks/>
            <a:stCxn id="20" idx="2"/>
            <a:endCxn id="25" idx="0"/>
          </p:cNvCxnSpPr>
          <p:nvPr/>
        </p:nvCxnSpPr>
        <p:spPr>
          <a:xfrm rot="16200000" flipH="1">
            <a:off x="7086700" y="385445"/>
            <a:ext cx="683056" cy="27191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D0B3CB90-7BFA-F539-CFF3-43F4104B51D7}"/>
              </a:ext>
              <a:ext uri="{C183D7F6-B498-43B3-948B-1728B52AA6E4}">
                <adec:decorative xmlns:adec="http://schemas.microsoft.com/office/drawing/2017/decorative" val="1"/>
              </a:ext>
            </a:extLst>
          </p:cNvPr>
          <p:cNvCxnSpPr>
            <a:cxnSpLocks/>
            <a:stCxn id="28" idx="1"/>
            <a:endCxn id="24" idx="0"/>
          </p:cNvCxnSpPr>
          <p:nvPr/>
        </p:nvCxnSpPr>
        <p:spPr>
          <a:xfrm rot="10800000" flipV="1">
            <a:off x="5917121" y="2952744"/>
            <a:ext cx="822248" cy="47248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82">
            <a:extLst>
              <a:ext uri="{FF2B5EF4-FFF2-40B4-BE49-F238E27FC236}">
                <a16:creationId xmlns:a16="http://schemas.microsoft.com/office/drawing/2014/main" id="{5BDE4F2E-50DC-6AB3-A12D-C489B2F4E953}"/>
              </a:ext>
              <a:ext uri="{C183D7F6-B498-43B3-948B-1728B52AA6E4}">
                <adec:decorative xmlns:adec="http://schemas.microsoft.com/office/drawing/2017/decorative" val="1"/>
              </a:ext>
            </a:extLst>
          </p:cNvPr>
          <p:cNvCxnSpPr>
            <a:cxnSpLocks/>
            <a:stCxn id="25" idx="2"/>
            <a:endCxn id="28" idx="0"/>
          </p:cNvCxnSpPr>
          <p:nvPr/>
        </p:nvCxnSpPr>
        <p:spPr>
          <a:xfrm rot="5400000">
            <a:off x="8018752" y="2031724"/>
            <a:ext cx="373014" cy="11651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3C00FC1E-F22F-6A8A-A1A0-77EDC866C9D6}"/>
              </a:ext>
              <a:ext uri="{C183D7F6-B498-43B3-948B-1728B52AA6E4}">
                <adec:decorative xmlns:adec="http://schemas.microsoft.com/office/drawing/2017/decorative" val="1"/>
              </a:ext>
            </a:extLst>
          </p:cNvPr>
          <p:cNvCxnSpPr>
            <a:cxnSpLocks/>
            <a:stCxn id="25" idx="2"/>
            <a:endCxn id="29" idx="0"/>
          </p:cNvCxnSpPr>
          <p:nvPr/>
        </p:nvCxnSpPr>
        <p:spPr>
          <a:xfrm rot="16200000" flipH="1">
            <a:off x="9296242" y="1919333"/>
            <a:ext cx="365926" cy="1382793"/>
          </a:xfrm>
          <a:prstGeom prst="bentConnector3">
            <a:avLst>
              <a:gd name="adj1" fmla="val 4999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426180F-B4D9-FFAC-32EC-564B391C0C97}"/>
              </a:ext>
              <a:ext uri="{C183D7F6-B498-43B3-948B-1728B52AA6E4}">
                <adec:decorative xmlns:adec="http://schemas.microsoft.com/office/drawing/2017/decorative" val="1"/>
              </a:ext>
            </a:extLst>
          </p:cNvPr>
          <p:cNvCxnSpPr>
            <a:cxnSpLocks/>
            <a:stCxn id="23" idx="2"/>
          </p:cNvCxnSpPr>
          <p:nvPr/>
        </p:nvCxnSpPr>
        <p:spPr>
          <a:xfrm>
            <a:off x="3009371" y="3482317"/>
            <a:ext cx="0" cy="191902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820B9CB-A932-1D2A-009D-4CFA49711000}"/>
              </a:ext>
              <a:ext uri="{C183D7F6-B498-43B3-948B-1728B52AA6E4}">
                <adec:decorative xmlns:adec="http://schemas.microsoft.com/office/drawing/2017/decorative" val="1"/>
              </a:ext>
            </a:extLst>
          </p:cNvPr>
          <p:cNvCxnSpPr>
            <a:cxnSpLocks/>
            <a:stCxn id="28" idx="2"/>
            <a:endCxn id="30" idx="0"/>
          </p:cNvCxnSpPr>
          <p:nvPr/>
        </p:nvCxnSpPr>
        <p:spPr>
          <a:xfrm>
            <a:off x="7622708" y="3104706"/>
            <a:ext cx="2965" cy="3205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7696298-520E-F87C-2811-7AD1E4DD810D}"/>
              </a:ext>
              <a:ext uri="{C183D7F6-B498-43B3-948B-1728B52AA6E4}">
                <adec:decorative xmlns:adec="http://schemas.microsoft.com/office/drawing/2017/decorative" val="1"/>
              </a:ext>
            </a:extLst>
          </p:cNvPr>
          <p:cNvCxnSpPr>
            <a:cxnSpLocks/>
            <a:stCxn id="30" idx="2"/>
            <a:endCxn id="31" idx="0"/>
          </p:cNvCxnSpPr>
          <p:nvPr/>
        </p:nvCxnSpPr>
        <p:spPr>
          <a:xfrm>
            <a:off x="7625673" y="3737499"/>
            <a:ext cx="3748" cy="3504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9A076FA-FF50-8984-8417-01F65E483D26}"/>
              </a:ext>
              <a:ext uri="{C183D7F6-B498-43B3-948B-1728B52AA6E4}">
                <adec:decorative xmlns:adec="http://schemas.microsoft.com/office/drawing/2017/decorative" val="1"/>
              </a:ext>
            </a:extLst>
          </p:cNvPr>
          <p:cNvCxnSpPr>
            <a:cxnSpLocks/>
            <a:stCxn id="31" idx="2"/>
            <a:endCxn id="32" idx="0"/>
          </p:cNvCxnSpPr>
          <p:nvPr/>
        </p:nvCxnSpPr>
        <p:spPr>
          <a:xfrm flipH="1">
            <a:off x="7622332" y="4400261"/>
            <a:ext cx="7089" cy="2654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DD98267-4B81-CD82-336B-746A337BC4BA}"/>
              </a:ext>
              <a:ext uri="{C183D7F6-B498-43B3-948B-1728B52AA6E4}">
                <adec:decorative xmlns:adec="http://schemas.microsoft.com/office/drawing/2017/decorative" val="1"/>
              </a:ext>
            </a:extLst>
          </p:cNvPr>
          <p:cNvCxnSpPr>
            <a:cxnSpLocks/>
            <a:stCxn id="32" idx="2"/>
          </p:cNvCxnSpPr>
          <p:nvPr/>
        </p:nvCxnSpPr>
        <p:spPr>
          <a:xfrm>
            <a:off x="7622332" y="5082363"/>
            <a:ext cx="0" cy="3402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B4985AF-41B4-02F5-DA14-5C1F2A2FA8B2}"/>
              </a:ext>
              <a:ext uri="{C183D7F6-B498-43B3-948B-1728B52AA6E4}">
                <adec:decorative xmlns:adec="http://schemas.microsoft.com/office/drawing/2017/decorative" val="1"/>
              </a:ext>
            </a:extLst>
          </p:cNvPr>
          <p:cNvCxnSpPr>
            <a:cxnSpLocks/>
            <a:stCxn id="29" idx="2"/>
          </p:cNvCxnSpPr>
          <p:nvPr/>
        </p:nvCxnSpPr>
        <p:spPr>
          <a:xfrm flipH="1">
            <a:off x="10170400" y="3097618"/>
            <a:ext cx="202" cy="3311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E464B8C-4C3A-5D7C-6E01-118B1D7002B2}"/>
              </a:ext>
              <a:ext uri="{C183D7F6-B498-43B3-948B-1728B52AA6E4}">
                <adec:decorative xmlns:adec="http://schemas.microsoft.com/office/drawing/2017/decorative" val="1"/>
              </a:ext>
            </a:extLst>
          </p:cNvPr>
          <p:cNvCxnSpPr>
            <a:cxnSpLocks/>
            <a:stCxn id="33" idx="2"/>
          </p:cNvCxnSpPr>
          <p:nvPr/>
        </p:nvCxnSpPr>
        <p:spPr>
          <a:xfrm>
            <a:off x="10170602" y="3817088"/>
            <a:ext cx="3546" cy="274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6371E25-DF56-6AE5-6D2F-00D7311D05C7}"/>
              </a:ext>
              <a:ext uri="{C183D7F6-B498-43B3-948B-1728B52AA6E4}">
                <adec:decorative xmlns:adec="http://schemas.microsoft.com/office/drawing/2017/decorative" val="1"/>
              </a:ext>
            </a:extLst>
          </p:cNvPr>
          <p:cNvCxnSpPr>
            <a:cxnSpLocks/>
          </p:cNvCxnSpPr>
          <p:nvPr/>
        </p:nvCxnSpPr>
        <p:spPr>
          <a:xfrm flipH="1">
            <a:off x="10167059" y="4403805"/>
            <a:ext cx="7089" cy="2654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2A5800C-7461-FFFB-A81C-5930E898CAD5}"/>
              </a:ext>
              <a:ext uri="{C183D7F6-B498-43B3-948B-1728B52AA6E4}">
                <adec:decorative xmlns:adec="http://schemas.microsoft.com/office/drawing/2017/decorative" val="1"/>
              </a:ext>
            </a:extLst>
          </p:cNvPr>
          <p:cNvCxnSpPr>
            <a:cxnSpLocks/>
          </p:cNvCxnSpPr>
          <p:nvPr/>
        </p:nvCxnSpPr>
        <p:spPr>
          <a:xfrm>
            <a:off x="10167059" y="5085907"/>
            <a:ext cx="0" cy="3402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Elbow Connector 82">
            <a:extLst>
              <a:ext uri="{FF2B5EF4-FFF2-40B4-BE49-F238E27FC236}">
                <a16:creationId xmlns:a16="http://schemas.microsoft.com/office/drawing/2014/main" id="{E365F7A9-C3D6-FAF6-FFE7-BE42245DBDE4}"/>
              </a:ext>
              <a:ext uri="{C183D7F6-B498-43B3-948B-1728B52AA6E4}">
                <adec:decorative xmlns:adec="http://schemas.microsoft.com/office/drawing/2017/decorative" val="1"/>
              </a:ext>
            </a:extLst>
          </p:cNvPr>
          <p:cNvCxnSpPr>
            <a:cxnSpLocks/>
            <a:stCxn id="20" idx="2"/>
          </p:cNvCxnSpPr>
          <p:nvPr/>
        </p:nvCxnSpPr>
        <p:spPr>
          <a:xfrm rot="5400000">
            <a:off x="3395830" y="2728525"/>
            <a:ext cx="3997845" cy="1347791"/>
          </a:xfrm>
          <a:prstGeom prst="bentConnector3">
            <a:avLst>
              <a:gd name="adj1" fmla="val 851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descr="Flow chart of guideline recommendations for the management of atrial fibrillation in the heart failure patient. ">
            <a:extLst>
              <a:ext uri="{FF2B5EF4-FFF2-40B4-BE49-F238E27FC236}">
                <a16:creationId xmlns:a16="http://schemas.microsoft.com/office/drawing/2014/main" id="{6F66D20A-B621-F135-8B94-1B573ABE6900}"/>
              </a:ext>
            </a:extLst>
          </p:cNvPr>
          <p:cNvSpPr/>
          <p:nvPr/>
        </p:nvSpPr>
        <p:spPr>
          <a:xfrm>
            <a:off x="821934" y="811658"/>
            <a:ext cx="10489914" cy="5065160"/>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6015318"/>
            <a:ext cx="8436269" cy="190272"/>
          </a:xfrm>
        </p:spPr>
        <p:txBody>
          <a:bodyPr/>
          <a:lstStyle/>
          <a:p>
            <a:pPr marL="0" indent="0" algn="ctr"/>
            <a:r>
              <a:rPr lang="en-US" b="1" dirty="0"/>
              <a:t>Abbreviations: </a:t>
            </a:r>
            <a:r>
              <a:rPr lang="en-US" dirty="0"/>
              <a:t>AF indicates atrial fibrillation; HF, heart failure; IV, intravenous; and NDCC, non-dihydropyridine calcium channel blockers.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8142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up)">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right)">
                                      <p:cBhvr>
                                        <p:cTn id="53" dur="500"/>
                                        <p:tgtEl>
                                          <p:spTgt spid="47"/>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right)">
                                      <p:cBhvr>
                                        <p:cTn id="61" dur="500"/>
                                        <p:tgtEl>
                                          <p:spTgt spid="41"/>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3000"/>
                            </p:stCondLst>
                            <p:childTnLst>
                              <p:par>
                                <p:cTn id="67" presetID="22" presetClass="entr" presetSubtype="1"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up)">
                                      <p:cBhvr>
                                        <p:cTn id="69" dur="500"/>
                                        <p:tgtEl>
                                          <p:spTgt spid="59"/>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4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500"/>
                                        <p:tgtEl>
                                          <p:spTgt spid="64"/>
                                        </p:tgtEl>
                                      </p:cBhvr>
                                    </p:animEffect>
                                  </p:childTnLst>
                                </p:cTn>
                              </p:par>
                            </p:childTnLst>
                          </p:cTn>
                        </p:par>
                        <p:par>
                          <p:cTn id="78" fill="hold">
                            <p:stCondLst>
                              <p:cond delay="4500"/>
                            </p:stCondLst>
                            <p:childTnLst>
                              <p:par>
                                <p:cTn id="79" presetID="10"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par>
                          <p:cTn id="82" fill="hold">
                            <p:stCondLst>
                              <p:cond delay="500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6000"/>
                            </p:stCondLst>
                            <p:childTnLst>
                              <p:par>
                                <p:cTn id="91" presetID="22" presetClass="entr" presetSubtype="1" fill="hold"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up)">
                                      <p:cBhvr>
                                        <p:cTn id="98" dur="500"/>
                                        <p:tgtEl>
                                          <p:spTgt spid="48"/>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par>
                          <p:cTn id="103" fill="hold">
                            <p:stCondLst>
                              <p:cond delay="1000"/>
                            </p:stCondLst>
                            <p:childTnLst>
                              <p:par>
                                <p:cTn id="104" presetID="22" presetClass="entr" presetSubtype="1" fill="hold" nodeType="after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wipe(up)">
                                      <p:cBhvr>
                                        <p:cTn id="106" dur="500"/>
                                        <p:tgtEl>
                                          <p:spTgt spid="73"/>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par>
                          <p:cTn id="111" fill="hold">
                            <p:stCondLst>
                              <p:cond delay="2000"/>
                            </p:stCondLst>
                            <p:childTnLst>
                              <p:par>
                                <p:cTn id="112" presetID="22" presetClass="entr" presetSubtype="1" fill="hold" nodeType="after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wipe(up)">
                                      <p:cBhvr>
                                        <p:cTn id="114" dur="500"/>
                                        <p:tgtEl>
                                          <p:spTgt spid="74"/>
                                        </p:tgtEl>
                                      </p:cBhvr>
                                    </p:animEffect>
                                  </p:childTnLst>
                                </p:cTn>
                              </p:par>
                            </p:childTnLst>
                          </p:cTn>
                        </p:par>
                        <p:par>
                          <p:cTn id="115" fill="hold">
                            <p:stCondLst>
                              <p:cond delay="2500"/>
                            </p:stCondLst>
                            <p:childTnLst>
                              <p:par>
                                <p:cTn id="116" presetID="10" presetClass="entr" presetSubtype="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childTnLst>
                          </p:cTn>
                        </p:par>
                        <p:par>
                          <p:cTn id="119" fill="hold">
                            <p:stCondLst>
                              <p:cond delay="3000"/>
                            </p:stCondLst>
                            <p:childTnLst>
                              <p:par>
                                <p:cTn id="120" presetID="22" presetClass="entr" presetSubtype="1" fill="hold" nodeType="after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wipe(up)">
                                      <p:cBhvr>
                                        <p:cTn id="122" dur="500"/>
                                        <p:tgtEl>
                                          <p:spTgt spid="75"/>
                                        </p:tgtEl>
                                      </p:cBhvr>
                                    </p:animEffect>
                                  </p:childTnLst>
                                </p:cTn>
                              </p:par>
                            </p:childTnLst>
                          </p:cTn>
                        </p:par>
                        <p:par>
                          <p:cTn id="123" fill="hold">
                            <p:stCondLst>
                              <p:cond delay="3500"/>
                            </p:stCondLst>
                            <p:childTnLst>
                              <p:par>
                                <p:cTn id="124" presetID="10" presetClass="entr" presetSubtype="0"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par>
                          <p:cTn id="127" fill="hold">
                            <p:stCondLst>
                              <p:cond delay="4000"/>
                            </p:stCondLst>
                            <p:childTnLst>
                              <p:par>
                                <p:cTn id="128" presetID="22" presetClass="entr" presetSubtype="1" fill="hold" nodeType="after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wipe(up)">
                                      <p:cBhvr>
                                        <p:cTn id="13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2"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AF Management in Patients with HF </a:t>
            </a:r>
          </a:p>
        </p:txBody>
      </p:sp>
      <p:sp>
        <p:nvSpPr>
          <p:cNvPr id="5" name="Rectangle 4" descr="Flow chart of guideline recommendations for the management of atrial fibrillation in the heart failure patient. ">
            <a:extLst>
              <a:ext uri="{FF2B5EF4-FFF2-40B4-BE49-F238E27FC236}">
                <a16:creationId xmlns:a16="http://schemas.microsoft.com/office/drawing/2014/main" id="{63B1E713-261B-2BFA-3D7E-99630F3AF3D7}"/>
              </a:ext>
            </a:extLst>
          </p:cNvPr>
          <p:cNvSpPr/>
          <p:nvPr/>
        </p:nvSpPr>
        <p:spPr>
          <a:xfrm>
            <a:off x="349321" y="811658"/>
            <a:ext cx="11548153" cy="486995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701553"/>
            <a:ext cx="8436269" cy="504037"/>
          </a:xfrm>
        </p:spPr>
        <p:txBody>
          <a:bodyPr/>
          <a:lstStyle/>
          <a:p>
            <a:pPr marL="0" indent="0" algn="ctr"/>
            <a:r>
              <a:rPr lang="en-US" b="1" dirty="0"/>
              <a:t>Abbreviations: </a:t>
            </a:r>
            <a:r>
              <a:rPr lang="en-US" dirty="0"/>
              <a:t>AF indicates atrial fibrillation; AV, atrioventricular; CMP, cardiomyopathy; CMR, cardiac magnetic resonance; GDMT, guideline-directed medical therapy; HF, heart failure; HFpEF, heart failure with preserved ejection fraction; HFrEF, heart failure with reduced ejection fraction; IV, intravenous; LVEF, left ventricular ejection fraction; NYHA, New York Heart Association; and wk, week.</a:t>
            </a:r>
          </a:p>
        </p:txBody>
      </p:sp>
      <p:sp>
        <p:nvSpPr>
          <p:cNvPr id="20" name="Rounded Rectangle 28">
            <a:extLst>
              <a:ext uri="{FF2B5EF4-FFF2-40B4-BE49-F238E27FC236}">
                <a16:creationId xmlns:a16="http://schemas.microsoft.com/office/drawing/2014/main" id="{E46BEB8D-D337-8513-8023-2D67CB2E0B49}"/>
              </a:ext>
              <a:ext uri="{C183D7F6-B498-43B3-948B-1728B52AA6E4}">
                <adec:decorative xmlns:adec="http://schemas.microsoft.com/office/drawing/2017/decorative" val="1"/>
              </a:ext>
            </a:extLst>
          </p:cNvPr>
          <p:cNvSpPr/>
          <p:nvPr/>
        </p:nvSpPr>
        <p:spPr>
          <a:xfrm>
            <a:off x="1763332" y="843349"/>
            <a:ext cx="8667208"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Evaluate if appropriate for rhythm control with catheter ablation – see previous slide</a:t>
            </a:r>
          </a:p>
        </p:txBody>
      </p:sp>
      <p:sp>
        <p:nvSpPr>
          <p:cNvPr id="21" name="TextBox 20">
            <a:extLst>
              <a:ext uri="{FF2B5EF4-FFF2-40B4-BE49-F238E27FC236}">
                <a16:creationId xmlns:a16="http://schemas.microsoft.com/office/drawing/2014/main" id="{0EA41F96-D041-15E4-5A09-B12B50B9817C}"/>
              </a:ext>
              <a:ext uri="{C183D7F6-B498-43B3-948B-1728B52AA6E4}">
                <adec:decorative xmlns:adec="http://schemas.microsoft.com/office/drawing/2017/decorative" val="1"/>
              </a:ext>
            </a:extLst>
          </p:cNvPr>
          <p:cNvSpPr txBox="1"/>
          <p:nvPr/>
        </p:nvSpPr>
        <p:spPr>
          <a:xfrm>
            <a:off x="777211" y="1530106"/>
            <a:ext cx="3103673" cy="13087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Likely to benefit from catheter ablation</a:t>
            </a:r>
          </a:p>
          <a:p>
            <a:pPr marL="287338" indent="-171450" algn="l">
              <a:buFont typeface="Arial" panose="020B0604020202020204" pitchFamily="34" charset="0"/>
              <a:buChar char="•"/>
            </a:pPr>
            <a:r>
              <a:rPr lang="en-US" sz="1100" b="0" dirty="0">
                <a:solidFill>
                  <a:schemeClr val="tx1"/>
                </a:solidFill>
              </a:rPr>
              <a:t>AF-mediated CMP suspected</a:t>
            </a:r>
          </a:p>
          <a:p>
            <a:pPr marL="287338" indent="-171450" algn="l">
              <a:buFont typeface="Arial" panose="020B0604020202020204" pitchFamily="34" charset="0"/>
              <a:buChar char="•"/>
            </a:pPr>
            <a:r>
              <a:rPr lang="en-US" sz="1100" b="0" dirty="0">
                <a:solidFill>
                  <a:schemeClr val="tx1"/>
                </a:solidFill>
              </a:rPr>
              <a:t>Early stage of HF</a:t>
            </a:r>
          </a:p>
          <a:p>
            <a:pPr marL="287338" indent="-171450" algn="l">
              <a:buFont typeface="Arial" panose="020B0604020202020204" pitchFamily="34" charset="0"/>
              <a:buChar char="•"/>
            </a:pPr>
            <a:r>
              <a:rPr lang="en-US" sz="1100" b="0" dirty="0">
                <a:solidFill>
                  <a:schemeClr val="tx1"/>
                </a:solidFill>
              </a:rPr>
              <a:t>No significant ventricular scar on CMR</a:t>
            </a:r>
          </a:p>
          <a:p>
            <a:pPr marL="287338" indent="-171450" algn="l">
              <a:buFont typeface="Arial" panose="020B0604020202020204" pitchFamily="34" charset="0"/>
              <a:buChar char="•"/>
            </a:pPr>
            <a:r>
              <a:rPr lang="en-US" sz="1100" b="0" dirty="0">
                <a:solidFill>
                  <a:schemeClr val="tx1"/>
                </a:solidFill>
              </a:rPr>
              <a:t>No or mild atrial fibrosis</a:t>
            </a:r>
          </a:p>
          <a:p>
            <a:pPr marL="287338" indent="-171450" algn="l">
              <a:buFont typeface="Arial" panose="020B0604020202020204" pitchFamily="34" charset="0"/>
              <a:buChar char="•"/>
            </a:pPr>
            <a:r>
              <a:rPr lang="en-US" sz="1100" b="0" dirty="0">
                <a:solidFill>
                  <a:schemeClr val="tx1"/>
                </a:solidFill>
              </a:rPr>
              <a:t>Paroxysmal and early persistent AF</a:t>
            </a:r>
          </a:p>
          <a:p>
            <a:pPr marL="287338" indent="-171450" algn="l">
              <a:buFont typeface="Arial" panose="020B0604020202020204" pitchFamily="34" charset="0"/>
              <a:buChar char="•"/>
            </a:pPr>
            <a:r>
              <a:rPr lang="en-US" sz="1100" b="0" dirty="0">
                <a:solidFill>
                  <a:schemeClr val="tx1"/>
                </a:solidFill>
              </a:rPr>
              <a:t>Younger pts w/o significant other comorbidities</a:t>
            </a:r>
          </a:p>
        </p:txBody>
      </p:sp>
      <p:sp>
        <p:nvSpPr>
          <p:cNvPr id="22" name="TextBox 21">
            <a:extLst>
              <a:ext uri="{FF2B5EF4-FFF2-40B4-BE49-F238E27FC236}">
                <a16:creationId xmlns:a16="http://schemas.microsoft.com/office/drawing/2014/main" id="{8D3A4F32-8076-B356-3177-41B24E8B7FDE}"/>
              </a:ext>
              <a:ext uri="{C183D7F6-B498-43B3-948B-1728B52AA6E4}">
                <adec:decorative xmlns:adec="http://schemas.microsoft.com/office/drawing/2017/decorative" val="1"/>
              </a:ext>
            </a:extLst>
          </p:cNvPr>
          <p:cNvSpPr txBox="1"/>
          <p:nvPr/>
        </p:nvSpPr>
        <p:spPr>
          <a:xfrm>
            <a:off x="4661328" y="1530106"/>
            <a:ext cx="2983481" cy="13087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Less Likely to benefit from catheter ablation</a:t>
            </a:r>
          </a:p>
          <a:p>
            <a:pPr marL="287338" indent="-171450">
              <a:buFont typeface="Arial" panose="020B0604020202020204" pitchFamily="34" charset="0"/>
              <a:buChar char="•"/>
            </a:pPr>
            <a:r>
              <a:rPr lang="en-US" sz="1100" b="0" dirty="0">
                <a:solidFill>
                  <a:schemeClr val="tx1"/>
                </a:solidFill>
              </a:rPr>
              <a:t>Advanced HF</a:t>
            </a:r>
          </a:p>
          <a:p>
            <a:pPr marL="287338" indent="-171450">
              <a:buFont typeface="Arial" panose="020B0604020202020204" pitchFamily="34" charset="0"/>
              <a:buChar char="•"/>
            </a:pPr>
            <a:r>
              <a:rPr lang="en-US" sz="1100" b="0" dirty="0">
                <a:solidFill>
                  <a:schemeClr val="tx1"/>
                </a:solidFill>
              </a:rPr>
              <a:t>Significant ventricular scar on CMR</a:t>
            </a:r>
          </a:p>
          <a:p>
            <a:pPr marL="287338" indent="-171450">
              <a:buFont typeface="Arial" panose="020B0604020202020204" pitchFamily="34" charset="0"/>
              <a:buChar char="•"/>
            </a:pPr>
            <a:r>
              <a:rPr lang="en-US" sz="1100" b="0" dirty="0">
                <a:solidFill>
                  <a:schemeClr val="tx1"/>
                </a:solidFill>
              </a:rPr>
              <a:t>Severe atrial myopathy (dilation/fibrosis)</a:t>
            </a:r>
          </a:p>
          <a:p>
            <a:pPr marL="287338" indent="-171450">
              <a:buFont typeface="Arial" panose="020B0604020202020204" pitchFamily="34" charset="0"/>
              <a:buChar char="•"/>
            </a:pPr>
            <a:r>
              <a:rPr lang="en-US" sz="1100" b="0" dirty="0">
                <a:solidFill>
                  <a:schemeClr val="tx1"/>
                </a:solidFill>
              </a:rPr>
              <a:t>Long-standing persistent AF</a:t>
            </a:r>
          </a:p>
          <a:p>
            <a:pPr marL="287338" indent="-171450">
              <a:buFont typeface="Arial" panose="020B0604020202020204" pitchFamily="34" charset="0"/>
              <a:buChar char="•"/>
            </a:pPr>
            <a:r>
              <a:rPr lang="en-US" sz="1100" b="0" dirty="0">
                <a:solidFill>
                  <a:schemeClr val="tx1"/>
                </a:solidFill>
              </a:rPr>
              <a:t>Prior failed ablations</a:t>
            </a:r>
          </a:p>
          <a:p>
            <a:pPr marL="287338" indent="-171450">
              <a:buFont typeface="Arial" panose="020B0604020202020204" pitchFamily="34" charset="0"/>
              <a:buChar char="•"/>
            </a:pPr>
            <a:r>
              <a:rPr lang="en-US" sz="1100" b="0" dirty="0">
                <a:solidFill>
                  <a:schemeClr val="tx1"/>
                </a:solidFill>
              </a:rPr>
              <a:t>Advanced age or multiple comorbidities</a:t>
            </a:r>
          </a:p>
        </p:txBody>
      </p:sp>
      <p:sp>
        <p:nvSpPr>
          <p:cNvPr id="23" name="TextBox 22">
            <a:extLst>
              <a:ext uri="{FF2B5EF4-FFF2-40B4-BE49-F238E27FC236}">
                <a16:creationId xmlns:a16="http://schemas.microsoft.com/office/drawing/2014/main" id="{1F031AE3-BD2E-9B4B-CB31-A2205959B416}"/>
              </a:ext>
              <a:ext uri="{C183D7F6-B498-43B3-948B-1728B52AA6E4}">
                <adec:decorative xmlns:adec="http://schemas.microsoft.com/office/drawing/2017/decorative" val="1"/>
              </a:ext>
            </a:extLst>
          </p:cNvPr>
          <p:cNvSpPr txBox="1"/>
          <p:nvPr/>
        </p:nvSpPr>
        <p:spPr>
          <a:xfrm>
            <a:off x="791228" y="3124560"/>
            <a:ext cx="1328781" cy="26722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HFrEF</a:t>
            </a:r>
          </a:p>
        </p:txBody>
      </p:sp>
      <p:sp>
        <p:nvSpPr>
          <p:cNvPr id="24" name="TextBox 23">
            <a:extLst>
              <a:ext uri="{FF2B5EF4-FFF2-40B4-BE49-F238E27FC236}">
                <a16:creationId xmlns:a16="http://schemas.microsoft.com/office/drawing/2014/main" id="{882B3889-662E-100B-7F6A-43DA4D2543B1}"/>
              </a:ext>
              <a:ext uri="{C183D7F6-B498-43B3-948B-1728B52AA6E4}">
                <adec:decorative xmlns:adec="http://schemas.microsoft.com/office/drawing/2017/decorative" val="1"/>
              </a:ext>
            </a:extLst>
          </p:cNvPr>
          <p:cNvSpPr txBox="1"/>
          <p:nvPr/>
        </p:nvSpPr>
        <p:spPr>
          <a:xfrm>
            <a:off x="2630478" y="3125145"/>
            <a:ext cx="1328867" cy="26664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HFpEF</a:t>
            </a:r>
          </a:p>
        </p:txBody>
      </p:sp>
      <p:sp>
        <p:nvSpPr>
          <p:cNvPr id="25" name="TextBox 24">
            <a:extLst>
              <a:ext uri="{FF2B5EF4-FFF2-40B4-BE49-F238E27FC236}">
                <a16:creationId xmlns:a16="http://schemas.microsoft.com/office/drawing/2014/main" id="{70A03B10-2C3B-1079-63F6-DAF518D91820}"/>
              </a:ext>
              <a:ext uri="{C183D7F6-B498-43B3-948B-1728B52AA6E4}">
                <adec:decorative xmlns:adec="http://schemas.microsoft.com/office/drawing/2017/decorative" val="1"/>
              </a:ext>
            </a:extLst>
          </p:cNvPr>
          <p:cNvSpPr txBox="1"/>
          <p:nvPr/>
        </p:nvSpPr>
        <p:spPr>
          <a:xfrm>
            <a:off x="789079" y="3683713"/>
            <a:ext cx="1333078" cy="4098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AF catheter ablation (1)</a:t>
            </a:r>
          </a:p>
        </p:txBody>
      </p:sp>
      <p:sp>
        <p:nvSpPr>
          <p:cNvPr id="26" name="TextBox 25">
            <a:extLst>
              <a:ext uri="{FF2B5EF4-FFF2-40B4-BE49-F238E27FC236}">
                <a16:creationId xmlns:a16="http://schemas.microsoft.com/office/drawing/2014/main" id="{0C2B3D6D-40A6-499B-BA7E-76DC218515ED}"/>
              </a:ext>
              <a:ext uri="{C183D7F6-B498-43B3-948B-1728B52AA6E4}">
                <adec:decorative xmlns:adec="http://schemas.microsoft.com/office/drawing/2017/decorative" val="1"/>
              </a:ext>
            </a:extLst>
          </p:cNvPr>
          <p:cNvSpPr txBox="1"/>
          <p:nvPr/>
        </p:nvSpPr>
        <p:spPr>
          <a:xfrm>
            <a:off x="582707" y="4867651"/>
            <a:ext cx="1745823" cy="77823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Long-term surveillance for recurrent AF </a:t>
            </a:r>
            <a:br>
              <a:rPr lang="en-US" dirty="0"/>
            </a:br>
            <a:r>
              <a:rPr lang="en-US" dirty="0"/>
              <a:t>(in AF-induced CMP </a:t>
            </a:r>
            <a:br>
              <a:rPr lang="en-US" dirty="0"/>
            </a:br>
            <a:r>
              <a:rPr lang="en-US" dirty="0"/>
              <a:t>and recovered LVEF (2a)</a:t>
            </a:r>
          </a:p>
        </p:txBody>
      </p:sp>
      <p:sp>
        <p:nvSpPr>
          <p:cNvPr id="27" name="TextBox 26">
            <a:extLst>
              <a:ext uri="{FF2B5EF4-FFF2-40B4-BE49-F238E27FC236}">
                <a16:creationId xmlns:a16="http://schemas.microsoft.com/office/drawing/2014/main" id="{1126A90B-6D4D-E63F-7BE0-7FB88F93A8A3}"/>
              </a:ext>
              <a:ext uri="{C183D7F6-B498-43B3-948B-1728B52AA6E4}">
                <adec:decorative xmlns:adec="http://schemas.microsoft.com/office/drawing/2017/decorative" val="1"/>
              </a:ext>
            </a:extLst>
          </p:cNvPr>
          <p:cNvSpPr txBox="1"/>
          <p:nvPr/>
        </p:nvSpPr>
        <p:spPr>
          <a:xfrm>
            <a:off x="6332774" y="4687018"/>
            <a:ext cx="1524687" cy="88444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Dronedarone NYHA Class III/IV HF or decompensated HF in past 4 wk (3:Harm)</a:t>
            </a:r>
          </a:p>
        </p:txBody>
      </p:sp>
      <p:sp>
        <p:nvSpPr>
          <p:cNvPr id="28" name="TextBox 27">
            <a:extLst>
              <a:ext uri="{FF2B5EF4-FFF2-40B4-BE49-F238E27FC236}">
                <a16:creationId xmlns:a16="http://schemas.microsoft.com/office/drawing/2014/main" id="{136E966A-C462-7C3C-8110-30412C592A10}"/>
              </a:ext>
              <a:ext uri="{C183D7F6-B498-43B3-948B-1728B52AA6E4}">
                <adec:decorative xmlns:adec="http://schemas.microsoft.com/office/drawing/2017/decorative" val="1"/>
              </a:ext>
            </a:extLst>
          </p:cNvPr>
          <p:cNvSpPr txBox="1"/>
          <p:nvPr/>
        </p:nvSpPr>
        <p:spPr>
          <a:xfrm>
            <a:off x="2628372" y="3683712"/>
            <a:ext cx="1333078" cy="40982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AF catheter ablation (2a)</a:t>
            </a:r>
          </a:p>
        </p:txBody>
      </p:sp>
      <p:sp>
        <p:nvSpPr>
          <p:cNvPr id="29" name="TextBox 28">
            <a:extLst>
              <a:ext uri="{FF2B5EF4-FFF2-40B4-BE49-F238E27FC236}">
                <a16:creationId xmlns:a16="http://schemas.microsoft.com/office/drawing/2014/main" id="{831A13C0-1046-84CE-3F8A-B345399C2C13}"/>
              </a:ext>
              <a:ext uri="{C183D7F6-B498-43B3-948B-1728B52AA6E4}">
                <adec:decorative xmlns:adec="http://schemas.microsoft.com/office/drawing/2017/decorative" val="1"/>
              </a:ext>
            </a:extLst>
          </p:cNvPr>
          <p:cNvSpPr txBox="1"/>
          <p:nvPr/>
        </p:nvSpPr>
        <p:spPr>
          <a:xfrm>
            <a:off x="4667247" y="3125145"/>
            <a:ext cx="2977561" cy="52267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Decision for pharmacological rhythm vs rate-control strategy</a:t>
            </a:r>
          </a:p>
        </p:txBody>
      </p:sp>
      <p:sp>
        <p:nvSpPr>
          <p:cNvPr id="30" name="TextBox 29">
            <a:extLst>
              <a:ext uri="{FF2B5EF4-FFF2-40B4-BE49-F238E27FC236}">
                <a16:creationId xmlns:a16="http://schemas.microsoft.com/office/drawing/2014/main" id="{F3264BBC-50BF-A2A3-8C30-A78B807F0C5B}"/>
              </a:ext>
              <a:ext uri="{C183D7F6-B498-43B3-948B-1728B52AA6E4}">
                <adec:decorative xmlns:adec="http://schemas.microsoft.com/office/drawing/2017/decorative" val="1"/>
              </a:ext>
            </a:extLst>
          </p:cNvPr>
          <p:cNvSpPr txBox="1"/>
          <p:nvPr/>
        </p:nvSpPr>
        <p:spPr>
          <a:xfrm>
            <a:off x="4667694" y="3915811"/>
            <a:ext cx="2977115" cy="43290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solidFill>
                  <a:schemeClr val="tx1"/>
                </a:solidFill>
              </a:rPr>
              <a:t>Pharmacological cardioversion and maintenance of SR after cardioversion</a:t>
            </a:r>
          </a:p>
        </p:txBody>
      </p:sp>
      <p:sp>
        <p:nvSpPr>
          <p:cNvPr id="32" name="TextBox 31">
            <a:extLst>
              <a:ext uri="{FF2B5EF4-FFF2-40B4-BE49-F238E27FC236}">
                <a16:creationId xmlns:a16="http://schemas.microsoft.com/office/drawing/2014/main" id="{303DBE3E-8BFF-271B-ED74-79F2D0541795}"/>
              </a:ext>
              <a:ext uri="{C183D7F6-B498-43B3-948B-1728B52AA6E4}">
                <adec:decorative xmlns:adec="http://schemas.microsoft.com/office/drawing/2017/decorative" val="1"/>
              </a:ext>
            </a:extLst>
          </p:cNvPr>
          <p:cNvSpPr txBox="1"/>
          <p:nvPr/>
        </p:nvSpPr>
        <p:spPr>
          <a:xfrm>
            <a:off x="4668305" y="4692880"/>
            <a:ext cx="1381620" cy="30442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Repeat ablation</a:t>
            </a:r>
          </a:p>
        </p:txBody>
      </p:sp>
      <p:sp>
        <p:nvSpPr>
          <p:cNvPr id="34" name="TextBox 33">
            <a:extLst>
              <a:ext uri="{FF2B5EF4-FFF2-40B4-BE49-F238E27FC236}">
                <a16:creationId xmlns:a16="http://schemas.microsoft.com/office/drawing/2014/main" id="{0EFE639C-93FD-C410-A8A5-F014001ED393}"/>
              </a:ext>
              <a:ext uri="{C183D7F6-B498-43B3-948B-1728B52AA6E4}">
                <adec:decorative xmlns:adec="http://schemas.microsoft.com/office/drawing/2017/decorative" val="1"/>
              </a:ext>
            </a:extLst>
          </p:cNvPr>
          <p:cNvSpPr txBox="1"/>
          <p:nvPr/>
        </p:nvSpPr>
        <p:spPr>
          <a:xfrm>
            <a:off x="8992947" y="2193486"/>
            <a:ext cx="2611962" cy="80839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HFrEF (LVEF</a:t>
            </a:r>
            <a:r>
              <a:rPr lang="en-US" u="sng" dirty="0">
                <a:solidFill>
                  <a:schemeClr val="tx1"/>
                </a:solidFill>
              </a:rPr>
              <a:t>&lt;</a:t>
            </a:r>
            <a:r>
              <a:rPr lang="en-US" dirty="0">
                <a:solidFill>
                  <a:schemeClr val="tx1"/>
                </a:solidFill>
              </a:rPr>
              <a:t>50%)</a:t>
            </a:r>
          </a:p>
          <a:p>
            <a:r>
              <a:rPr lang="en-US" dirty="0">
                <a:solidFill>
                  <a:schemeClr val="tx1"/>
                </a:solidFill>
              </a:rPr>
              <a:t>Uncontrolled rate +  rhythm control failed or not appropriate: AV nodal ablation + pacing (2a)</a:t>
            </a:r>
          </a:p>
        </p:txBody>
      </p:sp>
      <p:sp>
        <p:nvSpPr>
          <p:cNvPr id="35" name="TextBox 34">
            <a:extLst>
              <a:ext uri="{FF2B5EF4-FFF2-40B4-BE49-F238E27FC236}">
                <a16:creationId xmlns:a16="http://schemas.microsoft.com/office/drawing/2014/main" id="{0E34251B-FDC3-DCF5-F726-78D4AF41153C}"/>
              </a:ext>
              <a:ext uri="{C183D7F6-B498-43B3-948B-1728B52AA6E4}">
                <adec:decorative xmlns:adec="http://schemas.microsoft.com/office/drawing/2017/decorative" val="1"/>
              </a:ext>
            </a:extLst>
          </p:cNvPr>
          <p:cNvSpPr txBox="1"/>
          <p:nvPr/>
        </p:nvSpPr>
        <p:spPr>
          <a:xfrm>
            <a:off x="9005731" y="3774235"/>
            <a:ext cx="2611962" cy="80839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Uncontrolled rate with biventricular pacemaker in place without effective pacing %: AV Nodal ablation (2a)</a:t>
            </a:r>
          </a:p>
        </p:txBody>
      </p:sp>
      <p:sp>
        <p:nvSpPr>
          <p:cNvPr id="36" name="TextBox 35">
            <a:extLst>
              <a:ext uri="{FF2B5EF4-FFF2-40B4-BE49-F238E27FC236}">
                <a16:creationId xmlns:a16="http://schemas.microsoft.com/office/drawing/2014/main" id="{4F4A87CF-C3CA-A06A-5C02-49418BFE71EC}"/>
              </a:ext>
              <a:ext uri="{C183D7F6-B498-43B3-948B-1728B52AA6E4}">
                <adec:decorative xmlns:adec="http://schemas.microsoft.com/office/drawing/2017/decorative" val="1"/>
              </a:ext>
            </a:extLst>
          </p:cNvPr>
          <p:cNvSpPr txBox="1"/>
          <p:nvPr/>
        </p:nvSpPr>
        <p:spPr>
          <a:xfrm>
            <a:off x="8998791" y="3125017"/>
            <a:ext cx="2611962" cy="52194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Left bundle of His bundle pacing as alternative to biventricular pacing (2b)</a:t>
            </a:r>
          </a:p>
        </p:txBody>
      </p:sp>
      <p:sp>
        <p:nvSpPr>
          <p:cNvPr id="37" name="TextBox 36">
            <a:extLst>
              <a:ext uri="{FF2B5EF4-FFF2-40B4-BE49-F238E27FC236}">
                <a16:creationId xmlns:a16="http://schemas.microsoft.com/office/drawing/2014/main" id="{7CB5D54F-2321-2ED1-8095-DD5AE7041CE3}"/>
              </a:ext>
              <a:ext uri="{C183D7F6-B498-43B3-948B-1728B52AA6E4}">
                <adec:decorative xmlns:adec="http://schemas.microsoft.com/office/drawing/2017/decorative" val="1"/>
              </a:ext>
            </a:extLst>
          </p:cNvPr>
          <p:cNvSpPr txBox="1"/>
          <p:nvPr/>
        </p:nvSpPr>
        <p:spPr>
          <a:xfrm>
            <a:off x="791228" y="4361481"/>
            <a:ext cx="1328781" cy="26722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No clinical AF</a:t>
            </a:r>
          </a:p>
        </p:txBody>
      </p:sp>
      <p:sp>
        <p:nvSpPr>
          <p:cNvPr id="38" name="TextBox 37">
            <a:extLst>
              <a:ext uri="{FF2B5EF4-FFF2-40B4-BE49-F238E27FC236}">
                <a16:creationId xmlns:a16="http://schemas.microsoft.com/office/drawing/2014/main" id="{8332FF14-2FE3-DEDA-A7A1-91107399F244}"/>
              </a:ext>
              <a:ext uri="{C183D7F6-B498-43B3-948B-1728B52AA6E4}">
                <adec:decorative xmlns:adec="http://schemas.microsoft.com/office/drawing/2017/decorative" val="1"/>
              </a:ext>
            </a:extLst>
          </p:cNvPr>
          <p:cNvSpPr txBox="1"/>
          <p:nvPr/>
        </p:nvSpPr>
        <p:spPr>
          <a:xfrm>
            <a:off x="2630478" y="4362066"/>
            <a:ext cx="1328867" cy="26664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Recurrent AF</a:t>
            </a:r>
          </a:p>
        </p:txBody>
      </p:sp>
      <p:cxnSp>
        <p:nvCxnSpPr>
          <p:cNvPr id="40" name="Straight Arrow Connector 39">
            <a:extLst>
              <a:ext uri="{FF2B5EF4-FFF2-40B4-BE49-F238E27FC236}">
                <a16:creationId xmlns:a16="http://schemas.microsoft.com/office/drawing/2014/main" id="{B169B861-8A65-23CB-CC6E-39DF67589A51}"/>
              </a:ext>
              <a:ext uri="{C183D7F6-B498-43B3-948B-1728B52AA6E4}">
                <adec:decorative xmlns:adec="http://schemas.microsoft.com/office/drawing/2017/decorative" val="1"/>
              </a:ext>
            </a:extLst>
          </p:cNvPr>
          <p:cNvCxnSpPr>
            <a:cxnSpLocks/>
            <a:stCxn id="23" idx="2"/>
            <a:endCxn id="25" idx="0"/>
          </p:cNvCxnSpPr>
          <p:nvPr/>
        </p:nvCxnSpPr>
        <p:spPr>
          <a:xfrm flipH="1">
            <a:off x="1455618" y="3391785"/>
            <a:ext cx="1" cy="2919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04B777F4-BC21-DAC3-5736-DD8FFDF97513}"/>
              </a:ext>
              <a:ext uri="{C183D7F6-B498-43B3-948B-1728B52AA6E4}">
                <adec:decorative xmlns:adec="http://schemas.microsoft.com/office/drawing/2017/decorative" val="1"/>
              </a:ext>
            </a:extLst>
          </p:cNvPr>
          <p:cNvCxnSpPr>
            <a:cxnSpLocks/>
          </p:cNvCxnSpPr>
          <p:nvPr/>
        </p:nvCxnSpPr>
        <p:spPr>
          <a:xfrm rot="5400000">
            <a:off x="3120883" y="498280"/>
            <a:ext cx="365760" cy="17373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A1C0C79C-4FDD-ECB9-6D92-C16CC1CB39A0}"/>
              </a:ext>
              <a:ext uri="{C183D7F6-B498-43B3-948B-1728B52AA6E4}">
                <adec:decorative xmlns:adec="http://schemas.microsoft.com/office/drawing/2017/decorative" val="1"/>
              </a:ext>
            </a:extLst>
          </p:cNvPr>
          <p:cNvCxnSpPr>
            <a:cxnSpLocks/>
            <a:stCxn id="21" idx="2"/>
            <a:endCxn id="24" idx="0"/>
          </p:cNvCxnSpPr>
          <p:nvPr/>
        </p:nvCxnSpPr>
        <p:spPr>
          <a:xfrm rot="16200000" flipH="1">
            <a:off x="2668854" y="2499086"/>
            <a:ext cx="286253" cy="965864"/>
          </a:xfrm>
          <a:prstGeom prst="bentConnector3">
            <a:avLst>
              <a:gd name="adj1" fmla="val 3514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EEDE03A9-47A7-5FD8-3D75-1AB58E3783FE}"/>
              </a:ext>
              <a:ext uri="{C183D7F6-B498-43B3-948B-1728B52AA6E4}">
                <adec:decorative xmlns:adec="http://schemas.microsoft.com/office/drawing/2017/decorative" val="1"/>
              </a:ext>
            </a:extLst>
          </p:cNvPr>
          <p:cNvCxnSpPr>
            <a:cxnSpLocks/>
          </p:cNvCxnSpPr>
          <p:nvPr/>
        </p:nvCxnSpPr>
        <p:spPr>
          <a:xfrm rot="16200000" flipH="1">
            <a:off x="4959606" y="399752"/>
            <a:ext cx="365760" cy="19202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82">
            <a:extLst>
              <a:ext uri="{FF2B5EF4-FFF2-40B4-BE49-F238E27FC236}">
                <a16:creationId xmlns:a16="http://schemas.microsoft.com/office/drawing/2014/main" id="{83B01CEC-E807-2423-5C39-22F5D07619C8}"/>
              </a:ext>
              <a:ext uri="{C183D7F6-B498-43B3-948B-1728B52AA6E4}">
                <adec:decorative xmlns:adec="http://schemas.microsoft.com/office/drawing/2017/decorative" val="1"/>
              </a:ext>
            </a:extLst>
          </p:cNvPr>
          <p:cNvCxnSpPr>
            <a:cxnSpLocks/>
            <a:stCxn id="21" idx="2"/>
            <a:endCxn id="23" idx="0"/>
          </p:cNvCxnSpPr>
          <p:nvPr/>
        </p:nvCxnSpPr>
        <p:spPr>
          <a:xfrm rot="5400000">
            <a:off x="1749500" y="2545012"/>
            <a:ext cx="285668" cy="873429"/>
          </a:xfrm>
          <a:prstGeom prst="bentConnector3">
            <a:avLst>
              <a:gd name="adj1" fmla="val 3511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16BD89D-2A4D-5C65-CD62-AE856C314E20}"/>
              </a:ext>
              <a:ext uri="{C183D7F6-B498-43B3-948B-1728B52AA6E4}">
                <adec:decorative xmlns:adec="http://schemas.microsoft.com/office/drawing/2017/decorative" val="1"/>
              </a:ext>
            </a:extLst>
          </p:cNvPr>
          <p:cNvCxnSpPr>
            <a:cxnSpLocks/>
            <a:stCxn id="24" idx="2"/>
            <a:endCxn id="28" idx="0"/>
          </p:cNvCxnSpPr>
          <p:nvPr/>
        </p:nvCxnSpPr>
        <p:spPr>
          <a:xfrm flipH="1">
            <a:off x="3294911" y="3391786"/>
            <a:ext cx="1" cy="291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82">
            <a:extLst>
              <a:ext uri="{FF2B5EF4-FFF2-40B4-BE49-F238E27FC236}">
                <a16:creationId xmlns:a16="http://schemas.microsoft.com/office/drawing/2014/main" id="{6FABB2BE-6A07-9700-34FC-955F9F0AC8D3}"/>
              </a:ext>
              <a:ext uri="{C183D7F6-B498-43B3-948B-1728B52AA6E4}">
                <adec:decorative xmlns:adec="http://schemas.microsoft.com/office/drawing/2017/decorative" val="1"/>
              </a:ext>
            </a:extLst>
          </p:cNvPr>
          <p:cNvCxnSpPr>
            <a:cxnSpLocks/>
          </p:cNvCxnSpPr>
          <p:nvPr/>
        </p:nvCxnSpPr>
        <p:spPr>
          <a:xfrm rot="16200000" flipH="1">
            <a:off x="2229303" y="3319852"/>
            <a:ext cx="291927" cy="1839292"/>
          </a:xfrm>
          <a:prstGeom prst="bentConnector3">
            <a:avLst>
              <a:gd name="adj1" fmla="val 2450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4E72EC7-8886-13E5-FC4E-81DA5D54A65F}"/>
              </a:ext>
              <a:ext uri="{C183D7F6-B498-43B3-948B-1728B52AA6E4}">
                <adec:decorative xmlns:adec="http://schemas.microsoft.com/office/drawing/2017/decorative" val="1"/>
              </a:ext>
            </a:extLst>
          </p:cNvPr>
          <p:cNvCxnSpPr>
            <a:cxnSpLocks/>
            <a:stCxn id="25" idx="2"/>
            <a:endCxn id="37" idx="0"/>
          </p:cNvCxnSpPr>
          <p:nvPr/>
        </p:nvCxnSpPr>
        <p:spPr>
          <a:xfrm>
            <a:off x="1455618" y="4093536"/>
            <a:ext cx="1" cy="2679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5FA2A60-E4BA-1248-91D0-28A6461787EB}"/>
              </a:ext>
              <a:ext uri="{C183D7F6-B498-43B3-948B-1728B52AA6E4}">
                <adec:decorative xmlns:adec="http://schemas.microsoft.com/office/drawing/2017/decorative" val="1"/>
              </a:ext>
            </a:extLst>
          </p:cNvPr>
          <p:cNvCxnSpPr>
            <a:cxnSpLocks/>
            <a:stCxn id="37" idx="2"/>
            <a:endCxn id="26" idx="0"/>
          </p:cNvCxnSpPr>
          <p:nvPr/>
        </p:nvCxnSpPr>
        <p:spPr>
          <a:xfrm>
            <a:off x="1455619" y="4628706"/>
            <a:ext cx="0" cy="2389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990191D-823B-B047-3C18-8BA157D5BD90}"/>
              </a:ext>
              <a:ext uri="{C183D7F6-B498-43B3-948B-1728B52AA6E4}">
                <adec:decorative xmlns:adec="http://schemas.microsoft.com/office/drawing/2017/decorative" val="1"/>
              </a:ext>
            </a:extLst>
          </p:cNvPr>
          <p:cNvCxnSpPr>
            <a:cxnSpLocks/>
          </p:cNvCxnSpPr>
          <p:nvPr/>
        </p:nvCxnSpPr>
        <p:spPr>
          <a:xfrm flipH="1">
            <a:off x="3298455" y="4097079"/>
            <a:ext cx="1" cy="291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82">
            <a:extLst>
              <a:ext uri="{FF2B5EF4-FFF2-40B4-BE49-F238E27FC236}">
                <a16:creationId xmlns:a16="http://schemas.microsoft.com/office/drawing/2014/main" id="{534F0B58-5254-77FC-2902-AE7335574BA8}"/>
              </a:ext>
              <a:ext uri="{C183D7F6-B498-43B3-948B-1728B52AA6E4}">
                <adec:decorative xmlns:adec="http://schemas.microsoft.com/office/drawing/2017/decorative" val="1"/>
              </a:ext>
            </a:extLst>
          </p:cNvPr>
          <p:cNvCxnSpPr>
            <a:cxnSpLocks/>
            <a:stCxn id="38" idx="3"/>
            <a:endCxn id="32" idx="1"/>
          </p:cNvCxnSpPr>
          <p:nvPr/>
        </p:nvCxnSpPr>
        <p:spPr>
          <a:xfrm>
            <a:off x="3959345" y="4495387"/>
            <a:ext cx="708960" cy="34970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82">
            <a:extLst>
              <a:ext uri="{FF2B5EF4-FFF2-40B4-BE49-F238E27FC236}">
                <a16:creationId xmlns:a16="http://schemas.microsoft.com/office/drawing/2014/main" id="{EDE45CA9-EEC3-38B9-884A-104E3E4C58DC}"/>
              </a:ext>
              <a:ext uri="{C183D7F6-B498-43B3-948B-1728B52AA6E4}">
                <adec:decorative xmlns:adec="http://schemas.microsoft.com/office/drawing/2017/decorative" val="1"/>
              </a:ext>
            </a:extLst>
          </p:cNvPr>
          <p:cNvCxnSpPr>
            <a:cxnSpLocks/>
            <a:stCxn id="38" idx="3"/>
            <a:endCxn id="29" idx="1"/>
          </p:cNvCxnSpPr>
          <p:nvPr/>
        </p:nvCxnSpPr>
        <p:spPr>
          <a:xfrm flipV="1">
            <a:off x="3959345" y="3386481"/>
            <a:ext cx="707902" cy="11089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AA0855C-3AF8-496F-3583-E452A87168E8}"/>
              </a:ext>
              <a:ext uri="{C183D7F6-B498-43B3-948B-1728B52AA6E4}">
                <adec:decorative xmlns:adec="http://schemas.microsoft.com/office/drawing/2017/decorative" val="1"/>
              </a:ext>
            </a:extLst>
          </p:cNvPr>
          <p:cNvCxnSpPr>
            <a:cxnSpLocks/>
            <a:stCxn id="22" idx="2"/>
            <a:endCxn id="29" idx="0"/>
          </p:cNvCxnSpPr>
          <p:nvPr/>
        </p:nvCxnSpPr>
        <p:spPr>
          <a:xfrm>
            <a:off x="6153069" y="2838892"/>
            <a:ext cx="2959" cy="2862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1A0D8CC-AE3B-9479-076F-CD4F328B735B}"/>
              </a:ext>
              <a:ext uri="{C183D7F6-B498-43B3-948B-1728B52AA6E4}">
                <adec:decorative xmlns:adec="http://schemas.microsoft.com/office/drawing/2017/decorative" val="1"/>
              </a:ext>
            </a:extLst>
          </p:cNvPr>
          <p:cNvCxnSpPr>
            <a:cxnSpLocks/>
          </p:cNvCxnSpPr>
          <p:nvPr/>
        </p:nvCxnSpPr>
        <p:spPr>
          <a:xfrm>
            <a:off x="6167246" y="3650510"/>
            <a:ext cx="2959" cy="2862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60B6EC3-28F8-5993-A91D-B69D44EDD111}"/>
              </a:ext>
              <a:ext uri="{C183D7F6-B498-43B3-948B-1728B52AA6E4}">
                <adec:decorative xmlns:adec="http://schemas.microsoft.com/office/drawing/2017/decorative" val="1"/>
              </a:ext>
            </a:extLst>
          </p:cNvPr>
          <p:cNvCxnSpPr>
            <a:cxnSpLocks/>
          </p:cNvCxnSpPr>
          <p:nvPr/>
        </p:nvCxnSpPr>
        <p:spPr>
          <a:xfrm>
            <a:off x="7073853" y="4348716"/>
            <a:ext cx="0" cy="3595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Elbow Connector 82">
            <a:extLst>
              <a:ext uri="{FF2B5EF4-FFF2-40B4-BE49-F238E27FC236}">
                <a16:creationId xmlns:a16="http://schemas.microsoft.com/office/drawing/2014/main" id="{61B70291-450E-C95F-91C1-96128000E6C9}"/>
              </a:ext>
              <a:ext uri="{C183D7F6-B498-43B3-948B-1728B52AA6E4}">
                <adec:decorative xmlns:adec="http://schemas.microsoft.com/office/drawing/2017/decorative" val="1"/>
              </a:ext>
            </a:extLst>
          </p:cNvPr>
          <p:cNvCxnSpPr>
            <a:cxnSpLocks/>
            <a:stCxn id="29" idx="3"/>
            <a:endCxn id="35" idx="1"/>
          </p:cNvCxnSpPr>
          <p:nvPr/>
        </p:nvCxnSpPr>
        <p:spPr>
          <a:xfrm>
            <a:off x="7644808" y="3386481"/>
            <a:ext cx="1360923" cy="7919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Elbow Connector 82">
            <a:extLst>
              <a:ext uri="{FF2B5EF4-FFF2-40B4-BE49-F238E27FC236}">
                <a16:creationId xmlns:a16="http://schemas.microsoft.com/office/drawing/2014/main" id="{041DCDB8-36FE-BFB2-DF06-39183A5F1152}"/>
              </a:ext>
              <a:ext uri="{C183D7F6-B498-43B3-948B-1728B52AA6E4}">
                <adec:decorative xmlns:adec="http://schemas.microsoft.com/office/drawing/2017/decorative" val="1"/>
              </a:ext>
            </a:extLst>
          </p:cNvPr>
          <p:cNvCxnSpPr>
            <a:cxnSpLocks/>
            <a:stCxn id="29" idx="3"/>
            <a:endCxn id="34" idx="1"/>
          </p:cNvCxnSpPr>
          <p:nvPr/>
        </p:nvCxnSpPr>
        <p:spPr>
          <a:xfrm flipV="1">
            <a:off x="7644808" y="2597685"/>
            <a:ext cx="1348139" cy="78879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37018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up)">
                                      <p:cBhvr>
                                        <p:cTn id="49" dur="500"/>
                                        <p:tgtEl>
                                          <p:spTgt spid="56"/>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up)">
                                      <p:cBhvr>
                                        <p:cTn id="66" dur="500"/>
                                        <p:tgtEl>
                                          <p:spTgt spid="67"/>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up)">
                                      <p:cBhvr>
                                        <p:cTn id="70" dur="500"/>
                                        <p:tgtEl>
                                          <p:spTgt spid="7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par>
                          <p:cTn id="79" fill="hold">
                            <p:stCondLst>
                              <p:cond delay="2500"/>
                            </p:stCondLst>
                            <p:childTnLst>
                              <p:par>
                                <p:cTn id="80" presetID="22" presetClass="entr" presetSubtype="1" fill="hold"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up)">
                                      <p:cBhvr>
                                        <p:cTn id="82" dur="500"/>
                                        <p:tgtEl>
                                          <p:spTgt spid="70"/>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3500"/>
                            </p:stCondLst>
                            <p:childTnLst>
                              <p:par>
                                <p:cTn id="88" presetID="22" presetClass="entr" presetSubtype="4" fill="hold"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childTnLst>
                          </p:cTn>
                        </p:par>
                        <p:par>
                          <p:cTn id="91" fill="hold">
                            <p:stCondLst>
                              <p:cond delay="4000"/>
                            </p:stCondLst>
                            <p:childTnLst>
                              <p:par>
                                <p:cTn id="92" presetID="22" presetClass="entr" presetSubtype="1" fill="hold"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up)">
                                      <p:cBhvr>
                                        <p:cTn id="94" dur="500"/>
                                        <p:tgtEl>
                                          <p:spTgt spid="80"/>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left)">
                                      <p:cBhvr>
                                        <p:cTn id="103" dur="500"/>
                                        <p:tgtEl>
                                          <p:spTgt spid="74"/>
                                        </p:tgtEl>
                                      </p:cBhvr>
                                    </p:animEffect>
                                  </p:childTnLst>
                                </p:cTn>
                              </p:par>
                            </p:childTnLst>
                          </p:cTn>
                        </p:par>
                        <p:par>
                          <p:cTn id="104" fill="hold">
                            <p:stCondLst>
                              <p:cond delay="500"/>
                            </p:stCondLst>
                            <p:childTnLst>
                              <p:par>
                                <p:cTn id="105" presetID="22" presetClass="entr" presetSubtype="1"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up)">
                                      <p:cBhvr>
                                        <p:cTn id="107" dur="500"/>
                                        <p:tgtEl>
                                          <p:spTgt spid="85"/>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500"/>
                            </p:stCondLst>
                            <p:childTnLst>
                              <p:par>
                                <p:cTn id="113" presetID="22" presetClass="entr" presetSubtype="1" fill="hold"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wipe(up)">
                                      <p:cBhvr>
                                        <p:cTn id="115" dur="500"/>
                                        <p:tgtEl>
                                          <p:spTgt spid="86"/>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par>
                          <p:cTn id="120" fill="hold">
                            <p:stCondLst>
                              <p:cond delay="2500"/>
                            </p:stCondLst>
                            <p:childTnLst>
                              <p:par>
                                <p:cTn id="121" presetID="10" presetClass="entr" presetSubtype="0"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wipe(left)">
                                      <p:cBhvr>
                                        <p:cTn id="128" dur="500"/>
                                        <p:tgtEl>
                                          <p:spTgt spid="93"/>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childTnLst>
                          </p:cTn>
                        </p:par>
                        <p:par>
                          <p:cTn id="137" fill="hold">
                            <p:stCondLst>
                              <p:cond delay="1500"/>
                            </p:stCondLst>
                            <p:childTnLst>
                              <p:par>
                                <p:cTn id="138" presetID="22" presetClass="entr" presetSubtype="1" fill="hold" nodeType="after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wipe(up)">
                                      <p:cBhvr>
                                        <p:cTn id="140" dur="500"/>
                                        <p:tgtEl>
                                          <p:spTgt spid="92"/>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35" grpId="0" animBg="1"/>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683746"/>
          </a:xfrm>
        </p:spPr>
        <p:txBody>
          <a:bodyPr/>
          <a:lstStyle/>
          <a:p>
            <a:r>
              <a:rPr lang="en-US" sz="2700" dirty="0"/>
              <a:t>Management of Early Onset AF, Athletes, Obesity, </a:t>
            </a:r>
            <a:br>
              <a:rPr lang="en-US" sz="2700" dirty="0"/>
            </a:br>
            <a:r>
              <a:rPr lang="en-US" sz="2700" dirty="0"/>
              <a:t>Hyperthyroidism, Pulmonary disease</a:t>
            </a:r>
          </a:p>
        </p:txBody>
      </p:sp>
      <p:sp>
        <p:nvSpPr>
          <p:cNvPr id="3" name="Rectangle 2" descr="Flow chart for guideline based management of atrial fibrillation to reduce risk of stroke and improve health outcomes based on age of onset, athletic status, obesity, hyperthyroidism and pulmonary disease.">
            <a:extLst>
              <a:ext uri="{FF2B5EF4-FFF2-40B4-BE49-F238E27FC236}">
                <a16:creationId xmlns:a16="http://schemas.microsoft.com/office/drawing/2014/main" id="{845CE40E-87A6-F998-A652-91C6A4757A77}"/>
              </a:ext>
            </a:extLst>
          </p:cNvPr>
          <p:cNvSpPr/>
          <p:nvPr/>
        </p:nvSpPr>
        <p:spPr>
          <a:xfrm>
            <a:off x="215757" y="1407560"/>
            <a:ext cx="11712539" cy="4428464"/>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836024"/>
            <a:ext cx="8763240" cy="369566"/>
          </a:xfrm>
        </p:spPr>
        <p:txBody>
          <a:bodyPr/>
          <a:lstStyle/>
          <a:p>
            <a:pPr marL="0" indent="0" algn="ctr"/>
            <a:r>
              <a:rPr lang="en-US" b="1" dirty="0"/>
              <a:t>Abbreviations: </a:t>
            </a:r>
            <a:r>
              <a:rPr lang="en-US" dirty="0"/>
              <a:t>AF indicates atrial fibrillation; COPD, chronic obstructive pulmonary disease; DOACs, direct-acting oral anticoagulants; </a:t>
            </a:r>
            <a:br>
              <a:rPr lang="en-US" dirty="0"/>
            </a:br>
            <a:r>
              <a:rPr lang="en-US" dirty="0"/>
              <a:t>EP, electrophysiologic; HF, heart failure; HTN, hypertension; kg/m2, kilogram per meters squared; MI, myocardial ischemia; PH, pulmonary hypertension; PV, pulmonary vein; SR, sinus rhythm; and SVT, supraventricular tachyarrhythmias.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20" name="TextBox 19">
            <a:extLst>
              <a:ext uri="{FF2B5EF4-FFF2-40B4-BE49-F238E27FC236}">
                <a16:creationId xmlns:a16="http://schemas.microsoft.com/office/drawing/2014/main" id="{C0E19ED4-BBFA-103D-36F2-08C9F154FE5B}"/>
              </a:ext>
              <a:ext uri="{C183D7F6-B498-43B3-948B-1728B52AA6E4}">
                <adec:decorative xmlns:adec="http://schemas.microsoft.com/office/drawing/2017/decorative" val="1"/>
              </a:ext>
            </a:extLst>
          </p:cNvPr>
          <p:cNvSpPr txBox="1"/>
          <p:nvPr/>
        </p:nvSpPr>
        <p:spPr>
          <a:xfrm>
            <a:off x="837545" y="1549020"/>
            <a:ext cx="11889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Age</a:t>
            </a:r>
          </a:p>
        </p:txBody>
      </p:sp>
      <p:sp>
        <p:nvSpPr>
          <p:cNvPr id="21" name="TextBox 20">
            <a:extLst>
              <a:ext uri="{FF2B5EF4-FFF2-40B4-BE49-F238E27FC236}">
                <a16:creationId xmlns:a16="http://schemas.microsoft.com/office/drawing/2014/main" id="{CC09D3ED-DC20-5ACF-2856-53286217CB4D}"/>
              </a:ext>
              <a:ext uri="{C183D7F6-B498-43B3-948B-1728B52AA6E4}">
                <adec:decorative xmlns:adec="http://schemas.microsoft.com/office/drawing/2017/decorative" val="1"/>
              </a:ext>
            </a:extLst>
          </p:cNvPr>
          <p:cNvSpPr txBox="1"/>
          <p:nvPr/>
        </p:nvSpPr>
        <p:spPr>
          <a:xfrm>
            <a:off x="3250814" y="1549020"/>
            <a:ext cx="11889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Athletes</a:t>
            </a:r>
          </a:p>
        </p:txBody>
      </p:sp>
      <p:sp>
        <p:nvSpPr>
          <p:cNvPr id="22" name="TextBox 21">
            <a:extLst>
              <a:ext uri="{FF2B5EF4-FFF2-40B4-BE49-F238E27FC236}">
                <a16:creationId xmlns:a16="http://schemas.microsoft.com/office/drawing/2014/main" id="{F1D25461-47C8-00E8-947F-46BCEDEBF342}"/>
              </a:ext>
              <a:ext uri="{C183D7F6-B498-43B3-948B-1728B52AA6E4}">
                <adec:decorative xmlns:adec="http://schemas.microsoft.com/office/drawing/2017/decorative" val="1"/>
              </a:ext>
            </a:extLst>
          </p:cNvPr>
          <p:cNvSpPr txBox="1"/>
          <p:nvPr/>
        </p:nvSpPr>
        <p:spPr>
          <a:xfrm>
            <a:off x="5005428" y="1557582"/>
            <a:ext cx="11889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Obesity (Class III)</a:t>
            </a:r>
          </a:p>
        </p:txBody>
      </p:sp>
      <p:sp>
        <p:nvSpPr>
          <p:cNvPr id="23" name="TextBox 22">
            <a:extLst>
              <a:ext uri="{FF2B5EF4-FFF2-40B4-BE49-F238E27FC236}">
                <a16:creationId xmlns:a16="http://schemas.microsoft.com/office/drawing/2014/main" id="{9E43A679-B050-B4BA-6BC7-9BFA2397028E}"/>
              </a:ext>
              <a:ext uri="{C183D7F6-B498-43B3-948B-1728B52AA6E4}">
                <adec:decorative xmlns:adec="http://schemas.microsoft.com/office/drawing/2017/decorative" val="1"/>
              </a:ext>
            </a:extLst>
          </p:cNvPr>
          <p:cNvSpPr txBox="1"/>
          <p:nvPr/>
        </p:nvSpPr>
        <p:spPr>
          <a:xfrm>
            <a:off x="6811968" y="1557582"/>
            <a:ext cx="18080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Hyperthyroidism</a:t>
            </a:r>
          </a:p>
        </p:txBody>
      </p:sp>
      <p:sp>
        <p:nvSpPr>
          <p:cNvPr id="24" name="TextBox 23">
            <a:extLst>
              <a:ext uri="{FF2B5EF4-FFF2-40B4-BE49-F238E27FC236}">
                <a16:creationId xmlns:a16="http://schemas.microsoft.com/office/drawing/2014/main" id="{4F233797-9E23-DFE1-7F66-FA266482893D}"/>
              </a:ext>
              <a:ext uri="{C183D7F6-B498-43B3-948B-1728B52AA6E4}">
                <adec:decorative xmlns:adec="http://schemas.microsoft.com/office/drawing/2017/decorative" val="1"/>
              </a:ext>
            </a:extLst>
          </p:cNvPr>
          <p:cNvSpPr txBox="1"/>
          <p:nvPr/>
        </p:nvSpPr>
        <p:spPr>
          <a:xfrm>
            <a:off x="9185298" y="1566145"/>
            <a:ext cx="2188194"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Pulmonary Disease</a:t>
            </a:r>
          </a:p>
        </p:txBody>
      </p:sp>
      <p:sp>
        <p:nvSpPr>
          <p:cNvPr id="25" name="TextBox 24">
            <a:extLst>
              <a:ext uri="{FF2B5EF4-FFF2-40B4-BE49-F238E27FC236}">
                <a16:creationId xmlns:a16="http://schemas.microsoft.com/office/drawing/2014/main" id="{7328EC7C-30DB-F7D3-8F07-9E0B2BC749EC}"/>
              </a:ext>
              <a:ext uri="{C183D7F6-B498-43B3-948B-1728B52AA6E4}">
                <adec:decorative xmlns:adec="http://schemas.microsoft.com/office/drawing/2017/decorative" val="1"/>
              </a:ext>
            </a:extLst>
          </p:cNvPr>
          <p:cNvSpPr txBox="1"/>
          <p:nvPr/>
        </p:nvSpPr>
        <p:spPr>
          <a:xfrm>
            <a:off x="370136" y="2349661"/>
            <a:ext cx="1131964"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&lt;30 yr</a:t>
            </a:r>
          </a:p>
        </p:txBody>
      </p:sp>
      <p:sp>
        <p:nvSpPr>
          <p:cNvPr id="26" name="TextBox 25">
            <a:extLst>
              <a:ext uri="{FF2B5EF4-FFF2-40B4-BE49-F238E27FC236}">
                <a16:creationId xmlns:a16="http://schemas.microsoft.com/office/drawing/2014/main" id="{062C7AAF-D93D-54B5-43AB-3E6E74686A57}"/>
              </a:ext>
              <a:ext uri="{C183D7F6-B498-43B3-948B-1728B52AA6E4}">
                <adec:decorative xmlns:adec="http://schemas.microsoft.com/office/drawing/2017/decorative" val="1"/>
              </a:ext>
            </a:extLst>
          </p:cNvPr>
          <p:cNvSpPr txBox="1"/>
          <p:nvPr/>
        </p:nvSpPr>
        <p:spPr>
          <a:xfrm>
            <a:off x="1601321" y="2347948"/>
            <a:ext cx="1409006"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&lt;45 yr</a:t>
            </a:r>
          </a:p>
        </p:txBody>
      </p:sp>
      <p:sp>
        <p:nvSpPr>
          <p:cNvPr id="27" name="TextBox 26">
            <a:extLst>
              <a:ext uri="{FF2B5EF4-FFF2-40B4-BE49-F238E27FC236}">
                <a16:creationId xmlns:a16="http://schemas.microsoft.com/office/drawing/2014/main" id="{9BF88062-1DB7-2CE1-8645-DD99A3084569}"/>
              </a:ext>
              <a:ext uri="{C183D7F6-B498-43B3-948B-1728B52AA6E4}">
                <adec:decorative xmlns:adec="http://schemas.microsoft.com/office/drawing/2017/decorative" val="1"/>
              </a:ext>
            </a:extLst>
          </p:cNvPr>
          <p:cNvSpPr txBox="1"/>
          <p:nvPr/>
        </p:nvSpPr>
        <p:spPr>
          <a:xfrm>
            <a:off x="4818579" y="2347948"/>
            <a:ext cx="781324" cy="4158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BMI ≥40 kg/m2 </a:t>
            </a:r>
          </a:p>
        </p:txBody>
      </p:sp>
      <p:sp>
        <p:nvSpPr>
          <p:cNvPr id="28" name="TextBox 27">
            <a:extLst>
              <a:ext uri="{FF2B5EF4-FFF2-40B4-BE49-F238E27FC236}">
                <a16:creationId xmlns:a16="http://schemas.microsoft.com/office/drawing/2014/main" id="{A4768F8A-3D2C-35C2-706A-C0547257D91E}"/>
              </a:ext>
              <a:ext uri="{C183D7F6-B498-43B3-948B-1728B52AA6E4}">
                <adec:decorative xmlns:adec="http://schemas.microsoft.com/office/drawing/2017/decorative" val="1"/>
              </a:ext>
            </a:extLst>
          </p:cNvPr>
          <p:cNvSpPr txBox="1"/>
          <p:nvPr/>
        </p:nvSpPr>
        <p:spPr>
          <a:xfrm>
            <a:off x="5766420" y="2347948"/>
            <a:ext cx="855914" cy="4158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Bariatric surgery</a:t>
            </a:r>
          </a:p>
        </p:txBody>
      </p:sp>
      <p:sp>
        <p:nvSpPr>
          <p:cNvPr id="29" name="TextBox 28">
            <a:extLst>
              <a:ext uri="{FF2B5EF4-FFF2-40B4-BE49-F238E27FC236}">
                <a16:creationId xmlns:a16="http://schemas.microsoft.com/office/drawing/2014/main" id="{C5DF7AAD-D183-73A7-893A-33DE9D2E135E}"/>
              </a:ext>
              <a:ext uri="{C183D7F6-B498-43B3-948B-1728B52AA6E4}">
                <adec:decorative xmlns:adec="http://schemas.microsoft.com/office/drawing/2017/decorative" val="1"/>
              </a:ext>
            </a:extLst>
          </p:cNvPr>
          <p:cNvSpPr txBox="1"/>
          <p:nvPr/>
        </p:nvSpPr>
        <p:spPr>
          <a:xfrm>
            <a:off x="8917969" y="2408035"/>
            <a:ext cx="1294543"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COPD</a:t>
            </a:r>
          </a:p>
        </p:txBody>
      </p:sp>
      <p:sp>
        <p:nvSpPr>
          <p:cNvPr id="30" name="TextBox 29">
            <a:extLst>
              <a:ext uri="{FF2B5EF4-FFF2-40B4-BE49-F238E27FC236}">
                <a16:creationId xmlns:a16="http://schemas.microsoft.com/office/drawing/2014/main" id="{ECE1A45F-8098-3716-8946-A39C682743CC}"/>
              </a:ext>
              <a:ext uri="{C183D7F6-B498-43B3-948B-1728B52AA6E4}">
                <adec:decorative xmlns:adec="http://schemas.microsoft.com/office/drawing/2017/decorative" val="1"/>
              </a:ext>
            </a:extLst>
          </p:cNvPr>
          <p:cNvSpPr txBox="1"/>
          <p:nvPr/>
        </p:nvSpPr>
        <p:spPr>
          <a:xfrm>
            <a:off x="10479640" y="2349660"/>
            <a:ext cx="1243173" cy="76461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PH with Pulmonary Vascular Disease</a:t>
            </a:r>
          </a:p>
        </p:txBody>
      </p:sp>
      <p:sp>
        <p:nvSpPr>
          <p:cNvPr id="32" name="Round Same Side Corner Rectangle 60">
            <a:extLst>
              <a:ext uri="{FF2B5EF4-FFF2-40B4-BE49-F238E27FC236}">
                <a16:creationId xmlns:a16="http://schemas.microsoft.com/office/drawing/2014/main" id="{5C0B364E-83D8-74F2-1E17-8F8819CFE1F5}"/>
              </a:ext>
              <a:ext uri="{C183D7F6-B498-43B3-948B-1728B52AA6E4}">
                <adec:decorative xmlns:adec="http://schemas.microsoft.com/office/drawing/2017/decorative" val="1"/>
              </a:ext>
            </a:extLst>
          </p:cNvPr>
          <p:cNvSpPr/>
          <p:nvPr/>
        </p:nvSpPr>
        <p:spPr>
          <a:xfrm>
            <a:off x="3255793" y="2580593"/>
            <a:ext cx="1178991" cy="119002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Rhythm control- catheter ablation with PV isolation is reasonable (2a)</a:t>
            </a:r>
          </a:p>
        </p:txBody>
      </p:sp>
      <p:sp>
        <p:nvSpPr>
          <p:cNvPr id="33" name="Round Same Side Corner Rectangle 60">
            <a:extLst>
              <a:ext uri="{FF2B5EF4-FFF2-40B4-BE49-F238E27FC236}">
                <a16:creationId xmlns:a16="http://schemas.microsoft.com/office/drawing/2014/main" id="{67FE80B4-5FF4-7FDA-8EC0-1036C6742397}"/>
              </a:ext>
              <a:ext uri="{C183D7F6-B498-43B3-948B-1728B52AA6E4}">
                <adec:decorative xmlns:adec="http://schemas.microsoft.com/office/drawing/2017/decorative" val="1"/>
              </a:ext>
            </a:extLst>
          </p:cNvPr>
          <p:cNvSpPr/>
          <p:nvPr/>
        </p:nvSpPr>
        <p:spPr>
          <a:xfrm>
            <a:off x="374286" y="3040613"/>
            <a:ext cx="1127453" cy="77110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EP study to evaluate and treat reentrant SVT (2b)</a:t>
            </a:r>
          </a:p>
        </p:txBody>
      </p:sp>
      <p:sp>
        <p:nvSpPr>
          <p:cNvPr id="34" name="Round Same Side Corner Rectangle 60">
            <a:extLst>
              <a:ext uri="{FF2B5EF4-FFF2-40B4-BE49-F238E27FC236}">
                <a16:creationId xmlns:a16="http://schemas.microsoft.com/office/drawing/2014/main" id="{FA517752-490C-4260-8572-2F5D6801E62A}"/>
              </a:ext>
              <a:ext uri="{C183D7F6-B498-43B3-948B-1728B52AA6E4}">
                <adec:decorative xmlns:adec="http://schemas.microsoft.com/office/drawing/2017/decorative" val="1"/>
              </a:ext>
            </a:extLst>
          </p:cNvPr>
          <p:cNvSpPr/>
          <p:nvPr/>
        </p:nvSpPr>
        <p:spPr>
          <a:xfrm>
            <a:off x="372574" y="4101152"/>
            <a:ext cx="1127453" cy="77110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Targeted ablation may be reasonable (2b)</a:t>
            </a:r>
          </a:p>
        </p:txBody>
      </p:sp>
      <p:sp>
        <p:nvSpPr>
          <p:cNvPr id="35" name="Round Same Side Corner Rectangle 60">
            <a:extLst>
              <a:ext uri="{FF2B5EF4-FFF2-40B4-BE49-F238E27FC236}">
                <a16:creationId xmlns:a16="http://schemas.microsoft.com/office/drawing/2014/main" id="{6684241A-85ED-1936-39F2-6165911EF324}"/>
              </a:ext>
              <a:ext uri="{C183D7F6-B498-43B3-948B-1728B52AA6E4}">
                <adec:decorative xmlns:adec="http://schemas.microsoft.com/office/drawing/2017/decorative" val="1"/>
              </a:ext>
            </a:extLst>
          </p:cNvPr>
          <p:cNvSpPr/>
          <p:nvPr/>
        </p:nvSpPr>
        <p:spPr>
          <a:xfrm>
            <a:off x="1595198" y="3028625"/>
            <a:ext cx="1415130" cy="264270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b="1" dirty="0">
                <a:solidFill>
                  <a:schemeClr val="tx1"/>
                </a:solidFill>
                <a:latin typeface="Lub Dub Condensed" panose="020B0506030403020204"/>
              </a:rPr>
              <a:t>The following may be reasonable:</a:t>
            </a:r>
          </a:p>
          <a:p>
            <a:pPr marL="171450" indent="-171450">
              <a:spcAft>
                <a:spcPts val="600"/>
              </a:spcAft>
              <a:buFont typeface="Arial" panose="020B0604020202020204" pitchFamily="34" charset="0"/>
              <a:buChar char="•"/>
            </a:pPr>
            <a:r>
              <a:rPr lang="en-US" sz="1200" b="1" dirty="0">
                <a:solidFill>
                  <a:schemeClr val="tx1"/>
                </a:solidFill>
                <a:latin typeface="Lub Dub Condensed" panose="020B0506030403020204"/>
              </a:rPr>
              <a:t>Referral for genetic counseling</a:t>
            </a:r>
          </a:p>
          <a:p>
            <a:pPr marL="171450" indent="-171450">
              <a:spcAft>
                <a:spcPts val="600"/>
              </a:spcAft>
              <a:buFont typeface="Arial" panose="020B0604020202020204" pitchFamily="34" charset="0"/>
              <a:buChar char="•"/>
            </a:pPr>
            <a:r>
              <a:rPr lang="en-US" sz="1200" b="1" dirty="0">
                <a:solidFill>
                  <a:schemeClr val="tx1"/>
                </a:solidFill>
                <a:latin typeface="Lub Dub Condensed" panose="020B0506030403020204"/>
              </a:rPr>
              <a:t>Genetic testing for rare pathogenic variants  </a:t>
            </a:r>
          </a:p>
          <a:p>
            <a:pPr marL="171450" indent="-171450">
              <a:spcAft>
                <a:spcPts val="600"/>
              </a:spcAft>
              <a:buFont typeface="Arial" panose="020B0604020202020204" pitchFamily="34" charset="0"/>
              <a:buChar char="•"/>
            </a:pPr>
            <a:r>
              <a:rPr lang="en-US" sz="1200" b="1" dirty="0">
                <a:solidFill>
                  <a:schemeClr val="tx1"/>
                </a:solidFill>
                <a:latin typeface="Lub Dub Condensed" panose="020B0506030403020204"/>
              </a:rPr>
              <a:t>Surveillance for cardiomyopathy or arrhythmia syndromes (2b)</a:t>
            </a:r>
          </a:p>
        </p:txBody>
      </p:sp>
      <p:cxnSp>
        <p:nvCxnSpPr>
          <p:cNvPr id="37" name="Elbow Connector 82">
            <a:extLst>
              <a:ext uri="{FF2B5EF4-FFF2-40B4-BE49-F238E27FC236}">
                <a16:creationId xmlns:a16="http://schemas.microsoft.com/office/drawing/2014/main" id="{5AF942B6-C3D3-0691-B8BB-A092E481FB20}"/>
              </a:ext>
              <a:ext uri="{C183D7F6-B498-43B3-948B-1728B52AA6E4}">
                <adec:decorative xmlns:adec="http://schemas.microsoft.com/office/drawing/2017/decorative" val="1"/>
              </a:ext>
            </a:extLst>
          </p:cNvPr>
          <p:cNvCxnSpPr>
            <a:cxnSpLocks/>
            <a:stCxn id="20" idx="2"/>
            <a:endCxn id="25" idx="0"/>
          </p:cNvCxnSpPr>
          <p:nvPr/>
        </p:nvCxnSpPr>
        <p:spPr>
          <a:xfrm rot="5400000">
            <a:off x="1014394" y="1932034"/>
            <a:ext cx="339351" cy="4959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07C2A14-80F9-5A93-09EE-482110B16E8A}"/>
              </a:ext>
              <a:ext uri="{C183D7F6-B498-43B3-948B-1728B52AA6E4}">
                <adec:decorative xmlns:adec="http://schemas.microsoft.com/office/drawing/2017/decorative" val="1"/>
              </a:ext>
            </a:extLst>
          </p:cNvPr>
          <p:cNvSpPr txBox="1"/>
          <p:nvPr/>
        </p:nvSpPr>
        <p:spPr>
          <a:xfrm>
            <a:off x="4733321" y="3028626"/>
            <a:ext cx="936630" cy="10156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DOACs reasonable over warfarin</a:t>
            </a:r>
          </a:p>
          <a:p>
            <a:r>
              <a:rPr lang="en-US" dirty="0">
                <a:solidFill>
                  <a:schemeClr val="tx1"/>
                </a:solidFill>
              </a:rPr>
              <a:t>(2a)</a:t>
            </a:r>
          </a:p>
        </p:txBody>
      </p:sp>
      <p:sp>
        <p:nvSpPr>
          <p:cNvPr id="41" name="TextBox 40">
            <a:extLst>
              <a:ext uri="{FF2B5EF4-FFF2-40B4-BE49-F238E27FC236}">
                <a16:creationId xmlns:a16="http://schemas.microsoft.com/office/drawing/2014/main" id="{E1EB5A15-878B-26E9-E8F3-D944FFA802D8}"/>
              </a:ext>
              <a:ext uri="{C183D7F6-B498-43B3-948B-1728B52AA6E4}">
                <adec:decorative xmlns:adec="http://schemas.microsoft.com/office/drawing/2017/decorative" val="1"/>
              </a:ext>
            </a:extLst>
          </p:cNvPr>
          <p:cNvSpPr txBox="1"/>
          <p:nvPr/>
        </p:nvSpPr>
        <p:spPr>
          <a:xfrm>
            <a:off x="5732979" y="3028625"/>
            <a:ext cx="936630" cy="184362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Warfarin may be reasonable over DOACs due to  DOAC drug absorption concerns</a:t>
            </a:r>
          </a:p>
          <a:p>
            <a:r>
              <a:rPr lang="en-US" dirty="0"/>
              <a:t>(Class 2b)</a:t>
            </a:r>
          </a:p>
        </p:txBody>
      </p:sp>
      <p:sp>
        <p:nvSpPr>
          <p:cNvPr id="42" name="TextBox 41">
            <a:extLst>
              <a:ext uri="{FF2B5EF4-FFF2-40B4-BE49-F238E27FC236}">
                <a16:creationId xmlns:a16="http://schemas.microsoft.com/office/drawing/2014/main" id="{7B47180D-5B0D-7EBF-38C8-A8F49148D7EB}"/>
              </a:ext>
              <a:ext uri="{C183D7F6-B498-43B3-948B-1728B52AA6E4}">
                <adec:decorative xmlns:adec="http://schemas.microsoft.com/office/drawing/2017/decorative" val="1"/>
              </a:ext>
            </a:extLst>
          </p:cNvPr>
          <p:cNvSpPr txBox="1"/>
          <p:nvPr/>
        </p:nvSpPr>
        <p:spPr>
          <a:xfrm>
            <a:off x="6975385" y="2580593"/>
            <a:ext cx="1481215" cy="64633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Anticoagulation until euthyroid and SR maintained (1)</a:t>
            </a:r>
          </a:p>
        </p:txBody>
      </p:sp>
      <p:sp>
        <p:nvSpPr>
          <p:cNvPr id="43" name="TextBox 42">
            <a:extLst>
              <a:ext uri="{FF2B5EF4-FFF2-40B4-BE49-F238E27FC236}">
                <a16:creationId xmlns:a16="http://schemas.microsoft.com/office/drawing/2014/main" id="{0476368D-5CDB-9B1E-979B-4C52583B025A}"/>
              </a:ext>
              <a:ext uri="{C183D7F6-B498-43B3-948B-1728B52AA6E4}">
                <adec:decorative xmlns:adec="http://schemas.microsoft.com/office/drawing/2017/decorative" val="1"/>
              </a:ext>
            </a:extLst>
          </p:cNvPr>
          <p:cNvSpPr txBox="1"/>
          <p:nvPr/>
        </p:nvSpPr>
        <p:spPr>
          <a:xfrm>
            <a:off x="8907074" y="3322038"/>
            <a:ext cx="1316332" cy="10156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 </a:t>
            </a:r>
          </a:p>
          <a:p>
            <a:r>
              <a:rPr lang="en-US" dirty="0">
                <a:solidFill>
                  <a:schemeClr val="tx1"/>
                </a:solidFill>
              </a:rPr>
              <a:t>Cardio-selective beta-blockers especially in MI and HF (2a)</a:t>
            </a:r>
          </a:p>
        </p:txBody>
      </p:sp>
      <p:sp>
        <p:nvSpPr>
          <p:cNvPr id="44" name="TextBox 43">
            <a:extLst>
              <a:ext uri="{FF2B5EF4-FFF2-40B4-BE49-F238E27FC236}">
                <a16:creationId xmlns:a16="http://schemas.microsoft.com/office/drawing/2014/main" id="{7ED89FE1-23AB-ABD3-AA81-94D8661CD579}"/>
              </a:ext>
              <a:ext uri="{C183D7F6-B498-43B3-948B-1728B52AA6E4}">
                <adec:decorative xmlns:adec="http://schemas.microsoft.com/office/drawing/2017/decorative" val="1"/>
              </a:ext>
            </a:extLst>
          </p:cNvPr>
          <p:cNvSpPr txBox="1"/>
          <p:nvPr/>
        </p:nvSpPr>
        <p:spPr>
          <a:xfrm>
            <a:off x="10463948" y="3378945"/>
            <a:ext cx="1274828" cy="63053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Rhythm control- strategy is reasonable (2a)</a:t>
            </a:r>
          </a:p>
        </p:txBody>
      </p:sp>
      <p:cxnSp>
        <p:nvCxnSpPr>
          <p:cNvPr id="49" name="Elbow Connector 82">
            <a:extLst>
              <a:ext uri="{FF2B5EF4-FFF2-40B4-BE49-F238E27FC236}">
                <a16:creationId xmlns:a16="http://schemas.microsoft.com/office/drawing/2014/main" id="{754B808F-B23B-6F77-AAE1-CA79D19A6831}"/>
              </a:ext>
              <a:ext uri="{C183D7F6-B498-43B3-948B-1728B52AA6E4}">
                <adec:decorative xmlns:adec="http://schemas.microsoft.com/office/drawing/2017/decorative" val="1"/>
              </a:ext>
            </a:extLst>
          </p:cNvPr>
          <p:cNvCxnSpPr>
            <a:cxnSpLocks/>
            <a:stCxn id="20" idx="2"/>
            <a:endCxn id="26" idx="0"/>
          </p:cNvCxnSpPr>
          <p:nvPr/>
        </p:nvCxnSpPr>
        <p:spPr>
          <a:xfrm rot="16200000" flipH="1">
            <a:off x="1700103" y="1742227"/>
            <a:ext cx="337638" cy="8738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AF2CB5-12C2-0C45-187E-A40C27E9C1E3}"/>
              </a:ext>
              <a:ext uri="{C183D7F6-B498-43B3-948B-1728B52AA6E4}">
                <adec:decorative xmlns:adec="http://schemas.microsoft.com/office/drawing/2017/decorative" val="1"/>
              </a:ext>
            </a:extLst>
          </p:cNvPr>
          <p:cNvCxnSpPr>
            <a:cxnSpLocks/>
            <a:stCxn id="25" idx="2"/>
            <a:endCxn id="33" idx="0"/>
          </p:cNvCxnSpPr>
          <p:nvPr/>
        </p:nvCxnSpPr>
        <p:spPr>
          <a:xfrm>
            <a:off x="936118" y="2713081"/>
            <a:ext cx="1895" cy="327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EC48D02-A884-C1FB-D355-2B50DF1CD53F}"/>
              </a:ext>
              <a:ext uri="{C183D7F6-B498-43B3-948B-1728B52AA6E4}">
                <adec:decorative xmlns:adec="http://schemas.microsoft.com/office/drawing/2017/decorative" val="1"/>
              </a:ext>
            </a:extLst>
          </p:cNvPr>
          <p:cNvCxnSpPr>
            <a:cxnSpLocks/>
            <a:stCxn id="33" idx="2"/>
            <a:endCxn id="34" idx="0"/>
          </p:cNvCxnSpPr>
          <p:nvPr/>
        </p:nvCxnSpPr>
        <p:spPr>
          <a:xfrm flipH="1">
            <a:off x="936301" y="3811713"/>
            <a:ext cx="1712" cy="2894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5CD5B81-11F7-18EB-EB36-039CA74AD8DC}"/>
              </a:ext>
              <a:ext uri="{C183D7F6-B498-43B3-948B-1728B52AA6E4}">
                <adec:decorative xmlns:adec="http://schemas.microsoft.com/office/drawing/2017/decorative" val="1"/>
              </a:ext>
            </a:extLst>
          </p:cNvPr>
          <p:cNvCxnSpPr>
            <a:cxnSpLocks/>
            <a:stCxn id="26" idx="2"/>
            <a:endCxn id="35" idx="0"/>
          </p:cNvCxnSpPr>
          <p:nvPr/>
        </p:nvCxnSpPr>
        <p:spPr>
          <a:xfrm flipH="1">
            <a:off x="2302763" y="2711368"/>
            <a:ext cx="3061" cy="3172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8C56356-10D2-63A6-1B35-8397D85D66C6}"/>
              </a:ext>
              <a:ext uri="{C183D7F6-B498-43B3-948B-1728B52AA6E4}">
                <adec:decorative xmlns:adec="http://schemas.microsoft.com/office/drawing/2017/decorative" val="1"/>
              </a:ext>
            </a:extLst>
          </p:cNvPr>
          <p:cNvCxnSpPr>
            <a:cxnSpLocks/>
            <a:stCxn id="21" idx="2"/>
            <a:endCxn id="32" idx="0"/>
          </p:cNvCxnSpPr>
          <p:nvPr/>
        </p:nvCxnSpPr>
        <p:spPr>
          <a:xfrm>
            <a:off x="3845289" y="2010310"/>
            <a:ext cx="0" cy="5702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Elbow Connector 82">
            <a:extLst>
              <a:ext uri="{FF2B5EF4-FFF2-40B4-BE49-F238E27FC236}">
                <a16:creationId xmlns:a16="http://schemas.microsoft.com/office/drawing/2014/main" id="{ED77C99B-F269-F04F-46AD-FB7143E9E0B6}"/>
              </a:ext>
              <a:ext uri="{C183D7F6-B498-43B3-948B-1728B52AA6E4}">
                <adec:decorative xmlns:adec="http://schemas.microsoft.com/office/drawing/2017/decorative" val="1"/>
              </a:ext>
            </a:extLst>
          </p:cNvPr>
          <p:cNvCxnSpPr>
            <a:cxnSpLocks/>
            <a:stCxn id="22" idx="2"/>
            <a:endCxn id="27" idx="0"/>
          </p:cNvCxnSpPr>
          <p:nvPr/>
        </p:nvCxnSpPr>
        <p:spPr>
          <a:xfrm rot="5400000">
            <a:off x="5240034" y="1988079"/>
            <a:ext cx="329076" cy="3906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Elbow Connector 82">
            <a:extLst>
              <a:ext uri="{FF2B5EF4-FFF2-40B4-BE49-F238E27FC236}">
                <a16:creationId xmlns:a16="http://schemas.microsoft.com/office/drawing/2014/main" id="{34E37ABD-F3CB-7C7D-4BEE-332F34A73E42}"/>
              </a:ext>
              <a:ext uri="{C183D7F6-B498-43B3-948B-1728B52AA6E4}">
                <adec:decorative xmlns:adec="http://schemas.microsoft.com/office/drawing/2017/decorative" val="1"/>
              </a:ext>
            </a:extLst>
          </p:cNvPr>
          <p:cNvCxnSpPr>
            <a:cxnSpLocks/>
            <a:stCxn id="22" idx="2"/>
            <a:endCxn id="28" idx="0"/>
          </p:cNvCxnSpPr>
          <p:nvPr/>
        </p:nvCxnSpPr>
        <p:spPr>
          <a:xfrm rot="16200000" flipH="1">
            <a:off x="5732602" y="1886173"/>
            <a:ext cx="329076" cy="59447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57D2F6E-4337-C64F-8E24-23AEC3E84224}"/>
              </a:ext>
              <a:ext uri="{C183D7F6-B498-43B3-948B-1728B52AA6E4}">
                <adec:decorative xmlns:adec="http://schemas.microsoft.com/office/drawing/2017/decorative" val="1"/>
              </a:ext>
            </a:extLst>
          </p:cNvPr>
          <p:cNvCxnSpPr>
            <a:cxnSpLocks/>
            <a:stCxn id="27" idx="2"/>
            <a:endCxn id="40" idx="0"/>
          </p:cNvCxnSpPr>
          <p:nvPr/>
        </p:nvCxnSpPr>
        <p:spPr>
          <a:xfrm flipH="1">
            <a:off x="5201636" y="2763748"/>
            <a:ext cx="7605" cy="2648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E4AB20E-F84B-AAAD-87AE-71BF12EAE94F}"/>
              </a:ext>
              <a:ext uri="{C183D7F6-B498-43B3-948B-1728B52AA6E4}">
                <adec:decorative xmlns:adec="http://schemas.microsoft.com/office/drawing/2017/decorative" val="1"/>
              </a:ext>
            </a:extLst>
          </p:cNvPr>
          <p:cNvCxnSpPr>
            <a:cxnSpLocks/>
            <a:stCxn id="28" idx="2"/>
            <a:endCxn id="41" idx="0"/>
          </p:cNvCxnSpPr>
          <p:nvPr/>
        </p:nvCxnSpPr>
        <p:spPr>
          <a:xfrm>
            <a:off x="6194377" y="2763748"/>
            <a:ext cx="6917" cy="2648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0D2509A-69C7-44E1-8E53-0BB6831BA601}"/>
              </a:ext>
              <a:ext uri="{C183D7F6-B498-43B3-948B-1728B52AA6E4}">
                <adec:decorative xmlns:adec="http://schemas.microsoft.com/office/drawing/2017/decorative" val="1"/>
              </a:ext>
            </a:extLst>
          </p:cNvPr>
          <p:cNvCxnSpPr>
            <a:cxnSpLocks/>
            <a:stCxn id="23" idx="2"/>
            <a:endCxn id="42" idx="0"/>
          </p:cNvCxnSpPr>
          <p:nvPr/>
        </p:nvCxnSpPr>
        <p:spPr>
          <a:xfrm>
            <a:off x="7715993" y="2018872"/>
            <a:ext cx="0" cy="5617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Elbow Connector 82">
            <a:extLst>
              <a:ext uri="{FF2B5EF4-FFF2-40B4-BE49-F238E27FC236}">
                <a16:creationId xmlns:a16="http://schemas.microsoft.com/office/drawing/2014/main" id="{2FDDE3F4-C91F-1BC4-3701-A001750B9CFA}"/>
              </a:ext>
              <a:ext uri="{C183D7F6-B498-43B3-948B-1728B52AA6E4}">
                <adec:decorative xmlns:adec="http://schemas.microsoft.com/office/drawing/2017/decorative" val="1"/>
              </a:ext>
            </a:extLst>
          </p:cNvPr>
          <p:cNvCxnSpPr>
            <a:cxnSpLocks/>
            <a:stCxn id="24" idx="2"/>
            <a:endCxn id="29" idx="0"/>
          </p:cNvCxnSpPr>
          <p:nvPr/>
        </p:nvCxnSpPr>
        <p:spPr>
          <a:xfrm rot="5400000">
            <a:off x="9732018" y="1860658"/>
            <a:ext cx="380600" cy="714154"/>
          </a:xfrm>
          <a:prstGeom prst="bentConnector3">
            <a:avLst>
              <a:gd name="adj1" fmla="val 3248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Elbow Connector 82">
            <a:extLst>
              <a:ext uri="{FF2B5EF4-FFF2-40B4-BE49-F238E27FC236}">
                <a16:creationId xmlns:a16="http://schemas.microsoft.com/office/drawing/2014/main" id="{23453EFE-68F2-A20F-82B8-50D08965A74B}"/>
              </a:ext>
              <a:ext uri="{C183D7F6-B498-43B3-948B-1728B52AA6E4}">
                <adec:decorative xmlns:adec="http://schemas.microsoft.com/office/drawing/2017/decorative" val="1"/>
              </a:ext>
            </a:extLst>
          </p:cNvPr>
          <p:cNvCxnSpPr>
            <a:cxnSpLocks/>
            <a:stCxn id="24" idx="2"/>
            <a:endCxn id="30" idx="0"/>
          </p:cNvCxnSpPr>
          <p:nvPr/>
        </p:nvCxnSpPr>
        <p:spPr>
          <a:xfrm rot="16200000" flipH="1">
            <a:off x="10529199" y="1777631"/>
            <a:ext cx="322225" cy="821832"/>
          </a:xfrm>
          <a:prstGeom prst="bentConnector3">
            <a:avLst>
              <a:gd name="adj1" fmla="val 3817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FC247E1-7653-1B38-2BC3-E64C122B404E}"/>
              </a:ext>
              <a:ext uri="{C183D7F6-B498-43B3-948B-1728B52AA6E4}">
                <adec:decorative xmlns:adec="http://schemas.microsoft.com/office/drawing/2017/decorative" val="1"/>
              </a:ext>
            </a:extLst>
          </p:cNvPr>
          <p:cNvCxnSpPr>
            <a:cxnSpLocks/>
            <a:stCxn id="29" idx="2"/>
            <a:endCxn id="43" idx="0"/>
          </p:cNvCxnSpPr>
          <p:nvPr/>
        </p:nvCxnSpPr>
        <p:spPr>
          <a:xfrm flipH="1">
            <a:off x="9565240" y="2771455"/>
            <a:ext cx="1" cy="5505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845833F-3AA5-E5D4-3E72-CBB99A2D1FA0}"/>
              </a:ext>
              <a:ext uri="{C183D7F6-B498-43B3-948B-1728B52AA6E4}">
                <adec:decorative xmlns:adec="http://schemas.microsoft.com/office/drawing/2017/decorative" val="1"/>
              </a:ext>
            </a:extLst>
          </p:cNvPr>
          <p:cNvCxnSpPr>
            <a:cxnSpLocks/>
            <a:stCxn id="30" idx="2"/>
            <a:endCxn id="44" idx="0"/>
          </p:cNvCxnSpPr>
          <p:nvPr/>
        </p:nvCxnSpPr>
        <p:spPr>
          <a:xfrm>
            <a:off x="11101227" y="3114279"/>
            <a:ext cx="135" cy="2646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up)">
                                      <p:cBhvr>
                                        <p:cTn id="57" dur="500"/>
                                        <p:tgtEl>
                                          <p:spTgt spid="65"/>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right)">
                                      <p:cBhvr>
                                        <p:cTn id="70" dur="500"/>
                                        <p:tgtEl>
                                          <p:spTgt spid="75"/>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1500"/>
                            </p:stCondLst>
                            <p:childTnLst>
                              <p:par>
                                <p:cTn id="76" presetID="22" presetClass="entr" presetSubtype="1" fill="hold" nodeType="after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up)">
                                      <p:cBhvr>
                                        <p:cTn id="78" dur="500"/>
                                        <p:tgtEl>
                                          <p:spTgt spid="89"/>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par>
                          <p:cTn id="92" fill="hold">
                            <p:stCondLst>
                              <p:cond delay="1000"/>
                            </p:stCondLst>
                            <p:childTnLst>
                              <p:par>
                                <p:cTn id="93" presetID="22" presetClass="entr" presetSubtype="1"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500"/>
                                        <p:tgtEl>
                                          <p:spTgt spid="96"/>
                                        </p:tgtEl>
                                      </p:cBhvr>
                                    </p:animEffect>
                                  </p:childTnLst>
                                </p:cTn>
                              </p:par>
                            </p:childTnLst>
                          </p:cTn>
                        </p:par>
                        <p:par>
                          <p:cTn id="96" fill="hold">
                            <p:stCondLst>
                              <p:cond delay="15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par>
                          <p:cTn id="105" fill="hold">
                            <p:stCondLst>
                              <p:cond delay="500"/>
                            </p:stCondLst>
                            <p:childTnLst>
                              <p:par>
                                <p:cTn id="106" presetID="22" presetClass="entr" presetSubtype="1" fill="hold" nodeType="after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wipe(up)">
                                      <p:cBhvr>
                                        <p:cTn id="108" dur="500"/>
                                        <p:tgtEl>
                                          <p:spTgt spid="101"/>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par>
                          <p:cTn id="118" fill="hold">
                            <p:stCondLst>
                              <p:cond delay="500"/>
                            </p:stCondLst>
                            <p:childTnLst>
                              <p:par>
                                <p:cTn id="119" presetID="22" presetClass="entr" presetSubtype="2" fill="hold" nodeType="after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wipe(right)">
                                      <p:cBhvr>
                                        <p:cTn id="121" dur="500"/>
                                        <p:tgtEl>
                                          <p:spTgt spid="106"/>
                                        </p:tgtEl>
                                      </p:cBhvr>
                                    </p:animEffect>
                                  </p:childTnLst>
                                </p:cTn>
                              </p:par>
                            </p:childTnLst>
                          </p:cTn>
                        </p:par>
                        <p:par>
                          <p:cTn id="122" fill="hold">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par>
                          <p:cTn id="126" fill="hold">
                            <p:stCondLst>
                              <p:cond delay="1500"/>
                            </p:stCondLst>
                            <p:childTnLst>
                              <p:par>
                                <p:cTn id="127" presetID="22" presetClass="entr" presetSubtype="1" fill="hold" nodeType="afterEffect">
                                  <p:stCondLst>
                                    <p:cond delay="0"/>
                                  </p:stCondLst>
                                  <p:childTnLst>
                                    <p:set>
                                      <p:cBhvr>
                                        <p:cTn id="128" dur="1" fill="hold">
                                          <p:stCondLst>
                                            <p:cond delay="0"/>
                                          </p:stCondLst>
                                        </p:cTn>
                                        <p:tgtEl>
                                          <p:spTgt spid="115"/>
                                        </p:tgtEl>
                                        <p:attrNameLst>
                                          <p:attrName>style.visibility</p:attrName>
                                        </p:attrNameLst>
                                      </p:cBhvr>
                                      <p:to>
                                        <p:strVal val="visible"/>
                                      </p:to>
                                    </p:set>
                                    <p:animEffect transition="in" filter="wipe(up)">
                                      <p:cBhvr>
                                        <p:cTn id="129" dur="500"/>
                                        <p:tgtEl>
                                          <p:spTgt spid="115"/>
                                        </p:tgtEl>
                                      </p:cBhvr>
                                    </p:animEffect>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50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107"/>
                                        </p:tgtEl>
                                        <p:attrNameLst>
                                          <p:attrName>style.visibility</p:attrName>
                                        </p:attrNameLst>
                                      </p:cBhvr>
                                      <p:to>
                                        <p:strVal val="visible"/>
                                      </p:to>
                                    </p:set>
                                    <p:animEffect transition="in" filter="wipe(left)">
                                      <p:cBhvr>
                                        <p:cTn id="138" dur="500"/>
                                        <p:tgtEl>
                                          <p:spTgt spid="107"/>
                                        </p:tgtEl>
                                      </p:cBhvr>
                                    </p:animEffect>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childTnLst>
                          </p:cTn>
                        </p:par>
                        <p:par>
                          <p:cTn id="143" fill="hold">
                            <p:stCondLst>
                              <p:cond delay="1000"/>
                            </p:stCondLst>
                            <p:childTnLst>
                              <p:par>
                                <p:cTn id="144" presetID="22" presetClass="entr" presetSubtype="1" fill="hold" nodeType="afterEffect">
                                  <p:stCondLst>
                                    <p:cond delay="0"/>
                                  </p:stCondLst>
                                  <p:childTnLst>
                                    <p:set>
                                      <p:cBhvr>
                                        <p:cTn id="145" dur="1" fill="hold">
                                          <p:stCondLst>
                                            <p:cond delay="0"/>
                                          </p:stCondLst>
                                        </p:cTn>
                                        <p:tgtEl>
                                          <p:spTgt spid="118"/>
                                        </p:tgtEl>
                                        <p:attrNameLst>
                                          <p:attrName>style.visibility</p:attrName>
                                        </p:attrNameLst>
                                      </p:cBhvr>
                                      <p:to>
                                        <p:strVal val="visible"/>
                                      </p:to>
                                    </p:set>
                                    <p:animEffect transition="in" filter="wipe(up)">
                                      <p:cBhvr>
                                        <p:cTn id="146" dur="500"/>
                                        <p:tgtEl>
                                          <p:spTgt spid="118"/>
                                        </p:tgtEl>
                                      </p:cBhvr>
                                    </p:animEffect>
                                  </p:childTnLst>
                                </p:cTn>
                              </p:par>
                            </p:childTnLst>
                          </p:cTn>
                        </p:par>
                        <p:par>
                          <p:cTn id="147" fill="hold">
                            <p:stCondLst>
                              <p:cond delay="1500"/>
                            </p:stCondLst>
                            <p:childTnLst>
                              <p:par>
                                <p:cTn id="148" presetID="10" presetClass="entr" presetSubtype="0" fill="hold" grpId="0" nodeType="after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Risk Factors for Diagnosed Atrial Fibrillation</a:t>
            </a:r>
          </a:p>
        </p:txBody>
      </p:sp>
      <p:sp>
        <p:nvSpPr>
          <p:cNvPr id="58" name="Rectangle 57">
            <a:extLst>
              <a:ext uri="{FF2B5EF4-FFF2-40B4-BE49-F238E27FC236}">
                <a16:creationId xmlns:a16="http://schemas.microsoft.com/office/drawing/2014/main" id="{0AD5523A-54F8-8877-7A7D-A24B832E1D41}"/>
              </a:ext>
              <a:ext uri="{C183D7F6-B498-43B3-948B-1728B52AA6E4}">
                <adec:decorative xmlns:adec="http://schemas.microsoft.com/office/drawing/2017/decorative" val="1"/>
              </a:ext>
            </a:extLst>
          </p:cNvPr>
          <p:cNvSpPr/>
          <p:nvPr/>
        </p:nvSpPr>
        <p:spPr>
          <a:xfrm>
            <a:off x="8163914" y="3632713"/>
            <a:ext cx="3651392" cy="18671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6D0E522-6422-13EF-749B-4BB38F232684}"/>
              </a:ext>
              <a:ext uri="{C183D7F6-B498-43B3-948B-1728B52AA6E4}">
                <adec:decorative xmlns:adec="http://schemas.microsoft.com/office/drawing/2017/decorative" val="1"/>
              </a:ext>
            </a:extLst>
          </p:cNvPr>
          <p:cNvSpPr/>
          <p:nvPr/>
        </p:nvSpPr>
        <p:spPr>
          <a:xfrm>
            <a:off x="8167458" y="363271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Graphic 61">
            <a:extLst>
              <a:ext uri="{FF2B5EF4-FFF2-40B4-BE49-F238E27FC236}">
                <a16:creationId xmlns:a16="http://schemas.microsoft.com/office/drawing/2014/main" id="{182E4A2F-9270-E4AA-6188-8B91036043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11880" y="3676297"/>
            <a:ext cx="591879" cy="591879"/>
          </a:xfrm>
          <a:prstGeom prst="rect">
            <a:avLst/>
          </a:prstGeom>
        </p:spPr>
      </p:pic>
      <p:sp>
        <p:nvSpPr>
          <p:cNvPr id="53" name="Rectangle 52">
            <a:extLst>
              <a:ext uri="{FF2B5EF4-FFF2-40B4-BE49-F238E27FC236}">
                <a16:creationId xmlns:a16="http://schemas.microsoft.com/office/drawing/2014/main" id="{6DBE2B81-7182-0007-2771-F6867C715A52}"/>
              </a:ext>
              <a:ext uri="{C183D7F6-B498-43B3-948B-1728B52AA6E4}">
                <adec:decorative xmlns:adec="http://schemas.microsoft.com/office/drawing/2017/decorative" val="1"/>
              </a:ext>
            </a:extLst>
          </p:cNvPr>
          <p:cNvSpPr/>
          <p:nvPr/>
        </p:nvSpPr>
        <p:spPr>
          <a:xfrm>
            <a:off x="4265309" y="3632713"/>
            <a:ext cx="3651392" cy="18671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967195-B0E9-994C-2CAB-7345719CDD84}"/>
              </a:ext>
              <a:ext uri="{C183D7F6-B498-43B3-948B-1728B52AA6E4}">
                <adec:decorative xmlns:adec="http://schemas.microsoft.com/office/drawing/2017/decorative" val="1"/>
              </a:ext>
            </a:extLst>
          </p:cNvPr>
          <p:cNvSpPr/>
          <p:nvPr/>
        </p:nvSpPr>
        <p:spPr>
          <a:xfrm>
            <a:off x="4268853" y="363271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Graphic 56">
            <a:extLst>
              <a:ext uri="{FF2B5EF4-FFF2-40B4-BE49-F238E27FC236}">
                <a16:creationId xmlns:a16="http://schemas.microsoft.com/office/drawing/2014/main" id="{B4238632-5D35-644F-FEEF-469CDCDEBD3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3275" y="3669209"/>
            <a:ext cx="591879" cy="591879"/>
          </a:xfrm>
          <a:prstGeom prst="rect">
            <a:avLst/>
          </a:prstGeom>
        </p:spPr>
      </p:pic>
      <p:sp>
        <p:nvSpPr>
          <p:cNvPr id="47" name="Rectangle 46">
            <a:extLst>
              <a:ext uri="{FF2B5EF4-FFF2-40B4-BE49-F238E27FC236}">
                <a16:creationId xmlns:a16="http://schemas.microsoft.com/office/drawing/2014/main" id="{1A2C7360-B0FC-8371-A1B1-352EB46612C3}"/>
              </a:ext>
              <a:ext uri="{C183D7F6-B498-43B3-948B-1728B52AA6E4}">
                <adec:decorative xmlns:adec="http://schemas.microsoft.com/office/drawing/2017/decorative" val="1"/>
              </a:ext>
            </a:extLst>
          </p:cNvPr>
          <p:cNvSpPr/>
          <p:nvPr/>
        </p:nvSpPr>
        <p:spPr>
          <a:xfrm>
            <a:off x="380881" y="3632713"/>
            <a:ext cx="3651392" cy="18671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A1A1E73-5A1A-878C-3EAE-7E7C9CB233C0}"/>
              </a:ext>
              <a:ext uri="{C183D7F6-B498-43B3-948B-1728B52AA6E4}">
                <adec:decorative xmlns:adec="http://schemas.microsoft.com/office/drawing/2017/decorative" val="1"/>
              </a:ext>
            </a:extLst>
          </p:cNvPr>
          <p:cNvSpPr/>
          <p:nvPr/>
        </p:nvSpPr>
        <p:spPr>
          <a:xfrm>
            <a:off x="384425" y="363271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9CCDDBB-F610-C3A7-B454-17B84703D7D4}"/>
              </a:ext>
              <a:ext uri="{C183D7F6-B498-43B3-948B-1728B52AA6E4}">
                <adec:decorative xmlns:adec="http://schemas.microsoft.com/office/drawing/2017/decorative" val="1"/>
              </a:ext>
            </a:extLst>
          </p:cNvPr>
          <p:cNvSpPr/>
          <p:nvPr/>
        </p:nvSpPr>
        <p:spPr>
          <a:xfrm>
            <a:off x="387969" y="1145489"/>
            <a:ext cx="3651392" cy="22931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35A29B8-376A-1E7D-BC5E-8F687E532776}"/>
              </a:ext>
              <a:ext uri="{C183D7F6-B498-43B3-948B-1728B52AA6E4}">
                <adec:decorative xmlns:adec="http://schemas.microsoft.com/office/drawing/2017/decorative" val="1"/>
              </a:ext>
            </a:extLst>
          </p:cNvPr>
          <p:cNvSpPr/>
          <p:nvPr/>
        </p:nvSpPr>
        <p:spPr>
          <a:xfrm>
            <a:off x="391513" y="114903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56E2357-A5BC-1002-756A-7CD0941C699F}"/>
              </a:ext>
              <a:ext uri="{C183D7F6-B498-43B3-948B-1728B52AA6E4}">
                <adec:decorative xmlns:adec="http://schemas.microsoft.com/office/drawing/2017/decorative" val="1"/>
              </a:ext>
            </a:extLst>
          </p:cNvPr>
          <p:cNvSpPr/>
          <p:nvPr/>
        </p:nvSpPr>
        <p:spPr>
          <a:xfrm>
            <a:off x="4272397" y="1138401"/>
            <a:ext cx="3651392" cy="22931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09115CD-B550-E6AD-61B1-57B03A579C03}"/>
              </a:ext>
              <a:ext uri="{C183D7F6-B498-43B3-948B-1728B52AA6E4}">
                <adec:decorative xmlns:adec="http://schemas.microsoft.com/office/drawing/2017/decorative" val="1"/>
              </a:ext>
            </a:extLst>
          </p:cNvPr>
          <p:cNvSpPr/>
          <p:nvPr/>
        </p:nvSpPr>
        <p:spPr>
          <a:xfrm>
            <a:off x="4275941" y="1141945"/>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29FA455-7C6F-DB4C-B8C2-D24B07B37688}"/>
              </a:ext>
              <a:ext uri="{C183D7F6-B498-43B3-948B-1728B52AA6E4}">
                <adec:decorative xmlns:adec="http://schemas.microsoft.com/office/drawing/2017/decorative" val="1"/>
              </a:ext>
            </a:extLst>
          </p:cNvPr>
          <p:cNvSpPr/>
          <p:nvPr/>
        </p:nvSpPr>
        <p:spPr>
          <a:xfrm>
            <a:off x="8174545" y="1159666"/>
            <a:ext cx="3651392" cy="22931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9A7ED0F-01D7-96CB-1F7B-4D096174BD3A}"/>
              </a:ext>
              <a:ext uri="{C183D7F6-B498-43B3-948B-1728B52AA6E4}">
                <adec:decorative xmlns:adec="http://schemas.microsoft.com/office/drawing/2017/decorative" val="1"/>
              </a:ext>
            </a:extLst>
          </p:cNvPr>
          <p:cNvSpPr/>
          <p:nvPr/>
        </p:nvSpPr>
        <p:spPr>
          <a:xfrm>
            <a:off x="8178089" y="1163210"/>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a:extLst>
              <a:ext uri="{FF2B5EF4-FFF2-40B4-BE49-F238E27FC236}">
                <a16:creationId xmlns:a16="http://schemas.microsoft.com/office/drawing/2014/main" id="{360D85BE-A315-8F85-A005-5BAABA4C12C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7657" y="3657222"/>
            <a:ext cx="591879" cy="591879"/>
          </a:xfrm>
          <a:prstGeom prst="rect">
            <a:avLst/>
          </a:prstGeom>
        </p:spPr>
      </p:pic>
      <p:pic>
        <p:nvPicPr>
          <p:cNvPr id="66" name="Graphic 65">
            <a:extLst>
              <a:ext uri="{FF2B5EF4-FFF2-40B4-BE49-F238E27FC236}">
                <a16:creationId xmlns:a16="http://schemas.microsoft.com/office/drawing/2014/main" id="{A4B6A485-8867-2819-6434-C39C6F276D4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350947" y="1169163"/>
            <a:ext cx="591879" cy="591879"/>
          </a:xfrm>
          <a:prstGeom prst="rect">
            <a:avLst/>
          </a:prstGeom>
        </p:spPr>
      </p:pic>
      <p:pic>
        <p:nvPicPr>
          <p:cNvPr id="67" name="Graphic 66">
            <a:extLst>
              <a:ext uri="{FF2B5EF4-FFF2-40B4-BE49-F238E27FC236}">
                <a16:creationId xmlns:a16="http://schemas.microsoft.com/office/drawing/2014/main" id="{B39A75BF-8330-90ED-135C-1B37C90066F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03959" y="1146902"/>
            <a:ext cx="591879" cy="591879"/>
          </a:xfrm>
          <a:prstGeom prst="rect">
            <a:avLst/>
          </a:prstGeom>
        </p:spPr>
      </p:pic>
      <p:pic>
        <p:nvPicPr>
          <p:cNvPr id="68" name="Graphic 67">
            <a:extLst>
              <a:ext uri="{FF2B5EF4-FFF2-40B4-BE49-F238E27FC236}">
                <a16:creationId xmlns:a16="http://schemas.microsoft.com/office/drawing/2014/main" id="{08BFA645-6964-EDCD-34D8-A1B10DF49D1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202044" y="1167450"/>
            <a:ext cx="591879" cy="591879"/>
          </a:xfrm>
          <a:prstGeom prst="rect">
            <a:avLst/>
          </a:prstGeom>
        </p:spPr>
      </p:pic>
      <p:sp>
        <p:nvSpPr>
          <p:cNvPr id="19" name="TextBox 18">
            <a:extLst>
              <a:ext uri="{FF2B5EF4-FFF2-40B4-BE49-F238E27FC236}">
                <a16:creationId xmlns:a16="http://schemas.microsoft.com/office/drawing/2014/main" id="{75176636-6349-B8EA-D722-E5E9723A7071}"/>
              </a:ext>
            </a:extLst>
          </p:cNvPr>
          <p:cNvSpPr txBox="1"/>
          <p:nvPr/>
        </p:nvSpPr>
        <p:spPr>
          <a:xfrm>
            <a:off x="1010094" y="1155034"/>
            <a:ext cx="3115340" cy="646331"/>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Demographic, Anthropometric, Cardiovascular Risk Factors</a:t>
            </a:r>
          </a:p>
        </p:txBody>
      </p:sp>
      <p:sp>
        <p:nvSpPr>
          <p:cNvPr id="7" name="TextBox 6">
            <a:extLst>
              <a:ext uri="{FF2B5EF4-FFF2-40B4-BE49-F238E27FC236}">
                <a16:creationId xmlns:a16="http://schemas.microsoft.com/office/drawing/2014/main" id="{8757156A-CED0-2C79-5C63-0F39648C6FCE}"/>
              </a:ext>
            </a:extLst>
          </p:cNvPr>
          <p:cNvSpPr txBox="1"/>
          <p:nvPr/>
        </p:nvSpPr>
        <p:spPr>
          <a:xfrm>
            <a:off x="511665" y="1833021"/>
            <a:ext cx="3677564" cy="1169551"/>
          </a:xfrm>
          <a:prstGeom prst="rect">
            <a:avLst/>
          </a:prstGeom>
          <a:noFill/>
        </p:spPr>
        <p:txBody>
          <a:bodyPr wrap="square" numCol="2"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Advancing Age</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Smoking</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Low Physical Activity</a:t>
            </a:r>
          </a:p>
          <a:p>
            <a:pPr marL="173038" marR="0" lvl="0" indent="-173038" eaLnBrk="0" fontAlgn="base" hangingPunct="0">
              <a:lnSpc>
                <a:spcPct val="100000"/>
              </a:lnSpc>
              <a:spcBef>
                <a:spcPct val="0"/>
              </a:spcBef>
              <a:spcAft>
                <a:spcPct val="0"/>
              </a:spcAft>
              <a:buClr>
                <a:srgbClr val="CF2429"/>
              </a:buClr>
              <a:buSzTx/>
              <a:buFont typeface="Arial" panose="020B0604020202020204" pitchFamily="34" charset="0"/>
              <a:buChar char="•"/>
              <a:tabLst/>
              <a:defRPr/>
            </a:pPr>
            <a:r>
              <a:rPr lang="en-US" sz="1400" dirty="0">
                <a:latin typeface="Lub Dub Condensed" panose="020B0506030403020204" pitchFamily="34" charset="0"/>
              </a:rPr>
              <a:t>Elevating Resting Heart Rate</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Obesity</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Increasing Height</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Hypertension</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Diabetes</a:t>
            </a:r>
          </a:p>
        </p:txBody>
      </p:sp>
      <p:sp>
        <p:nvSpPr>
          <p:cNvPr id="35" name="TextBox 34">
            <a:extLst>
              <a:ext uri="{FF2B5EF4-FFF2-40B4-BE49-F238E27FC236}">
                <a16:creationId xmlns:a16="http://schemas.microsoft.com/office/drawing/2014/main" id="{B3BBEAF1-4A29-3695-FB54-F92795C95E29}"/>
              </a:ext>
            </a:extLst>
          </p:cNvPr>
          <p:cNvSpPr txBox="1"/>
          <p:nvPr/>
        </p:nvSpPr>
        <p:spPr>
          <a:xfrm>
            <a:off x="4894522" y="1275537"/>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Cardiovascular Disease</a:t>
            </a:r>
          </a:p>
        </p:txBody>
      </p:sp>
      <p:sp>
        <p:nvSpPr>
          <p:cNvPr id="34" name="TextBox 33">
            <a:extLst>
              <a:ext uri="{FF2B5EF4-FFF2-40B4-BE49-F238E27FC236}">
                <a16:creationId xmlns:a16="http://schemas.microsoft.com/office/drawing/2014/main" id="{A15AC279-9FE4-613F-F29F-7DF6CE3EB657}"/>
              </a:ext>
            </a:extLst>
          </p:cNvPr>
          <p:cNvSpPr txBox="1"/>
          <p:nvPr/>
        </p:nvSpPr>
        <p:spPr>
          <a:xfrm>
            <a:off x="4354996" y="1825933"/>
            <a:ext cx="3689669" cy="1384995"/>
          </a:xfrm>
          <a:prstGeom prst="rect">
            <a:avLst/>
          </a:prstGeom>
          <a:noFill/>
        </p:spPr>
        <p:txBody>
          <a:bodyPr wrap="square" numCol="2"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HF</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CAD </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Atrial inflammation from pericarditis or myocarditis</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Cardiac Surgery</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Valvular Heart Disease</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Systemic Arterial Hypertension</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Structural Heart Diseases</a:t>
            </a:r>
          </a:p>
        </p:txBody>
      </p:sp>
      <p:sp>
        <p:nvSpPr>
          <p:cNvPr id="43" name="TextBox 42">
            <a:extLst>
              <a:ext uri="{FF2B5EF4-FFF2-40B4-BE49-F238E27FC236}">
                <a16:creationId xmlns:a16="http://schemas.microsoft.com/office/drawing/2014/main" id="{43F323D4-722D-9379-A4CB-DBF44C28AE8A}"/>
              </a:ext>
            </a:extLst>
          </p:cNvPr>
          <p:cNvSpPr txBox="1"/>
          <p:nvPr/>
        </p:nvSpPr>
        <p:spPr>
          <a:xfrm>
            <a:off x="8796670" y="1307434"/>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Non-Cardiac Conditions</a:t>
            </a:r>
          </a:p>
        </p:txBody>
      </p:sp>
      <p:sp>
        <p:nvSpPr>
          <p:cNvPr id="42" name="TextBox 41">
            <a:extLst>
              <a:ext uri="{FF2B5EF4-FFF2-40B4-BE49-F238E27FC236}">
                <a16:creationId xmlns:a16="http://schemas.microsoft.com/office/drawing/2014/main" id="{FD437DD4-2EFF-885A-8E6F-E6F9748950AB}"/>
              </a:ext>
            </a:extLst>
          </p:cNvPr>
          <p:cNvSpPr txBox="1"/>
          <p:nvPr/>
        </p:nvSpPr>
        <p:spPr>
          <a:xfrm>
            <a:off x="8298241" y="1847198"/>
            <a:ext cx="3677564" cy="1600438"/>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CKD </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OSA</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Sepsis</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Pulmonary disease (COPD, PE)</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Metabolic disturbances from alcohol </a:t>
            </a:r>
            <a:br>
              <a:rPr lang="en-US" sz="1400" dirty="0">
                <a:latin typeface="Lub Dub Condensed" panose="020B0506030403020204" pitchFamily="34" charset="0"/>
              </a:rPr>
            </a:br>
            <a:r>
              <a:rPr lang="en-US" sz="1400" dirty="0">
                <a:latin typeface="Lub Dub Condensed" panose="020B0506030403020204" pitchFamily="34" charset="0"/>
              </a:rPr>
              <a:t>abuse, hypokalemia, hyperthyroidism</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Postoperative state</a:t>
            </a:r>
          </a:p>
        </p:txBody>
      </p:sp>
      <p:sp>
        <p:nvSpPr>
          <p:cNvPr id="50" name="TextBox 49">
            <a:extLst>
              <a:ext uri="{FF2B5EF4-FFF2-40B4-BE49-F238E27FC236}">
                <a16:creationId xmlns:a16="http://schemas.microsoft.com/office/drawing/2014/main" id="{1CEBFB09-1602-7548-627B-DA7598D81190}"/>
              </a:ext>
            </a:extLst>
          </p:cNvPr>
          <p:cNvSpPr txBox="1"/>
          <p:nvPr/>
        </p:nvSpPr>
        <p:spPr>
          <a:xfrm>
            <a:off x="1003006" y="3766303"/>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 Biological Markers</a:t>
            </a:r>
          </a:p>
        </p:txBody>
      </p:sp>
      <p:sp>
        <p:nvSpPr>
          <p:cNvPr id="49" name="TextBox 48">
            <a:extLst>
              <a:ext uri="{FF2B5EF4-FFF2-40B4-BE49-F238E27FC236}">
                <a16:creationId xmlns:a16="http://schemas.microsoft.com/office/drawing/2014/main" id="{CB65532F-B8CF-93FA-5B0D-3B6FE710F657}"/>
              </a:ext>
            </a:extLst>
          </p:cNvPr>
          <p:cNvSpPr txBox="1"/>
          <p:nvPr/>
        </p:nvSpPr>
        <p:spPr>
          <a:xfrm>
            <a:off x="504577" y="4327332"/>
            <a:ext cx="3514530" cy="1169551"/>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ECG markers (prolonged PR, LVH)</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Biomarkers  (elevated BNP, IL6/TNF-alpha, LP(a))</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Imaging markers (increased left atrial size, increased LV wall thickness)</a:t>
            </a:r>
          </a:p>
        </p:txBody>
      </p:sp>
      <p:sp>
        <p:nvSpPr>
          <p:cNvPr id="56" name="TextBox 55">
            <a:extLst>
              <a:ext uri="{FF2B5EF4-FFF2-40B4-BE49-F238E27FC236}">
                <a16:creationId xmlns:a16="http://schemas.microsoft.com/office/drawing/2014/main" id="{4E02C7E0-CE9C-0B8A-D3D9-CA11E8AAFCD3}"/>
              </a:ext>
            </a:extLst>
          </p:cNvPr>
          <p:cNvSpPr txBox="1"/>
          <p:nvPr/>
        </p:nvSpPr>
        <p:spPr>
          <a:xfrm>
            <a:off x="4887434" y="3759215"/>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 Genetic Markers</a:t>
            </a:r>
          </a:p>
        </p:txBody>
      </p:sp>
      <p:sp>
        <p:nvSpPr>
          <p:cNvPr id="55" name="TextBox 54">
            <a:extLst>
              <a:ext uri="{FF2B5EF4-FFF2-40B4-BE49-F238E27FC236}">
                <a16:creationId xmlns:a16="http://schemas.microsoft.com/office/drawing/2014/main" id="{5FDFEFCC-1F5F-DD8E-6240-2844FA1BC607}"/>
              </a:ext>
            </a:extLst>
          </p:cNvPr>
          <p:cNvSpPr txBox="1"/>
          <p:nvPr/>
        </p:nvSpPr>
        <p:spPr>
          <a:xfrm>
            <a:off x="4389005" y="4320244"/>
            <a:ext cx="3511822" cy="523220"/>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Family history/ heritability </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GWAS (presence of associated loci)</a:t>
            </a:r>
          </a:p>
        </p:txBody>
      </p:sp>
      <p:sp>
        <p:nvSpPr>
          <p:cNvPr id="61" name="TextBox 60">
            <a:extLst>
              <a:ext uri="{FF2B5EF4-FFF2-40B4-BE49-F238E27FC236}">
                <a16:creationId xmlns:a16="http://schemas.microsoft.com/office/drawing/2014/main" id="{22709B28-4B33-6EE0-3FCC-1FCF2133412F}"/>
              </a:ext>
            </a:extLst>
          </p:cNvPr>
          <p:cNvSpPr txBox="1"/>
          <p:nvPr/>
        </p:nvSpPr>
        <p:spPr>
          <a:xfrm>
            <a:off x="8786039" y="3638712"/>
            <a:ext cx="3115340" cy="646331"/>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Socioeconomic Determinants </a:t>
            </a:r>
          </a:p>
          <a:p>
            <a:pPr lvl="0" rtl="0"/>
            <a:r>
              <a:rPr lang="en-US" b="1" dirty="0">
                <a:solidFill>
                  <a:schemeClr val="bg1"/>
                </a:solidFill>
                <a:latin typeface="Lub Dub Condensed" panose="020B0506030403020204" pitchFamily="34" charset="0"/>
              </a:rPr>
              <a:t>of Health</a:t>
            </a:r>
          </a:p>
        </p:txBody>
      </p:sp>
      <p:sp>
        <p:nvSpPr>
          <p:cNvPr id="60" name="TextBox 59">
            <a:extLst>
              <a:ext uri="{FF2B5EF4-FFF2-40B4-BE49-F238E27FC236}">
                <a16:creationId xmlns:a16="http://schemas.microsoft.com/office/drawing/2014/main" id="{9F690272-971E-9EE1-6501-4706581F677B}"/>
              </a:ext>
            </a:extLst>
          </p:cNvPr>
          <p:cNvSpPr txBox="1"/>
          <p:nvPr/>
        </p:nvSpPr>
        <p:spPr>
          <a:xfrm>
            <a:off x="8287610" y="4327332"/>
            <a:ext cx="3514530" cy="738664"/>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Education Level</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Income Level</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Socioeconomic status</a:t>
            </a:r>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5710546"/>
            <a:ext cx="8736886" cy="515594"/>
          </a:xfrm>
        </p:spPr>
        <p:txBody>
          <a:bodyPr/>
          <a:lstStyle/>
          <a:p>
            <a:pPr marL="0" indent="0" algn="ctr"/>
            <a:r>
              <a:rPr lang="en-US" b="1" dirty="0"/>
              <a:t>Abbreviations: </a:t>
            </a:r>
            <a:r>
              <a:rPr lang="en-US" dirty="0"/>
              <a:t>BNP indicates brain natriuretic peptide; CAD, coronary artery disease; COPD, chronic obstructive pulmonary disease; </a:t>
            </a:r>
            <a:br>
              <a:rPr lang="en-US" dirty="0"/>
            </a:br>
            <a:r>
              <a:rPr lang="en-US" dirty="0"/>
              <a:t>CKD, chronic kidney disease; GWAS, genome wide association studies; HF, heart failure; IL6, interleukin 6; LP(a), lipoprotein a; LV, left ventricle; LVH, left ventricular hypertrophy; OSA, obstructive sleep apnea; PE, pulmonary embolism; PR, PR interval; and TNF, tumor necrosis factor.</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55257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534836" cy="683746"/>
          </a:xfrm>
        </p:spPr>
        <p:txBody>
          <a:bodyPr/>
          <a:lstStyle/>
          <a:p>
            <a:r>
              <a:rPr lang="en-US" sz="2700" dirty="0"/>
              <a:t>Management of AF in Cardio-Oncology, Liver disease, and CKD</a:t>
            </a:r>
          </a:p>
        </p:txBody>
      </p:sp>
      <p:sp>
        <p:nvSpPr>
          <p:cNvPr id="11" name="Rectangle 10" descr="Flow chart for guideline based management of atrial fibrillation in patients with the following comorbidities; cancer, liver disease and chronic kidney disease.">
            <a:extLst>
              <a:ext uri="{FF2B5EF4-FFF2-40B4-BE49-F238E27FC236}">
                <a16:creationId xmlns:a16="http://schemas.microsoft.com/office/drawing/2014/main" id="{A53AA3EA-7327-FBA1-E8C5-9BB7D322E257}"/>
              </a:ext>
            </a:extLst>
          </p:cNvPr>
          <p:cNvSpPr/>
          <p:nvPr/>
        </p:nvSpPr>
        <p:spPr>
          <a:xfrm>
            <a:off x="215757" y="1407561"/>
            <a:ext cx="11712539" cy="4510656"/>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F5F30DA-B02B-0BBA-62B8-12CF3C8E13B0}"/>
              </a:ext>
              <a:ext uri="{C183D7F6-B498-43B3-948B-1728B52AA6E4}">
                <adec:decorative xmlns:adec="http://schemas.microsoft.com/office/drawing/2017/decorative" val="1"/>
              </a:ext>
            </a:extLst>
          </p:cNvPr>
          <p:cNvSpPr txBox="1"/>
          <p:nvPr/>
        </p:nvSpPr>
        <p:spPr>
          <a:xfrm>
            <a:off x="1048045" y="1469000"/>
            <a:ext cx="2188313" cy="68649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Cardio-Oncology</a:t>
            </a:r>
          </a:p>
        </p:txBody>
      </p:sp>
      <p:sp>
        <p:nvSpPr>
          <p:cNvPr id="21" name="Round Same Side Corner Rectangle 60">
            <a:extLst>
              <a:ext uri="{FF2B5EF4-FFF2-40B4-BE49-F238E27FC236}">
                <a16:creationId xmlns:a16="http://schemas.microsoft.com/office/drawing/2014/main" id="{01CD34CC-ACFF-A5E7-4279-E7687E92E40C}"/>
              </a:ext>
              <a:ext uri="{C183D7F6-B498-43B3-948B-1728B52AA6E4}">
                <adec:decorative xmlns:adec="http://schemas.microsoft.com/office/drawing/2017/decorative" val="1"/>
              </a:ext>
            </a:extLst>
          </p:cNvPr>
          <p:cNvSpPr/>
          <p:nvPr/>
        </p:nvSpPr>
        <p:spPr>
          <a:xfrm>
            <a:off x="587141" y="3500662"/>
            <a:ext cx="1515068" cy="165011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Multidisciplinary communication &amp; SDM (Reduce drug interactions; QTc prolongation; proarrhythmia; bleeding; and thromboembolism)</a:t>
            </a:r>
          </a:p>
          <a:p>
            <a:pPr algn="ctr"/>
            <a:r>
              <a:rPr lang="en-US" sz="1200" b="1" dirty="0">
                <a:solidFill>
                  <a:schemeClr val="tx1"/>
                </a:solidFill>
                <a:latin typeface="Lub Dub Condensed" panose="020B0506030403020204"/>
              </a:rPr>
              <a:t>(1)</a:t>
            </a:r>
          </a:p>
        </p:txBody>
      </p:sp>
      <p:sp>
        <p:nvSpPr>
          <p:cNvPr id="22" name="TextBox 21">
            <a:extLst>
              <a:ext uri="{FF2B5EF4-FFF2-40B4-BE49-F238E27FC236}">
                <a16:creationId xmlns:a16="http://schemas.microsoft.com/office/drawing/2014/main" id="{688F42CB-D3EF-FE65-A760-0569ECCFC8C8}"/>
              </a:ext>
              <a:ext uri="{C183D7F6-B498-43B3-948B-1728B52AA6E4}">
                <adec:decorative xmlns:adec="http://schemas.microsoft.com/office/drawing/2017/decorative" val="1"/>
              </a:ext>
            </a:extLst>
          </p:cNvPr>
          <p:cNvSpPr txBox="1"/>
          <p:nvPr/>
        </p:nvSpPr>
        <p:spPr>
          <a:xfrm>
            <a:off x="714919" y="2561990"/>
            <a:ext cx="1249158"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Cancer </a:t>
            </a:r>
            <a:br>
              <a:rPr lang="en-US" dirty="0"/>
            </a:br>
            <a:r>
              <a:rPr lang="en-US" dirty="0"/>
              <a:t>and AF </a:t>
            </a:r>
          </a:p>
        </p:txBody>
      </p:sp>
      <p:sp>
        <p:nvSpPr>
          <p:cNvPr id="23" name="Round Same Side Corner Rectangle 60">
            <a:extLst>
              <a:ext uri="{FF2B5EF4-FFF2-40B4-BE49-F238E27FC236}">
                <a16:creationId xmlns:a16="http://schemas.microsoft.com/office/drawing/2014/main" id="{D61E7DA2-DE79-E5B7-E498-607F60C01837}"/>
              </a:ext>
              <a:ext uri="{C183D7F6-B498-43B3-948B-1728B52AA6E4}">
                <adec:decorative xmlns:adec="http://schemas.microsoft.com/office/drawing/2017/decorative" val="1"/>
              </a:ext>
            </a:extLst>
          </p:cNvPr>
          <p:cNvSpPr/>
          <p:nvPr/>
        </p:nvSpPr>
        <p:spPr>
          <a:xfrm>
            <a:off x="587142" y="5148846"/>
            <a:ext cx="1534760" cy="58413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DOACs preferred over VKAs for stroke risk reduction (2a)</a:t>
            </a:r>
          </a:p>
        </p:txBody>
      </p:sp>
      <p:sp>
        <p:nvSpPr>
          <p:cNvPr id="24" name="TextBox 23">
            <a:extLst>
              <a:ext uri="{FF2B5EF4-FFF2-40B4-BE49-F238E27FC236}">
                <a16:creationId xmlns:a16="http://schemas.microsoft.com/office/drawing/2014/main" id="{7A5555C3-BC0A-8CE0-122A-F21432B3F07F}"/>
              </a:ext>
              <a:ext uri="{C183D7F6-B498-43B3-948B-1728B52AA6E4}">
                <adec:decorative xmlns:adec="http://schemas.microsoft.com/office/drawing/2017/decorative" val="1"/>
              </a:ext>
            </a:extLst>
          </p:cNvPr>
          <p:cNvSpPr txBox="1"/>
          <p:nvPr/>
        </p:nvSpPr>
        <p:spPr>
          <a:xfrm>
            <a:off x="4284322" y="1431834"/>
            <a:ext cx="2753475" cy="7257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Mild or Moderate Liver Disease</a:t>
            </a:r>
          </a:p>
          <a:p>
            <a:r>
              <a:rPr lang="en-US" sz="1600" dirty="0">
                <a:latin typeface="Lub Dub Condensed" panose="020B0506030403020204" pitchFamily="34" charset="0"/>
              </a:rPr>
              <a:t>(Child-Pugh Class A or B)</a:t>
            </a:r>
          </a:p>
        </p:txBody>
      </p:sp>
      <p:sp>
        <p:nvSpPr>
          <p:cNvPr id="25" name="TextBox 24">
            <a:extLst>
              <a:ext uri="{FF2B5EF4-FFF2-40B4-BE49-F238E27FC236}">
                <a16:creationId xmlns:a16="http://schemas.microsoft.com/office/drawing/2014/main" id="{49A5D431-5BBE-474B-E152-8B04BE6B5194}"/>
              </a:ext>
              <a:ext uri="{C183D7F6-B498-43B3-948B-1728B52AA6E4}">
                <adec:decorative xmlns:adec="http://schemas.microsoft.com/office/drawing/2017/decorative" val="1"/>
              </a:ext>
            </a:extLst>
          </p:cNvPr>
          <p:cNvSpPr txBox="1"/>
          <p:nvPr/>
        </p:nvSpPr>
        <p:spPr>
          <a:xfrm>
            <a:off x="8905984" y="1407561"/>
            <a:ext cx="1735122" cy="74793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CKD/Kidney Failure at Elevate Stroke Risk</a:t>
            </a:r>
          </a:p>
        </p:txBody>
      </p:sp>
      <p:sp>
        <p:nvSpPr>
          <p:cNvPr id="26" name="TextBox 25">
            <a:extLst>
              <a:ext uri="{FF2B5EF4-FFF2-40B4-BE49-F238E27FC236}">
                <a16:creationId xmlns:a16="http://schemas.microsoft.com/office/drawing/2014/main" id="{A9D8A511-8701-F0F8-A35F-A84228096D34}"/>
              </a:ext>
              <a:ext uri="{C183D7F6-B498-43B3-948B-1728B52AA6E4}">
                <adec:decorative xmlns:adec="http://schemas.microsoft.com/office/drawing/2017/decorative" val="1"/>
              </a:ext>
            </a:extLst>
          </p:cNvPr>
          <p:cNvSpPr txBox="1"/>
          <p:nvPr/>
        </p:nvSpPr>
        <p:spPr>
          <a:xfrm>
            <a:off x="2357072" y="2561990"/>
            <a:ext cx="1249158"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Cancer with risk for AF </a:t>
            </a:r>
          </a:p>
        </p:txBody>
      </p:sp>
      <p:sp>
        <p:nvSpPr>
          <p:cNvPr id="27" name="TextBox 26">
            <a:extLst>
              <a:ext uri="{FF2B5EF4-FFF2-40B4-BE49-F238E27FC236}">
                <a16:creationId xmlns:a16="http://schemas.microsoft.com/office/drawing/2014/main" id="{ED8B5101-A878-CB35-9C2B-2EA1B4F3B2BC}"/>
              </a:ext>
              <a:ext uri="{C183D7F6-B498-43B3-948B-1728B52AA6E4}">
                <adec:decorative xmlns:adec="http://schemas.microsoft.com/office/drawing/2017/decorative" val="1"/>
              </a:ext>
            </a:extLst>
          </p:cNvPr>
          <p:cNvSpPr txBox="1"/>
          <p:nvPr/>
        </p:nvSpPr>
        <p:spPr>
          <a:xfrm>
            <a:off x="7635029" y="2561990"/>
            <a:ext cx="1296257"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CKD Stage 3</a:t>
            </a:r>
          </a:p>
        </p:txBody>
      </p:sp>
      <p:sp>
        <p:nvSpPr>
          <p:cNvPr id="28" name="TextBox 27">
            <a:extLst>
              <a:ext uri="{FF2B5EF4-FFF2-40B4-BE49-F238E27FC236}">
                <a16:creationId xmlns:a16="http://schemas.microsoft.com/office/drawing/2014/main" id="{FE166648-A64F-009E-07C9-0DADCDDD9ED7}"/>
              </a:ext>
              <a:ext uri="{C183D7F6-B498-43B3-948B-1728B52AA6E4}">
                <adec:decorative xmlns:adec="http://schemas.microsoft.com/office/drawing/2017/decorative" val="1"/>
              </a:ext>
            </a:extLst>
          </p:cNvPr>
          <p:cNvSpPr txBox="1"/>
          <p:nvPr/>
        </p:nvSpPr>
        <p:spPr>
          <a:xfrm>
            <a:off x="9111465" y="2561990"/>
            <a:ext cx="1296257" cy="58521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CKD Stage 4</a:t>
            </a:r>
          </a:p>
        </p:txBody>
      </p:sp>
      <p:sp>
        <p:nvSpPr>
          <p:cNvPr id="29" name="TextBox 28">
            <a:extLst>
              <a:ext uri="{FF2B5EF4-FFF2-40B4-BE49-F238E27FC236}">
                <a16:creationId xmlns:a16="http://schemas.microsoft.com/office/drawing/2014/main" id="{70E2FFF0-707B-2BCD-B7AD-A84E6590E30A}"/>
              </a:ext>
              <a:ext uri="{C183D7F6-B498-43B3-948B-1728B52AA6E4}">
                <adec:decorative xmlns:adec="http://schemas.microsoft.com/office/drawing/2017/decorative" val="1"/>
              </a:ext>
            </a:extLst>
          </p:cNvPr>
          <p:cNvSpPr txBox="1"/>
          <p:nvPr/>
        </p:nvSpPr>
        <p:spPr>
          <a:xfrm>
            <a:off x="10570395" y="2561990"/>
            <a:ext cx="1296257"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ESRD/</a:t>
            </a:r>
            <a:br>
              <a:rPr lang="en-US" dirty="0"/>
            </a:br>
            <a:r>
              <a:rPr lang="en-US" dirty="0"/>
              <a:t>Dialysis</a:t>
            </a:r>
          </a:p>
        </p:txBody>
      </p:sp>
      <p:sp>
        <p:nvSpPr>
          <p:cNvPr id="30" name="TextBox 29">
            <a:extLst>
              <a:ext uri="{FF2B5EF4-FFF2-40B4-BE49-F238E27FC236}">
                <a16:creationId xmlns:a16="http://schemas.microsoft.com/office/drawing/2014/main" id="{BD9DF184-BE71-C69D-BA50-6885FE492315}"/>
              </a:ext>
              <a:ext uri="{C183D7F6-B498-43B3-948B-1728B52AA6E4}">
                <adec:decorative xmlns:adec="http://schemas.microsoft.com/office/drawing/2017/decorative" val="1"/>
              </a:ext>
            </a:extLst>
          </p:cNvPr>
          <p:cNvSpPr txBox="1"/>
          <p:nvPr/>
        </p:nvSpPr>
        <p:spPr>
          <a:xfrm>
            <a:off x="2350083" y="3493213"/>
            <a:ext cx="1256146" cy="120032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Increased vigilance for incident AF and treatment of contributing factors (2a)</a:t>
            </a:r>
          </a:p>
        </p:txBody>
      </p:sp>
      <p:sp>
        <p:nvSpPr>
          <p:cNvPr id="31" name="TextBox 30">
            <a:extLst>
              <a:ext uri="{FF2B5EF4-FFF2-40B4-BE49-F238E27FC236}">
                <a16:creationId xmlns:a16="http://schemas.microsoft.com/office/drawing/2014/main" id="{0D1CAB67-4AAE-2CB8-1F26-F545FB890778}"/>
              </a:ext>
              <a:ext uri="{C183D7F6-B498-43B3-948B-1728B52AA6E4}">
                <adec:decorative xmlns:adec="http://schemas.microsoft.com/office/drawing/2017/decorative" val="1"/>
              </a:ext>
            </a:extLst>
          </p:cNvPr>
          <p:cNvSpPr txBox="1"/>
          <p:nvPr/>
        </p:nvSpPr>
        <p:spPr>
          <a:xfrm>
            <a:off x="4448710" y="3688422"/>
            <a:ext cx="1021184" cy="8309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Class A: Any DOAC (2a)</a:t>
            </a:r>
          </a:p>
        </p:txBody>
      </p:sp>
      <p:sp>
        <p:nvSpPr>
          <p:cNvPr id="32" name="TextBox 31">
            <a:extLst>
              <a:ext uri="{FF2B5EF4-FFF2-40B4-BE49-F238E27FC236}">
                <a16:creationId xmlns:a16="http://schemas.microsoft.com/office/drawing/2014/main" id="{6CE0DDEC-5118-5003-F879-AF3AEE9FE1E5}"/>
              </a:ext>
              <a:ext uri="{C183D7F6-B498-43B3-948B-1728B52AA6E4}">
                <adec:decorative xmlns:adec="http://schemas.microsoft.com/office/drawing/2017/decorative" val="1"/>
              </a:ext>
            </a:extLst>
          </p:cNvPr>
          <p:cNvSpPr txBox="1"/>
          <p:nvPr/>
        </p:nvSpPr>
        <p:spPr>
          <a:xfrm>
            <a:off x="5743070" y="3688422"/>
            <a:ext cx="1191985" cy="128475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Class B: Apixaban, Dabigatran, or Edoxaban preferred over warfarin (2a)</a:t>
            </a:r>
          </a:p>
        </p:txBody>
      </p:sp>
      <p:sp>
        <p:nvSpPr>
          <p:cNvPr id="33" name="TextBox 32">
            <a:extLst>
              <a:ext uri="{FF2B5EF4-FFF2-40B4-BE49-F238E27FC236}">
                <a16:creationId xmlns:a16="http://schemas.microsoft.com/office/drawing/2014/main" id="{2C8600E8-C71A-E7C3-1A1B-F82A8970DF74}"/>
              </a:ext>
              <a:ext uri="{C183D7F6-B498-43B3-948B-1728B52AA6E4}">
                <adec:decorative xmlns:adec="http://schemas.microsoft.com/office/drawing/2017/decorative" val="1"/>
              </a:ext>
            </a:extLst>
          </p:cNvPr>
          <p:cNvSpPr txBox="1"/>
          <p:nvPr/>
        </p:nvSpPr>
        <p:spPr>
          <a:xfrm>
            <a:off x="7640901" y="3493213"/>
            <a:ext cx="1284512" cy="120032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Evidence based doses of direct thrombin or factor Xa inhibitors OR</a:t>
            </a:r>
          </a:p>
          <a:p>
            <a:r>
              <a:rPr lang="en-US" dirty="0">
                <a:solidFill>
                  <a:schemeClr val="tx1"/>
                </a:solidFill>
              </a:rPr>
              <a:t>Warfarin (1)</a:t>
            </a:r>
          </a:p>
        </p:txBody>
      </p:sp>
      <p:sp>
        <p:nvSpPr>
          <p:cNvPr id="34" name="TextBox 33">
            <a:extLst>
              <a:ext uri="{FF2B5EF4-FFF2-40B4-BE49-F238E27FC236}">
                <a16:creationId xmlns:a16="http://schemas.microsoft.com/office/drawing/2014/main" id="{C946EFB2-7D38-97C0-FB48-BFF665468140}"/>
              </a:ext>
              <a:ext uri="{C183D7F6-B498-43B3-948B-1728B52AA6E4}">
                <adec:decorative xmlns:adec="http://schemas.microsoft.com/office/drawing/2017/decorative" val="1"/>
              </a:ext>
            </a:extLst>
          </p:cNvPr>
          <p:cNvSpPr txBox="1"/>
          <p:nvPr/>
        </p:nvSpPr>
        <p:spPr>
          <a:xfrm>
            <a:off x="9116789" y="3493213"/>
            <a:ext cx="1285608" cy="10156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Warfarin </a:t>
            </a:r>
          </a:p>
          <a:p>
            <a:r>
              <a:rPr lang="en-US" dirty="0">
                <a:solidFill>
                  <a:schemeClr val="tx1"/>
                </a:solidFill>
              </a:rPr>
              <a:t>OR </a:t>
            </a:r>
          </a:p>
          <a:p>
            <a:r>
              <a:rPr lang="en-US" dirty="0">
                <a:solidFill>
                  <a:schemeClr val="tx1"/>
                </a:solidFill>
              </a:rPr>
              <a:t>labelled doses of DOACs (2a)</a:t>
            </a:r>
          </a:p>
        </p:txBody>
      </p:sp>
      <p:sp>
        <p:nvSpPr>
          <p:cNvPr id="35" name="TextBox 34">
            <a:extLst>
              <a:ext uri="{FF2B5EF4-FFF2-40B4-BE49-F238E27FC236}">
                <a16:creationId xmlns:a16="http://schemas.microsoft.com/office/drawing/2014/main" id="{300C735C-8814-F712-C3DC-19F9DB1D7979}"/>
              </a:ext>
              <a:ext uri="{C183D7F6-B498-43B3-948B-1728B52AA6E4}">
                <adec:decorative xmlns:adec="http://schemas.microsoft.com/office/drawing/2017/decorative" val="1"/>
              </a:ext>
            </a:extLst>
          </p:cNvPr>
          <p:cNvSpPr txBox="1"/>
          <p:nvPr/>
        </p:nvSpPr>
        <p:spPr>
          <a:xfrm>
            <a:off x="10575916" y="3493213"/>
            <a:ext cx="1290736" cy="173157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It might be reasonable to prescribe warfarin </a:t>
            </a:r>
            <a:br>
              <a:rPr lang="en-US" dirty="0">
                <a:solidFill>
                  <a:schemeClr val="tx1"/>
                </a:solidFill>
              </a:rPr>
            </a:br>
            <a:r>
              <a:rPr lang="en-US" dirty="0">
                <a:solidFill>
                  <a:schemeClr val="tx1"/>
                </a:solidFill>
              </a:rPr>
              <a:t>(INR 2-3)</a:t>
            </a:r>
          </a:p>
          <a:p>
            <a:r>
              <a:rPr lang="en-US" dirty="0">
                <a:solidFill>
                  <a:schemeClr val="tx1"/>
                </a:solidFill>
              </a:rPr>
              <a:t>OR </a:t>
            </a:r>
          </a:p>
          <a:p>
            <a:r>
              <a:rPr lang="en-US" dirty="0">
                <a:solidFill>
                  <a:schemeClr val="tx1"/>
                </a:solidFill>
              </a:rPr>
              <a:t>Apixaban evidence-based dose (2b)</a:t>
            </a:r>
          </a:p>
        </p:txBody>
      </p:sp>
      <p:sp>
        <p:nvSpPr>
          <p:cNvPr id="36" name="TextBox 35">
            <a:extLst>
              <a:ext uri="{FF2B5EF4-FFF2-40B4-BE49-F238E27FC236}">
                <a16:creationId xmlns:a16="http://schemas.microsoft.com/office/drawing/2014/main" id="{46F82663-FBBD-0115-A439-8D165A1B2B28}"/>
              </a:ext>
              <a:ext uri="{C183D7F6-B498-43B3-948B-1728B52AA6E4}">
                <adec:decorative xmlns:adec="http://schemas.microsoft.com/office/drawing/2017/decorative" val="1"/>
              </a:ext>
            </a:extLst>
          </p:cNvPr>
          <p:cNvSpPr txBox="1"/>
          <p:nvPr/>
        </p:nvSpPr>
        <p:spPr>
          <a:xfrm>
            <a:off x="4547949" y="2510620"/>
            <a:ext cx="2226220" cy="72574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OACs in the absence of </a:t>
            </a:r>
            <a:br>
              <a:rPr lang="en-US" dirty="0">
                <a:solidFill>
                  <a:schemeClr val="tx1"/>
                </a:solidFill>
              </a:rPr>
            </a:br>
            <a:r>
              <a:rPr lang="en-US" dirty="0">
                <a:solidFill>
                  <a:schemeClr val="tx1"/>
                </a:solidFill>
              </a:rPr>
              <a:t>clinically significant liver disease-induced coagulopathy </a:t>
            </a:r>
            <a:br>
              <a:rPr lang="en-US" dirty="0">
                <a:solidFill>
                  <a:schemeClr val="tx1"/>
                </a:solidFill>
              </a:rPr>
            </a:br>
            <a:r>
              <a:rPr lang="en-US" dirty="0">
                <a:solidFill>
                  <a:schemeClr val="tx1"/>
                </a:solidFill>
              </a:rPr>
              <a:t>or thrombocytopenia (2a)</a:t>
            </a:r>
          </a:p>
        </p:txBody>
      </p:sp>
      <p:cxnSp>
        <p:nvCxnSpPr>
          <p:cNvPr id="37" name="Straight Arrow Connector 36">
            <a:extLst>
              <a:ext uri="{FF2B5EF4-FFF2-40B4-BE49-F238E27FC236}">
                <a16:creationId xmlns:a16="http://schemas.microsoft.com/office/drawing/2014/main" id="{A1607618-CBC3-A384-B3A6-458CCF6007AE}"/>
              </a:ext>
              <a:ext uri="{C183D7F6-B498-43B3-948B-1728B52AA6E4}">
                <adec:decorative xmlns:adec="http://schemas.microsoft.com/office/drawing/2017/decorative" val="1"/>
              </a:ext>
            </a:extLst>
          </p:cNvPr>
          <p:cNvCxnSpPr>
            <a:cxnSpLocks/>
            <a:stCxn id="22" idx="2"/>
            <a:endCxn id="21" idx="0"/>
          </p:cNvCxnSpPr>
          <p:nvPr/>
        </p:nvCxnSpPr>
        <p:spPr>
          <a:xfrm>
            <a:off x="1339498" y="3080533"/>
            <a:ext cx="5177" cy="4201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82">
            <a:extLst>
              <a:ext uri="{FF2B5EF4-FFF2-40B4-BE49-F238E27FC236}">
                <a16:creationId xmlns:a16="http://schemas.microsoft.com/office/drawing/2014/main" id="{1C0D2963-BBB3-9905-5EAB-D949F1C4F504}"/>
              </a:ext>
              <a:ext uri="{C183D7F6-B498-43B3-948B-1728B52AA6E4}">
                <adec:decorative xmlns:adec="http://schemas.microsoft.com/office/drawing/2017/decorative" val="1"/>
              </a:ext>
            </a:extLst>
          </p:cNvPr>
          <p:cNvCxnSpPr>
            <a:cxnSpLocks/>
            <a:stCxn id="20" idx="2"/>
            <a:endCxn id="22" idx="0"/>
          </p:cNvCxnSpPr>
          <p:nvPr/>
        </p:nvCxnSpPr>
        <p:spPr>
          <a:xfrm rot="5400000">
            <a:off x="1537604" y="1957392"/>
            <a:ext cx="406492" cy="8027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8DA6FD13-972E-0AE6-7A94-258F8DDA0F05}"/>
              </a:ext>
              <a:ext uri="{C183D7F6-B498-43B3-948B-1728B52AA6E4}">
                <adec:decorative xmlns:adec="http://schemas.microsoft.com/office/drawing/2017/decorative" val="1"/>
              </a:ext>
            </a:extLst>
          </p:cNvPr>
          <p:cNvCxnSpPr>
            <a:cxnSpLocks/>
            <a:stCxn id="20" idx="2"/>
            <a:endCxn id="26" idx="0"/>
          </p:cNvCxnSpPr>
          <p:nvPr/>
        </p:nvCxnSpPr>
        <p:spPr>
          <a:xfrm rot="16200000" flipH="1">
            <a:off x="2358680" y="1939019"/>
            <a:ext cx="406492" cy="83944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E929317-9337-7600-A148-13ABB90E654B}"/>
              </a:ext>
              <a:ext uri="{C183D7F6-B498-43B3-948B-1728B52AA6E4}">
                <adec:decorative xmlns:adec="http://schemas.microsoft.com/office/drawing/2017/decorative" val="1"/>
              </a:ext>
            </a:extLst>
          </p:cNvPr>
          <p:cNvCxnSpPr>
            <a:cxnSpLocks/>
            <a:stCxn id="25" idx="2"/>
            <a:endCxn id="28" idx="0"/>
          </p:cNvCxnSpPr>
          <p:nvPr/>
        </p:nvCxnSpPr>
        <p:spPr>
          <a:xfrm flipH="1">
            <a:off x="9759594" y="2155498"/>
            <a:ext cx="13951" cy="4064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82">
            <a:extLst>
              <a:ext uri="{FF2B5EF4-FFF2-40B4-BE49-F238E27FC236}">
                <a16:creationId xmlns:a16="http://schemas.microsoft.com/office/drawing/2014/main" id="{3582D0BE-FE8D-3907-6353-BF2588288E60}"/>
              </a:ext>
              <a:ext uri="{C183D7F6-B498-43B3-948B-1728B52AA6E4}">
                <adec:decorative xmlns:adec="http://schemas.microsoft.com/office/drawing/2017/decorative" val="1"/>
              </a:ext>
            </a:extLst>
          </p:cNvPr>
          <p:cNvCxnSpPr>
            <a:cxnSpLocks/>
            <a:stCxn id="25" idx="2"/>
            <a:endCxn id="27" idx="0"/>
          </p:cNvCxnSpPr>
          <p:nvPr/>
        </p:nvCxnSpPr>
        <p:spPr>
          <a:xfrm rot="5400000">
            <a:off x="8825106" y="1613551"/>
            <a:ext cx="406492" cy="14903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DC27D39F-6043-25F2-D13D-813B1B037F91}"/>
              </a:ext>
              <a:ext uri="{C183D7F6-B498-43B3-948B-1728B52AA6E4}">
                <adec:decorative xmlns:adec="http://schemas.microsoft.com/office/drawing/2017/decorative" val="1"/>
              </a:ext>
            </a:extLst>
          </p:cNvPr>
          <p:cNvCxnSpPr>
            <a:cxnSpLocks/>
            <a:stCxn id="25" idx="2"/>
            <a:endCxn id="29" idx="0"/>
          </p:cNvCxnSpPr>
          <p:nvPr/>
        </p:nvCxnSpPr>
        <p:spPr>
          <a:xfrm rot="16200000" flipH="1">
            <a:off x="10292788" y="1636254"/>
            <a:ext cx="406492" cy="14449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DAB75FF-890F-F38B-CCEC-840A0E29FFBB}"/>
              </a:ext>
              <a:ext uri="{C183D7F6-B498-43B3-948B-1728B52AA6E4}">
                <adec:decorative xmlns:adec="http://schemas.microsoft.com/office/drawing/2017/decorative" val="1"/>
              </a:ext>
            </a:extLst>
          </p:cNvPr>
          <p:cNvCxnSpPr>
            <a:cxnSpLocks/>
            <a:stCxn id="26" idx="2"/>
            <a:endCxn id="30" idx="0"/>
          </p:cNvCxnSpPr>
          <p:nvPr/>
        </p:nvCxnSpPr>
        <p:spPr>
          <a:xfrm flipH="1">
            <a:off x="2978156" y="3080533"/>
            <a:ext cx="3495" cy="412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82">
            <a:extLst>
              <a:ext uri="{FF2B5EF4-FFF2-40B4-BE49-F238E27FC236}">
                <a16:creationId xmlns:a16="http://schemas.microsoft.com/office/drawing/2014/main" id="{D4F8EC1E-A5DC-D2E4-997B-2F8E36A026C9}"/>
              </a:ext>
              <a:ext uri="{C183D7F6-B498-43B3-948B-1728B52AA6E4}">
                <adec:decorative xmlns:adec="http://schemas.microsoft.com/office/drawing/2017/decorative" val="1"/>
              </a:ext>
            </a:extLst>
          </p:cNvPr>
          <p:cNvCxnSpPr>
            <a:cxnSpLocks/>
            <a:stCxn id="36" idx="2"/>
            <a:endCxn id="31" idx="0"/>
          </p:cNvCxnSpPr>
          <p:nvPr/>
        </p:nvCxnSpPr>
        <p:spPr>
          <a:xfrm rot="5400000">
            <a:off x="5084150" y="3111513"/>
            <a:ext cx="452062" cy="70175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EBC823B9-4D76-4BD2-6597-89A1F8627BFA}"/>
              </a:ext>
              <a:ext uri="{C183D7F6-B498-43B3-948B-1728B52AA6E4}">
                <adec:decorative xmlns:adec="http://schemas.microsoft.com/office/drawing/2017/decorative" val="1"/>
              </a:ext>
            </a:extLst>
          </p:cNvPr>
          <p:cNvCxnSpPr>
            <a:cxnSpLocks/>
            <a:stCxn id="36" idx="2"/>
            <a:endCxn id="32" idx="0"/>
          </p:cNvCxnSpPr>
          <p:nvPr/>
        </p:nvCxnSpPr>
        <p:spPr>
          <a:xfrm rot="16200000" flipH="1">
            <a:off x="5774030" y="3123389"/>
            <a:ext cx="452062" cy="6780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A1A48F6-ABC6-925D-9C26-A222A9DD7BA7}"/>
              </a:ext>
              <a:ext uri="{C183D7F6-B498-43B3-948B-1728B52AA6E4}">
                <adec:decorative xmlns:adec="http://schemas.microsoft.com/office/drawing/2017/decorative" val="1"/>
              </a:ext>
            </a:extLst>
          </p:cNvPr>
          <p:cNvCxnSpPr>
            <a:cxnSpLocks/>
            <a:stCxn id="24" idx="2"/>
            <a:endCxn id="36" idx="0"/>
          </p:cNvCxnSpPr>
          <p:nvPr/>
        </p:nvCxnSpPr>
        <p:spPr>
          <a:xfrm flipH="1">
            <a:off x="5661059" y="2157574"/>
            <a:ext cx="1" cy="3530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B3720CE-1B6F-6444-0441-634924BBF985}"/>
              </a:ext>
              <a:ext uri="{C183D7F6-B498-43B3-948B-1728B52AA6E4}">
                <adec:decorative xmlns:adec="http://schemas.microsoft.com/office/drawing/2017/decorative" val="1"/>
              </a:ext>
            </a:extLst>
          </p:cNvPr>
          <p:cNvCxnSpPr>
            <a:cxnSpLocks/>
          </p:cNvCxnSpPr>
          <p:nvPr/>
        </p:nvCxnSpPr>
        <p:spPr>
          <a:xfrm flipH="1">
            <a:off x="8278892" y="3080533"/>
            <a:ext cx="1" cy="412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92A3ADE-B891-683E-D60A-7D4E49A65392}"/>
              </a:ext>
              <a:ext uri="{C183D7F6-B498-43B3-948B-1728B52AA6E4}">
                <adec:decorative xmlns:adec="http://schemas.microsoft.com/office/drawing/2017/decorative" val="1"/>
              </a:ext>
            </a:extLst>
          </p:cNvPr>
          <p:cNvCxnSpPr>
            <a:cxnSpLocks/>
            <a:stCxn id="28" idx="2"/>
            <a:endCxn id="34" idx="0"/>
          </p:cNvCxnSpPr>
          <p:nvPr/>
        </p:nvCxnSpPr>
        <p:spPr>
          <a:xfrm flipH="1">
            <a:off x="9759593" y="3147206"/>
            <a:ext cx="1" cy="3460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FDF6BF-AEFC-CCDC-2E94-2CA1ED49CF17}"/>
              </a:ext>
              <a:ext uri="{C183D7F6-B498-43B3-948B-1728B52AA6E4}">
                <adec:decorative xmlns:adec="http://schemas.microsoft.com/office/drawing/2017/decorative" val="1"/>
              </a:ext>
            </a:extLst>
          </p:cNvPr>
          <p:cNvCxnSpPr>
            <a:cxnSpLocks/>
            <a:stCxn id="29" idx="2"/>
            <a:endCxn id="35" idx="0"/>
          </p:cNvCxnSpPr>
          <p:nvPr/>
        </p:nvCxnSpPr>
        <p:spPr>
          <a:xfrm>
            <a:off x="11218524" y="3080533"/>
            <a:ext cx="2760" cy="412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09109F8-D2B9-7B99-8F3B-C28003FC6936}"/>
              </a:ext>
              <a:ext uri="{C183D7F6-B498-43B3-948B-1728B52AA6E4}">
                <adec:decorative xmlns:adec="http://schemas.microsoft.com/office/drawing/2017/decorative" val="1"/>
              </a:ext>
            </a:extLst>
          </p:cNvPr>
          <p:cNvGrpSpPr/>
          <p:nvPr/>
        </p:nvGrpSpPr>
        <p:grpSpPr>
          <a:xfrm>
            <a:off x="3286018" y="5239449"/>
            <a:ext cx="5619965" cy="508086"/>
            <a:chOff x="3286018" y="5239449"/>
            <a:chExt cx="5619965" cy="508086"/>
          </a:xfrm>
        </p:grpSpPr>
        <p:sp>
          <p:nvSpPr>
            <p:cNvPr id="77" name="TextBox 76">
              <a:extLst>
                <a:ext uri="{FF2B5EF4-FFF2-40B4-BE49-F238E27FC236}">
                  <a16:creationId xmlns:a16="http://schemas.microsoft.com/office/drawing/2014/main" id="{EE410A5E-B05A-82CA-6BFE-CEFD11231EB8}"/>
                </a:ext>
                <a:ext uri="{C183D7F6-B498-43B3-948B-1728B52AA6E4}">
                  <adec:decorative xmlns:adec="http://schemas.microsoft.com/office/drawing/2017/decorative" val="1"/>
                </a:ext>
              </a:extLst>
            </p:cNvPr>
            <p:cNvSpPr txBox="1"/>
            <p:nvPr/>
          </p:nvSpPr>
          <p:spPr>
            <a:xfrm>
              <a:off x="3286018" y="5239449"/>
              <a:ext cx="5619965" cy="49353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74675" algn="l"/>
              <a:endParaRPr lang="en-US" sz="1400" dirty="0">
                <a:solidFill>
                  <a:schemeClr val="tx1"/>
                </a:solidFill>
              </a:endParaRPr>
            </a:p>
          </p:txBody>
        </p:sp>
        <p:pic>
          <p:nvPicPr>
            <p:cNvPr id="80" name="Graphic 79">
              <a:extLst>
                <a:ext uri="{FF2B5EF4-FFF2-40B4-BE49-F238E27FC236}">
                  <a16:creationId xmlns:a16="http://schemas.microsoft.com/office/drawing/2014/main" id="{14A81079-E492-0A4B-9F56-89EB5F8C10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7932" y="5242388"/>
              <a:ext cx="505147" cy="505147"/>
            </a:xfrm>
            <a:prstGeom prst="rect">
              <a:avLst/>
            </a:prstGeom>
          </p:spPr>
        </p:pic>
      </p:grpSp>
      <p:sp>
        <p:nvSpPr>
          <p:cNvPr id="10" name="TextBox 9">
            <a:extLst>
              <a:ext uri="{FF2B5EF4-FFF2-40B4-BE49-F238E27FC236}">
                <a16:creationId xmlns:a16="http://schemas.microsoft.com/office/drawing/2014/main" id="{10EBF1D9-8542-96C3-16F4-2FDA657D9A21}"/>
              </a:ext>
            </a:extLst>
          </p:cNvPr>
          <p:cNvSpPr txBox="1"/>
          <p:nvPr/>
        </p:nvSpPr>
        <p:spPr>
          <a:xfrm>
            <a:off x="3305711" y="5224790"/>
            <a:ext cx="5632807" cy="523220"/>
          </a:xfrm>
          <a:prstGeom prst="rect">
            <a:avLst/>
          </a:prstGeom>
          <a:noFill/>
        </p:spPr>
        <p:txBody>
          <a:bodyPr wrap="square">
            <a:spAutoFit/>
          </a:bodyPr>
          <a:lstStyle/>
          <a:p>
            <a:pPr marL="57467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Patients with AF and moderate liver disease (Class B): Rivaroxaban is contraindicated due to increased risk of bleeding (3:Harm)</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918217"/>
            <a:ext cx="8763240" cy="369566"/>
          </a:xfrm>
        </p:spPr>
        <p:txBody>
          <a:bodyPr/>
          <a:lstStyle/>
          <a:p>
            <a:pPr marL="0" indent="0" algn="ctr"/>
            <a:r>
              <a:rPr lang="en-US" b="1" dirty="0"/>
              <a:t>Abbreviations: </a:t>
            </a:r>
            <a:r>
              <a:rPr lang="en-US" dirty="0"/>
              <a:t>AF indicates atrial fibrillation; CKD, chronic kidney disease; DOACs, direct-acting oral anticoagulants; ESRD, end stage renal disease; INR, international normalised ratio OACs, oral anticoagulants; QTc, QT interval corrected for heart rate; SDM, shared decision-making; and VKAs, vitamin K antagonists.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Tree>
    <p:extLst>
      <p:ext uri="{BB962C8B-B14F-4D97-AF65-F5344CB8AC3E}">
        <p14:creationId xmlns:p14="http://schemas.microsoft.com/office/powerpoint/2010/main" val="35502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up)">
                                      <p:cBhvr>
                                        <p:cTn id="40" dur="500"/>
                                        <p:tgtEl>
                                          <p:spTgt spid="55"/>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1500"/>
                            </p:stCondLst>
                            <p:childTnLst>
                              <p:par>
                                <p:cTn id="59" presetID="22" presetClass="entr" presetSubtype="2"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left)">
                                      <p:cBhvr>
                                        <p:cTn id="69" dur="500"/>
                                        <p:tgtEl>
                                          <p:spTgt spid="57"/>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500"/>
                            </p:stCondLst>
                            <p:childTnLst>
                              <p:par>
                                <p:cTn id="80" presetID="22" presetClass="entr" presetSubtype="2"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500"/>
                                        <p:tgtEl>
                                          <p:spTgt spid="47"/>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par>
                          <p:cTn id="87" fill="hold">
                            <p:stCondLst>
                              <p:cond delay="1500"/>
                            </p:stCondLst>
                            <p:childTnLst>
                              <p:par>
                                <p:cTn id="88" presetID="22" presetClass="entr" presetSubtype="1"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up)">
                                      <p:cBhvr>
                                        <p:cTn id="90" dur="500"/>
                                        <p:tgtEl>
                                          <p:spTgt spid="67"/>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up)">
                                      <p:cBhvr>
                                        <p:cTn id="99" dur="500"/>
                                        <p:tgtEl>
                                          <p:spTgt spid="46"/>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wipe(up)">
                                      <p:cBhvr>
                                        <p:cTn id="107" dur="500"/>
                                        <p:tgtEl>
                                          <p:spTgt spid="70"/>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wipe(left)">
                                      <p:cBhvr>
                                        <p:cTn id="116" dur="500"/>
                                        <p:tgtEl>
                                          <p:spTgt spid="48"/>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p:stCondLst>
                              <p:cond delay="1000"/>
                            </p:stCondLst>
                            <p:childTnLst>
                              <p:par>
                                <p:cTn id="122" presetID="22" presetClass="entr" presetSubtype="1" fill="hold"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up)">
                                      <p:cBhvr>
                                        <p:cTn id="124" dur="500"/>
                                        <p:tgtEl>
                                          <p:spTgt spid="73"/>
                                        </p:tgtEl>
                                      </p:cBhvr>
                                    </p:animEffect>
                                  </p:childTnLst>
                                </p:cTn>
                              </p:par>
                            </p:childTnLst>
                          </p:cTn>
                        </p:par>
                        <p:par>
                          <p:cTn id="125" fill="hold">
                            <p:stCondLst>
                              <p:cond delay="1500"/>
                            </p:stCondLst>
                            <p:childTnLst>
                              <p:par>
                                <p:cTn id="126" presetID="10" presetClass="entr" presetSubtype="0"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childTnLst>
                          </p:cTn>
                        </p:par>
                        <p:par>
                          <p:cTn id="129" fill="hold">
                            <p:stCondLst>
                              <p:cond delay="2000"/>
                            </p:stCondLst>
                            <p:childTnLst>
                              <p:par>
                                <p:cTn id="130" presetID="10" presetClass="entr" presetSubtype="0" fill="hold" nodeType="after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fade">
                                      <p:cBhvr>
                                        <p:cTn id="132" dur="500"/>
                                        <p:tgtEl>
                                          <p:spTgt spid="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534836" cy="280334"/>
          </a:xfrm>
        </p:spPr>
        <p:txBody>
          <a:bodyPr/>
          <a:lstStyle/>
          <a:p>
            <a:r>
              <a:rPr lang="en-US" sz="2700" dirty="0"/>
              <a:t>Pregnancy and the AF Patient</a:t>
            </a:r>
          </a:p>
        </p:txBody>
      </p:sp>
      <p:sp>
        <p:nvSpPr>
          <p:cNvPr id="3" name="Rectangle 2" descr="Flow chart for guideline based management of atrial fibrillation during pregnancy.">
            <a:extLst>
              <a:ext uri="{FF2B5EF4-FFF2-40B4-BE49-F238E27FC236}">
                <a16:creationId xmlns:a16="http://schemas.microsoft.com/office/drawing/2014/main" id="{70F93097-D4D9-95DB-D750-65555E38BD06}"/>
              </a:ext>
            </a:extLst>
          </p:cNvPr>
          <p:cNvSpPr/>
          <p:nvPr/>
        </p:nvSpPr>
        <p:spPr>
          <a:xfrm>
            <a:off x="215757" y="1078786"/>
            <a:ext cx="11712539" cy="4417887"/>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9690AEC-1A14-40BC-51BE-674611D8B259}"/>
              </a:ext>
              <a:ext uri="{C183D7F6-B498-43B3-948B-1728B52AA6E4}">
                <adec:decorative xmlns:adec="http://schemas.microsoft.com/office/drawing/2017/decorative" val="1"/>
              </a:ext>
            </a:extLst>
          </p:cNvPr>
          <p:cNvSpPr txBox="1"/>
          <p:nvPr/>
        </p:nvSpPr>
        <p:spPr>
          <a:xfrm>
            <a:off x="4688481" y="1150756"/>
            <a:ext cx="2815038"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Pregnancy with AF</a:t>
            </a:r>
          </a:p>
        </p:txBody>
      </p:sp>
      <p:sp>
        <p:nvSpPr>
          <p:cNvPr id="25" name="TextBox 24">
            <a:extLst>
              <a:ext uri="{FF2B5EF4-FFF2-40B4-BE49-F238E27FC236}">
                <a16:creationId xmlns:a16="http://schemas.microsoft.com/office/drawing/2014/main" id="{76109BAB-EE40-D1BD-CEA1-6B2768E66A70}"/>
              </a:ext>
              <a:ext uri="{C183D7F6-B498-43B3-948B-1728B52AA6E4}">
                <adec:decorative xmlns:adec="http://schemas.microsoft.com/office/drawing/2017/decorative" val="1"/>
              </a:ext>
            </a:extLst>
          </p:cNvPr>
          <p:cNvSpPr txBox="1"/>
          <p:nvPr/>
        </p:nvSpPr>
        <p:spPr>
          <a:xfrm>
            <a:off x="4680657" y="1833048"/>
            <a:ext cx="2819478" cy="46836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Direct-current cardioversion (1)</a:t>
            </a:r>
          </a:p>
        </p:txBody>
      </p:sp>
      <p:sp>
        <p:nvSpPr>
          <p:cNvPr id="26" name="TextBox 25">
            <a:extLst>
              <a:ext uri="{FF2B5EF4-FFF2-40B4-BE49-F238E27FC236}">
                <a16:creationId xmlns:a16="http://schemas.microsoft.com/office/drawing/2014/main" id="{9D51F4C5-F988-55F6-75D9-C5BF308CADB6}"/>
              </a:ext>
              <a:ext uri="{C183D7F6-B498-43B3-948B-1728B52AA6E4}">
                <adec:decorative xmlns:adec="http://schemas.microsoft.com/office/drawing/2017/decorative" val="1"/>
              </a:ext>
            </a:extLst>
          </p:cNvPr>
          <p:cNvSpPr txBox="1"/>
          <p:nvPr/>
        </p:nvSpPr>
        <p:spPr>
          <a:xfrm>
            <a:off x="7816139" y="2710717"/>
            <a:ext cx="1536192" cy="54864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Elevated </a:t>
            </a:r>
            <a:br>
              <a:rPr lang="en-US" sz="1400" dirty="0"/>
            </a:br>
            <a:r>
              <a:rPr lang="en-US" sz="1400" dirty="0"/>
              <a:t>stroke risk</a:t>
            </a:r>
          </a:p>
        </p:txBody>
      </p:sp>
      <p:sp>
        <p:nvSpPr>
          <p:cNvPr id="27" name="TextBox 26">
            <a:extLst>
              <a:ext uri="{FF2B5EF4-FFF2-40B4-BE49-F238E27FC236}">
                <a16:creationId xmlns:a16="http://schemas.microsoft.com/office/drawing/2014/main" id="{EFBB28E5-781F-BA46-8062-8B933E0F8656}"/>
              </a:ext>
              <a:ext uri="{C183D7F6-B498-43B3-948B-1728B52AA6E4}">
                <adec:decorative xmlns:adec="http://schemas.microsoft.com/office/drawing/2017/decorative" val="1"/>
              </a:ext>
            </a:extLst>
          </p:cNvPr>
          <p:cNvSpPr txBox="1"/>
          <p:nvPr/>
        </p:nvSpPr>
        <p:spPr>
          <a:xfrm>
            <a:off x="5328369" y="2710717"/>
            <a:ext cx="1536192" cy="54864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Persistent AF</a:t>
            </a:r>
          </a:p>
        </p:txBody>
      </p:sp>
      <p:sp>
        <p:nvSpPr>
          <p:cNvPr id="28" name="TextBox 27">
            <a:extLst>
              <a:ext uri="{FF2B5EF4-FFF2-40B4-BE49-F238E27FC236}">
                <a16:creationId xmlns:a16="http://schemas.microsoft.com/office/drawing/2014/main" id="{91F8CBFD-B0E3-07E1-716A-EC3CCD2ED109}"/>
              </a:ext>
              <a:ext uri="{C183D7F6-B498-43B3-948B-1728B52AA6E4}">
                <adec:decorative xmlns:adec="http://schemas.microsoft.com/office/drawing/2017/decorative" val="1"/>
              </a:ext>
            </a:extLst>
          </p:cNvPr>
          <p:cNvSpPr txBox="1"/>
          <p:nvPr/>
        </p:nvSpPr>
        <p:spPr>
          <a:xfrm>
            <a:off x="2830255" y="2710717"/>
            <a:ext cx="1536260" cy="54619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No Structural heart disease</a:t>
            </a:r>
          </a:p>
        </p:txBody>
      </p:sp>
      <p:sp>
        <p:nvSpPr>
          <p:cNvPr id="29" name="TextBox 28">
            <a:extLst>
              <a:ext uri="{FF2B5EF4-FFF2-40B4-BE49-F238E27FC236}">
                <a16:creationId xmlns:a16="http://schemas.microsoft.com/office/drawing/2014/main" id="{2CDFC2CC-3CED-1A7D-9CD5-86EA9866BEC8}"/>
              </a:ext>
              <a:ext uri="{C183D7F6-B498-43B3-948B-1728B52AA6E4}">
                <adec:decorative xmlns:adec="http://schemas.microsoft.com/office/drawing/2017/decorative" val="1"/>
              </a:ext>
            </a:extLst>
          </p:cNvPr>
          <p:cNvSpPr txBox="1"/>
          <p:nvPr/>
        </p:nvSpPr>
        <p:spPr>
          <a:xfrm>
            <a:off x="3667873" y="4012083"/>
            <a:ext cx="1160980" cy="90923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Pharmacologic cardioversion: </a:t>
            </a:r>
            <a:br>
              <a:rPr lang="en-US" dirty="0">
                <a:solidFill>
                  <a:schemeClr val="tx1"/>
                </a:solidFill>
              </a:rPr>
            </a:br>
            <a:r>
              <a:rPr lang="en-US" b="0" dirty="0">
                <a:solidFill>
                  <a:schemeClr val="tx1"/>
                </a:solidFill>
              </a:rPr>
              <a:t>IV Procainamide may be considered (2b)</a:t>
            </a:r>
          </a:p>
        </p:txBody>
      </p:sp>
      <p:sp>
        <p:nvSpPr>
          <p:cNvPr id="30" name="TextBox 29">
            <a:extLst>
              <a:ext uri="{FF2B5EF4-FFF2-40B4-BE49-F238E27FC236}">
                <a16:creationId xmlns:a16="http://schemas.microsoft.com/office/drawing/2014/main" id="{FC090D26-8D1B-6BC4-9E7D-94DEC1A07E31}"/>
              </a:ext>
              <a:ext uri="{C183D7F6-B498-43B3-948B-1728B52AA6E4}">
                <adec:decorative xmlns:adec="http://schemas.microsoft.com/office/drawing/2017/decorative" val="1"/>
              </a:ext>
            </a:extLst>
          </p:cNvPr>
          <p:cNvSpPr txBox="1"/>
          <p:nvPr/>
        </p:nvSpPr>
        <p:spPr>
          <a:xfrm>
            <a:off x="2410414" y="4012083"/>
            <a:ext cx="1099194" cy="106136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Rhythm control: </a:t>
            </a:r>
            <a:r>
              <a:rPr lang="en-US" b="0" dirty="0">
                <a:solidFill>
                  <a:schemeClr val="tx1"/>
                </a:solidFill>
              </a:rPr>
              <a:t>Flecainide, Sotalol are reasonable (2a)</a:t>
            </a:r>
          </a:p>
        </p:txBody>
      </p:sp>
      <p:sp>
        <p:nvSpPr>
          <p:cNvPr id="31" name="TextBox 30">
            <a:extLst>
              <a:ext uri="{FF2B5EF4-FFF2-40B4-BE49-F238E27FC236}">
                <a16:creationId xmlns:a16="http://schemas.microsoft.com/office/drawing/2014/main" id="{124ED5B6-09A7-DDAF-D63F-1EE088175278}"/>
              </a:ext>
              <a:ext uri="{C183D7F6-B498-43B3-948B-1728B52AA6E4}">
                <adec:decorative xmlns:adec="http://schemas.microsoft.com/office/drawing/2017/decorative" val="1"/>
              </a:ext>
            </a:extLst>
          </p:cNvPr>
          <p:cNvSpPr txBox="1"/>
          <p:nvPr/>
        </p:nvSpPr>
        <p:spPr>
          <a:xfrm>
            <a:off x="5229107" y="3716504"/>
            <a:ext cx="1722575" cy="165252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 </a:t>
            </a:r>
          </a:p>
          <a:p>
            <a:r>
              <a:rPr lang="en-US" b="0" dirty="0">
                <a:solidFill>
                  <a:schemeClr val="tx1"/>
                </a:solidFill>
              </a:rPr>
              <a:t>Beta blocker (propranolol/metoprolol) &amp; digoxin either alone or in combination with beta blocker are reasonable as first-line agents (2a)</a:t>
            </a:r>
          </a:p>
        </p:txBody>
      </p:sp>
      <p:sp>
        <p:nvSpPr>
          <p:cNvPr id="32" name="TextBox 31">
            <a:extLst>
              <a:ext uri="{FF2B5EF4-FFF2-40B4-BE49-F238E27FC236}">
                <a16:creationId xmlns:a16="http://schemas.microsoft.com/office/drawing/2014/main" id="{47BE7C7F-0A88-CD2E-131E-FADA8E8E014C}"/>
              </a:ext>
              <a:ext uri="{C183D7F6-B498-43B3-948B-1728B52AA6E4}">
                <adec:decorative xmlns:adec="http://schemas.microsoft.com/office/drawing/2017/decorative" val="1"/>
              </a:ext>
            </a:extLst>
          </p:cNvPr>
          <p:cNvSpPr txBox="1"/>
          <p:nvPr/>
        </p:nvSpPr>
        <p:spPr>
          <a:xfrm>
            <a:off x="7819039" y="3611391"/>
            <a:ext cx="1530392" cy="165618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SDM regarding anticoagulation with the recognition that no anticoagulation strategy is completely safe for both the mother and fetus (2b)</a:t>
            </a:r>
          </a:p>
        </p:txBody>
      </p:sp>
      <p:cxnSp>
        <p:nvCxnSpPr>
          <p:cNvPr id="33" name="Straight Arrow Connector 32">
            <a:extLst>
              <a:ext uri="{FF2B5EF4-FFF2-40B4-BE49-F238E27FC236}">
                <a16:creationId xmlns:a16="http://schemas.microsoft.com/office/drawing/2014/main" id="{F94DD6E9-98A1-B41C-6584-0A3F062EBF30}"/>
              </a:ext>
              <a:ext uri="{C183D7F6-B498-43B3-948B-1728B52AA6E4}">
                <adec:decorative xmlns:adec="http://schemas.microsoft.com/office/drawing/2017/decorative" val="1"/>
              </a:ext>
            </a:extLst>
          </p:cNvPr>
          <p:cNvCxnSpPr>
            <a:cxnSpLocks/>
            <a:stCxn id="20" idx="2"/>
            <a:endCxn id="25" idx="0"/>
          </p:cNvCxnSpPr>
          <p:nvPr/>
        </p:nvCxnSpPr>
        <p:spPr>
          <a:xfrm flipH="1">
            <a:off x="6090396" y="1527239"/>
            <a:ext cx="5604" cy="3058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42BDC78F-570A-DA74-39CA-38601F56A0E5}"/>
              </a:ext>
              <a:ext uri="{C183D7F6-B498-43B3-948B-1728B52AA6E4}">
                <adec:decorative xmlns:adec="http://schemas.microsoft.com/office/drawing/2017/decorative" val="1"/>
              </a:ext>
            </a:extLst>
          </p:cNvPr>
          <p:cNvCxnSpPr>
            <a:cxnSpLocks/>
            <a:stCxn id="25" idx="2"/>
            <a:endCxn id="28" idx="0"/>
          </p:cNvCxnSpPr>
          <p:nvPr/>
        </p:nvCxnSpPr>
        <p:spPr>
          <a:xfrm rot="5400000">
            <a:off x="4639738" y="1260059"/>
            <a:ext cx="409306" cy="24920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AABE9425-347A-E7A2-73EA-6178D225CBB5}"/>
              </a:ext>
              <a:ext uri="{C183D7F6-B498-43B3-948B-1728B52AA6E4}">
                <adec:decorative xmlns:adec="http://schemas.microsoft.com/office/drawing/2017/decorative" val="1"/>
              </a:ext>
            </a:extLst>
          </p:cNvPr>
          <p:cNvCxnSpPr>
            <a:cxnSpLocks/>
            <a:stCxn id="25" idx="2"/>
            <a:endCxn id="26" idx="0"/>
          </p:cNvCxnSpPr>
          <p:nvPr/>
        </p:nvCxnSpPr>
        <p:spPr>
          <a:xfrm rot="16200000" flipH="1">
            <a:off x="7132662" y="1259144"/>
            <a:ext cx="409306" cy="24938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C0165A7-B4A2-C4AA-B805-786D9B573CDE}"/>
              </a:ext>
              <a:ext uri="{C183D7F6-B498-43B3-948B-1728B52AA6E4}">
                <adec:decorative xmlns:adec="http://schemas.microsoft.com/office/drawing/2017/decorative" val="1"/>
              </a:ext>
            </a:extLst>
          </p:cNvPr>
          <p:cNvCxnSpPr>
            <a:cxnSpLocks/>
            <a:stCxn id="25" idx="2"/>
          </p:cNvCxnSpPr>
          <p:nvPr/>
        </p:nvCxnSpPr>
        <p:spPr>
          <a:xfrm>
            <a:off x="6090396" y="2301411"/>
            <a:ext cx="0" cy="4006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F6F6F9B3-AECB-71AA-F624-158B95063B93}"/>
              </a:ext>
              <a:ext uri="{C183D7F6-B498-43B3-948B-1728B52AA6E4}">
                <adec:decorative xmlns:adec="http://schemas.microsoft.com/office/drawing/2017/decorative" val="1"/>
              </a:ext>
            </a:extLst>
          </p:cNvPr>
          <p:cNvCxnSpPr>
            <a:cxnSpLocks/>
            <a:stCxn id="28" idx="2"/>
            <a:endCxn id="30" idx="0"/>
          </p:cNvCxnSpPr>
          <p:nvPr/>
        </p:nvCxnSpPr>
        <p:spPr>
          <a:xfrm rot="5400000">
            <a:off x="2901611" y="3315308"/>
            <a:ext cx="755175" cy="63837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3A7EBC3F-27EA-B829-D344-6FF268BA66B7}"/>
              </a:ext>
              <a:ext uri="{C183D7F6-B498-43B3-948B-1728B52AA6E4}">
                <adec:decorative xmlns:adec="http://schemas.microsoft.com/office/drawing/2017/decorative" val="1"/>
              </a:ext>
            </a:extLst>
          </p:cNvPr>
          <p:cNvCxnSpPr>
            <a:cxnSpLocks/>
            <a:stCxn id="28" idx="2"/>
            <a:endCxn id="29" idx="0"/>
          </p:cNvCxnSpPr>
          <p:nvPr/>
        </p:nvCxnSpPr>
        <p:spPr>
          <a:xfrm rot="16200000" flipH="1">
            <a:off x="3545787" y="3309506"/>
            <a:ext cx="755175" cy="649978"/>
          </a:xfrm>
          <a:prstGeom prst="bentConnector3">
            <a:avLst>
              <a:gd name="adj1" fmla="val 2687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74E479F-1D82-74DB-3AA8-C4D2641CA26C}"/>
              </a:ext>
              <a:ext uri="{C183D7F6-B498-43B3-948B-1728B52AA6E4}">
                <adec:decorative xmlns:adec="http://schemas.microsoft.com/office/drawing/2017/decorative" val="1"/>
              </a:ext>
            </a:extLst>
          </p:cNvPr>
          <p:cNvSpPr txBox="1"/>
          <p:nvPr/>
        </p:nvSpPr>
        <p:spPr>
          <a:xfrm>
            <a:off x="3860074" y="3540000"/>
            <a:ext cx="753021"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Stable AF</a:t>
            </a:r>
          </a:p>
        </p:txBody>
      </p:sp>
      <p:cxnSp>
        <p:nvCxnSpPr>
          <p:cNvPr id="59" name="Straight Arrow Connector 58">
            <a:extLst>
              <a:ext uri="{FF2B5EF4-FFF2-40B4-BE49-F238E27FC236}">
                <a16:creationId xmlns:a16="http://schemas.microsoft.com/office/drawing/2014/main" id="{2DD390C4-6D8D-FFD9-268C-31A000EC15F5}"/>
              </a:ext>
              <a:ext uri="{C183D7F6-B498-43B3-948B-1728B52AA6E4}">
                <adec:decorative xmlns:adec="http://schemas.microsoft.com/office/drawing/2017/decorative" val="1"/>
              </a:ext>
            </a:extLst>
          </p:cNvPr>
          <p:cNvCxnSpPr>
            <a:cxnSpLocks/>
            <a:stCxn id="27" idx="2"/>
            <a:endCxn id="31" idx="0"/>
          </p:cNvCxnSpPr>
          <p:nvPr/>
        </p:nvCxnSpPr>
        <p:spPr>
          <a:xfrm flipH="1">
            <a:off x="6090395" y="3259357"/>
            <a:ext cx="6070" cy="4571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17507F2-379A-E39D-EC4D-651BFE2B8A80}"/>
              </a:ext>
              <a:ext uri="{C183D7F6-B498-43B3-948B-1728B52AA6E4}">
                <adec:decorative xmlns:adec="http://schemas.microsoft.com/office/drawing/2017/decorative" val="1"/>
              </a:ext>
            </a:extLst>
          </p:cNvPr>
          <p:cNvCxnSpPr>
            <a:cxnSpLocks/>
            <a:stCxn id="26" idx="2"/>
            <a:endCxn id="32" idx="0"/>
          </p:cNvCxnSpPr>
          <p:nvPr/>
        </p:nvCxnSpPr>
        <p:spPr>
          <a:xfrm>
            <a:off x="8584235" y="3259357"/>
            <a:ext cx="0" cy="3520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6024282"/>
            <a:ext cx="8763240" cy="181308"/>
          </a:xfrm>
        </p:spPr>
        <p:txBody>
          <a:bodyPr/>
          <a:lstStyle/>
          <a:p>
            <a:pPr marL="0" indent="0" algn="ctr"/>
            <a:r>
              <a:rPr lang="en-US" b="1" dirty="0"/>
              <a:t>Abbreviations: </a:t>
            </a:r>
            <a:r>
              <a:rPr lang="en-US" dirty="0"/>
              <a:t>AF indicates atrial fibrillation; IV, intravenous; and SDM, shared decision-making.</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Tree>
    <p:extLst>
      <p:ext uri="{BB962C8B-B14F-4D97-AF65-F5344CB8AC3E}">
        <p14:creationId xmlns:p14="http://schemas.microsoft.com/office/powerpoint/2010/main" val="32124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up)">
                                      <p:cBhvr>
                                        <p:cTn id="55" dur="500"/>
                                        <p:tgtEl>
                                          <p:spTgt spid="59"/>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up)">
                                      <p:cBhvr>
                                        <p:cTn id="64" dur="500"/>
                                        <p:tgtEl>
                                          <p:spTgt spid="3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up)">
                                      <p:cBhvr>
                                        <p:cTn id="72" dur="500"/>
                                        <p:tgtEl>
                                          <p:spTgt spid="62"/>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27" grpId="0" animBg="1"/>
      <p:bldP spid="28" grpId="0" animBg="1"/>
      <p:bldP spid="29" grpId="0" animBg="1"/>
      <p:bldP spid="30" grpId="0" animBg="1"/>
      <p:bldP spid="31" grpId="0" animBg="1"/>
      <p:bldP spid="32" grpId="0" animBg="1"/>
      <p:bldP spid="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650506" cy="280334"/>
          </a:xfrm>
        </p:spPr>
        <p:txBody>
          <a:bodyPr/>
          <a:lstStyle/>
          <a:p>
            <a:r>
              <a:rPr lang="en-US" sz="2700" dirty="0"/>
              <a:t>Prevention and Treatment of AF After Cardiac Surgery</a:t>
            </a:r>
          </a:p>
        </p:txBody>
      </p:sp>
      <p:sp>
        <p:nvSpPr>
          <p:cNvPr id="3" name="Rectangle 2" descr="Flow chart for guideline based management for the prevention and treatment of atrial fibrillation in patients after cardiac surgery.">
            <a:extLst>
              <a:ext uri="{FF2B5EF4-FFF2-40B4-BE49-F238E27FC236}">
                <a16:creationId xmlns:a16="http://schemas.microsoft.com/office/drawing/2014/main" id="{752BA707-E74B-2EBD-0C54-B2F860BDE5FB}"/>
              </a:ext>
            </a:extLst>
          </p:cNvPr>
          <p:cNvSpPr/>
          <p:nvPr/>
        </p:nvSpPr>
        <p:spPr>
          <a:xfrm>
            <a:off x="239730" y="860977"/>
            <a:ext cx="11712539" cy="499324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85C2C4D-BB6B-923F-C7C9-E6C8FE28EB0E}"/>
              </a:ext>
              <a:ext uri="{C183D7F6-B498-43B3-948B-1728B52AA6E4}">
                <adec:decorative xmlns:adec="http://schemas.microsoft.com/office/drawing/2017/decorative" val="1"/>
              </a:ext>
            </a:extLst>
          </p:cNvPr>
          <p:cNvSpPr txBox="1"/>
          <p:nvPr/>
        </p:nvSpPr>
        <p:spPr>
          <a:xfrm>
            <a:off x="823075" y="2169028"/>
            <a:ext cx="3512619" cy="3693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Prevention of AF After Cardiac Surgery</a:t>
            </a:r>
          </a:p>
        </p:txBody>
      </p:sp>
      <p:sp>
        <p:nvSpPr>
          <p:cNvPr id="21" name="TextBox 20">
            <a:extLst>
              <a:ext uri="{FF2B5EF4-FFF2-40B4-BE49-F238E27FC236}">
                <a16:creationId xmlns:a16="http://schemas.microsoft.com/office/drawing/2014/main" id="{B2BCF9F5-58AA-A987-17C6-8D21379C95A6}"/>
              </a:ext>
              <a:ext uri="{C183D7F6-B498-43B3-948B-1728B52AA6E4}">
                <adec:decorative xmlns:adec="http://schemas.microsoft.com/office/drawing/2017/decorative" val="1"/>
              </a:ext>
            </a:extLst>
          </p:cNvPr>
          <p:cNvSpPr txBox="1"/>
          <p:nvPr/>
        </p:nvSpPr>
        <p:spPr>
          <a:xfrm>
            <a:off x="821932" y="2964463"/>
            <a:ext cx="1466023" cy="148944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Patients at high risk for postop AF: Short-term prophylactic beta-blockers or amiodarone (2a) </a:t>
            </a:r>
          </a:p>
        </p:txBody>
      </p:sp>
      <p:sp>
        <p:nvSpPr>
          <p:cNvPr id="22" name="TextBox 21">
            <a:extLst>
              <a:ext uri="{FF2B5EF4-FFF2-40B4-BE49-F238E27FC236}">
                <a16:creationId xmlns:a16="http://schemas.microsoft.com/office/drawing/2014/main" id="{52D64B3D-08A5-3796-8B71-4E798AEFF46B}"/>
              </a:ext>
              <a:ext uri="{C183D7F6-B498-43B3-948B-1728B52AA6E4}">
                <adec:decorative xmlns:adec="http://schemas.microsoft.com/office/drawing/2017/decorative" val="1"/>
              </a:ext>
            </a:extLst>
          </p:cNvPr>
          <p:cNvSpPr txBox="1"/>
          <p:nvPr/>
        </p:nvSpPr>
        <p:spPr>
          <a:xfrm>
            <a:off x="2770501" y="2967311"/>
            <a:ext cx="1565193" cy="14813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CABG, aortic valve, ascending aortic aneurysm operations: posterior left pericardiotomy (2a)</a:t>
            </a:r>
          </a:p>
        </p:txBody>
      </p:sp>
      <p:sp>
        <p:nvSpPr>
          <p:cNvPr id="23" name="TextBox 22">
            <a:extLst>
              <a:ext uri="{FF2B5EF4-FFF2-40B4-BE49-F238E27FC236}">
                <a16:creationId xmlns:a16="http://schemas.microsoft.com/office/drawing/2014/main" id="{87C9C7B7-4035-1C1C-1A3E-83120A0AC333}"/>
              </a:ext>
              <a:ext uri="{C183D7F6-B498-43B3-948B-1728B52AA6E4}">
                <adec:decorative xmlns:adec="http://schemas.microsoft.com/office/drawing/2017/decorative" val="1"/>
              </a:ext>
            </a:extLst>
          </p:cNvPr>
          <p:cNvSpPr txBox="1"/>
          <p:nvPr/>
        </p:nvSpPr>
        <p:spPr>
          <a:xfrm>
            <a:off x="5530693" y="3165737"/>
            <a:ext cx="2085653" cy="441247"/>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Hemodynamically stable</a:t>
            </a:r>
          </a:p>
        </p:txBody>
      </p:sp>
      <p:sp>
        <p:nvSpPr>
          <p:cNvPr id="24" name="TextBox 23">
            <a:extLst>
              <a:ext uri="{FF2B5EF4-FFF2-40B4-BE49-F238E27FC236}">
                <a16:creationId xmlns:a16="http://schemas.microsoft.com/office/drawing/2014/main" id="{6B8FCC68-5335-09D3-6E45-E02FFA35A0C2}"/>
              </a:ext>
              <a:ext uri="{C183D7F6-B498-43B3-948B-1728B52AA6E4}">
                <adec:decorative xmlns:adec="http://schemas.microsoft.com/office/drawing/2017/decorative" val="1"/>
              </a:ext>
            </a:extLst>
          </p:cNvPr>
          <p:cNvSpPr txBox="1"/>
          <p:nvPr/>
        </p:nvSpPr>
        <p:spPr>
          <a:xfrm>
            <a:off x="6339156" y="1623642"/>
            <a:ext cx="3441842" cy="43118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a:t>
            </a:r>
          </a:p>
          <a:p>
            <a:r>
              <a:rPr lang="en-US" b="0" dirty="0">
                <a:solidFill>
                  <a:schemeClr val="tx1"/>
                </a:solidFill>
              </a:rPr>
              <a:t>Beta-blocker OR CCB (1)</a:t>
            </a:r>
          </a:p>
        </p:txBody>
      </p:sp>
      <p:sp>
        <p:nvSpPr>
          <p:cNvPr id="26" name="TextBox 25">
            <a:extLst>
              <a:ext uri="{FF2B5EF4-FFF2-40B4-BE49-F238E27FC236}">
                <a16:creationId xmlns:a16="http://schemas.microsoft.com/office/drawing/2014/main" id="{8C93348D-301A-D7A4-C3EC-8E001C3A2AAA}"/>
              </a:ext>
              <a:ext uri="{C183D7F6-B498-43B3-948B-1728B52AA6E4}">
                <adec:decorative xmlns:adec="http://schemas.microsoft.com/office/drawing/2017/decorative" val="1"/>
              </a:ext>
            </a:extLst>
          </p:cNvPr>
          <p:cNvSpPr txBox="1"/>
          <p:nvPr/>
        </p:nvSpPr>
        <p:spPr>
          <a:xfrm>
            <a:off x="8448332" y="3123886"/>
            <a:ext cx="2428759" cy="39313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Hemodynamically unstable or poorly tolerated AF</a:t>
            </a:r>
          </a:p>
        </p:txBody>
      </p:sp>
      <p:sp>
        <p:nvSpPr>
          <p:cNvPr id="27" name="TextBox 26">
            <a:extLst>
              <a:ext uri="{FF2B5EF4-FFF2-40B4-BE49-F238E27FC236}">
                <a16:creationId xmlns:a16="http://schemas.microsoft.com/office/drawing/2014/main" id="{C6C13D18-163E-C7D3-3894-1AF8FDE1C60E}"/>
              </a:ext>
              <a:ext uri="{C183D7F6-B498-43B3-948B-1728B52AA6E4}">
                <adec:decorative xmlns:adec="http://schemas.microsoft.com/office/drawing/2017/decorative" val="1"/>
              </a:ext>
            </a:extLst>
          </p:cNvPr>
          <p:cNvSpPr txBox="1"/>
          <p:nvPr/>
        </p:nvSpPr>
        <p:spPr>
          <a:xfrm>
            <a:off x="6338858" y="1024119"/>
            <a:ext cx="3442140" cy="36289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Condensed" panose="020B0506030403020204" pitchFamily="34" charset="0"/>
                <a:cs typeface="Lato"/>
              </a:defRPr>
            </a:lvl1pPr>
          </a:lstStyle>
          <a:p>
            <a:r>
              <a:rPr lang="en-US" dirty="0"/>
              <a:t>Treatment of AF After Cardiac Surgery</a:t>
            </a:r>
          </a:p>
        </p:txBody>
      </p:sp>
      <p:sp>
        <p:nvSpPr>
          <p:cNvPr id="28" name="TextBox 27">
            <a:extLst>
              <a:ext uri="{FF2B5EF4-FFF2-40B4-BE49-F238E27FC236}">
                <a16:creationId xmlns:a16="http://schemas.microsoft.com/office/drawing/2014/main" id="{81276E3C-49A4-DC01-5D8C-7B413B3F9476}"/>
              </a:ext>
              <a:ext uri="{C183D7F6-B498-43B3-948B-1728B52AA6E4}">
                <adec:decorative xmlns:adec="http://schemas.microsoft.com/office/drawing/2017/decorative" val="1"/>
              </a:ext>
            </a:extLst>
          </p:cNvPr>
          <p:cNvSpPr txBox="1"/>
          <p:nvPr/>
        </p:nvSpPr>
        <p:spPr>
          <a:xfrm>
            <a:off x="6339156" y="2276269"/>
            <a:ext cx="3441841" cy="45665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Consider anticoagulation when deemed safe </a:t>
            </a:r>
            <a:br>
              <a:rPr lang="en-US" dirty="0">
                <a:solidFill>
                  <a:schemeClr val="tx1"/>
                </a:solidFill>
              </a:rPr>
            </a:br>
            <a:r>
              <a:rPr lang="en-US" dirty="0">
                <a:solidFill>
                  <a:schemeClr val="tx1"/>
                </a:solidFill>
              </a:rPr>
              <a:t>from surgical bleeding (2a)</a:t>
            </a:r>
          </a:p>
        </p:txBody>
      </p:sp>
      <p:sp>
        <p:nvSpPr>
          <p:cNvPr id="30" name="TextBox 29">
            <a:extLst>
              <a:ext uri="{FF2B5EF4-FFF2-40B4-BE49-F238E27FC236}">
                <a16:creationId xmlns:a16="http://schemas.microsoft.com/office/drawing/2014/main" id="{B47B5818-5ECC-5E95-69AF-ACCE2B63C826}"/>
              </a:ext>
              <a:ext uri="{C183D7F6-B498-43B3-948B-1728B52AA6E4}">
                <adec:decorative xmlns:adec="http://schemas.microsoft.com/office/drawing/2017/decorative" val="1"/>
              </a:ext>
            </a:extLst>
          </p:cNvPr>
          <p:cNvSpPr txBox="1"/>
          <p:nvPr/>
        </p:nvSpPr>
        <p:spPr>
          <a:xfrm>
            <a:off x="6957607" y="3971846"/>
            <a:ext cx="726958" cy="64633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Rhythm control</a:t>
            </a:r>
          </a:p>
          <a:p>
            <a:r>
              <a:rPr lang="en-US" dirty="0">
                <a:solidFill>
                  <a:schemeClr val="tx1"/>
                </a:solidFill>
              </a:rPr>
              <a:t>(1)</a:t>
            </a:r>
          </a:p>
        </p:txBody>
      </p:sp>
      <p:sp>
        <p:nvSpPr>
          <p:cNvPr id="31" name="TextBox 30">
            <a:extLst>
              <a:ext uri="{FF2B5EF4-FFF2-40B4-BE49-F238E27FC236}">
                <a16:creationId xmlns:a16="http://schemas.microsoft.com/office/drawing/2014/main" id="{2C7B3F8A-D645-2BF3-FB0D-4DAEF8225FBE}"/>
              </a:ext>
              <a:ext uri="{C183D7F6-B498-43B3-948B-1728B52AA6E4}">
                <adec:decorative xmlns:adec="http://schemas.microsoft.com/office/drawing/2017/decorative" val="1"/>
              </a:ext>
            </a:extLst>
          </p:cNvPr>
          <p:cNvSpPr txBox="1"/>
          <p:nvPr/>
        </p:nvSpPr>
        <p:spPr>
          <a:xfrm>
            <a:off x="4945961" y="4923299"/>
            <a:ext cx="1726059" cy="87843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30 to 60-day postop rhythm assessment ± cardioversion if AF does not revert to SR (2a)</a:t>
            </a:r>
          </a:p>
        </p:txBody>
      </p:sp>
      <p:cxnSp>
        <p:nvCxnSpPr>
          <p:cNvPr id="32" name="Straight Arrow Connector 31">
            <a:extLst>
              <a:ext uri="{FF2B5EF4-FFF2-40B4-BE49-F238E27FC236}">
                <a16:creationId xmlns:a16="http://schemas.microsoft.com/office/drawing/2014/main" id="{CC02029F-F83B-BE8B-5135-7CEC27695B60}"/>
              </a:ext>
              <a:ext uri="{C183D7F6-B498-43B3-948B-1728B52AA6E4}">
                <adec:decorative xmlns:adec="http://schemas.microsoft.com/office/drawing/2017/decorative" val="1"/>
              </a:ext>
            </a:extLst>
          </p:cNvPr>
          <p:cNvCxnSpPr>
            <a:cxnSpLocks/>
            <a:stCxn id="27" idx="2"/>
            <a:endCxn id="24" idx="0"/>
          </p:cNvCxnSpPr>
          <p:nvPr/>
        </p:nvCxnSpPr>
        <p:spPr>
          <a:xfrm>
            <a:off x="8059928" y="1387010"/>
            <a:ext cx="149" cy="2366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82">
            <a:extLst>
              <a:ext uri="{FF2B5EF4-FFF2-40B4-BE49-F238E27FC236}">
                <a16:creationId xmlns:a16="http://schemas.microsoft.com/office/drawing/2014/main" id="{B0AE56D1-0544-CBF6-8978-EF374C6F107D}"/>
              </a:ext>
              <a:ext uri="{C183D7F6-B498-43B3-948B-1728B52AA6E4}">
                <adec:decorative xmlns:adec="http://schemas.microsoft.com/office/drawing/2017/decorative" val="1"/>
              </a:ext>
            </a:extLst>
          </p:cNvPr>
          <p:cNvCxnSpPr>
            <a:cxnSpLocks/>
            <a:stCxn id="20" idx="2"/>
            <a:endCxn id="21" idx="0"/>
          </p:cNvCxnSpPr>
          <p:nvPr/>
        </p:nvCxnSpPr>
        <p:spPr>
          <a:xfrm rot="5400000">
            <a:off x="1854114" y="2239191"/>
            <a:ext cx="426103" cy="102444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2D397C55-6F6F-8E23-AC7F-E4D240778289}"/>
              </a:ext>
              <a:ext uri="{C183D7F6-B498-43B3-948B-1728B52AA6E4}">
                <adec:decorative xmlns:adec="http://schemas.microsoft.com/office/drawing/2017/decorative" val="1"/>
              </a:ext>
            </a:extLst>
          </p:cNvPr>
          <p:cNvCxnSpPr>
            <a:cxnSpLocks/>
            <a:stCxn id="20" idx="2"/>
            <a:endCxn id="22" idx="0"/>
          </p:cNvCxnSpPr>
          <p:nvPr/>
        </p:nvCxnSpPr>
        <p:spPr>
          <a:xfrm rot="16200000" flipH="1">
            <a:off x="2851766" y="2265978"/>
            <a:ext cx="428951" cy="9737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508461E-8EC2-F40B-D707-6AB572E8684C}"/>
              </a:ext>
              <a:ext uri="{C183D7F6-B498-43B3-948B-1728B52AA6E4}">
                <adec:decorative xmlns:adec="http://schemas.microsoft.com/office/drawing/2017/decorative" val="1"/>
              </a:ext>
            </a:extLst>
          </p:cNvPr>
          <p:cNvCxnSpPr>
            <a:cxnSpLocks/>
            <a:stCxn id="24" idx="2"/>
            <a:endCxn id="28" idx="0"/>
          </p:cNvCxnSpPr>
          <p:nvPr/>
        </p:nvCxnSpPr>
        <p:spPr>
          <a:xfrm>
            <a:off x="8060077" y="2054831"/>
            <a:ext cx="0" cy="2214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EF6AE31-BAAE-63A4-87E4-0D48546E3CCC}"/>
              </a:ext>
              <a:ext uri="{C183D7F6-B498-43B3-948B-1728B52AA6E4}">
                <adec:decorative xmlns:adec="http://schemas.microsoft.com/office/drawing/2017/decorative" val="1"/>
              </a:ext>
            </a:extLst>
          </p:cNvPr>
          <p:cNvCxnSpPr>
            <a:cxnSpLocks/>
          </p:cNvCxnSpPr>
          <p:nvPr/>
        </p:nvCxnSpPr>
        <p:spPr>
          <a:xfrm flipH="1">
            <a:off x="5735849" y="4651571"/>
            <a:ext cx="0" cy="2825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49BFBED8-5190-1782-A264-D6535A800DBC}"/>
              </a:ext>
              <a:ext uri="{C183D7F6-B498-43B3-948B-1728B52AA6E4}">
                <adec:decorative xmlns:adec="http://schemas.microsoft.com/office/drawing/2017/decorative" val="1"/>
              </a:ext>
            </a:extLst>
          </p:cNvPr>
          <p:cNvCxnSpPr>
            <a:cxnSpLocks/>
            <a:stCxn id="28" idx="2"/>
            <a:endCxn id="23" idx="0"/>
          </p:cNvCxnSpPr>
          <p:nvPr/>
        </p:nvCxnSpPr>
        <p:spPr>
          <a:xfrm rot="5400000">
            <a:off x="7100394" y="2206054"/>
            <a:ext cx="432810" cy="148655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AD4A1FB3-A8AD-B939-681E-D70A2F524C7B}"/>
              </a:ext>
              <a:ext uri="{C183D7F6-B498-43B3-948B-1728B52AA6E4}">
                <adec:decorative xmlns:adec="http://schemas.microsoft.com/office/drawing/2017/decorative" val="1"/>
              </a:ext>
            </a:extLst>
          </p:cNvPr>
          <p:cNvCxnSpPr>
            <a:cxnSpLocks/>
            <a:stCxn id="28" idx="2"/>
            <a:endCxn id="26" idx="0"/>
          </p:cNvCxnSpPr>
          <p:nvPr/>
        </p:nvCxnSpPr>
        <p:spPr>
          <a:xfrm rot="16200000" flipH="1">
            <a:off x="8665915" y="2127088"/>
            <a:ext cx="390959" cy="16026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59839" y="5836024"/>
            <a:ext cx="7472322" cy="369566"/>
          </a:xfrm>
        </p:spPr>
        <p:txBody>
          <a:bodyPr/>
          <a:lstStyle/>
          <a:p>
            <a:pPr marL="0" indent="0" algn="ctr"/>
            <a:r>
              <a:rPr lang="en-US" b="1" dirty="0"/>
              <a:t>Abbreviations: </a:t>
            </a:r>
            <a:r>
              <a:rPr lang="en-US" dirty="0"/>
              <a:t>AF indicates atrial fibrillation; bpm, beats per minute; CABG, coronary artery bypass graft surgery; </a:t>
            </a:r>
            <a:br>
              <a:rPr lang="en-US" dirty="0"/>
            </a:br>
            <a:r>
              <a:rPr lang="en-US" dirty="0"/>
              <a:t>CCB, calcium channel blocker; HR, heart rate; pts, patients; and SR, sinus rhythm.</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
        <p:nvSpPr>
          <p:cNvPr id="18" name="TextBox 17">
            <a:extLst>
              <a:ext uri="{FF2B5EF4-FFF2-40B4-BE49-F238E27FC236}">
                <a16:creationId xmlns:a16="http://schemas.microsoft.com/office/drawing/2014/main" id="{123F81C3-0100-1D51-3FFD-771766F7BCF5}"/>
              </a:ext>
              <a:ext uri="{C183D7F6-B498-43B3-948B-1728B52AA6E4}">
                <adec:decorative xmlns:adec="http://schemas.microsoft.com/office/drawing/2017/decorative" val="1"/>
              </a:ext>
            </a:extLst>
          </p:cNvPr>
          <p:cNvSpPr txBox="1"/>
          <p:nvPr/>
        </p:nvSpPr>
        <p:spPr>
          <a:xfrm>
            <a:off x="8625132" y="3853842"/>
            <a:ext cx="2088702" cy="65735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solidFill>
                  <a:schemeClr val="tx1"/>
                </a:solidFill>
              </a:rPr>
              <a:t>Direct current cardioversion with antiarrhythmic drug therapy (1)</a:t>
            </a:r>
          </a:p>
        </p:txBody>
      </p:sp>
      <p:cxnSp>
        <p:nvCxnSpPr>
          <p:cNvPr id="19" name="Straight Arrow Connector 18">
            <a:extLst>
              <a:ext uri="{FF2B5EF4-FFF2-40B4-BE49-F238E27FC236}">
                <a16:creationId xmlns:a16="http://schemas.microsoft.com/office/drawing/2014/main" id="{2628ACD6-17CC-0ED0-C2DE-851B1722A8D0}"/>
              </a:ext>
              <a:ext uri="{C183D7F6-B498-43B3-948B-1728B52AA6E4}">
                <adec:decorative xmlns:adec="http://schemas.microsoft.com/office/drawing/2017/decorative" val="1"/>
              </a:ext>
            </a:extLst>
          </p:cNvPr>
          <p:cNvCxnSpPr>
            <a:cxnSpLocks/>
          </p:cNvCxnSpPr>
          <p:nvPr/>
        </p:nvCxnSpPr>
        <p:spPr>
          <a:xfrm>
            <a:off x="9669483" y="3517020"/>
            <a:ext cx="0" cy="3368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8363E83A-7E4A-7388-20DB-AA8F71858CE0}"/>
              </a:ext>
              <a:ext uri="{C183D7F6-B498-43B3-948B-1728B52AA6E4}">
                <adec:decorative xmlns:adec="http://schemas.microsoft.com/office/drawing/2017/decorative" val="1"/>
              </a:ext>
            </a:extLst>
          </p:cNvPr>
          <p:cNvCxnSpPr>
            <a:cxnSpLocks/>
          </p:cNvCxnSpPr>
          <p:nvPr/>
        </p:nvCxnSpPr>
        <p:spPr>
          <a:xfrm rot="16200000" flipH="1">
            <a:off x="6752842" y="3458259"/>
            <a:ext cx="386485" cy="6670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33CA91F7-AEE3-E952-73DD-8D056A97698F}"/>
              </a:ext>
              <a:ext uri="{C183D7F6-B498-43B3-948B-1728B52AA6E4}">
                <adec:decorative xmlns:adec="http://schemas.microsoft.com/office/drawing/2017/decorative" val="1"/>
              </a:ext>
            </a:extLst>
          </p:cNvPr>
          <p:cNvCxnSpPr>
            <a:cxnSpLocks/>
          </p:cNvCxnSpPr>
          <p:nvPr/>
        </p:nvCxnSpPr>
        <p:spPr>
          <a:xfrm rot="5400000">
            <a:off x="5970220" y="3366108"/>
            <a:ext cx="397199" cy="8513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A537BC7-1883-6E5D-BE4C-5654F153C152}"/>
              </a:ext>
              <a:ext uri="{C183D7F6-B498-43B3-948B-1728B52AA6E4}">
                <adec:decorative xmlns:adec="http://schemas.microsoft.com/office/drawing/2017/decorative" val="1"/>
              </a:ext>
            </a:extLst>
          </p:cNvPr>
          <p:cNvSpPr txBox="1"/>
          <p:nvPr/>
        </p:nvSpPr>
        <p:spPr>
          <a:xfrm>
            <a:off x="4909868" y="3985034"/>
            <a:ext cx="1762152" cy="66849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 (target HR &lt;100 bpm) with beta-blocker or CCB (1)</a:t>
            </a:r>
          </a:p>
        </p:txBody>
      </p:sp>
    </p:spTree>
    <p:extLst>
      <p:ext uri="{BB962C8B-B14F-4D97-AF65-F5344CB8AC3E}">
        <p14:creationId xmlns:p14="http://schemas.microsoft.com/office/powerpoint/2010/main" val="29336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3000"/>
                            </p:stCondLst>
                            <p:childTnLst>
                              <p:par>
                                <p:cTn id="46" presetID="22" presetClass="entr" presetSubtype="2"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6000"/>
                            </p:stCondLst>
                            <p:childTnLst>
                              <p:par>
                                <p:cTn id="70" presetID="22" presetClass="entr" presetSubtype="1"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left)">
                                      <p:cBhvr>
                                        <p:cTn id="81" dur="500"/>
                                        <p:tgtEl>
                                          <p:spTgt spid="46"/>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par>
                          <p:cTn id="90" fill="hold">
                            <p:stCondLst>
                              <p:cond delay="3000"/>
                            </p:stCondLst>
                            <p:childTnLst>
                              <p:par>
                                <p:cTn id="91" presetID="22" presetClass="entr" presetSubtype="1"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6" grpId="0" animBg="1"/>
      <p:bldP spid="27" grpId="0" animBg="1"/>
      <p:bldP spid="28" grpId="0" animBg="1"/>
      <p:bldP spid="30" grpId="0" animBg="1"/>
      <p:bldP spid="31" grpId="0" animBg="1"/>
      <p:bldP spid="18" grpId="0" animBg="1"/>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4"/>
            <a:ext cx="9650506" cy="701675"/>
          </a:xfrm>
        </p:spPr>
        <p:txBody>
          <a:bodyPr/>
          <a:lstStyle/>
          <a:p>
            <a:r>
              <a:rPr lang="en-US" sz="2700" dirty="0"/>
              <a:t>Wolff-Parkinson-White and Pre-Excitation syndromes, ACHD, and HCM</a:t>
            </a:r>
          </a:p>
        </p:txBody>
      </p:sp>
      <p:sp>
        <p:nvSpPr>
          <p:cNvPr id="5" name="Rectangle 4" descr="Flow chart for guideline based management for treatment of atrial fibrillation in patients with  Wolff-Parkinson-White and Pre-Excitation syndromes, adult congenital heart disease, and hypertrophic cardiomyopathy.">
            <a:extLst>
              <a:ext uri="{FF2B5EF4-FFF2-40B4-BE49-F238E27FC236}">
                <a16:creationId xmlns:a16="http://schemas.microsoft.com/office/drawing/2014/main" id="{E9CAD4F8-DF3F-C32E-7622-73040D31A02D}"/>
              </a:ext>
            </a:extLst>
          </p:cNvPr>
          <p:cNvSpPr/>
          <p:nvPr/>
        </p:nvSpPr>
        <p:spPr>
          <a:xfrm>
            <a:off x="215757" y="1150706"/>
            <a:ext cx="11712539" cy="4532009"/>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36B8026-5048-61DD-9DAF-D9D61E0C5E70}"/>
              </a:ext>
              <a:ext uri="{C183D7F6-B498-43B3-948B-1728B52AA6E4}">
                <adec:decorative xmlns:adec="http://schemas.microsoft.com/office/drawing/2017/decorative" val="1"/>
              </a:ext>
            </a:extLst>
          </p:cNvPr>
          <p:cNvSpPr txBox="1"/>
          <p:nvPr/>
        </p:nvSpPr>
        <p:spPr>
          <a:xfrm>
            <a:off x="700027" y="1258623"/>
            <a:ext cx="2474688" cy="5486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AF with rapid anterograde conduction (pre-excited AF)</a:t>
            </a:r>
          </a:p>
        </p:txBody>
      </p:sp>
      <p:sp>
        <p:nvSpPr>
          <p:cNvPr id="22" name="TextBox 21">
            <a:extLst>
              <a:ext uri="{FF2B5EF4-FFF2-40B4-BE49-F238E27FC236}">
                <a16:creationId xmlns:a16="http://schemas.microsoft.com/office/drawing/2014/main" id="{F8B1C615-5AE2-F8A0-EBC7-557E7BBEBC20}"/>
              </a:ext>
              <a:ext uri="{C183D7F6-B498-43B3-948B-1728B52AA6E4}">
                <adec:decorative xmlns:adec="http://schemas.microsoft.com/office/drawing/2017/decorative" val="1"/>
              </a:ext>
            </a:extLst>
          </p:cNvPr>
          <p:cNvSpPr txBox="1"/>
          <p:nvPr/>
        </p:nvSpPr>
        <p:spPr>
          <a:xfrm>
            <a:off x="700273" y="2040512"/>
            <a:ext cx="2474442" cy="7652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If hemodynamically unstable, should be treated with electrical cardioversion </a:t>
            </a:r>
          </a:p>
          <a:p>
            <a:r>
              <a:rPr lang="en-US" dirty="0">
                <a:solidFill>
                  <a:schemeClr val="tx1"/>
                </a:solidFill>
              </a:rPr>
              <a:t>(1) </a:t>
            </a:r>
          </a:p>
        </p:txBody>
      </p:sp>
      <p:sp>
        <p:nvSpPr>
          <p:cNvPr id="25" name="TextBox 24">
            <a:extLst>
              <a:ext uri="{FF2B5EF4-FFF2-40B4-BE49-F238E27FC236}">
                <a16:creationId xmlns:a16="http://schemas.microsoft.com/office/drawing/2014/main" id="{917FFAAF-10D5-EA0F-69A0-9D011776B547}"/>
              </a:ext>
              <a:ext uri="{C183D7F6-B498-43B3-948B-1728B52AA6E4}">
                <adec:decorative xmlns:adec="http://schemas.microsoft.com/office/drawing/2017/decorative" val="1"/>
              </a:ext>
            </a:extLst>
          </p:cNvPr>
          <p:cNvSpPr txBox="1"/>
          <p:nvPr/>
        </p:nvSpPr>
        <p:spPr>
          <a:xfrm>
            <a:off x="4220261" y="1258623"/>
            <a:ext cx="3373164" cy="5486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ACHD and AF</a:t>
            </a:r>
          </a:p>
        </p:txBody>
      </p:sp>
      <p:sp>
        <p:nvSpPr>
          <p:cNvPr id="26" name="TextBox 25">
            <a:extLst>
              <a:ext uri="{FF2B5EF4-FFF2-40B4-BE49-F238E27FC236}">
                <a16:creationId xmlns:a16="http://schemas.microsoft.com/office/drawing/2014/main" id="{F171D5EB-2942-64DA-53CD-CF68A62C515A}"/>
              </a:ext>
              <a:ext uri="{C183D7F6-B498-43B3-948B-1728B52AA6E4}">
                <adec:decorative xmlns:adec="http://schemas.microsoft.com/office/drawing/2017/decorative" val="1"/>
              </a:ext>
            </a:extLst>
          </p:cNvPr>
          <p:cNvSpPr txBox="1"/>
          <p:nvPr/>
        </p:nvSpPr>
        <p:spPr>
          <a:xfrm>
            <a:off x="4119937" y="3872580"/>
            <a:ext cx="1327583" cy="307777"/>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Simple CHD</a:t>
            </a:r>
          </a:p>
        </p:txBody>
      </p:sp>
      <p:sp>
        <p:nvSpPr>
          <p:cNvPr id="27" name="TextBox 26">
            <a:extLst>
              <a:ext uri="{FF2B5EF4-FFF2-40B4-BE49-F238E27FC236}">
                <a16:creationId xmlns:a16="http://schemas.microsoft.com/office/drawing/2014/main" id="{26E12860-55DB-45CD-FCAB-510F7833A514}"/>
              </a:ext>
              <a:ext uri="{C183D7F6-B498-43B3-948B-1728B52AA6E4}">
                <adec:decorative xmlns:adec="http://schemas.microsoft.com/office/drawing/2017/decorative" val="1"/>
              </a:ext>
            </a:extLst>
          </p:cNvPr>
          <p:cNvSpPr txBox="1"/>
          <p:nvPr/>
        </p:nvSpPr>
        <p:spPr>
          <a:xfrm>
            <a:off x="700027" y="2825341"/>
            <a:ext cx="2474442" cy="54864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Catheter ablation of accessory pathways is recommended</a:t>
            </a:r>
          </a:p>
          <a:p>
            <a:r>
              <a:rPr lang="en-US" b="0" dirty="0">
                <a:solidFill>
                  <a:schemeClr val="tx1"/>
                </a:solidFill>
              </a:rPr>
              <a:t>(1)</a:t>
            </a:r>
          </a:p>
        </p:txBody>
      </p:sp>
      <p:sp>
        <p:nvSpPr>
          <p:cNvPr id="28" name="TextBox 27">
            <a:extLst>
              <a:ext uri="{FF2B5EF4-FFF2-40B4-BE49-F238E27FC236}">
                <a16:creationId xmlns:a16="http://schemas.microsoft.com/office/drawing/2014/main" id="{D463B7C5-14B8-CAFB-5952-B661638829CF}"/>
              </a:ext>
              <a:ext uri="{C183D7F6-B498-43B3-948B-1728B52AA6E4}">
                <adec:decorative xmlns:adec="http://schemas.microsoft.com/office/drawing/2017/decorative" val="1"/>
              </a:ext>
            </a:extLst>
          </p:cNvPr>
          <p:cNvSpPr txBox="1"/>
          <p:nvPr/>
        </p:nvSpPr>
        <p:spPr>
          <a:xfrm>
            <a:off x="8291245" y="1258623"/>
            <a:ext cx="3267181" cy="5486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HCM  and AF </a:t>
            </a:r>
          </a:p>
        </p:txBody>
      </p:sp>
      <p:sp>
        <p:nvSpPr>
          <p:cNvPr id="29" name="TextBox 28">
            <a:extLst>
              <a:ext uri="{FF2B5EF4-FFF2-40B4-BE49-F238E27FC236}">
                <a16:creationId xmlns:a16="http://schemas.microsoft.com/office/drawing/2014/main" id="{1F0DC265-73AF-0CC7-82AC-BEE71FBD9A3D}"/>
              </a:ext>
              <a:ext uri="{C183D7F6-B498-43B3-948B-1728B52AA6E4}">
                <adec:decorative xmlns:adec="http://schemas.microsoft.com/office/drawing/2017/decorative" val="1"/>
              </a:ext>
            </a:extLst>
          </p:cNvPr>
          <p:cNvSpPr txBox="1"/>
          <p:nvPr/>
        </p:nvSpPr>
        <p:spPr>
          <a:xfrm>
            <a:off x="8304710" y="1809426"/>
            <a:ext cx="3291574" cy="146145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spcAft>
                <a:spcPts val="600"/>
              </a:spcAft>
              <a:buFont typeface="Arial" panose="020B0604020202020204" pitchFamily="34" charset="0"/>
              <a:buChar cha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DOACs are first line in pts with clinical or subclinical AF (duration </a:t>
            </a:r>
            <a:r>
              <a:rPr lang="en-US" u="sng" dirty="0">
                <a:solidFill>
                  <a:schemeClr val="tx1"/>
                </a:solidFill>
              </a:rPr>
              <a:t>&gt;</a:t>
            </a:r>
            <a:r>
              <a:rPr lang="en-US" dirty="0">
                <a:solidFill>
                  <a:schemeClr val="tx1"/>
                </a:solidFill>
              </a:rPr>
              <a:t> 24 hours) (1)</a:t>
            </a:r>
          </a:p>
          <a:p>
            <a:r>
              <a:rPr lang="en-US" dirty="0">
                <a:solidFill>
                  <a:schemeClr val="tx1"/>
                </a:solidFill>
              </a:rPr>
              <a:t>VKAs are second line independent of </a:t>
            </a:r>
            <a:r>
              <a:rPr lang="en-US" dirty="0">
                <a:solidFill>
                  <a:schemeClr val="tx1"/>
                </a:solidFill>
                <a:sym typeface="Arial"/>
              </a:rPr>
              <a:t>CHA2DS2-VASc</a:t>
            </a:r>
            <a:r>
              <a:rPr lang="en-US" dirty="0">
                <a:solidFill>
                  <a:schemeClr val="tx1"/>
                </a:solidFill>
              </a:rPr>
              <a:t> score (1)</a:t>
            </a:r>
          </a:p>
          <a:p>
            <a:r>
              <a:rPr lang="en-US" dirty="0">
                <a:solidFill>
                  <a:schemeClr val="tx1"/>
                </a:solidFill>
              </a:rPr>
              <a:t>Rate control: beta blocker/ verapamil/</a:t>
            </a:r>
            <a:br>
              <a:rPr lang="en-US" dirty="0">
                <a:solidFill>
                  <a:schemeClr val="tx1"/>
                </a:solidFill>
              </a:rPr>
            </a:br>
            <a:r>
              <a:rPr lang="en-US" dirty="0">
                <a:solidFill>
                  <a:schemeClr val="tx1"/>
                </a:solidFill>
              </a:rPr>
              <a:t>diltiazem (1)</a:t>
            </a:r>
          </a:p>
        </p:txBody>
      </p:sp>
      <p:sp>
        <p:nvSpPr>
          <p:cNvPr id="32" name="TextBox 31">
            <a:extLst>
              <a:ext uri="{FF2B5EF4-FFF2-40B4-BE49-F238E27FC236}">
                <a16:creationId xmlns:a16="http://schemas.microsoft.com/office/drawing/2014/main" id="{CCD71276-9A1A-EB78-3693-8B867FE4476B}"/>
              </a:ext>
              <a:ext uri="{C183D7F6-B498-43B3-948B-1728B52AA6E4}">
                <adec:decorative xmlns:adec="http://schemas.microsoft.com/office/drawing/2017/decorative" val="1"/>
              </a:ext>
            </a:extLst>
          </p:cNvPr>
          <p:cNvSpPr txBox="1"/>
          <p:nvPr/>
        </p:nvSpPr>
        <p:spPr>
          <a:xfrm>
            <a:off x="699781" y="3393579"/>
            <a:ext cx="2474688" cy="11854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If hemodynamically stable</a:t>
            </a:r>
            <a:r>
              <a:rPr lang="en-US" b="0" dirty="0">
                <a:solidFill>
                  <a:schemeClr val="tx1"/>
                </a:solidFill>
              </a:rPr>
              <a:t>, pharmacological cardioversion with intravenous ibutilide or IV procainamide is recommended as an alternative to elective cardioversion (1)</a:t>
            </a:r>
          </a:p>
        </p:txBody>
      </p:sp>
      <p:sp>
        <p:nvSpPr>
          <p:cNvPr id="34" name="TextBox 33">
            <a:extLst>
              <a:ext uri="{FF2B5EF4-FFF2-40B4-BE49-F238E27FC236}">
                <a16:creationId xmlns:a16="http://schemas.microsoft.com/office/drawing/2014/main" id="{33417FDF-F144-31FF-7FAF-8B6A7392D98A}"/>
              </a:ext>
              <a:ext uri="{C183D7F6-B498-43B3-948B-1728B52AA6E4}">
                <adec:decorative xmlns:adec="http://schemas.microsoft.com/office/drawing/2017/decorative" val="1"/>
              </a:ext>
            </a:extLst>
          </p:cNvPr>
          <p:cNvSpPr txBox="1"/>
          <p:nvPr/>
        </p:nvSpPr>
        <p:spPr>
          <a:xfrm>
            <a:off x="5650786" y="3875743"/>
            <a:ext cx="2185784" cy="343353"/>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Moderate or Complex/Severe ACHD</a:t>
            </a:r>
          </a:p>
        </p:txBody>
      </p:sp>
      <p:sp>
        <p:nvSpPr>
          <p:cNvPr id="35" name="TextBox 34">
            <a:extLst>
              <a:ext uri="{FF2B5EF4-FFF2-40B4-BE49-F238E27FC236}">
                <a16:creationId xmlns:a16="http://schemas.microsoft.com/office/drawing/2014/main" id="{C2745334-3CB5-E080-ACE6-6046072DD435}"/>
              </a:ext>
              <a:ext uri="{C183D7F6-B498-43B3-948B-1728B52AA6E4}">
                <adec:decorative xmlns:adec="http://schemas.microsoft.com/office/drawing/2017/decorative" val="1"/>
              </a:ext>
            </a:extLst>
          </p:cNvPr>
          <p:cNvSpPr txBox="1"/>
          <p:nvPr/>
        </p:nvSpPr>
        <p:spPr>
          <a:xfrm>
            <a:off x="4105629" y="4180473"/>
            <a:ext cx="1339674" cy="120032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Ablation: If symptomatic and antiarrhythmic drug refractory (2a)</a:t>
            </a:r>
          </a:p>
        </p:txBody>
      </p:sp>
      <p:sp>
        <p:nvSpPr>
          <p:cNvPr id="36" name="TextBox 35">
            <a:extLst>
              <a:ext uri="{FF2B5EF4-FFF2-40B4-BE49-F238E27FC236}">
                <a16:creationId xmlns:a16="http://schemas.microsoft.com/office/drawing/2014/main" id="{8FE0692E-9796-BB62-0768-BE753FDE1317}"/>
              </a:ext>
              <a:ext uri="{C183D7F6-B498-43B3-948B-1728B52AA6E4}">
                <adec:decorative xmlns:adec="http://schemas.microsoft.com/office/drawing/2017/decorative" val="1"/>
              </a:ext>
            </a:extLst>
          </p:cNvPr>
          <p:cNvSpPr txBox="1"/>
          <p:nvPr/>
        </p:nvSpPr>
        <p:spPr>
          <a:xfrm>
            <a:off x="8310880" y="3273923"/>
            <a:ext cx="3285404" cy="193020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buFont typeface="Arial" panose="020B0604020202020204" pitchFamily="34" charset="0"/>
              <a:buChar cha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solidFill>
                  <a:schemeClr val="tx1"/>
                </a:solidFill>
              </a:rPr>
              <a:t>If AF is poorly tolerated, rhythm control strategy with cardioversion or anti-arrhythmic drugs can be beneficial (2a)</a:t>
            </a:r>
          </a:p>
          <a:p>
            <a:pPr>
              <a:spcAft>
                <a:spcPts val="600"/>
              </a:spcAft>
            </a:pPr>
            <a:r>
              <a:rPr lang="en-US" dirty="0">
                <a:solidFill>
                  <a:schemeClr val="tx1"/>
                </a:solidFill>
              </a:rPr>
              <a:t>Catheter ablation can be effective if drug therapy is ineffective, contraindicated or not patient preference (2a)</a:t>
            </a:r>
          </a:p>
          <a:p>
            <a:pPr>
              <a:spcAft>
                <a:spcPts val="600"/>
              </a:spcAft>
            </a:pPr>
            <a:r>
              <a:rPr lang="en-US" dirty="0">
                <a:solidFill>
                  <a:schemeClr val="tx1"/>
                </a:solidFill>
              </a:rPr>
              <a:t>In pts undergoing surgical myectomy, surgical AF ablation can be beneficial (2a)</a:t>
            </a:r>
          </a:p>
        </p:txBody>
      </p:sp>
      <p:sp>
        <p:nvSpPr>
          <p:cNvPr id="37" name="TextBox 36">
            <a:extLst>
              <a:ext uri="{FF2B5EF4-FFF2-40B4-BE49-F238E27FC236}">
                <a16:creationId xmlns:a16="http://schemas.microsoft.com/office/drawing/2014/main" id="{DD08B4FA-C5E4-A7E8-2B5E-E46DE78CAB0D}"/>
              </a:ext>
              <a:ext uri="{C183D7F6-B498-43B3-948B-1728B52AA6E4}">
                <adec:decorative xmlns:adec="http://schemas.microsoft.com/office/drawing/2017/decorative" val="1"/>
              </a:ext>
            </a:extLst>
          </p:cNvPr>
          <p:cNvSpPr txBox="1"/>
          <p:nvPr/>
        </p:nvSpPr>
        <p:spPr>
          <a:xfrm>
            <a:off x="4222678" y="2127487"/>
            <a:ext cx="3369924" cy="9250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spcAft>
                <a:spcPts val="600"/>
              </a:spcAft>
              <a:buFont typeface="Arial" panose="020B0604020202020204" pitchFamily="34" charset="0"/>
              <a:buChar char="•"/>
            </a:pPr>
            <a:r>
              <a:rPr lang="en-US" dirty="0">
                <a:solidFill>
                  <a:schemeClr val="tx1"/>
                </a:solidFill>
              </a:rPr>
              <a:t>Evaluate and treat precipitating/reversible causes (1)</a:t>
            </a:r>
          </a:p>
          <a:p>
            <a:pPr marL="171450" indent="-171450" algn="l">
              <a:spcAft>
                <a:spcPts val="600"/>
              </a:spcAft>
              <a:buFont typeface="Arial" panose="020B0604020202020204" pitchFamily="34" charset="0"/>
              <a:buChar char="•"/>
            </a:pPr>
            <a:r>
              <a:rPr lang="en-US" dirty="0">
                <a:solidFill>
                  <a:schemeClr val="tx1"/>
                </a:solidFill>
              </a:rPr>
              <a:t>Rhythm control: If symptomatic/ paroxysmal/ persistent AF (1)</a:t>
            </a:r>
          </a:p>
        </p:txBody>
      </p:sp>
      <p:sp>
        <p:nvSpPr>
          <p:cNvPr id="38" name="TextBox 37">
            <a:extLst>
              <a:ext uri="{FF2B5EF4-FFF2-40B4-BE49-F238E27FC236}">
                <a16:creationId xmlns:a16="http://schemas.microsoft.com/office/drawing/2014/main" id="{07721232-EE8D-9C4D-30D1-AC28FA24BBDE}"/>
              </a:ext>
              <a:ext uri="{C183D7F6-B498-43B3-948B-1728B52AA6E4}">
                <adec:decorative xmlns:adec="http://schemas.microsoft.com/office/drawing/2017/decorative" val="1"/>
              </a:ext>
            </a:extLst>
          </p:cNvPr>
          <p:cNvSpPr txBox="1"/>
          <p:nvPr/>
        </p:nvSpPr>
        <p:spPr>
          <a:xfrm>
            <a:off x="5648696" y="4239027"/>
            <a:ext cx="2189963" cy="6408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EP procedures in collaboration with ACHD cardiologist at specialized centers (1)</a:t>
            </a:r>
          </a:p>
        </p:txBody>
      </p:sp>
      <p:grpSp>
        <p:nvGrpSpPr>
          <p:cNvPr id="3" name="Group 2">
            <a:extLst>
              <a:ext uri="{FF2B5EF4-FFF2-40B4-BE49-F238E27FC236}">
                <a16:creationId xmlns:a16="http://schemas.microsoft.com/office/drawing/2014/main" id="{D94AE0DE-8677-15ED-5CBC-F4E8487C5933}"/>
              </a:ext>
              <a:ext uri="{C183D7F6-B498-43B3-948B-1728B52AA6E4}">
                <adec:decorative xmlns:adec="http://schemas.microsoft.com/office/drawing/2017/decorative" val="1"/>
              </a:ext>
            </a:extLst>
          </p:cNvPr>
          <p:cNvGrpSpPr/>
          <p:nvPr/>
        </p:nvGrpSpPr>
        <p:grpSpPr>
          <a:xfrm>
            <a:off x="664395" y="4683764"/>
            <a:ext cx="2753472" cy="807189"/>
            <a:chOff x="658812" y="4358761"/>
            <a:chExt cx="2753472" cy="807189"/>
          </a:xfrm>
        </p:grpSpPr>
        <p:sp>
          <p:nvSpPr>
            <p:cNvPr id="24" name="TextBox 23">
              <a:extLst>
                <a:ext uri="{FF2B5EF4-FFF2-40B4-BE49-F238E27FC236}">
                  <a16:creationId xmlns:a16="http://schemas.microsoft.com/office/drawing/2014/main" id="{1E888E62-8300-9A85-22D2-EA1FEE3463CC}"/>
                </a:ext>
                <a:ext uri="{C183D7F6-B498-43B3-948B-1728B52AA6E4}">
                  <adec:decorative xmlns:adec="http://schemas.microsoft.com/office/drawing/2017/decorative" val="1"/>
                </a:ext>
              </a:extLst>
            </p:cNvPr>
            <p:cNvSpPr txBox="1"/>
            <p:nvPr/>
          </p:nvSpPr>
          <p:spPr>
            <a:xfrm>
              <a:off x="658812" y="4358761"/>
              <a:ext cx="2753472" cy="807189"/>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14350" algn="l"/>
              <a:r>
                <a:rPr lang="en-US" dirty="0">
                  <a:solidFill>
                    <a:schemeClr val="tx1"/>
                  </a:solidFill>
                </a:rPr>
                <a:t>Do not use AV Nodal blocking agents: </a:t>
              </a:r>
              <a:r>
                <a:rPr lang="en-US" b="0" dirty="0">
                  <a:solidFill>
                    <a:schemeClr val="tx1"/>
                  </a:solidFill>
                </a:rPr>
                <a:t>Verapamil, Diltiazem, Amiodarone, Digoxin, Adenosine, or Beta-blockers (</a:t>
              </a:r>
              <a:r>
                <a:rPr lang="en-US" dirty="0">
                  <a:solidFill>
                    <a:schemeClr val="tx1"/>
                  </a:solidFill>
                </a:rPr>
                <a:t>3:Harm</a:t>
              </a:r>
              <a:r>
                <a:rPr lang="en-US" b="0" dirty="0">
                  <a:solidFill>
                    <a:schemeClr val="tx1"/>
                  </a:solidFill>
                </a:rPr>
                <a:t>)</a:t>
              </a:r>
            </a:p>
          </p:txBody>
        </p:sp>
        <p:pic>
          <p:nvPicPr>
            <p:cNvPr id="39" name="Graphic 38">
              <a:extLst>
                <a:ext uri="{FF2B5EF4-FFF2-40B4-BE49-F238E27FC236}">
                  <a16:creationId xmlns:a16="http://schemas.microsoft.com/office/drawing/2014/main" id="{118BEECB-22AD-4D32-E092-0968352A60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198" y="4429449"/>
              <a:ext cx="505147" cy="505147"/>
            </a:xfrm>
            <a:prstGeom prst="rect">
              <a:avLst/>
            </a:prstGeom>
          </p:spPr>
        </p:pic>
      </p:grpSp>
      <p:cxnSp>
        <p:nvCxnSpPr>
          <p:cNvPr id="40" name="Straight Arrow Connector 39">
            <a:extLst>
              <a:ext uri="{FF2B5EF4-FFF2-40B4-BE49-F238E27FC236}">
                <a16:creationId xmlns:a16="http://schemas.microsoft.com/office/drawing/2014/main" id="{8E00CFED-ABA0-2348-B04B-C45523A9A6B9}"/>
              </a:ext>
              <a:ext uri="{C183D7F6-B498-43B3-948B-1728B52AA6E4}">
                <adec:decorative xmlns:adec="http://schemas.microsoft.com/office/drawing/2017/decorative" val="1"/>
              </a:ext>
            </a:extLst>
          </p:cNvPr>
          <p:cNvCxnSpPr>
            <a:cxnSpLocks/>
            <a:stCxn id="21" idx="2"/>
            <a:endCxn id="22" idx="0"/>
          </p:cNvCxnSpPr>
          <p:nvPr/>
        </p:nvCxnSpPr>
        <p:spPr>
          <a:xfrm>
            <a:off x="1937371" y="1807263"/>
            <a:ext cx="123" cy="233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A53C855-BC1C-6D9D-66EB-AE859E3722FD}"/>
              </a:ext>
              <a:ext uri="{C183D7F6-B498-43B3-948B-1728B52AA6E4}">
                <adec:decorative xmlns:adec="http://schemas.microsoft.com/office/drawing/2017/decorative" val="1"/>
              </a:ext>
            </a:extLst>
          </p:cNvPr>
          <p:cNvCxnSpPr>
            <a:cxnSpLocks/>
            <a:stCxn id="25" idx="2"/>
            <a:endCxn id="37" idx="0"/>
          </p:cNvCxnSpPr>
          <p:nvPr/>
        </p:nvCxnSpPr>
        <p:spPr>
          <a:xfrm>
            <a:off x="5906843" y="1807263"/>
            <a:ext cx="797" cy="3202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82">
            <a:extLst>
              <a:ext uri="{FF2B5EF4-FFF2-40B4-BE49-F238E27FC236}">
                <a16:creationId xmlns:a16="http://schemas.microsoft.com/office/drawing/2014/main" id="{B71D6318-3155-5B36-6F39-AA20D774FFFE}"/>
              </a:ext>
              <a:ext uri="{C183D7F6-B498-43B3-948B-1728B52AA6E4}">
                <adec:decorative xmlns:adec="http://schemas.microsoft.com/office/drawing/2017/decorative" val="1"/>
              </a:ext>
            </a:extLst>
          </p:cNvPr>
          <p:cNvCxnSpPr>
            <a:cxnSpLocks/>
            <a:endCxn id="26" idx="0"/>
          </p:cNvCxnSpPr>
          <p:nvPr/>
        </p:nvCxnSpPr>
        <p:spPr>
          <a:xfrm rot="5400000">
            <a:off x="5094582" y="3230846"/>
            <a:ext cx="330881" cy="9525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82">
            <a:extLst>
              <a:ext uri="{FF2B5EF4-FFF2-40B4-BE49-F238E27FC236}">
                <a16:creationId xmlns:a16="http://schemas.microsoft.com/office/drawing/2014/main" id="{5CC6695F-6F30-DA67-7FCA-23392109D8CC}"/>
              </a:ext>
              <a:ext uri="{C183D7F6-B498-43B3-948B-1728B52AA6E4}">
                <adec:decorative xmlns:adec="http://schemas.microsoft.com/office/drawing/2017/decorative" val="1"/>
              </a:ext>
            </a:extLst>
          </p:cNvPr>
          <p:cNvCxnSpPr>
            <a:cxnSpLocks/>
            <a:endCxn id="34" idx="0"/>
          </p:cNvCxnSpPr>
          <p:nvPr/>
        </p:nvCxnSpPr>
        <p:spPr>
          <a:xfrm rot="16200000" flipH="1">
            <a:off x="6072974" y="3205039"/>
            <a:ext cx="334044" cy="10073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601261" y="5682715"/>
            <a:ext cx="8733363" cy="656437"/>
          </a:xfrm>
        </p:spPr>
        <p:txBody>
          <a:bodyPr/>
          <a:lstStyle/>
          <a:p>
            <a:pPr marL="0" indent="0" algn="ctr"/>
            <a:r>
              <a:rPr lang="en-US" sz="1100" b="1" dirty="0"/>
              <a:t>Abbreviations: </a:t>
            </a:r>
            <a:r>
              <a:rPr lang="en-US" sz="1100" dirty="0"/>
              <a:t>ACHD indicates adult congenital heart disease; AF, atrial fibrillation; AV, atrioventricular; CHA2DS2-VASc, congestive heart failure, hypertension, age ≥75 years (doubled), diabetes mellitus, prior stroke or transient ischemic attack or thromboembolism (doubled), vascular disease, age 65 to 74 years, sex category; CHD, congenital heart disease; DOACs, direct-acting oral anticoagulants; EP, electrophysiologic; HCM, hypertrophic cardiomyopathy; IV, intravenous; pts, patients; PVI, pulmonary vein isolation; VKA, vitamin K antagonists; and WPW, Wolff-Parkinson-White.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
        <p:nvSpPr>
          <p:cNvPr id="18" name="TextBox 17">
            <a:extLst>
              <a:ext uri="{FF2B5EF4-FFF2-40B4-BE49-F238E27FC236}">
                <a16:creationId xmlns:a16="http://schemas.microsoft.com/office/drawing/2014/main" id="{325A2FD7-C090-D4D6-7AD4-7F082E17111E}"/>
              </a:ext>
              <a:ext uri="{C183D7F6-B498-43B3-948B-1728B52AA6E4}">
                <adec:decorative xmlns:adec="http://schemas.microsoft.com/office/drawing/2017/decorative" val="1"/>
              </a:ext>
            </a:extLst>
          </p:cNvPr>
          <p:cNvSpPr txBox="1"/>
          <p:nvPr/>
        </p:nvSpPr>
        <p:spPr>
          <a:xfrm>
            <a:off x="5648961" y="4900925"/>
            <a:ext cx="2204720" cy="71888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Anticoagulation in pts with low-flow states: Fontan circulation, blind-ending cardiac chambers &amp; cyanosis (2b)</a:t>
            </a:r>
          </a:p>
        </p:txBody>
      </p:sp>
      <p:sp>
        <p:nvSpPr>
          <p:cNvPr id="19" name="TextBox 18">
            <a:extLst>
              <a:ext uri="{FF2B5EF4-FFF2-40B4-BE49-F238E27FC236}">
                <a16:creationId xmlns:a16="http://schemas.microsoft.com/office/drawing/2014/main" id="{246D098F-F2A3-BE0B-0B3E-B10AA1CA1FA0}"/>
              </a:ext>
              <a:ext uri="{C183D7F6-B498-43B3-948B-1728B52AA6E4}">
                <adec:decorative xmlns:adec="http://schemas.microsoft.com/office/drawing/2017/decorative" val="1"/>
              </a:ext>
            </a:extLst>
          </p:cNvPr>
          <p:cNvSpPr txBox="1"/>
          <p:nvPr/>
        </p:nvSpPr>
        <p:spPr>
          <a:xfrm>
            <a:off x="4219439" y="3076794"/>
            <a:ext cx="3373163" cy="42591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If undergoing PVI, may be reasonable to include ablative strategy in the right atrium (2b)</a:t>
            </a:r>
          </a:p>
        </p:txBody>
      </p:sp>
    </p:spTree>
    <p:extLst>
      <p:ext uri="{BB962C8B-B14F-4D97-AF65-F5344CB8AC3E}">
        <p14:creationId xmlns:p14="http://schemas.microsoft.com/office/powerpoint/2010/main" val="15124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500"/>
                                        <p:tgtEl>
                                          <p:spTgt spid="5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right)">
                                      <p:cBhvr>
                                        <p:cTn id="48" dur="500"/>
                                        <p:tgtEl>
                                          <p:spTgt spid="51"/>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2" grpId="0" animBg="1"/>
      <p:bldP spid="34" grpId="0" animBg="1"/>
      <p:bldP spid="35" grpId="0" animBg="1"/>
      <p:bldP spid="36" grpId="0" animBg="1"/>
      <p:bldP spid="37" grpId="0" animBg="1"/>
      <p:bldP spid="38"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650506" cy="298264"/>
          </a:xfrm>
        </p:spPr>
        <p:txBody>
          <a:bodyPr/>
          <a:lstStyle/>
          <a:p>
            <a:r>
              <a:rPr lang="en-US" sz="2700" dirty="0"/>
              <a:t>AF in the setting of Acute Medical Illness or Surgery</a:t>
            </a:r>
          </a:p>
        </p:txBody>
      </p:sp>
      <p:sp>
        <p:nvSpPr>
          <p:cNvPr id="20" name="TextBox 19">
            <a:extLst>
              <a:ext uri="{FF2B5EF4-FFF2-40B4-BE49-F238E27FC236}">
                <a16:creationId xmlns:a16="http://schemas.microsoft.com/office/drawing/2014/main" id="{9651659D-5727-674A-0452-02B988F6A81D}"/>
              </a:ext>
              <a:ext uri="{C183D7F6-B498-43B3-948B-1728B52AA6E4}">
                <adec:decorative xmlns:adec="http://schemas.microsoft.com/office/drawing/2017/decorative" val="1"/>
              </a:ext>
            </a:extLst>
          </p:cNvPr>
          <p:cNvSpPr txBox="1"/>
          <p:nvPr/>
        </p:nvSpPr>
        <p:spPr>
          <a:xfrm>
            <a:off x="3147358" y="2024059"/>
            <a:ext cx="5239739"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AF in acute medical illness or surgery</a:t>
            </a:r>
          </a:p>
        </p:txBody>
      </p:sp>
      <p:sp>
        <p:nvSpPr>
          <p:cNvPr id="21" name="Round Same Side Corner Rectangle 60">
            <a:extLst>
              <a:ext uri="{FF2B5EF4-FFF2-40B4-BE49-F238E27FC236}">
                <a16:creationId xmlns:a16="http://schemas.microsoft.com/office/drawing/2014/main" id="{CEA6843F-225F-A4CB-A2E0-E19A3D82EC4A}"/>
              </a:ext>
              <a:ext uri="{C183D7F6-B498-43B3-948B-1728B52AA6E4}">
                <adec:decorative xmlns:adec="http://schemas.microsoft.com/office/drawing/2017/decorative" val="1"/>
              </a:ext>
            </a:extLst>
          </p:cNvPr>
          <p:cNvSpPr/>
          <p:nvPr/>
        </p:nvSpPr>
        <p:spPr>
          <a:xfrm>
            <a:off x="2763748" y="2938410"/>
            <a:ext cx="1250787" cy="114731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Counseling regarding risk of recurrent AF (Class 1) </a:t>
            </a:r>
          </a:p>
        </p:txBody>
      </p:sp>
      <p:sp>
        <p:nvSpPr>
          <p:cNvPr id="22" name="Round Same Side Corner Rectangle 60">
            <a:extLst>
              <a:ext uri="{FF2B5EF4-FFF2-40B4-BE49-F238E27FC236}">
                <a16:creationId xmlns:a16="http://schemas.microsoft.com/office/drawing/2014/main" id="{B7CBAA38-17A1-A665-A1E3-4F382698C24C}"/>
              </a:ext>
              <a:ext uri="{C183D7F6-B498-43B3-948B-1728B52AA6E4}">
                <adec:decorative xmlns:adec="http://schemas.microsoft.com/office/drawing/2017/decorative" val="1"/>
              </a:ext>
            </a:extLst>
          </p:cNvPr>
          <p:cNvSpPr/>
          <p:nvPr/>
        </p:nvSpPr>
        <p:spPr>
          <a:xfrm>
            <a:off x="4462666" y="2940190"/>
            <a:ext cx="2616227" cy="11591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Outpatient follow-up:</a:t>
            </a:r>
          </a:p>
          <a:p>
            <a:pPr algn="ctr"/>
            <a:r>
              <a:rPr lang="en-US" sz="1400" dirty="0">
                <a:solidFill>
                  <a:schemeClr val="tx1"/>
                </a:solidFill>
                <a:latin typeface="Lub Dub Condensed" panose="020B0506030403020204"/>
              </a:rPr>
              <a:t>Thromboembolic risk stratification and decision making on OAC initiation/ continuation AF surveillance (Class 2a)</a:t>
            </a:r>
          </a:p>
        </p:txBody>
      </p:sp>
      <p:sp>
        <p:nvSpPr>
          <p:cNvPr id="23" name="Round Same Side Corner Rectangle 60">
            <a:extLst>
              <a:ext uri="{FF2B5EF4-FFF2-40B4-BE49-F238E27FC236}">
                <a16:creationId xmlns:a16="http://schemas.microsoft.com/office/drawing/2014/main" id="{1C0E5D94-881F-50CD-1601-B27E403670C1}"/>
              </a:ext>
              <a:ext uri="{C183D7F6-B498-43B3-948B-1728B52AA6E4}">
                <adec:decorative xmlns:adec="http://schemas.microsoft.com/office/drawing/2017/decorative" val="1"/>
              </a:ext>
            </a:extLst>
          </p:cNvPr>
          <p:cNvSpPr/>
          <p:nvPr/>
        </p:nvSpPr>
        <p:spPr>
          <a:xfrm>
            <a:off x="7479464" y="2937871"/>
            <a:ext cx="1746731" cy="116151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Anticoagulation in the setting of sepsis: </a:t>
            </a:r>
            <a:r>
              <a:rPr lang="en-US" sz="1400" dirty="0">
                <a:solidFill>
                  <a:schemeClr val="tx1"/>
                </a:solidFill>
                <a:latin typeface="Lub Dub Condensed" panose="020B0506030403020204"/>
              </a:rPr>
              <a:t>uncertain benefits (Class 2b)</a:t>
            </a:r>
          </a:p>
        </p:txBody>
      </p:sp>
      <p:cxnSp>
        <p:nvCxnSpPr>
          <p:cNvPr id="24" name="Straight Arrow Connector 23">
            <a:extLst>
              <a:ext uri="{FF2B5EF4-FFF2-40B4-BE49-F238E27FC236}">
                <a16:creationId xmlns:a16="http://schemas.microsoft.com/office/drawing/2014/main" id="{32CC26D3-4B68-FB37-37D9-E274795616E4}"/>
              </a:ext>
              <a:ext uri="{C183D7F6-B498-43B3-948B-1728B52AA6E4}">
                <adec:decorative xmlns:adec="http://schemas.microsoft.com/office/drawing/2017/decorative" val="1"/>
              </a:ext>
            </a:extLst>
          </p:cNvPr>
          <p:cNvCxnSpPr>
            <a:cxnSpLocks/>
            <a:stCxn id="20" idx="2"/>
          </p:cNvCxnSpPr>
          <p:nvPr/>
        </p:nvCxnSpPr>
        <p:spPr>
          <a:xfrm>
            <a:off x="5767228" y="2400542"/>
            <a:ext cx="0" cy="5070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82">
            <a:extLst>
              <a:ext uri="{FF2B5EF4-FFF2-40B4-BE49-F238E27FC236}">
                <a16:creationId xmlns:a16="http://schemas.microsoft.com/office/drawing/2014/main" id="{BC2DD1A1-2C5B-9D78-4BE8-B2886DA2FD5C}"/>
              </a:ext>
              <a:ext uri="{C183D7F6-B498-43B3-948B-1728B52AA6E4}">
                <adec:decorative xmlns:adec="http://schemas.microsoft.com/office/drawing/2017/decorative" val="1"/>
              </a:ext>
            </a:extLst>
          </p:cNvPr>
          <p:cNvCxnSpPr>
            <a:cxnSpLocks/>
            <a:stCxn id="20" idx="2"/>
            <a:endCxn id="21" idx="0"/>
          </p:cNvCxnSpPr>
          <p:nvPr/>
        </p:nvCxnSpPr>
        <p:spPr>
          <a:xfrm rot="5400000">
            <a:off x="4309251" y="1480433"/>
            <a:ext cx="537868" cy="23780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82">
            <a:extLst>
              <a:ext uri="{FF2B5EF4-FFF2-40B4-BE49-F238E27FC236}">
                <a16:creationId xmlns:a16="http://schemas.microsoft.com/office/drawing/2014/main" id="{E9E3F263-5F21-9376-C193-7AFD741F5A7D}"/>
              </a:ext>
              <a:ext uri="{C183D7F6-B498-43B3-948B-1728B52AA6E4}">
                <adec:decorative xmlns:adec="http://schemas.microsoft.com/office/drawing/2017/decorative" val="1"/>
              </a:ext>
            </a:extLst>
          </p:cNvPr>
          <p:cNvCxnSpPr>
            <a:cxnSpLocks/>
            <a:stCxn id="20" idx="2"/>
            <a:endCxn id="23" idx="0"/>
          </p:cNvCxnSpPr>
          <p:nvPr/>
        </p:nvCxnSpPr>
        <p:spPr>
          <a:xfrm rot="16200000" flipH="1">
            <a:off x="6791365" y="1376405"/>
            <a:ext cx="537329" cy="25856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descr="Flow chart for guideline based management for treatment of atrial fibrillation in patients experiencing acute medical illness or surgery.">
            <a:extLst>
              <a:ext uri="{FF2B5EF4-FFF2-40B4-BE49-F238E27FC236}">
                <a16:creationId xmlns:a16="http://schemas.microsoft.com/office/drawing/2014/main" id="{8D2E56A5-F4FC-2D84-C7F9-7C058B04845A}"/>
              </a:ext>
            </a:extLst>
          </p:cNvPr>
          <p:cNvSpPr/>
          <p:nvPr/>
        </p:nvSpPr>
        <p:spPr>
          <a:xfrm>
            <a:off x="996593" y="1438382"/>
            <a:ext cx="9462499" cy="3318553"/>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601261" y="6006353"/>
            <a:ext cx="8989479" cy="199237"/>
          </a:xfrm>
        </p:spPr>
        <p:txBody>
          <a:bodyPr/>
          <a:lstStyle/>
          <a:p>
            <a:pPr marL="0" indent="0" algn="ctr"/>
            <a:r>
              <a:rPr lang="en-US" b="1" dirty="0"/>
              <a:t>Abbreviations: </a:t>
            </a:r>
            <a:r>
              <a:rPr lang="en-US" dirty="0"/>
              <a:t>AF indicates atrial fibrillation and OAC, oral anticoagulation.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Tree>
    <p:extLst>
      <p:ext uri="{BB962C8B-B14F-4D97-AF65-F5344CB8AC3E}">
        <p14:creationId xmlns:p14="http://schemas.microsoft.com/office/powerpoint/2010/main" val="418623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EA1FA873-2763-4DDA-DD89-D3061A677584}"/>
              </a:ext>
            </a:extLst>
          </p:cNvPr>
          <p:cNvSpPr>
            <a:spLocks noGrp="1"/>
          </p:cNvSpPr>
          <p:nvPr>
            <p:ph type="title"/>
          </p:nvPr>
        </p:nvSpPr>
        <p:spPr/>
        <p:txBody>
          <a:bodyPr/>
          <a:lstStyle/>
          <a:p>
            <a:r>
              <a:rPr lang="en-US" sz="3200" dirty="0"/>
              <a:t>Future Research Needs</a:t>
            </a:r>
            <a:endParaRPr lang="en-US" dirty="0"/>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45</a:t>
            </a:fld>
            <a:endParaRPr lang="en-US" dirty="0"/>
          </a:p>
        </p:txBody>
      </p:sp>
      <p:sp>
        <p:nvSpPr>
          <p:cNvPr id="6" name="Rectangle 5">
            <a:extLst>
              <a:ext uri="{FF2B5EF4-FFF2-40B4-BE49-F238E27FC236}">
                <a16:creationId xmlns:a16="http://schemas.microsoft.com/office/drawing/2014/main" id="{129059EE-B6A0-4ED6-5B42-428DA14A8FC5}"/>
              </a:ext>
              <a:ext uri="{C183D7F6-B498-43B3-948B-1728B52AA6E4}">
                <adec:decorative xmlns:adec="http://schemas.microsoft.com/office/drawing/2017/decorative" val="1"/>
              </a:ext>
            </a:extLst>
          </p:cNvPr>
          <p:cNvSpPr/>
          <p:nvPr/>
        </p:nvSpPr>
        <p:spPr>
          <a:xfrm>
            <a:off x="6553199" y="1438274"/>
            <a:ext cx="4656639" cy="4095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5D5C696-7CC8-FF10-251F-4BD9DAF6EE49}"/>
              </a:ext>
              <a:ext uri="{C183D7F6-B498-43B3-948B-1728B52AA6E4}">
                <adec:decorative xmlns:adec="http://schemas.microsoft.com/office/drawing/2017/decorative" val="1"/>
              </a:ext>
            </a:extLst>
          </p:cNvPr>
          <p:cNvSpPr/>
          <p:nvPr/>
        </p:nvSpPr>
        <p:spPr>
          <a:xfrm>
            <a:off x="1000125" y="1438274"/>
            <a:ext cx="4438650" cy="4095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E2E538D-0451-E72B-5D6B-336CC53BE58F}"/>
              </a:ext>
            </a:extLst>
          </p:cNvPr>
          <p:cNvSpPr txBox="1"/>
          <p:nvPr/>
        </p:nvSpPr>
        <p:spPr>
          <a:xfrm>
            <a:off x="1164290" y="1516583"/>
            <a:ext cx="4103035" cy="3924151"/>
          </a:xfrm>
          <a:prstGeom prst="rect">
            <a:avLst/>
          </a:prstGeom>
          <a:noFill/>
        </p:spPr>
        <p:txBody>
          <a:bodyPr wrap="square">
            <a:spAutoFit/>
          </a:bodyPr>
          <a:lstStyle/>
          <a:p>
            <a:pPr marL="571500">
              <a:spcAft>
                <a:spcPts val="1200"/>
              </a:spcAft>
            </a:pPr>
            <a:r>
              <a:rPr lang="en-US" sz="1800" dirty="0">
                <a:solidFill>
                  <a:srgbClr val="CF2429"/>
                </a:solidFill>
                <a:latin typeface="Lub Dub Bold" panose="020B0803030403020204" pitchFamily="34" charset="0"/>
                <a:cs typeface="Arial" panose="020B0604020202020204" pitchFamily="34" charset="0"/>
              </a:rPr>
              <a:t>Evaluation of the AF Patient:</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AF as a disease continuum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Individualization of AF </a:t>
            </a:r>
            <a:br>
              <a:rPr lang="en-US" sz="1600" dirty="0">
                <a:latin typeface="Lub Dub Medium" panose="020B0603030403020204" pitchFamily="34" charset="0"/>
                <a:cs typeface="Arial" panose="020B0604020202020204" pitchFamily="34" charset="0"/>
              </a:rPr>
            </a:br>
            <a:r>
              <a:rPr lang="en-US" sz="1600" dirty="0">
                <a:latin typeface="Lub Dub Medium" panose="020B0603030403020204" pitchFamily="34" charset="0"/>
                <a:cs typeface="Arial" panose="020B0604020202020204" pitchFamily="34" charset="0"/>
              </a:rPr>
              <a:t>and stroke risk</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Race, gender and sex differences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Incorporating other stroke risk scores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Standardized measures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Social determinants of health</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Genetic testing</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Subclinical AF</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Sleep</a:t>
            </a:r>
          </a:p>
          <a:p>
            <a:pPr marL="285750" indent="-285750" algn="l" rtl="0" eaLnBrk="1" fontAlgn="t" latinLnBrk="0" hangingPunct="1">
              <a:spcBef>
                <a:spcPts val="0"/>
              </a:spcBef>
              <a:spcAft>
                <a:spcPts val="600"/>
              </a:spcAft>
              <a:buFont typeface="Arial" panose="020B0604020202020204" pitchFamily="34" charset="0"/>
              <a:buChar char="•"/>
            </a:pPr>
            <a:endParaRPr lang="en-US" sz="1600" dirty="0">
              <a:latin typeface="Lub Dub Medium" panose="020B06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B7C856-FC6D-F8B7-30E5-03E2DC95D272}"/>
              </a:ext>
            </a:extLst>
          </p:cNvPr>
          <p:cNvSpPr txBox="1"/>
          <p:nvPr/>
        </p:nvSpPr>
        <p:spPr>
          <a:xfrm>
            <a:off x="6717364" y="1516583"/>
            <a:ext cx="4541185" cy="3924151"/>
          </a:xfrm>
          <a:prstGeom prst="rect">
            <a:avLst/>
          </a:prstGeom>
          <a:noFill/>
        </p:spPr>
        <p:txBody>
          <a:bodyPr wrap="square">
            <a:spAutoFit/>
          </a:bodyPr>
          <a:lstStyle/>
          <a:p>
            <a:pPr marL="571500">
              <a:spcAft>
                <a:spcPts val="1200"/>
              </a:spcAft>
            </a:pPr>
            <a:r>
              <a:rPr lang="en-US" sz="1800" dirty="0">
                <a:solidFill>
                  <a:srgbClr val="CF2429"/>
                </a:solidFill>
                <a:latin typeface="Lub Dub Bold" panose="020B0803030403020204" pitchFamily="34" charset="0"/>
                <a:cs typeface="Arial" panose="020B0604020202020204" pitchFamily="34" charset="0"/>
              </a:rPr>
              <a:t>Management of the AF Patient:</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Wearable heart monitoring devices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Strategies for anticoagulation</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Downstream consequences of AF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Standardization of ablation procedures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Surgical exclusion and occlusion of LAA</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Candidates for ablation</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Role of risk modifiers in AF stroke prevention</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Shared decision making</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AI for AF management</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Better goal and outcome definition  </a:t>
            </a:r>
          </a:p>
        </p:txBody>
      </p:sp>
      <p:sp>
        <p:nvSpPr>
          <p:cNvPr id="8" name="Oval 7">
            <a:extLst>
              <a:ext uri="{FF2B5EF4-FFF2-40B4-BE49-F238E27FC236}">
                <a16:creationId xmlns:a16="http://schemas.microsoft.com/office/drawing/2014/main" id="{F0E07B90-9734-E238-7BFF-3FE15BE983B5}"/>
              </a:ext>
              <a:ext uri="{C183D7F6-B498-43B3-948B-1728B52AA6E4}">
                <adec:decorative xmlns:adec="http://schemas.microsoft.com/office/drawing/2017/decorative" val="1"/>
              </a:ext>
            </a:extLst>
          </p:cNvPr>
          <p:cNvSpPr/>
          <p:nvPr/>
        </p:nvSpPr>
        <p:spPr>
          <a:xfrm>
            <a:off x="6524626" y="1123951"/>
            <a:ext cx="800100" cy="800100"/>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5855E80-DC8D-EF03-AE92-65B408BAA9C0}"/>
              </a:ext>
              <a:ext uri="{C183D7F6-B498-43B3-948B-1728B52AA6E4}">
                <adec:decorative xmlns:adec="http://schemas.microsoft.com/office/drawing/2017/decorative" val="1"/>
              </a:ext>
            </a:extLst>
          </p:cNvPr>
          <p:cNvSpPr/>
          <p:nvPr/>
        </p:nvSpPr>
        <p:spPr>
          <a:xfrm>
            <a:off x="971551" y="1123951"/>
            <a:ext cx="800100" cy="800100"/>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89567F3-C688-AF43-D503-7109DE2BDCA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131094" y="1195180"/>
            <a:ext cx="459582" cy="641145"/>
          </a:xfrm>
          <a:prstGeom prst="rect">
            <a:avLst/>
          </a:prstGeom>
        </p:spPr>
      </p:pic>
      <p:pic>
        <p:nvPicPr>
          <p:cNvPr id="39" name="Picture 38">
            <a:extLst>
              <a:ext uri="{FF2B5EF4-FFF2-40B4-BE49-F238E27FC236}">
                <a16:creationId xmlns:a16="http://schemas.microsoft.com/office/drawing/2014/main" id="{3240EF28-F65E-4D1D-FCD4-B7E419BD6984}"/>
              </a:ext>
              <a:ext uri="{C183D7F6-B498-43B3-948B-1728B52AA6E4}">
                <adec:decorative xmlns:adec="http://schemas.microsoft.com/office/drawing/2017/decorative" val="1"/>
              </a:ext>
            </a:extLst>
          </p:cNvPr>
          <p:cNvPicPr>
            <a:picLocks noChangeAspect="1"/>
          </p:cNvPicPr>
          <p:nvPr/>
        </p:nvPicPr>
        <p:blipFill>
          <a:blip r:embed="rId5">
            <a:lum bright="70000" contrast="-70000"/>
          </a:blip>
          <a:stretch>
            <a:fillRect/>
          </a:stretch>
        </p:blipFill>
        <p:spPr>
          <a:xfrm>
            <a:off x="6597904" y="1189052"/>
            <a:ext cx="650621" cy="611584"/>
          </a:xfrm>
          <a:prstGeom prst="rect">
            <a:avLst/>
          </a:prstGeom>
        </p:spPr>
      </p:pic>
      <p:sp>
        <p:nvSpPr>
          <p:cNvPr id="12" name="Text Placeholder 6">
            <a:extLst>
              <a:ext uri="{FF2B5EF4-FFF2-40B4-BE49-F238E27FC236}">
                <a16:creationId xmlns:a16="http://schemas.microsoft.com/office/drawing/2014/main" id="{3897EE7B-A0E8-5690-08FA-45239E1824F0}"/>
              </a:ext>
            </a:extLst>
          </p:cNvPr>
          <p:cNvSpPr>
            <a:spLocks noGrp="1"/>
          </p:cNvSpPr>
          <p:nvPr>
            <p:ph type="body" sz="quarter" idx="13"/>
          </p:nvPr>
        </p:nvSpPr>
        <p:spPr>
          <a:xfrm>
            <a:off x="838200" y="6069013"/>
            <a:ext cx="10515600" cy="271462"/>
          </a:xfrm>
        </p:spPr>
        <p:txBody>
          <a:bodyPr/>
          <a:lstStyle/>
          <a:p>
            <a:pPr algn="ctr"/>
            <a:r>
              <a:rPr lang="en-US" sz="1100" b="1" dirty="0"/>
              <a:t>Abbreviations: </a:t>
            </a:r>
            <a:r>
              <a:rPr lang="en-US" sz="1100" dirty="0"/>
              <a:t>AF indicates atrial fibrillation; AI, artificial intelligence; and LAA, left atrial appendage.</a:t>
            </a:r>
          </a:p>
        </p:txBody>
      </p:sp>
    </p:spTree>
    <p:extLst>
      <p:ext uri="{BB962C8B-B14F-4D97-AF65-F5344CB8AC3E}">
        <p14:creationId xmlns:p14="http://schemas.microsoft.com/office/powerpoint/2010/main" val="58364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a:t>
            </a:r>
            <a:r>
              <a:rPr lang="en-US" sz="2000"/>
              <a:t>of the </a:t>
            </a:r>
            <a:r>
              <a:rPr lang="en-US" sz="2000" b="1"/>
              <a:t>2023 </a:t>
            </a:r>
            <a:r>
              <a:rPr lang="en-US" sz="2000" b="1" dirty="0"/>
              <a:t>ACC/AHA/ACCP/HRS Guideline for the Diagnosis and Management of Atrial Fibrillation.</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589899"/>
            <a:ext cx="9245600" cy="1298769"/>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Henrietta Afari,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Pradnya Brijmohan Bhattad,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Balaram Krishna Hanumanthu,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Evan Harmon, MD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Mary-Jo Obeid, MD MPH</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Justice </a:t>
            </a:r>
            <a:r>
              <a:rPr kumimoji="0" lang="en-US" sz="2000" i="0" u="none" strike="noStrike" kern="1200" cap="none" spc="0" normalizeH="0" baseline="0" noProof="0" dirty="0" err="1">
                <a:ln>
                  <a:noFill/>
                </a:ln>
                <a:solidFill>
                  <a:prstClr val="black"/>
                </a:solidFill>
                <a:effectLst/>
                <a:uLnTx/>
                <a:uFillTx/>
                <a:latin typeface="Lub Dub Bold" panose="020B0803030403020204" pitchFamily="34" charset="0"/>
              </a:rPr>
              <a:t>Oranefo</a:t>
            </a: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Iqra Qamar,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Ozan Unlu, MD MBI</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272184"/>
            <a:ext cx="10251844" cy="138545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Afari, H., Bhattad, P.B., Hanumanthu, B.K., Harmon, E., Obeid, M., Onanefo, J., Qamar, I., Unlu, O., Reyna, G.G., Bezanson, J. L., &amp; Antman, E. M. (2023).  AHA Clinical Update</a:t>
            </a:r>
            <a:r>
              <a:rPr lang="en-US" sz="1800" dirty="0">
                <a:solidFill>
                  <a:prstClr val="black"/>
                </a:solidFill>
                <a:latin typeface="Lub Dub Condensed" panose="020B0506030403020204" pitchFamily="34" charset="0"/>
              </a:rPr>
              <a:t>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a:t>
            </a:r>
            <a:r>
              <a:rPr kumimoji="0" lang="en-US" sz="1800" b="0"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2023 ACC/AHA/ACCP/HRS Guideline for the Diagnosis and Management of Atrial Fibrillation. </a:t>
            </a:r>
            <a:r>
              <a:rPr kumimoji="0" lang="en-US" sz="1800" b="0" i="1"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Circulation. </a:t>
            </a:r>
            <a:r>
              <a:rPr kumimoji="0" lang="en-US" sz="1800" b="0" u="none" strike="noStrike" kern="1200" cap="none" spc="0" normalizeH="0" baseline="0" noProof="0">
                <a:ln>
                  <a:noFill/>
                </a:ln>
                <a:solidFill>
                  <a:schemeClr val="tx1"/>
                </a:solidFill>
                <a:effectLst/>
                <a:uLnTx/>
                <a:uFillTx/>
                <a:latin typeface="Lub Dub Condensed" panose="020B0506030403020204" pitchFamily="34" charset="0"/>
                <a:ea typeface="+mn-ea"/>
                <a:cs typeface="+mn-cs"/>
              </a:rPr>
              <a:t>Retrieved from:</a:t>
            </a:r>
            <a:endParaRPr lang="en-US" sz="1800" i="1" kern="0" dirty="0">
              <a:solidFill>
                <a:schemeClr val="tx1"/>
              </a:solidFill>
              <a:latin typeface="Lub Dub Condensed" panose="020B0506030403020204" pitchFamily="34" charset="0"/>
              <a:cs typeface="Arial"/>
            </a:endParaRPr>
          </a:p>
          <a:p>
            <a:pPr marL="0" lv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80290"/>
            <a:ext cx="9144000" cy="1776153"/>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875280"/>
            <a:ext cx="8743950" cy="4112029"/>
          </a:xfrm>
        </p:spPr>
        <p:txBody>
          <a:bodyPr>
            <a:normAutofit fontScale="32500" lnSpcReduction="20000"/>
          </a:bodyPr>
          <a:lstStyle/>
          <a:p>
            <a:r>
              <a:rPr lang="en-US" sz="5500" dirty="0"/>
              <a:t>© Copyright 2025. American Heart Association. All rights reserved.</a:t>
            </a:r>
          </a:p>
          <a:p>
            <a:r>
              <a:rPr lang="en-US" sz="55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5500" i="1" dirty="0"/>
              <a:t>This content may be used for limited educational and personal use. Further distribution or dissemination requires a licensing agreement. Unauthorized use or distribution in any media is strictly prohibited.</a:t>
            </a:r>
            <a:endParaRPr lang="en-US" sz="5500" dirty="0"/>
          </a:p>
          <a:p>
            <a:r>
              <a:rPr lang="en-US" sz="5500" dirty="0"/>
              <a:t>For permissions inquiries and licensing fee information, please see the information/Request Form at this link:</a:t>
            </a:r>
          </a:p>
          <a:p>
            <a:r>
              <a:rPr lang="en-US" sz="55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AF Stages: </a:t>
            </a:r>
            <a:r>
              <a:rPr lang="en-US" sz="3000" dirty="0">
                <a:solidFill>
                  <a:srgbClr val="CF2429"/>
                </a:solidFill>
                <a:latin typeface="Lub Dub Medium" panose="020B0603030403020204" pitchFamily="34" charset="0"/>
              </a:rPr>
              <a:t>Evolution of Atrial Arrhythmia Progression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9" name="Rectangle 8" descr="This diagram outlines a new proposed classification schema using stages of atrial fibrillation to correct the deficiencies of the previous classification of atrial fibrillation duration by recognizing AF as a progressive disease that requires different strategies at the different stages, from prevention to screening, to rate and rhythm control therapies. ">
            <a:extLst>
              <a:ext uri="{FF2B5EF4-FFF2-40B4-BE49-F238E27FC236}">
                <a16:creationId xmlns:a16="http://schemas.microsoft.com/office/drawing/2014/main" id="{488E4D48-E0EF-FA31-E1A2-64B48B65124F}"/>
              </a:ext>
            </a:extLst>
          </p:cNvPr>
          <p:cNvSpPr/>
          <p:nvPr/>
        </p:nvSpPr>
        <p:spPr>
          <a:xfrm>
            <a:off x="318499" y="996592"/>
            <a:ext cx="11753636" cy="4756935"/>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C31DF11-8BA2-AD98-B877-F1925CF15E11}"/>
              </a:ext>
              <a:ext uri="{C183D7F6-B498-43B3-948B-1728B52AA6E4}">
                <adec:decorative xmlns:adec="http://schemas.microsoft.com/office/drawing/2017/decorative" val="1"/>
              </a:ext>
            </a:extLst>
          </p:cNvPr>
          <p:cNvGrpSpPr/>
          <p:nvPr/>
        </p:nvGrpSpPr>
        <p:grpSpPr>
          <a:xfrm>
            <a:off x="435934" y="1114279"/>
            <a:ext cx="11483164" cy="4521257"/>
            <a:chOff x="435934" y="1114279"/>
            <a:chExt cx="11483164" cy="4521257"/>
          </a:xfrm>
        </p:grpSpPr>
        <p:sp>
          <p:nvSpPr>
            <p:cNvPr id="19" name="Rectangle 18">
              <a:extLst>
                <a:ext uri="{FF2B5EF4-FFF2-40B4-BE49-F238E27FC236}">
                  <a16:creationId xmlns:a16="http://schemas.microsoft.com/office/drawing/2014/main" id="{7C48D8ED-C099-CB64-5BCE-6C5E97260986}"/>
                </a:ext>
              </a:extLst>
            </p:cNvPr>
            <p:cNvSpPr/>
            <p:nvPr/>
          </p:nvSpPr>
          <p:spPr>
            <a:xfrm>
              <a:off x="435935" y="1456660"/>
              <a:ext cx="2211572"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C2E9628-2881-7F40-0252-C0D0EC2FF3C7}"/>
                </a:ext>
              </a:extLst>
            </p:cNvPr>
            <p:cNvSpPr/>
            <p:nvPr/>
          </p:nvSpPr>
          <p:spPr>
            <a:xfrm>
              <a:off x="437607" y="1127051"/>
              <a:ext cx="2208228" cy="32960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8D1D21C9-9750-E2D8-F5BF-4111F23D912F}"/>
                </a:ext>
              </a:extLst>
            </p:cNvPr>
            <p:cNvSpPr/>
            <p:nvPr/>
          </p:nvSpPr>
          <p:spPr>
            <a:xfrm>
              <a:off x="2755004" y="1127051"/>
              <a:ext cx="2212173" cy="32960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5EFA4130-1C15-86B6-BC30-DFE4A1646A42}"/>
                </a:ext>
              </a:extLst>
            </p:cNvPr>
            <p:cNvSpPr/>
            <p:nvPr/>
          </p:nvSpPr>
          <p:spPr>
            <a:xfrm>
              <a:off x="5050465" y="1127051"/>
              <a:ext cx="4922725" cy="32960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78307B82-0B9D-3A6E-968F-BC11BBD7D599}"/>
                </a:ext>
              </a:extLst>
            </p:cNvPr>
            <p:cNvSpPr/>
            <p:nvPr/>
          </p:nvSpPr>
          <p:spPr>
            <a:xfrm>
              <a:off x="10069033" y="1127051"/>
              <a:ext cx="1850065" cy="32960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1C085D4B-B6CC-9D08-B42B-1DA8E1592DFE}"/>
                </a:ext>
              </a:extLst>
            </p:cNvPr>
            <p:cNvSpPr txBox="1"/>
            <p:nvPr/>
          </p:nvSpPr>
          <p:spPr>
            <a:xfrm>
              <a:off x="727002"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At Risk for AF</a:t>
              </a:r>
            </a:p>
          </p:txBody>
        </p:sp>
        <p:sp>
          <p:nvSpPr>
            <p:cNvPr id="16" name="TextBox 15">
              <a:extLst>
                <a:ext uri="{FF2B5EF4-FFF2-40B4-BE49-F238E27FC236}">
                  <a16:creationId xmlns:a16="http://schemas.microsoft.com/office/drawing/2014/main" id="{4283D2BB-1ED8-E8B1-7332-F3207D751B75}"/>
                </a:ext>
              </a:extLst>
            </p:cNvPr>
            <p:cNvSpPr txBox="1"/>
            <p:nvPr/>
          </p:nvSpPr>
          <p:spPr>
            <a:xfrm>
              <a:off x="3046371"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Pre-AF</a:t>
              </a:r>
            </a:p>
          </p:txBody>
        </p:sp>
        <p:sp>
          <p:nvSpPr>
            <p:cNvPr id="17" name="TextBox 16">
              <a:extLst>
                <a:ext uri="{FF2B5EF4-FFF2-40B4-BE49-F238E27FC236}">
                  <a16:creationId xmlns:a16="http://schemas.microsoft.com/office/drawing/2014/main" id="{5BF10963-ACC1-C37C-F1CB-DF0FDBC35000}"/>
                </a:ext>
              </a:extLst>
            </p:cNvPr>
            <p:cNvSpPr txBox="1"/>
            <p:nvPr/>
          </p:nvSpPr>
          <p:spPr>
            <a:xfrm>
              <a:off x="6649781"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AF</a:t>
              </a:r>
            </a:p>
          </p:txBody>
        </p:sp>
        <p:sp>
          <p:nvSpPr>
            <p:cNvPr id="18" name="TextBox 17">
              <a:extLst>
                <a:ext uri="{FF2B5EF4-FFF2-40B4-BE49-F238E27FC236}">
                  <a16:creationId xmlns:a16="http://schemas.microsoft.com/office/drawing/2014/main" id="{208AC460-9E53-FCC6-47E8-1AAE715259DF}"/>
                </a:ext>
              </a:extLst>
            </p:cNvPr>
            <p:cNvSpPr txBox="1"/>
            <p:nvPr/>
          </p:nvSpPr>
          <p:spPr>
            <a:xfrm>
              <a:off x="10183334"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Permanent AF</a:t>
              </a:r>
            </a:p>
          </p:txBody>
        </p:sp>
        <p:sp>
          <p:nvSpPr>
            <p:cNvPr id="20" name="Rectangle 19">
              <a:extLst>
                <a:ext uri="{FF2B5EF4-FFF2-40B4-BE49-F238E27FC236}">
                  <a16:creationId xmlns:a16="http://schemas.microsoft.com/office/drawing/2014/main" id="{9F5DCB8B-7E2F-231F-4D50-645FD4ACDDD9}"/>
                </a:ext>
              </a:extLst>
            </p:cNvPr>
            <p:cNvSpPr/>
            <p:nvPr/>
          </p:nvSpPr>
          <p:spPr>
            <a:xfrm>
              <a:off x="2755304" y="1460204"/>
              <a:ext cx="2211572"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80DA135-6AEB-4DDC-C109-F130859176D4}"/>
                </a:ext>
              </a:extLst>
            </p:cNvPr>
            <p:cNvSpPr/>
            <p:nvPr/>
          </p:nvSpPr>
          <p:spPr>
            <a:xfrm>
              <a:off x="5054010" y="1460204"/>
              <a:ext cx="1191810"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0CDDDA2-BDBA-286A-93CE-BE1542D3FD67}"/>
                </a:ext>
              </a:extLst>
            </p:cNvPr>
            <p:cNvSpPr/>
            <p:nvPr/>
          </p:nvSpPr>
          <p:spPr>
            <a:xfrm>
              <a:off x="6290065" y="1460204"/>
              <a:ext cx="1191810"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5AFA05F-4E1C-761C-7ABC-B1D5E3FF6455}"/>
                </a:ext>
              </a:extLst>
            </p:cNvPr>
            <p:cNvSpPr/>
            <p:nvPr/>
          </p:nvSpPr>
          <p:spPr>
            <a:xfrm>
              <a:off x="7545475" y="1453116"/>
              <a:ext cx="1191810" cy="41824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04EAED5-7DD3-1125-17BD-77672CD30275}"/>
                </a:ext>
              </a:extLst>
            </p:cNvPr>
            <p:cNvSpPr/>
            <p:nvPr/>
          </p:nvSpPr>
          <p:spPr>
            <a:xfrm>
              <a:off x="8781530" y="1453116"/>
              <a:ext cx="1191810" cy="41824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F265210-13F7-BD21-8C3C-C7AA36D902DD}"/>
                </a:ext>
              </a:extLst>
            </p:cNvPr>
            <p:cNvSpPr/>
            <p:nvPr/>
          </p:nvSpPr>
          <p:spPr>
            <a:xfrm>
              <a:off x="10069033" y="1453114"/>
              <a:ext cx="1839431" cy="41824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61AD063-B3A8-EF43-FD8D-7B182B6E02C6}"/>
                </a:ext>
              </a:extLst>
            </p:cNvPr>
            <p:cNvSpPr txBox="1"/>
            <p:nvPr/>
          </p:nvSpPr>
          <p:spPr>
            <a:xfrm>
              <a:off x="454542" y="1460618"/>
              <a:ext cx="2182332" cy="1061829"/>
            </a:xfrm>
            <a:prstGeom prst="rect">
              <a:avLst/>
            </a:prstGeom>
            <a:noFill/>
          </p:spPr>
          <p:txBody>
            <a:bodyPr wrap="square">
              <a:spAutoFit/>
            </a:bodyPr>
            <a:lstStyle/>
            <a:p>
              <a:pPr marL="0" indent="0">
                <a:buFont typeface="Arial" panose="020B0604020202020204" pitchFamily="34" charset="0"/>
                <a:buNone/>
              </a:pPr>
              <a:r>
                <a:rPr lang="en-US" sz="1100" b="0" dirty="0">
                  <a:latin typeface="Lub Dub Condensed" panose="020B0506030403020204" pitchFamily="34" charset="0"/>
                </a:rPr>
                <a:t>Presence of modifiable and nonmodifiable risk factors associated with AF. </a:t>
              </a:r>
            </a:p>
            <a:p>
              <a:pPr marL="0" indent="0">
                <a:buFont typeface="Arial" panose="020B0604020202020204" pitchFamily="34" charset="0"/>
                <a:buNone/>
              </a:pPr>
              <a:endParaRPr lang="en-US" sz="800" dirty="0">
                <a:latin typeface="Lub Dub Condensed" panose="020B0506030403020204" pitchFamily="34" charset="0"/>
              </a:endParaRPr>
            </a:p>
            <a:p>
              <a:r>
                <a:rPr lang="en-US" sz="1100" dirty="0">
                  <a:latin typeface="Lub Dub Condensed" panose="020B0506030403020204" pitchFamily="34" charset="0"/>
                </a:rPr>
                <a:t>Modifiable risk factors: </a:t>
              </a:r>
            </a:p>
            <a:p>
              <a:pPr marL="0" indent="0">
                <a:buFont typeface="Arial" panose="020B0604020202020204" pitchFamily="34" charset="0"/>
                <a:buNone/>
              </a:pPr>
              <a:endParaRPr lang="en-US" sz="1100" b="0" dirty="0">
                <a:latin typeface="Lub Dub Condensed" panose="020B0506030403020204" pitchFamily="34" charset="0"/>
              </a:endParaRPr>
            </a:p>
          </p:txBody>
        </p:sp>
        <p:sp>
          <p:nvSpPr>
            <p:cNvPr id="30" name="TextBox 29">
              <a:extLst>
                <a:ext uri="{FF2B5EF4-FFF2-40B4-BE49-F238E27FC236}">
                  <a16:creationId xmlns:a16="http://schemas.microsoft.com/office/drawing/2014/main" id="{9B57A7E9-5722-CA40-A37F-FD653ECD8C77}"/>
                </a:ext>
              </a:extLst>
            </p:cNvPr>
            <p:cNvSpPr txBox="1"/>
            <p:nvPr/>
          </p:nvSpPr>
          <p:spPr>
            <a:xfrm>
              <a:off x="451884" y="2854603"/>
              <a:ext cx="2163725" cy="261610"/>
            </a:xfrm>
            <a:prstGeom prst="rect">
              <a:avLst/>
            </a:prstGeom>
            <a:noFill/>
          </p:spPr>
          <p:txBody>
            <a:bodyPr wrap="square">
              <a:spAutoFit/>
            </a:bodyPr>
            <a:lstStyle/>
            <a:p>
              <a:r>
                <a:rPr lang="en-US" sz="1100" dirty="0">
                  <a:latin typeface="Lub Dub Condensed" panose="020B0506030403020204" pitchFamily="34" charset="0"/>
                </a:rPr>
                <a:t>Nonmodifiable risk factors: </a:t>
              </a:r>
            </a:p>
          </p:txBody>
        </p:sp>
        <p:sp>
          <p:nvSpPr>
            <p:cNvPr id="34" name="TextBox 33">
              <a:extLst>
                <a:ext uri="{FF2B5EF4-FFF2-40B4-BE49-F238E27FC236}">
                  <a16:creationId xmlns:a16="http://schemas.microsoft.com/office/drawing/2014/main" id="{1F6840BE-68DE-89AB-2C31-AE9B792358E7}"/>
                </a:ext>
              </a:extLst>
            </p:cNvPr>
            <p:cNvSpPr txBox="1"/>
            <p:nvPr/>
          </p:nvSpPr>
          <p:spPr>
            <a:xfrm>
              <a:off x="435934" y="2274262"/>
              <a:ext cx="2445489" cy="553998"/>
            </a:xfrm>
            <a:prstGeom prst="rect">
              <a:avLst/>
            </a:prstGeom>
            <a:noFill/>
          </p:spPr>
          <p:txBody>
            <a:bodyPr wrap="square" numCol="2">
              <a:spAutoFit/>
            </a:bodyPr>
            <a:lstStyle/>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Obesity </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Lack of fitness</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Hypertension</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Sleep apnea</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Alcohol</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Diabetes</a:t>
              </a:r>
            </a:p>
          </p:txBody>
        </p:sp>
        <p:sp>
          <p:nvSpPr>
            <p:cNvPr id="37" name="TextBox 36">
              <a:extLst>
                <a:ext uri="{FF2B5EF4-FFF2-40B4-BE49-F238E27FC236}">
                  <a16:creationId xmlns:a16="http://schemas.microsoft.com/office/drawing/2014/main" id="{CC79FC8F-2F7D-80F6-A3CB-DC917204C7EF}"/>
                </a:ext>
              </a:extLst>
            </p:cNvPr>
            <p:cNvSpPr txBox="1"/>
            <p:nvPr/>
          </p:nvSpPr>
          <p:spPr>
            <a:xfrm>
              <a:off x="439478" y="3043351"/>
              <a:ext cx="2445489" cy="365760"/>
            </a:xfrm>
            <a:prstGeom prst="rect">
              <a:avLst/>
            </a:prstGeom>
            <a:noFill/>
          </p:spPr>
          <p:txBody>
            <a:bodyPr wrap="square" numCol="2">
              <a:spAutoFit/>
            </a:bodyPr>
            <a:lstStyle/>
            <a:p>
              <a:pPr marL="233363" indent="-171450" algn="l" defTabSz="914400" rtl="0" eaLnBrk="1" latinLnBrk="0" hangingPunct="1">
                <a:buFont typeface="Arial" panose="020B0604020202020204" pitchFamily="34" charset="0"/>
                <a:buChar char="•"/>
              </a:pPr>
              <a:r>
                <a:rPr lang="en-US" sz="1000" kern="1200" dirty="0">
                  <a:solidFill>
                    <a:schemeClr val="dk1"/>
                  </a:solidFill>
                  <a:latin typeface="Lub Dub Condensed" panose="020B0506030403020204" pitchFamily="34" charset="0"/>
                  <a:ea typeface="+mn-ea"/>
                  <a:cs typeface="+mn-cs"/>
                </a:rPr>
                <a:t>Genetics </a:t>
              </a:r>
            </a:p>
            <a:p>
              <a:pPr marL="233363" indent="-171450" algn="l" defTabSz="914400" rtl="0" eaLnBrk="1" latinLnBrk="0" hangingPunct="1">
                <a:buFont typeface="Arial" panose="020B0604020202020204" pitchFamily="34" charset="0"/>
                <a:buChar char="•"/>
              </a:pPr>
              <a:r>
                <a:rPr lang="en-US" sz="1000" kern="1200" dirty="0">
                  <a:solidFill>
                    <a:schemeClr val="dk1"/>
                  </a:solidFill>
                  <a:latin typeface="Lub Dub Condensed" panose="020B0506030403020204" pitchFamily="34" charset="0"/>
                  <a:ea typeface="+mn-ea"/>
                  <a:cs typeface="+mn-cs"/>
                </a:rPr>
                <a:t>Male sex</a:t>
              </a:r>
            </a:p>
            <a:p>
              <a:pPr marL="233363" indent="-171450" algn="l" defTabSz="914400" rtl="0" eaLnBrk="1" latinLnBrk="0" hangingPunct="1">
                <a:buFont typeface="Arial" panose="020B0604020202020204" pitchFamily="34" charset="0"/>
                <a:buChar char="•"/>
              </a:pPr>
              <a:r>
                <a:rPr lang="en-US" sz="1000" kern="1200" dirty="0">
                  <a:solidFill>
                    <a:schemeClr val="dk1"/>
                  </a:solidFill>
                  <a:latin typeface="Lub Dub Condensed" panose="020B0506030403020204" pitchFamily="34" charset="0"/>
                  <a:ea typeface="+mn-ea"/>
                  <a:cs typeface="+mn-cs"/>
                </a:rPr>
                <a:t>Age</a:t>
              </a:r>
            </a:p>
          </p:txBody>
        </p:sp>
        <p:sp>
          <p:nvSpPr>
            <p:cNvPr id="39" name="TextBox 38">
              <a:extLst>
                <a:ext uri="{FF2B5EF4-FFF2-40B4-BE49-F238E27FC236}">
                  <a16:creationId xmlns:a16="http://schemas.microsoft.com/office/drawing/2014/main" id="{96F89CF6-F739-F635-2646-686726C0204D}"/>
                </a:ext>
              </a:extLst>
            </p:cNvPr>
            <p:cNvSpPr txBox="1"/>
            <p:nvPr/>
          </p:nvSpPr>
          <p:spPr>
            <a:xfrm>
              <a:off x="2759150" y="1460618"/>
              <a:ext cx="2163724" cy="1369606"/>
            </a:xfrm>
            <a:prstGeom prst="rect">
              <a:avLst/>
            </a:prstGeom>
            <a:noFill/>
          </p:spPr>
          <p:txBody>
            <a:bodyPr wrap="square">
              <a:spAutoFit/>
            </a:bodyPr>
            <a:lstStyle/>
            <a:p>
              <a:r>
                <a:rPr lang="en-US" sz="1100" dirty="0">
                  <a:latin typeface="Lub Dub Condensed" panose="020B0506030403020204" pitchFamily="34" charset="0"/>
                </a:rPr>
                <a:t>Evidence of structural or electrical findings further predisposing a patient to AF:</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Atrial enlargement</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Frequent atrial ectopy</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Short bursts of atrial tachycardia</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Atrial Flutter </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Other high AF risk scenarios*</a:t>
              </a:r>
            </a:p>
          </p:txBody>
        </p:sp>
        <p:sp>
          <p:nvSpPr>
            <p:cNvPr id="43" name="TextBox 42">
              <a:extLst>
                <a:ext uri="{FF2B5EF4-FFF2-40B4-BE49-F238E27FC236}">
                  <a16:creationId xmlns:a16="http://schemas.microsoft.com/office/drawing/2014/main" id="{11689747-622A-C606-F6F0-36A0FFCD1EE4}"/>
                </a:ext>
              </a:extLst>
            </p:cNvPr>
            <p:cNvSpPr txBox="1"/>
            <p:nvPr/>
          </p:nvSpPr>
          <p:spPr>
            <a:xfrm>
              <a:off x="5029200" y="1694535"/>
              <a:ext cx="127590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Paroxysmal AF (3A)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that is intermittent and terminates within 7 d of onset</a:t>
              </a:r>
            </a:p>
          </p:txBody>
        </p:sp>
        <p:sp>
          <p:nvSpPr>
            <p:cNvPr id="47" name="TextBox 46">
              <a:extLst>
                <a:ext uri="{FF2B5EF4-FFF2-40B4-BE49-F238E27FC236}">
                  <a16:creationId xmlns:a16="http://schemas.microsoft.com/office/drawing/2014/main" id="{8C3622ED-0D8F-E47C-F204-6E6828C7F273}"/>
                </a:ext>
              </a:extLst>
            </p:cNvPr>
            <p:cNvSpPr txBox="1"/>
            <p:nvPr/>
          </p:nvSpPr>
          <p:spPr>
            <a:xfrm>
              <a:off x="6273210" y="1694535"/>
              <a:ext cx="120147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Persistent AF (3B)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that is continuous and sustains for &gt;7d and requires intervention</a:t>
              </a:r>
            </a:p>
          </p:txBody>
        </p:sp>
        <p:sp>
          <p:nvSpPr>
            <p:cNvPr id="51" name="TextBox 50">
              <a:extLst>
                <a:ext uri="{FF2B5EF4-FFF2-40B4-BE49-F238E27FC236}">
                  <a16:creationId xmlns:a16="http://schemas.microsoft.com/office/drawing/2014/main" id="{440269C8-5EF5-F878-D74A-0A96C09AED4A}"/>
                </a:ext>
              </a:extLst>
            </p:cNvPr>
            <p:cNvSpPr txBox="1"/>
            <p:nvPr/>
          </p:nvSpPr>
          <p:spPr>
            <a:xfrm>
              <a:off x="7490638" y="1694535"/>
              <a:ext cx="128122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Long-standing persistent AF (3C)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that is continuous for &gt;12mo in duration</a:t>
              </a:r>
            </a:p>
          </p:txBody>
        </p:sp>
        <p:sp>
          <p:nvSpPr>
            <p:cNvPr id="55" name="TextBox 54">
              <a:extLst>
                <a:ext uri="{FF2B5EF4-FFF2-40B4-BE49-F238E27FC236}">
                  <a16:creationId xmlns:a16="http://schemas.microsoft.com/office/drawing/2014/main" id="{2D4F813C-8875-49FF-E889-111A41AEBF28}"/>
                </a:ext>
              </a:extLst>
            </p:cNvPr>
            <p:cNvSpPr txBox="1"/>
            <p:nvPr/>
          </p:nvSpPr>
          <p:spPr>
            <a:xfrm>
              <a:off x="8724012" y="1704291"/>
              <a:ext cx="136628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Successful </a:t>
              </a:r>
              <a:b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b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ablation</a:t>
              </a:r>
              <a:br>
                <a:rPr lang="en-US" sz="1200" b="1" dirty="0">
                  <a:solidFill>
                    <a:prstClr val="black"/>
                  </a:solidFill>
                  <a:latin typeface="Lub Dub Condensed" panose="020B0506030403020204" pitchFamily="34" charset="0"/>
                </a:rPr>
              </a:b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 AF identified after percutaneous or surgical intervention to eliminate AF</a:t>
              </a:r>
            </a:p>
          </p:txBody>
        </p:sp>
        <p:sp>
          <p:nvSpPr>
            <p:cNvPr id="59" name="TextBox 58">
              <a:extLst>
                <a:ext uri="{FF2B5EF4-FFF2-40B4-BE49-F238E27FC236}">
                  <a16:creationId xmlns:a16="http://schemas.microsoft.com/office/drawing/2014/main" id="{C96ED6D8-CA97-65D6-8CC1-B57918149C39}"/>
                </a:ext>
              </a:extLst>
            </p:cNvPr>
            <p:cNvSpPr txBox="1"/>
            <p:nvPr/>
          </p:nvSpPr>
          <p:spPr>
            <a:xfrm>
              <a:off x="10045108" y="1488282"/>
              <a:ext cx="182082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 further attempts at rhythm control after discussion between patient and clinician</a:t>
              </a:r>
            </a:p>
          </p:txBody>
        </p:sp>
        <p:sp>
          <p:nvSpPr>
            <p:cNvPr id="60" name="Arrow: Left-Right 59">
              <a:extLst>
                <a:ext uri="{FF2B5EF4-FFF2-40B4-BE49-F238E27FC236}">
                  <a16:creationId xmlns:a16="http://schemas.microsoft.com/office/drawing/2014/main" id="{FC3F61EB-725F-4D39-D5B4-5A874EA5642C}"/>
                </a:ext>
              </a:extLst>
            </p:cNvPr>
            <p:cNvSpPr/>
            <p:nvPr/>
          </p:nvSpPr>
          <p:spPr>
            <a:xfrm>
              <a:off x="5305646" y="1307805"/>
              <a:ext cx="4380614" cy="404036"/>
            </a:xfrm>
            <a:prstGeom prst="leftRight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985A8E66-D97A-3D35-952A-C878244C7DED}"/>
                </a:ext>
              </a:extLst>
            </p:cNvPr>
            <p:cNvSpPr txBox="1"/>
            <p:nvPr/>
          </p:nvSpPr>
          <p:spPr>
            <a:xfrm>
              <a:off x="5547538" y="1366006"/>
              <a:ext cx="3787848" cy="276999"/>
            </a:xfrm>
            <a:prstGeom prst="rect">
              <a:avLst/>
            </a:prstGeom>
            <a:noFill/>
          </p:spPr>
          <p:txBody>
            <a:bodyPr wrap="square">
              <a:spAutoFit/>
            </a:bodyPr>
            <a:lstStyle/>
            <a:p>
              <a:r>
                <a:rPr kumimoji="0" lang="en-US" sz="1200" b="1" i="0" u="none" strike="noStrike" kern="1200" cap="none" spc="0" normalizeH="0" baseline="0" noProof="0" dirty="0">
                  <a:ln>
                    <a:noFill/>
                  </a:ln>
                  <a:solidFill>
                    <a:schemeClr val="bg1"/>
                  </a:solidFill>
                  <a:effectLst/>
                  <a:uLnTx/>
                  <a:uFillTx/>
                  <a:latin typeface="Lub Dub Condensed" panose="020B0506030403020204" pitchFamily="34" charset="0"/>
                  <a:ea typeface="+mn-ea"/>
                  <a:cs typeface="+mn-cs"/>
                </a:rPr>
                <a:t>Patients may transition among different substages of AF</a:t>
              </a:r>
              <a:endParaRPr lang="en-US" dirty="0">
                <a:solidFill>
                  <a:schemeClr val="bg1"/>
                </a:solidFill>
              </a:endParaRPr>
            </a:p>
          </p:txBody>
        </p:sp>
        <p:sp>
          <p:nvSpPr>
            <p:cNvPr id="67" name="Arrow: Pentagon 66">
              <a:extLst>
                <a:ext uri="{FF2B5EF4-FFF2-40B4-BE49-F238E27FC236}">
                  <a16:creationId xmlns:a16="http://schemas.microsoft.com/office/drawing/2014/main" id="{8AA8D5C4-20B1-0931-65BB-AC03C765B265}"/>
                </a:ext>
              </a:extLst>
            </p:cNvPr>
            <p:cNvSpPr/>
            <p:nvPr/>
          </p:nvSpPr>
          <p:spPr>
            <a:xfrm>
              <a:off x="1040158" y="3625701"/>
              <a:ext cx="10066206"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68" name="Arrow: Pentagon 67">
              <a:extLst>
                <a:ext uri="{FF2B5EF4-FFF2-40B4-BE49-F238E27FC236}">
                  <a16:creationId xmlns:a16="http://schemas.microsoft.com/office/drawing/2014/main" id="{CEACC3BD-4285-6C85-7656-B670285B8EF3}"/>
                </a:ext>
              </a:extLst>
            </p:cNvPr>
            <p:cNvSpPr/>
            <p:nvPr/>
          </p:nvSpPr>
          <p:spPr>
            <a:xfrm>
              <a:off x="5147352" y="4021092"/>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3" name="Arrow: Pentagon 72">
              <a:extLst>
                <a:ext uri="{FF2B5EF4-FFF2-40B4-BE49-F238E27FC236}">
                  <a16:creationId xmlns:a16="http://schemas.microsoft.com/office/drawing/2014/main" id="{7B02BCC8-4C7B-81F3-4F05-E885184CF5BD}"/>
                </a:ext>
              </a:extLst>
            </p:cNvPr>
            <p:cNvSpPr/>
            <p:nvPr/>
          </p:nvSpPr>
          <p:spPr>
            <a:xfrm>
              <a:off x="5147352" y="4405852"/>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4" name="Arrow: Pentagon 73">
              <a:extLst>
                <a:ext uri="{FF2B5EF4-FFF2-40B4-BE49-F238E27FC236}">
                  <a16:creationId xmlns:a16="http://schemas.microsoft.com/office/drawing/2014/main" id="{5083540D-77C2-47A7-B71F-67320768B936}"/>
                </a:ext>
              </a:extLst>
            </p:cNvPr>
            <p:cNvSpPr/>
            <p:nvPr/>
          </p:nvSpPr>
          <p:spPr>
            <a:xfrm>
              <a:off x="5147352" y="4782770"/>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5" name="Arrow: Pentagon 74">
              <a:extLst>
                <a:ext uri="{FF2B5EF4-FFF2-40B4-BE49-F238E27FC236}">
                  <a16:creationId xmlns:a16="http://schemas.microsoft.com/office/drawing/2014/main" id="{41A8AF6C-B2A4-963B-943A-D35206325E36}"/>
                </a:ext>
              </a:extLst>
            </p:cNvPr>
            <p:cNvSpPr/>
            <p:nvPr/>
          </p:nvSpPr>
          <p:spPr>
            <a:xfrm>
              <a:off x="5147352" y="5169600"/>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6" name="TextBox 75">
              <a:extLst>
                <a:ext uri="{FF2B5EF4-FFF2-40B4-BE49-F238E27FC236}">
                  <a16:creationId xmlns:a16="http://schemas.microsoft.com/office/drawing/2014/main" id="{96641057-D0F6-671F-559D-920A80EE0A77}"/>
                </a:ext>
              </a:extLst>
            </p:cNvPr>
            <p:cNvSpPr txBox="1"/>
            <p:nvPr/>
          </p:nvSpPr>
          <p:spPr>
            <a:xfrm>
              <a:off x="3963605" y="3642767"/>
              <a:ext cx="3787848" cy="276999"/>
            </a:xfrm>
            <a:prstGeom prst="rect">
              <a:avLst/>
            </a:prstGeom>
            <a:noFill/>
          </p:spPr>
          <p:txBody>
            <a:bodyPr wrap="square">
              <a:spAutoFit/>
            </a:bodyPr>
            <a:lstStyle/>
            <a:p>
              <a:pPr algn="ctr"/>
              <a:r>
                <a:rPr kumimoji="0" lang="en-US" sz="1200" b="1" i="0" u="none" strike="noStrike" kern="1200" cap="none" spc="0" normalizeH="0" baseline="0" noProof="0" dirty="0">
                  <a:ln>
                    <a:noFill/>
                  </a:ln>
                  <a:solidFill>
                    <a:schemeClr val="bg1"/>
                  </a:solidFill>
                  <a:effectLst/>
                  <a:uLnTx/>
                  <a:uFillTx/>
                  <a:latin typeface="Lub Dub Condensed" panose="020B0506030403020204" pitchFamily="34" charset="0"/>
                  <a:ea typeface="+mn-ea"/>
                  <a:cs typeface="+mn-cs"/>
                </a:rPr>
                <a:t>Treat Modifiable Risk Factors</a:t>
              </a:r>
              <a:endParaRPr lang="en-US" dirty="0">
                <a:solidFill>
                  <a:schemeClr val="bg1"/>
                </a:solidFill>
              </a:endParaRPr>
            </a:p>
          </p:txBody>
        </p:sp>
        <p:sp>
          <p:nvSpPr>
            <p:cNvPr id="77" name="TextBox 76">
              <a:extLst>
                <a:ext uri="{FF2B5EF4-FFF2-40B4-BE49-F238E27FC236}">
                  <a16:creationId xmlns:a16="http://schemas.microsoft.com/office/drawing/2014/main" id="{D6C42735-B593-4CF5-5ED6-A52CF00CF378}"/>
                </a:ext>
              </a:extLst>
            </p:cNvPr>
            <p:cNvSpPr txBox="1"/>
            <p:nvPr/>
          </p:nvSpPr>
          <p:spPr>
            <a:xfrm>
              <a:off x="5749476" y="4016893"/>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Ongoing monitoring as clinically appropriate for AF burden</a:t>
              </a:r>
              <a:endParaRPr lang="en-US" dirty="0">
                <a:solidFill>
                  <a:schemeClr val="bg1"/>
                </a:solidFill>
              </a:endParaRPr>
            </a:p>
          </p:txBody>
        </p:sp>
        <p:sp>
          <p:nvSpPr>
            <p:cNvPr id="78" name="TextBox 77">
              <a:extLst>
                <a:ext uri="{FF2B5EF4-FFF2-40B4-BE49-F238E27FC236}">
                  <a16:creationId xmlns:a16="http://schemas.microsoft.com/office/drawing/2014/main" id="{DB368510-62E7-28F6-7C0B-56BB4E68550D}"/>
                </a:ext>
              </a:extLst>
            </p:cNvPr>
            <p:cNvSpPr txBox="1"/>
            <p:nvPr/>
          </p:nvSpPr>
          <p:spPr>
            <a:xfrm>
              <a:off x="5753020" y="4424471"/>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Is AF associated with pathophysiological changes</a:t>
              </a:r>
              <a:endParaRPr lang="en-US" dirty="0">
                <a:solidFill>
                  <a:schemeClr val="bg1"/>
                </a:solidFill>
              </a:endParaRPr>
            </a:p>
          </p:txBody>
        </p:sp>
        <p:sp>
          <p:nvSpPr>
            <p:cNvPr id="79" name="TextBox 78">
              <a:extLst>
                <a:ext uri="{FF2B5EF4-FFF2-40B4-BE49-F238E27FC236}">
                  <a16:creationId xmlns:a16="http://schemas.microsoft.com/office/drawing/2014/main" id="{F02A9A6D-D396-3EB1-AB8D-7129861C1337}"/>
                </a:ext>
              </a:extLst>
            </p:cNvPr>
            <p:cNvSpPr txBox="1"/>
            <p:nvPr/>
          </p:nvSpPr>
          <p:spPr>
            <a:xfrm>
              <a:off x="5714034" y="4789522"/>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Stroke risk assessment and therapy if appropriate</a:t>
              </a:r>
              <a:endParaRPr lang="en-US" dirty="0">
                <a:solidFill>
                  <a:schemeClr val="bg1"/>
                </a:solidFill>
              </a:endParaRPr>
            </a:p>
          </p:txBody>
        </p:sp>
        <p:sp>
          <p:nvSpPr>
            <p:cNvPr id="80" name="TextBox 79">
              <a:extLst>
                <a:ext uri="{FF2B5EF4-FFF2-40B4-BE49-F238E27FC236}">
                  <a16:creationId xmlns:a16="http://schemas.microsoft.com/office/drawing/2014/main" id="{19FEC69A-0E23-ACE6-B4EA-11892BC7E55F}"/>
                </a:ext>
              </a:extLst>
            </p:cNvPr>
            <p:cNvSpPr txBox="1"/>
            <p:nvPr/>
          </p:nvSpPr>
          <p:spPr>
            <a:xfrm>
              <a:off x="5728210" y="5175834"/>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Treat symptoms</a:t>
              </a:r>
              <a:endParaRPr lang="en-US" dirty="0">
                <a:solidFill>
                  <a:schemeClr val="bg1"/>
                </a:solidFill>
              </a:endParaRPr>
            </a:p>
          </p:txBody>
        </p:sp>
        <p:sp>
          <p:nvSpPr>
            <p:cNvPr id="81" name="TextBox 80">
              <a:extLst>
                <a:ext uri="{FF2B5EF4-FFF2-40B4-BE49-F238E27FC236}">
                  <a16:creationId xmlns:a16="http://schemas.microsoft.com/office/drawing/2014/main" id="{24C75996-25F4-3007-C57E-EA65DA1E59AD}"/>
                </a:ext>
              </a:extLst>
            </p:cNvPr>
            <p:cNvSpPr txBox="1"/>
            <p:nvPr/>
          </p:nvSpPr>
          <p:spPr>
            <a:xfrm>
              <a:off x="2627049" y="4041709"/>
              <a:ext cx="2444682" cy="276999"/>
            </a:xfrm>
            <a:prstGeom prst="rect">
              <a:avLst/>
            </a:prstGeom>
            <a:noFill/>
          </p:spPr>
          <p:txBody>
            <a:bodyPr wrap="square">
              <a:spAutoFit/>
            </a:bodyPr>
            <a:lstStyle/>
            <a:p>
              <a:pPr algn="ctr"/>
              <a:r>
                <a:rPr lang="en-US" sz="1200" b="1" dirty="0">
                  <a:latin typeface="Lub Dub Condensed" panose="020B0506030403020204" pitchFamily="34" charset="0"/>
                </a:rPr>
                <a:t>Consider heightened surveillance</a:t>
              </a:r>
              <a:endParaRPr lang="en-US" dirty="0"/>
            </a:p>
          </p:txBody>
        </p:sp>
      </p:grpSp>
      <p:sp>
        <p:nvSpPr>
          <p:cNvPr id="7" name="TextBox 6">
            <a:extLst>
              <a:ext uri="{FF2B5EF4-FFF2-40B4-BE49-F238E27FC236}">
                <a16:creationId xmlns:a16="http://schemas.microsoft.com/office/drawing/2014/main" id="{62434F60-A37A-4F8F-F36C-DADDD1E6DA94}"/>
              </a:ext>
            </a:extLst>
          </p:cNvPr>
          <p:cNvSpPr txBox="1"/>
          <p:nvPr/>
        </p:nvSpPr>
        <p:spPr>
          <a:xfrm>
            <a:off x="1938819" y="5764472"/>
            <a:ext cx="8314362" cy="276999"/>
          </a:xfrm>
          <a:prstGeom prst="rect">
            <a:avLst/>
          </a:prstGeom>
          <a:noFill/>
        </p:spPr>
        <p:txBody>
          <a:bodyPr wrap="square">
            <a:spAutoFit/>
          </a:bodyPr>
          <a:lstStyle/>
          <a:p>
            <a:pPr algn="ctr"/>
            <a:r>
              <a:rPr lang="en-US" sz="1200" b="1" dirty="0">
                <a:latin typeface="Lub Dub Condensed" panose="020B0506030403020204" pitchFamily="34" charset="0"/>
              </a:rPr>
              <a:t>Note: </a:t>
            </a:r>
            <a:r>
              <a:rPr lang="en-US" sz="1200" dirty="0">
                <a:latin typeface="Lub Dub Condensed" panose="020B0506030403020204" pitchFamily="34" charset="0"/>
              </a:rPr>
              <a:t>*Heart failure, valve disease, coronary artery disease, hypertrophic cardiomyopathy, neuromuscular disorders, thyroid disease.</a:t>
            </a:r>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82300"/>
            <a:ext cx="8736886" cy="215758"/>
          </a:xfrm>
        </p:spPr>
        <p:txBody>
          <a:bodyPr/>
          <a:lstStyle/>
          <a:p>
            <a:pPr marL="0" indent="0" algn="ctr"/>
            <a:r>
              <a:rPr lang="en-US" b="1" dirty="0"/>
              <a:t>Abbreviations: </a:t>
            </a:r>
            <a:r>
              <a:rPr lang="en-US" dirty="0"/>
              <a:t>AF indicates atrial fibrillation, d, day; and mo, month. </a:t>
            </a:r>
          </a:p>
        </p:txBody>
      </p:sp>
    </p:spTree>
    <p:extLst>
      <p:ext uri="{BB962C8B-B14F-4D97-AF65-F5344CB8AC3E}">
        <p14:creationId xmlns:p14="http://schemas.microsoft.com/office/powerpoint/2010/main" val="213350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2B4995C-7A41-EA75-BA19-F1AA7F71D2B2}"/>
              </a:ext>
              <a:ext uri="{C183D7F6-B498-43B3-948B-1728B52AA6E4}">
                <adec:decorative xmlns:adec="http://schemas.microsoft.com/office/drawing/2017/decorative" val="1"/>
              </a:ext>
            </a:extLst>
          </p:cNvPr>
          <p:cNvGrpSpPr/>
          <p:nvPr/>
        </p:nvGrpSpPr>
        <p:grpSpPr>
          <a:xfrm>
            <a:off x="2776756" y="1261960"/>
            <a:ext cx="6333001" cy="4993013"/>
            <a:chOff x="2776756" y="1261960"/>
            <a:chExt cx="6333001" cy="4993013"/>
          </a:xfrm>
        </p:grpSpPr>
        <p:pic>
          <p:nvPicPr>
            <p:cNvPr id="6" name="Picture 5" descr="A diagram of a disease&#10;&#10;Description automatically generated">
              <a:extLst>
                <a:ext uri="{FF2B5EF4-FFF2-40B4-BE49-F238E27FC236}">
                  <a16:creationId xmlns:a16="http://schemas.microsoft.com/office/drawing/2014/main" id="{68AAF4DF-5035-E1E2-4637-FED29198F246}"/>
                </a:ext>
              </a:extLst>
            </p:cNvPr>
            <p:cNvPicPr>
              <a:picLocks noChangeAspect="1"/>
            </p:cNvPicPr>
            <p:nvPr/>
          </p:nvPicPr>
          <p:blipFill>
            <a:blip r:embed="rId2"/>
            <a:stretch>
              <a:fillRect/>
            </a:stretch>
          </p:blipFill>
          <p:spPr>
            <a:xfrm>
              <a:off x="2776756" y="1261960"/>
              <a:ext cx="6309360" cy="4573905"/>
            </a:xfrm>
            <a:prstGeom prst="rect">
              <a:avLst/>
            </a:prstGeom>
          </p:spPr>
        </p:pic>
        <p:pic>
          <p:nvPicPr>
            <p:cNvPr id="11" name="Picture 10">
              <a:extLst>
                <a:ext uri="{FF2B5EF4-FFF2-40B4-BE49-F238E27FC236}">
                  <a16:creationId xmlns:a16="http://schemas.microsoft.com/office/drawing/2014/main" id="{83BE1FC2-975E-6B41-5CA6-9388A4FA77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8909" y="4925930"/>
              <a:ext cx="1560711" cy="1329043"/>
            </a:xfrm>
            <a:prstGeom prst="rect">
              <a:avLst/>
            </a:prstGeom>
          </p:spPr>
        </p:pic>
        <p:sp>
          <p:nvSpPr>
            <p:cNvPr id="7" name="Rectangle 6">
              <a:extLst>
                <a:ext uri="{FF2B5EF4-FFF2-40B4-BE49-F238E27FC236}">
                  <a16:creationId xmlns:a16="http://schemas.microsoft.com/office/drawing/2014/main" id="{BB0B6903-2689-568F-4C28-595012509DD8}"/>
                </a:ext>
              </a:extLst>
            </p:cNvPr>
            <p:cNvSpPr/>
            <p:nvPr/>
          </p:nvSpPr>
          <p:spPr>
            <a:xfrm>
              <a:off x="2899844" y="1273992"/>
              <a:ext cx="1464815" cy="881736"/>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FC183D-38FF-BB5E-C7DD-EF6B36E65DA0}"/>
                </a:ext>
              </a:extLst>
            </p:cNvPr>
            <p:cNvSpPr/>
            <p:nvPr/>
          </p:nvSpPr>
          <p:spPr>
            <a:xfrm>
              <a:off x="6073109" y="1273992"/>
              <a:ext cx="1464815" cy="881736"/>
            </a:xfrm>
            <a:prstGeom prst="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9" name="Rectangle 8">
              <a:extLst>
                <a:ext uri="{FF2B5EF4-FFF2-40B4-BE49-F238E27FC236}">
                  <a16:creationId xmlns:a16="http://schemas.microsoft.com/office/drawing/2014/main" id="{9A826E9F-167E-1E41-E4D7-4172CF8DD800}"/>
                </a:ext>
              </a:extLst>
            </p:cNvPr>
            <p:cNvSpPr/>
            <p:nvPr/>
          </p:nvSpPr>
          <p:spPr>
            <a:xfrm>
              <a:off x="4499779" y="1273992"/>
              <a:ext cx="1464815" cy="881736"/>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ECB0A80-7F37-ED1C-68E9-CB7CBAE85325}"/>
                </a:ext>
              </a:extLst>
            </p:cNvPr>
            <p:cNvSpPr/>
            <p:nvPr/>
          </p:nvSpPr>
          <p:spPr>
            <a:xfrm>
              <a:off x="7646441" y="1273992"/>
              <a:ext cx="1463316" cy="88459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Mechanisms and Pathways Leading to AF</a:t>
            </a:r>
          </a:p>
        </p:txBody>
      </p:sp>
      <p:sp>
        <p:nvSpPr>
          <p:cNvPr id="12" name="Rectangle 11" descr="This figure depicts pathways that contribute to the development of AF create a substrate for reentry and provide triggers that can initiate arrhythmic activity. ">
            <a:extLst>
              <a:ext uri="{FF2B5EF4-FFF2-40B4-BE49-F238E27FC236}">
                <a16:creationId xmlns:a16="http://schemas.microsoft.com/office/drawing/2014/main" id="{8BA6BA3B-16E7-209D-738F-5D75F3920D80}"/>
              </a:ext>
            </a:extLst>
          </p:cNvPr>
          <p:cNvSpPr/>
          <p:nvPr/>
        </p:nvSpPr>
        <p:spPr>
          <a:xfrm>
            <a:off x="2393879" y="996592"/>
            <a:ext cx="6986427" cy="4756935"/>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421459" y="6084621"/>
            <a:ext cx="9303300" cy="244591"/>
          </a:xfrm>
        </p:spPr>
        <p:txBody>
          <a:bodyPr/>
          <a:lstStyle/>
          <a:p>
            <a:pPr marL="0" indent="0" algn="ctr"/>
            <a:r>
              <a:rPr lang="en-US" b="1" dirty="0"/>
              <a:t>Abbreviations: </a:t>
            </a:r>
            <a:r>
              <a:rPr lang="en-US" dirty="0"/>
              <a:t>AF indicates atrial fibrillation; Ca</a:t>
            </a:r>
            <a:r>
              <a:rPr lang="en-US" baseline="30000" dirty="0"/>
              <a:t>2+</a:t>
            </a:r>
            <a:r>
              <a:rPr lang="en-US" dirty="0"/>
              <a:t>, calcium cation, PACs, premature atrial contractions; and RAAS, renin-angiotensin-aldosterone system.</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230486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281845" cy="660111"/>
          </a:xfrm>
        </p:spPr>
        <p:txBody>
          <a:bodyPr/>
          <a:lstStyle/>
          <a:p>
            <a:r>
              <a:rPr lang="en-US" sz="3000" dirty="0"/>
              <a:t>Contemporary Summary of the Role of the Autonomic Nervous System in AF</a:t>
            </a:r>
          </a:p>
        </p:txBody>
      </p:sp>
      <p:pic>
        <p:nvPicPr>
          <p:cNvPr id="6" name="Picture 5" descr="This diagram depicts in detail the important roles of the autonomic nervous system (ANS) as both a trigger and a substrate.&#10;&#10;ANS triggers AF&#10;The ANS as AF trigger has been described in several reviews. Sympathetic efferent stimulation releases noradrenaline, stimulating G-coupled β-adrenergic receptors, enhancing L-type calcium channels, and increasing inward current (automaticity/early afterdepolarization). Delayed afterdepolarization occurs via calcium overload and ryanodine-2 receptor dysfunction. Parasympathetic stimulation shortens atrial effective refractory period by increasing IKACh (acetyl-choline receptor mediated inward rectifying potassium channel) activity. Atrial effective refractory period heterogeneity follows the pattern of autonomic innervation. Sympathetic and parasympathetic activity, alone or combined, can trigger AF. &#10;&#10;ANS maintains AF&#10;As described in the literature, atrial sympathetic and parasympathetic hyperinnervation and spatial heterogeneity, coupled with electrical fractionation and altered atrial electrophysiology, contribute to substrate. Modifiable AF risk factors promote ANS dysfunction. AF produces autonomic afferent reflex deficiencies elicited by decreased cardiac volume and increases sympathetic activity. Afferent abnormalities disrupt blood volume and pressure homeostasis. Similar abnormalities to AF were identified in HF. Afferent ANS dysfunction could link autonomic with anatomic remodeling, contributing to AF self-perpetuation. &#10;&#10;&#10;&#10;&#10;&#10;">
            <a:extLst>
              <a:ext uri="{FF2B5EF4-FFF2-40B4-BE49-F238E27FC236}">
                <a16:creationId xmlns:a16="http://schemas.microsoft.com/office/drawing/2014/main" id="{3B2C02E6-36C5-AE2E-EE41-10932CC61815}"/>
              </a:ext>
            </a:extLst>
          </p:cNvPr>
          <p:cNvPicPr>
            <a:picLocks noChangeAspect="1"/>
          </p:cNvPicPr>
          <p:nvPr/>
        </p:nvPicPr>
        <p:blipFill>
          <a:blip r:embed="rId2"/>
          <a:stretch>
            <a:fillRect/>
          </a:stretch>
        </p:blipFill>
        <p:spPr>
          <a:xfrm>
            <a:off x="2057256" y="1289363"/>
            <a:ext cx="8077489" cy="4635777"/>
          </a:xfrm>
          <a:prstGeom prst="rect">
            <a:avLst/>
          </a:prstGeom>
          <a:ln w="38100">
            <a:noFill/>
          </a:ln>
        </p:spPr>
      </p:pic>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81388"/>
            <a:ext cx="8736886" cy="215758"/>
          </a:xfrm>
        </p:spPr>
        <p:txBody>
          <a:bodyPr/>
          <a:lstStyle/>
          <a:p>
            <a:pPr marL="0" indent="0" algn="ctr"/>
            <a:r>
              <a:rPr lang="en-US" b="1" dirty="0"/>
              <a:t>Abbreviations: </a:t>
            </a:r>
            <a:r>
              <a:rPr lang="en-US" dirty="0"/>
              <a:t>AF indicates atrial fibrillation; Ca</a:t>
            </a:r>
            <a:r>
              <a:rPr lang="en-US" baseline="30000" dirty="0"/>
              <a:t>2+ </a:t>
            </a:r>
            <a:r>
              <a:rPr lang="en-US" dirty="0"/>
              <a:t>, calcium cation; HRV, heart rate variability; and LA, left atrium.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35714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7347D4-EEE0-8AC1-4730-9CCCE09C63BB}"/>
              </a:ext>
              <a:ext uri="{C183D7F6-B498-43B3-948B-1728B52AA6E4}">
                <adec:decorative xmlns:adec="http://schemas.microsoft.com/office/drawing/2017/decorative" val="1"/>
              </a:ext>
            </a:extLst>
          </p:cNvPr>
          <p:cNvGrpSpPr/>
          <p:nvPr/>
        </p:nvGrpSpPr>
        <p:grpSpPr>
          <a:xfrm>
            <a:off x="3164442" y="226032"/>
            <a:ext cx="5887092" cy="5718990"/>
            <a:chOff x="3164442" y="226032"/>
            <a:chExt cx="5887092" cy="5718990"/>
          </a:xfrm>
        </p:grpSpPr>
        <p:grpSp>
          <p:nvGrpSpPr>
            <p:cNvPr id="6" name="Group 25">
              <a:extLst>
                <a:ext uri="{FF2B5EF4-FFF2-40B4-BE49-F238E27FC236}">
                  <a16:creationId xmlns:a16="http://schemas.microsoft.com/office/drawing/2014/main" id="{3F247267-09BB-47AD-AA50-506C405CA6B9}"/>
                </a:ext>
              </a:extLst>
            </p:cNvPr>
            <p:cNvGrpSpPr>
              <a:grpSpLocks/>
            </p:cNvGrpSpPr>
            <p:nvPr/>
          </p:nvGrpSpPr>
          <p:grpSpPr bwMode="auto">
            <a:xfrm>
              <a:off x="3164442" y="226032"/>
              <a:ext cx="5887092" cy="5718990"/>
              <a:chOff x="1889125" y="1104900"/>
              <a:chExt cx="5392738" cy="5238750"/>
            </a:xfrm>
          </p:grpSpPr>
          <p:sp>
            <p:nvSpPr>
              <p:cNvPr id="7" name="Oval 11">
                <a:extLst>
                  <a:ext uri="{FF2B5EF4-FFF2-40B4-BE49-F238E27FC236}">
                    <a16:creationId xmlns:a16="http://schemas.microsoft.com/office/drawing/2014/main" id="{0D77C87D-B7CE-8402-66FD-8B88021158B4}"/>
                  </a:ext>
                </a:extLst>
              </p:cNvPr>
              <p:cNvSpPr>
                <a:spLocks noChangeArrowheads="1"/>
              </p:cNvSpPr>
              <p:nvPr/>
            </p:nvSpPr>
            <p:spPr bwMode="auto">
              <a:xfrm>
                <a:off x="3394075" y="1104900"/>
                <a:ext cx="2384425" cy="2384425"/>
              </a:xfrm>
              <a:prstGeom prst="ellipse">
                <a:avLst/>
              </a:prstGeom>
              <a:solidFill>
                <a:srgbClr val="08A7EE">
                  <a:alpha val="90000"/>
                </a:srgbClr>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8" name="Oval 12">
                <a:extLst>
                  <a:ext uri="{FF2B5EF4-FFF2-40B4-BE49-F238E27FC236}">
                    <a16:creationId xmlns:a16="http://schemas.microsoft.com/office/drawing/2014/main" id="{9BCA6218-E15C-A4B3-DF17-29533F93587A}"/>
                  </a:ext>
                </a:extLst>
              </p:cNvPr>
              <p:cNvSpPr>
                <a:spLocks noChangeArrowheads="1"/>
              </p:cNvSpPr>
              <p:nvPr/>
            </p:nvSpPr>
            <p:spPr bwMode="auto">
              <a:xfrm>
                <a:off x="4897438" y="2189162"/>
                <a:ext cx="2384425" cy="2387600"/>
              </a:xfrm>
              <a:prstGeom prst="ellipse">
                <a:avLst/>
              </a:prstGeom>
              <a:solidFill>
                <a:srgbClr val="0560B3">
                  <a:alpha val="90000"/>
                </a:srgbClr>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9" name="Oval 16">
                <a:extLst>
                  <a:ext uri="{FF2B5EF4-FFF2-40B4-BE49-F238E27FC236}">
                    <a16:creationId xmlns:a16="http://schemas.microsoft.com/office/drawing/2014/main" id="{F3D949E2-F29D-8885-49C8-8F7BC313D2EF}"/>
                  </a:ext>
                </a:extLst>
              </p:cNvPr>
              <p:cNvSpPr>
                <a:spLocks noChangeArrowheads="1"/>
              </p:cNvSpPr>
              <p:nvPr/>
            </p:nvSpPr>
            <p:spPr bwMode="auto">
              <a:xfrm>
                <a:off x="4330700" y="3959225"/>
                <a:ext cx="2389187" cy="2384425"/>
              </a:xfrm>
              <a:prstGeom prst="ellipse">
                <a:avLst/>
              </a:prstGeom>
              <a:solidFill>
                <a:srgbClr val="093667">
                  <a:alpha val="90000"/>
                </a:srgbClr>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10" name="Oval 14">
                <a:extLst>
                  <a:ext uri="{FF2B5EF4-FFF2-40B4-BE49-F238E27FC236}">
                    <a16:creationId xmlns:a16="http://schemas.microsoft.com/office/drawing/2014/main" id="{1DAD0003-1207-38A9-A10C-F97004887093}"/>
                  </a:ext>
                </a:extLst>
              </p:cNvPr>
              <p:cNvSpPr>
                <a:spLocks noChangeArrowheads="1"/>
              </p:cNvSpPr>
              <p:nvPr/>
            </p:nvSpPr>
            <p:spPr bwMode="auto">
              <a:xfrm>
                <a:off x="2455862" y="3959225"/>
                <a:ext cx="2389188" cy="2384425"/>
              </a:xfrm>
              <a:prstGeom prst="ellipse">
                <a:avLst/>
              </a:prstGeom>
              <a:solidFill>
                <a:srgbClr val="025663">
                  <a:alpha val="90000"/>
                </a:srgbClr>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11" name="Oval 13">
                <a:extLst>
                  <a:ext uri="{FF2B5EF4-FFF2-40B4-BE49-F238E27FC236}">
                    <a16:creationId xmlns:a16="http://schemas.microsoft.com/office/drawing/2014/main" id="{D7C9D907-AADB-B779-9132-843D35548A86}"/>
                  </a:ext>
                </a:extLst>
              </p:cNvPr>
              <p:cNvSpPr>
                <a:spLocks noChangeArrowheads="1"/>
              </p:cNvSpPr>
              <p:nvPr/>
            </p:nvSpPr>
            <p:spPr bwMode="auto">
              <a:xfrm>
                <a:off x="1889125" y="2189162"/>
                <a:ext cx="2389187" cy="2387600"/>
              </a:xfrm>
              <a:prstGeom prst="ellipse">
                <a:avLst/>
              </a:prstGeom>
              <a:solidFill>
                <a:srgbClr val="0199A1">
                  <a:alpha val="90000"/>
                </a:srgbClr>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grpSp>
        <p:sp>
          <p:nvSpPr>
            <p:cNvPr id="19" name="Oval 18">
              <a:extLst>
                <a:ext uri="{FF2B5EF4-FFF2-40B4-BE49-F238E27FC236}">
                  <a16:creationId xmlns:a16="http://schemas.microsoft.com/office/drawing/2014/main" id="{23D47DA9-C682-AECB-5C8B-07B8AA358ACC}"/>
                </a:ext>
              </a:extLst>
            </p:cNvPr>
            <p:cNvSpPr/>
            <p:nvPr/>
          </p:nvSpPr>
          <p:spPr>
            <a:xfrm>
              <a:off x="5363109" y="2445249"/>
              <a:ext cx="1530850" cy="1530850"/>
            </a:xfrm>
            <a:prstGeom prst="ellipse">
              <a:avLst/>
            </a:prstGeom>
            <a:solidFill>
              <a:schemeClr val="bg1">
                <a:lumMod val="6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DNA with solid fill">
              <a:extLst>
                <a:ext uri="{FF2B5EF4-FFF2-40B4-BE49-F238E27FC236}">
                  <a16:creationId xmlns:a16="http://schemas.microsoft.com/office/drawing/2014/main" id="{C0C6705D-39E9-A922-38C2-ACE37D816C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4253" y="2563982"/>
              <a:ext cx="1319649" cy="1319649"/>
            </a:xfrm>
            <a:prstGeom prst="rect">
              <a:avLst/>
            </a:prstGeom>
          </p:spPr>
        </p:pic>
      </p:gr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281845" cy="660111"/>
          </a:xfrm>
        </p:spPr>
        <p:txBody>
          <a:bodyPr/>
          <a:lstStyle/>
          <a:p>
            <a:r>
              <a:rPr lang="en-US" sz="3000" dirty="0"/>
              <a:t>Genetics of AF</a:t>
            </a:r>
          </a:p>
        </p:txBody>
      </p:sp>
      <p:sp>
        <p:nvSpPr>
          <p:cNvPr id="14" name="TextBox 13">
            <a:extLst>
              <a:ext uri="{FF2B5EF4-FFF2-40B4-BE49-F238E27FC236}">
                <a16:creationId xmlns:a16="http://schemas.microsoft.com/office/drawing/2014/main" id="{C139E6A5-6C1D-A46E-62B4-D01F8869D2FD}"/>
              </a:ext>
            </a:extLst>
          </p:cNvPr>
          <p:cNvSpPr txBox="1"/>
          <p:nvPr/>
        </p:nvSpPr>
        <p:spPr>
          <a:xfrm>
            <a:off x="5042899" y="738700"/>
            <a:ext cx="2169560" cy="1077218"/>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Common and familial AF forms are heritable. Over 100 genetic loci are specific for AF. </a:t>
            </a:r>
          </a:p>
        </p:txBody>
      </p:sp>
      <p:sp>
        <p:nvSpPr>
          <p:cNvPr id="15" name="TextBox 14">
            <a:extLst>
              <a:ext uri="{FF2B5EF4-FFF2-40B4-BE49-F238E27FC236}">
                <a16:creationId xmlns:a16="http://schemas.microsoft.com/office/drawing/2014/main" id="{090E775E-F503-8654-11B6-B2A7F0C0C2D5}"/>
              </a:ext>
            </a:extLst>
          </p:cNvPr>
          <p:cNvSpPr txBox="1"/>
          <p:nvPr/>
        </p:nvSpPr>
        <p:spPr>
          <a:xfrm>
            <a:off x="6777520" y="2237015"/>
            <a:ext cx="1955514" cy="830997"/>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TTN loss of function variants are associated with AF.</a:t>
            </a:r>
          </a:p>
        </p:txBody>
      </p:sp>
      <p:sp>
        <p:nvSpPr>
          <p:cNvPr id="16" name="TextBox 15">
            <a:extLst>
              <a:ext uri="{FF2B5EF4-FFF2-40B4-BE49-F238E27FC236}">
                <a16:creationId xmlns:a16="http://schemas.microsoft.com/office/drawing/2014/main" id="{0CAAC04D-7ACC-0427-544B-A4456CA8C54F}"/>
              </a:ext>
            </a:extLst>
          </p:cNvPr>
          <p:cNvSpPr txBox="1"/>
          <p:nvPr/>
        </p:nvSpPr>
        <p:spPr>
          <a:xfrm>
            <a:off x="6077165" y="3909987"/>
            <a:ext cx="2169560" cy="1815882"/>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Disease-associated genetic variants in genes with inherited cardiomyopathy or arrhythmias include TTN, MYH7, MYH6, LMNA, and KCNQ1. </a:t>
            </a:r>
          </a:p>
        </p:txBody>
      </p:sp>
      <p:sp>
        <p:nvSpPr>
          <p:cNvPr id="17" name="TextBox 16">
            <a:extLst>
              <a:ext uri="{FF2B5EF4-FFF2-40B4-BE49-F238E27FC236}">
                <a16:creationId xmlns:a16="http://schemas.microsoft.com/office/drawing/2014/main" id="{840A0C52-6969-945F-87BD-C132FC0DE0B8}"/>
              </a:ext>
            </a:extLst>
          </p:cNvPr>
          <p:cNvSpPr txBox="1"/>
          <p:nvPr/>
        </p:nvSpPr>
        <p:spPr>
          <a:xfrm>
            <a:off x="4164460" y="4247322"/>
            <a:ext cx="1804826" cy="1323439"/>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Disease-associated genetic variants are more prevalent at younger age of AF onset. </a:t>
            </a:r>
          </a:p>
        </p:txBody>
      </p:sp>
      <p:sp>
        <p:nvSpPr>
          <p:cNvPr id="13" name="TextBox 12">
            <a:extLst>
              <a:ext uri="{FF2B5EF4-FFF2-40B4-BE49-F238E27FC236}">
                <a16:creationId xmlns:a16="http://schemas.microsoft.com/office/drawing/2014/main" id="{4B81929F-E455-737B-4EC7-2821E74E2129}"/>
              </a:ext>
            </a:extLst>
          </p:cNvPr>
          <p:cNvSpPr txBox="1"/>
          <p:nvPr/>
        </p:nvSpPr>
        <p:spPr>
          <a:xfrm>
            <a:off x="3524037" y="1685633"/>
            <a:ext cx="1869896" cy="2062103"/>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Rare pathogenic genetic variants in myocardial structural proteins and ion channels may play a role in AF onset at a younger age. </a:t>
            </a:r>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3822736" y="6072027"/>
            <a:ext cx="4546528" cy="215758"/>
          </a:xfrm>
        </p:spPr>
        <p:txBody>
          <a:bodyPr/>
          <a:lstStyle/>
          <a:p>
            <a:pPr marL="0" indent="0" algn="ctr"/>
            <a:r>
              <a:rPr lang="en-US" b="1" dirty="0"/>
              <a:t>Abbreviation: </a:t>
            </a:r>
            <a:r>
              <a:rPr lang="en-US" dirty="0"/>
              <a:t>AF indicates atrial fibrillation.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0661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281845" cy="660111"/>
          </a:xfrm>
        </p:spPr>
        <p:txBody>
          <a:bodyPr/>
          <a:lstStyle/>
          <a:p>
            <a:r>
              <a:rPr lang="en-US" sz="3000" dirty="0"/>
              <a:t>Health Inequities and Barriers to AF Management</a:t>
            </a:r>
          </a:p>
        </p:txBody>
      </p:sp>
      <p:sp>
        <p:nvSpPr>
          <p:cNvPr id="6" name="Round Same Side Corner Rectangle 60">
            <a:extLst>
              <a:ext uri="{FF2B5EF4-FFF2-40B4-BE49-F238E27FC236}">
                <a16:creationId xmlns:a16="http://schemas.microsoft.com/office/drawing/2014/main" id="{DFC5B594-0737-C6A0-A3F6-DA15D9985D87}"/>
              </a:ext>
              <a:ext uri="{C183D7F6-B498-43B3-948B-1728B52AA6E4}">
                <adec:decorative xmlns:adec="http://schemas.microsoft.com/office/drawing/2017/decorative" val="1"/>
              </a:ext>
            </a:extLst>
          </p:cNvPr>
          <p:cNvSpPr/>
          <p:nvPr/>
        </p:nvSpPr>
        <p:spPr>
          <a:xfrm>
            <a:off x="1548830" y="1175300"/>
            <a:ext cx="9094341" cy="94545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6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8" name="Round Same Side Corner Rectangle 60">
            <a:extLst>
              <a:ext uri="{FF2B5EF4-FFF2-40B4-BE49-F238E27FC236}">
                <a16:creationId xmlns:a16="http://schemas.microsoft.com/office/drawing/2014/main" id="{9318D6DB-6C77-E7B2-CBC5-75C28359F7B4}"/>
              </a:ext>
              <a:ext uri="{C183D7F6-B498-43B3-948B-1728B52AA6E4}">
                <adec:decorative xmlns:adec="http://schemas.microsoft.com/office/drawing/2017/decorative" val="0"/>
              </a:ext>
            </a:extLst>
          </p:cNvPr>
          <p:cNvSpPr/>
          <p:nvPr/>
        </p:nvSpPr>
        <p:spPr>
          <a:xfrm>
            <a:off x="1548830" y="1175300"/>
            <a:ext cx="9094341" cy="94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Patients with AF, regardless of sex and gender diversity, race and ethnicity, or adverse SDOH, should be equitably offered guideline-directed stroke risk reduction therapies as well as rate or rhythm control strategies and LRFM as indicated to improve QOL and prevent adverse outcomes.  (Class 1)</a:t>
            </a:r>
            <a:endParaRPr kumimoji="0" lang="en-US" sz="16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0" name="Rectangle 9">
            <a:extLst>
              <a:ext uri="{FF2B5EF4-FFF2-40B4-BE49-F238E27FC236}">
                <a16:creationId xmlns:a16="http://schemas.microsoft.com/office/drawing/2014/main" id="{39A055F0-FF13-3D67-6DEF-FA0D072B863C}"/>
              </a:ext>
              <a:ext uri="{C183D7F6-B498-43B3-948B-1728B52AA6E4}">
                <adec:decorative xmlns:adec="http://schemas.microsoft.com/office/drawing/2017/decorative" val="1"/>
              </a:ext>
            </a:extLst>
          </p:cNvPr>
          <p:cNvSpPr/>
          <p:nvPr/>
        </p:nvSpPr>
        <p:spPr>
          <a:xfrm>
            <a:off x="7407667" y="2256286"/>
            <a:ext cx="4784332" cy="35588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52">
            <a:extLst>
              <a:ext uri="{FF2B5EF4-FFF2-40B4-BE49-F238E27FC236}">
                <a16:creationId xmlns:a16="http://schemas.microsoft.com/office/drawing/2014/main" id="{D9449D05-E267-30F9-116B-78AF7CFC086B}"/>
              </a:ext>
            </a:extLst>
          </p:cNvPr>
          <p:cNvSpPr txBox="1">
            <a:spLocks noChangeArrowheads="1"/>
          </p:cNvSpPr>
          <p:nvPr/>
        </p:nvSpPr>
        <p:spPr bwMode="auto">
          <a:xfrm>
            <a:off x="2906605" y="3777255"/>
            <a:ext cx="2261295" cy="49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lnSpc>
                <a:spcPct val="80000"/>
              </a:lnSpc>
            </a:pPr>
            <a:r>
              <a:rPr lang="en-US" altLang="en-US" sz="2000" dirty="0">
                <a:solidFill>
                  <a:srgbClr val="CF2429"/>
                </a:solidFill>
                <a:latin typeface="Lub Dub Bold" panose="020B0803030403020204" pitchFamily="34" charset="0"/>
              </a:rPr>
              <a:t>Inequities in AF care &amp; outcomes </a:t>
            </a:r>
          </a:p>
        </p:txBody>
      </p:sp>
      <p:sp>
        <p:nvSpPr>
          <p:cNvPr id="25" name="TextBox 24">
            <a:extLst>
              <a:ext uri="{FF2B5EF4-FFF2-40B4-BE49-F238E27FC236}">
                <a16:creationId xmlns:a16="http://schemas.microsoft.com/office/drawing/2014/main" id="{F5E8B5AB-0F3D-9061-2828-BBB57FFDF4D2}"/>
              </a:ext>
            </a:extLst>
          </p:cNvPr>
          <p:cNvSpPr txBox="1"/>
          <p:nvPr/>
        </p:nvSpPr>
        <p:spPr>
          <a:xfrm>
            <a:off x="5903361" y="2680112"/>
            <a:ext cx="1163548" cy="584775"/>
          </a:xfrm>
          <a:prstGeom prst="rect">
            <a:avLst/>
          </a:prstGeom>
          <a:noFill/>
        </p:spPr>
        <p:txBody>
          <a:bodyPr wrap="square">
            <a:spAutoFit/>
          </a:bodyPr>
          <a:lstStyle/>
          <a:p>
            <a:pPr lvl="0"/>
            <a:r>
              <a:rPr lang="en-US" sz="1600" b="1" dirty="0">
                <a:latin typeface="Lub Dub Condensed" panose="020B0506030403020204" pitchFamily="34" charset="0"/>
                <a:cs typeface="Arial" panose="020B0604020202020204" pitchFamily="34" charset="0"/>
              </a:rPr>
              <a:t>Less Educated</a:t>
            </a:r>
          </a:p>
        </p:txBody>
      </p:sp>
      <p:sp>
        <p:nvSpPr>
          <p:cNvPr id="26" name="TextBox 25">
            <a:extLst>
              <a:ext uri="{FF2B5EF4-FFF2-40B4-BE49-F238E27FC236}">
                <a16:creationId xmlns:a16="http://schemas.microsoft.com/office/drawing/2014/main" id="{22DD2EAF-A815-6695-A7A0-60D9A00F6BED}"/>
              </a:ext>
            </a:extLst>
          </p:cNvPr>
          <p:cNvSpPr txBox="1"/>
          <p:nvPr/>
        </p:nvSpPr>
        <p:spPr>
          <a:xfrm>
            <a:off x="5903361" y="5041455"/>
            <a:ext cx="1163548" cy="338554"/>
          </a:xfrm>
          <a:prstGeom prst="rect">
            <a:avLst/>
          </a:prstGeom>
          <a:noFill/>
        </p:spPr>
        <p:txBody>
          <a:bodyPr wrap="square">
            <a:spAutoFit/>
          </a:bodyPr>
          <a:lstStyle/>
          <a:p>
            <a:pPr lvl="0"/>
            <a:r>
              <a:rPr lang="en-US" sz="1600" b="1" dirty="0">
                <a:latin typeface="Lub Dub Condensed" panose="020B0506030403020204" pitchFamily="34" charset="0"/>
                <a:cs typeface="Arial" panose="020B0604020202020204" pitchFamily="34" charset="0"/>
              </a:rPr>
              <a:t>UREG</a:t>
            </a:r>
          </a:p>
        </p:txBody>
      </p:sp>
      <p:sp>
        <p:nvSpPr>
          <p:cNvPr id="24" name="TextBox 23">
            <a:extLst>
              <a:ext uri="{FF2B5EF4-FFF2-40B4-BE49-F238E27FC236}">
                <a16:creationId xmlns:a16="http://schemas.microsoft.com/office/drawing/2014/main" id="{4B0284A0-98D9-5B6F-AC2D-391381F1DDEE}"/>
              </a:ext>
            </a:extLst>
          </p:cNvPr>
          <p:cNvSpPr txBox="1"/>
          <p:nvPr/>
        </p:nvSpPr>
        <p:spPr>
          <a:xfrm>
            <a:off x="983752" y="5043167"/>
            <a:ext cx="1163548" cy="338554"/>
          </a:xfrm>
          <a:prstGeom prst="rect">
            <a:avLst/>
          </a:prstGeom>
          <a:noFill/>
        </p:spPr>
        <p:txBody>
          <a:bodyPr wrap="square">
            <a:spAutoFit/>
          </a:bodyPr>
          <a:lstStyle/>
          <a:p>
            <a:pPr lvl="0" algn="r"/>
            <a:r>
              <a:rPr lang="en-US" sz="1600" b="1" dirty="0">
                <a:latin typeface="Lub Dub Condensed" panose="020B0506030403020204" pitchFamily="34" charset="0"/>
                <a:cs typeface="Arial" panose="020B0604020202020204" pitchFamily="34" charset="0"/>
              </a:rPr>
              <a:t>Women</a:t>
            </a:r>
          </a:p>
        </p:txBody>
      </p:sp>
      <p:sp>
        <p:nvSpPr>
          <p:cNvPr id="23" name="TextBox 22">
            <a:extLst>
              <a:ext uri="{FF2B5EF4-FFF2-40B4-BE49-F238E27FC236}">
                <a16:creationId xmlns:a16="http://schemas.microsoft.com/office/drawing/2014/main" id="{CD272A6C-0E1F-C6FA-0132-FB39299C5C98}"/>
              </a:ext>
            </a:extLst>
          </p:cNvPr>
          <p:cNvSpPr txBox="1"/>
          <p:nvPr/>
        </p:nvSpPr>
        <p:spPr>
          <a:xfrm>
            <a:off x="983752" y="2681824"/>
            <a:ext cx="1163548" cy="338554"/>
          </a:xfrm>
          <a:prstGeom prst="rect">
            <a:avLst/>
          </a:prstGeom>
          <a:noFill/>
        </p:spPr>
        <p:txBody>
          <a:bodyPr wrap="square">
            <a:spAutoFit/>
          </a:bodyPr>
          <a:lstStyle/>
          <a:p>
            <a:pPr lvl="0" algn="r"/>
            <a:r>
              <a:rPr lang="en-US" sz="1600" b="1" dirty="0">
                <a:latin typeface="Lub Dub Condensed" panose="020B0506030403020204" pitchFamily="34" charset="0"/>
                <a:cs typeface="Arial" panose="020B0604020202020204" pitchFamily="34" charset="0"/>
              </a:rPr>
              <a:t>Low income</a:t>
            </a:r>
          </a:p>
        </p:txBody>
      </p:sp>
      <p:sp>
        <p:nvSpPr>
          <p:cNvPr id="11" name="TextBox 10">
            <a:extLst>
              <a:ext uri="{FF2B5EF4-FFF2-40B4-BE49-F238E27FC236}">
                <a16:creationId xmlns:a16="http://schemas.microsoft.com/office/drawing/2014/main" id="{D66DBA8D-5338-8B1B-EA9B-236061954BFD}"/>
              </a:ext>
            </a:extLst>
          </p:cNvPr>
          <p:cNvSpPr txBox="1"/>
          <p:nvPr/>
        </p:nvSpPr>
        <p:spPr>
          <a:xfrm>
            <a:off x="7654346" y="2358744"/>
            <a:ext cx="4222579" cy="3431709"/>
          </a:xfrm>
          <a:prstGeom prst="rect">
            <a:avLst/>
          </a:prstGeom>
          <a:noFill/>
        </p:spPr>
        <p:txBody>
          <a:bodyPr wrap="square">
            <a:spAutoFit/>
          </a:bodyPr>
          <a:lstStyle/>
          <a:p>
            <a:pPr>
              <a:spcAft>
                <a:spcPts val="600"/>
              </a:spcAft>
            </a:pPr>
            <a:r>
              <a:rPr lang="en-US" sz="1800" dirty="0">
                <a:solidFill>
                  <a:srgbClr val="CF2429"/>
                </a:solidFill>
                <a:latin typeface="Lub Dub Bold" panose="020B0803030403020204" pitchFamily="34" charset="0"/>
                <a:cs typeface="Arial" panose="020B0604020202020204" pitchFamily="34" charset="0"/>
              </a:rPr>
              <a:t>Barriers include:</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Referral for ablation later in disease course</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Less likely to be treated with stroke risk reduction therapies</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More symptomatic and with worse QOL, yet less likely to be referred to EP specialist</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Less likely to receive catheter ablation </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Lower oral anticoagulation rates</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Lower DOAC adherence rates</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Less use of cardioversion </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Increased risk of hospitalization, stroke, HF and death</a:t>
            </a:r>
          </a:p>
        </p:txBody>
      </p:sp>
      <p:grpSp>
        <p:nvGrpSpPr>
          <p:cNvPr id="43" name="Group 42">
            <a:extLst>
              <a:ext uri="{FF2B5EF4-FFF2-40B4-BE49-F238E27FC236}">
                <a16:creationId xmlns:a16="http://schemas.microsoft.com/office/drawing/2014/main" id="{3FA4DDF5-E332-F66C-5646-035BCE9DE26F}"/>
              </a:ext>
              <a:ext uri="{C183D7F6-B498-43B3-948B-1728B52AA6E4}">
                <adec:decorative xmlns:adec="http://schemas.microsoft.com/office/drawing/2017/decorative" val="1"/>
              </a:ext>
            </a:extLst>
          </p:cNvPr>
          <p:cNvGrpSpPr/>
          <p:nvPr/>
        </p:nvGrpSpPr>
        <p:grpSpPr>
          <a:xfrm>
            <a:off x="1820767" y="1675305"/>
            <a:ext cx="4398473" cy="4642542"/>
            <a:chOff x="1820767" y="1675305"/>
            <a:chExt cx="4398473" cy="4642542"/>
          </a:xfrm>
        </p:grpSpPr>
        <p:grpSp>
          <p:nvGrpSpPr>
            <p:cNvPr id="22" name="Group 21">
              <a:extLst>
                <a:ext uri="{FF2B5EF4-FFF2-40B4-BE49-F238E27FC236}">
                  <a16:creationId xmlns:a16="http://schemas.microsoft.com/office/drawing/2014/main" id="{61802C95-0C20-A3D0-F35F-38BB6ECE3B9C}"/>
                </a:ext>
              </a:extLst>
            </p:cNvPr>
            <p:cNvGrpSpPr/>
            <p:nvPr/>
          </p:nvGrpSpPr>
          <p:grpSpPr>
            <a:xfrm>
              <a:off x="3190144" y="3443069"/>
              <a:ext cx="1671260" cy="1120783"/>
              <a:chOff x="3190144" y="3443069"/>
              <a:chExt cx="1671260" cy="1120783"/>
            </a:xfrm>
          </p:grpSpPr>
          <p:sp>
            <p:nvSpPr>
              <p:cNvPr id="17" name="Arrow: Right 16">
                <a:extLst>
                  <a:ext uri="{FF2B5EF4-FFF2-40B4-BE49-F238E27FC236}">
                    <a16:creationId xmlns:a16="http://schemas.microsoft.com/office/drawing/2014/main" id="{0ECF617B-605A-17C4-53C2-071761684290}"/>
                  </a:ext>
                </a:extLst>
              </p:cNvPr>
              <p:cNvSpPr/>
              <p:nvPr/>
            </p:nvSpPr>
            <p:spPr>
              <a:xfrm rot="3403306">
                <a:off x="3219660" y="3417320"/>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75E36BD9-8E14-AA4D-724A-554EA6FF98F7}"/>
                  </a:ext>
                </a:extLst>
              </p:cNvPr>
              <p:cNvSpPr/>
              <p:nvPr/>
            </p:nvSpPr>
            <p:spPr>
              <a:xfrm rot="7200000">
                <a:off x="4481667" y="3413553"/>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36052F29-FA51-B808-FA6B-40A1C16BDACB}"/>
                  </a:ext>
                </a:extLst>
              </p:cNvPr>
              <p:cNvGrpSpPr/>
              <p:nvPr/>
            </p:nvGrpSpPr>
            <p:grpSpPr>
              <a:xfrm rot="10800000">
                <a:off x="3239803" y="4297879"/>
                <a:ext cx="1621601" cy="265973"/>
                <a:chOff x="3342544" y="3599236"/>
                <a:chExt cx="1621601" cy="265973"/>
              </a:xfrm>
            </p:grpSpPr>
            <p:sp>
              <p:nvSpPr>
                <p:cNvPr id="19" name="Arrow: Right 18">
                  <a:extLst>
                    <a:ext uri="{FF2B5EF4-FFF2-40B4-BE49-F238E27FC236}">
                      <a16:creationId xmlns:a16="http://schemas.microsoft.com/office/drawing/2014/main" id="{E6D6CD7A-AD44-A0F7-F94B-3690FA9C9149}"/>
                    </a:ext>
                  </a:extLst>
                </p:cNvPr>
                <p:cNvSpPr/>
                <p:nvPr/>
              </p:nvSpPr>
              <p:spPr>
                <a:xfrm rot="3403306">
                  <a:off x="3372060" y="3569720"/>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968C8B45-F046-234C-7765-CF8716EA2C09}"/>
                    </a:ext>
                  </a:extLst>
                </p:cNvPr>
                <p:cNvSpPr/>
                <p:nvPr/>
              </p:nvSpPr>
              <p:spPr>
                <a:xfrm rot="7200000">
                  <a:off x="4685437" y="3586501"/>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 name="Group 14">
              <a:extLst>
                <a:ext uri="{FF2B5EF4-FFF2-40B4-BE49-F238E27FC236}">
                  <a16:creationId xmlns:a16="http://schemas.microsoft.com/office/drawing/2014/main" id="{B2D92CA4-E8C8-ABEC-A1BC-A5121AA0B17C}"/>
                </a:ext>
              </a:extLst>
            </p:cNvPr>
            <p:cNvGrpSpPr/>
            <p:nvPr/>
          </p:nvGrpSpPr>
          <p:grpSpPr>
            <a:xfrm rot="2700000">
              <a:off x="1698733" y="1797339"/>
              <a:ext cx="4642542" cy="4398473"/>
              <a:chOff x="1716088" y="1057275"/>
              <a:chExt cx="5646737" cy="5349875"/>
            </a:xfrm>
          </p:grpSpPr>
          <p:sp>
            <p:nvSpPr>
              <p:cNvPr id="3" name="Freeform 6">
                <a:extLst>
                  <a:ext uri="{FF2B5EF4-FFF2-40B4-BE49-F238E27FC236}">
                    <a16:creationId xmlns:a16="http://schemas.microsoft.com/office/drawing/2014/main" id="{0BC63EC2-8A57-4656-0C44-795062A99CB7}"/>
                  </a:ext>
                </a:extLst>
              </p:cNvPr>
              <p:cNvSpPr>
                <a:spLocks noEditPoints="1"/>
              </p:cNvSpPr>
              <p:nvPr/>
            </p:nvSpPr>
            <p:spPr bwMode="auto">
              <a:xfrm>
                <a:off x="2446338" y="1593850"/>
                <a:ext cx="4252912" cy="4249738"/>
              </a:xfrm>
              <a:custGeom>
                <a:avLst/>
                <a:gdLst/>
                <a:ahLst/>
                <a:cxnLst>
                  <a:cxn ang="0">
                    <a:pos x="567" y="1133"/>
                  </a:cxn>
                  <a:cxn ang="0">
                    <a:pos x="0" y="566"/>
                  </a:cxn>
                  <a:cxn ang="0">
                    <a:pos x="567" y="0"/>
                  </a:cxn>
                  <a:cxn ang="0">
                    <a:pos x="1134" y="566"/>
                  </a:cxn>
                  <a:cxn ang="0">
                    <a:pos x="567" y="1133"/>
                  </a:cxn>
                  <a:cxn ang="0">
                    <a:pos x="567" y="80"/>
                  </a:cxn>
                  <a:cxn ang="0">
                    <a:pos x="80" y="566"/>
                  </a:cxn>
                  <a:cxn ang="0">
                    <a:pos x="567" y="1053"/>
                  </a:cxn>
                  <a:cxn ang="0">
                    <a:pos x="1054" y="566"/>
                  </a:cxn>
                  <a:cxn ang="0">
                    <a:pos x="567" y="80"/>
                  </a:cxn>
                </a:cxnLst>
                <a:rect l="0" t="0" r="r" b="b"/>
                <a:pathLst>
                  <a:path w="1134" h="1133">
                    <a:moveTo>
                      <a:pt x="567" y="1133"/>
                    </a:moveTo>
                    <a:cubicBezTo>
                      <a:pt x="254" y="1133"/>
                      <a:pt x="0" y="879"/>
                      <a:pt x="0" y="566"/>
                    </a:cubicBezTo>
                    <a:cubicBezTo>
                      <a:pt x="0" y="254"/>
                      <a:pt x="254" y="0"/>
                      <a:pt x="567" y="0"/>
                    </a:cubicBezTo>
                    <a:cubicBezTo>
                      <a:pt x="880" y="0"/>
                      <a:pt x="1134" y="254"/>
                      <a:pt x="1134" y="566"/>
                    </a:cubicBezTo>
                    <a:cubicBezTo>
                      <a:pt x="1134" y="879"/>
                      <a:pt x="880" y="1133"/>
                      <a:pt x="567" y="1133"/>
                    </a:cubicBezTo>
                    <a:close/>
                    <a:moveTo>
                      <a:pt x="567" y="80"/>
                    </a:moveTo>
                    <a:cubicBezTo>
                      <a:pt x="298" y="80"/>
                      <a:pt x="80" y="298"/>
                      <a:pt x="80" y="566"/>
                    </a:cubicBezTo>
                    <a:cubicBezTo>
                      <a:pt x="80" y="835"/>
                      <a:pt x="298" y="1053"/>
                      <a:pt x="567" y="1053"/>
                    </a:cubicBezTo>
                    <a:cubicBezTo>
                      <a:pt x="835" y="1053"/>
                      <a:pt x="1054" y="835"/>
                      <a:pt x="1054" y="566"/>
                    </a:cubicBezTo>
                    <a:cubicBezTo>
                      <a:pt x="1054" y="298"/>
                      <a:pt x="835" y="80"/>
                      <a:pt x="567" y="80"/>
                    </a:cubicBezTo>
                    <a:close/>
                  </a:path>
                </a:pathLst>
              </a:custGeom>
              <a:solidFill>
                <a:schemeClr val="bg1">
                  <a:lumMod val="85000"/>
                </a:schemeClr>
              </a:solidFill>
              <a:ln w="9525" cap="flat" cmpd="sng" algn="ctr">
                <a:no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dirty="0">
                  <a:latin typeface="+mn-lt"/>
                  <a:cs typeface="+mn-cs"/>
                </a:endParaRPr>
              </a:p>
            </p:txBody>
          </p:sp>
          <p:sp>
            <p:nvSpPr>
              <p:cNvPr id="7" name="Freeform 7">
                <a:extLst>
                  <a:ext uri="{FF2B5EF4-FFF2-40B4-BE49-F238E27FC236}">
                    <a16:creationId xmlns:a16="http://schemas.microsoft.com/office/drawing/2014/main" id="{6665B0BA-0FAE-756D-B6E5-6366BA765C5C}"/>
                  </a:ext>
                </a:extLst>
              </p:cNvPr>
              <p:cNvSpPr>
                <a:spLocks/>
              </p:cNvSpPr>
              <p:nvPr/>
            </p:nvSpPr>
            <p:spPr bwMode="auto">
              <a:xfrm>
                <a:off x="5532438" y="2843213"/>
                <a:ext cx="1830387" cy="1830387"/>
              </a:xfrm>
              <a:custGeom>
                <a:avLst/>
                <a:gdLst/>
                <a:ahLst/>
                <a:cxnLst>
                  <a:cxn ang="0">
                    <a:pos x="401" y="401"/>
                  </a:cxn>
                  <a:cxn ang="0">
                    <a:pos x="401" y="87"/>
                  </a:cxn>
                  <a:cxn ang="0">
                    <a:pos x="87" y="87"/>
                  </a:cxn>
                  <a:cxn ang="0">
                    <a:pos x="87" y="401"/>
                  </a:cxn>
                  <a:cxn ang="0">
                    <a:pos x="401" y="401"/>
                  </a:cxn>
                </a:cxnLst>
                <a:rect l="0" t="0" r="r" b="b"/>
                <a:pathLst>
                  <a:path w="488" h="488">
                    <a:moveTo>
                      <a:pt x="401" y="401"/>
                    </a:moveTo>
                    <a:cubicBezTo>
                      <a:pt x="488" y="314"/>
                      <a:pt x="488" y="174"/>
                      <a:pt x="401" y="87"/>
                    </a:cubicBezTo>
                    <a:cubicBezTo>
                      <a:pt x="314" y="0"/>
                      <a:pt x="174" y="0"/>
                      <a:pt x="87" y="87"/>
                    </a:cubicBezTo>
                    <a:cubicBezTo>
                      <a:pt x="0" y="174"/>
                      <a:pt x="0" y="314"/>
                      <a:pt x="87" y="401"/>
                    </a:cubicBezTo>
                    <a:cubicBezTo>
                      <a:pt x="174" y="488"/>
                      <a:pt x="314" y="488"/>
                      <a:pt x="401" y="401"/>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9" name="Freeform 9">
                <a:extLst>
                  <a:ext uri="{FF2B5EF4-FFF2-40B4-BE49-F238E27FC236}">
                    <a16:creationId xmlns:a16="http://schemas.microsoft.com/office/drawing/2014/main" id="{9E6ED0EE-3A77-EC8E-D6EB-3D4835101CD0}"/>
                  </a:ext>
                </a:extLst>
              </p:cNvPr>
              <p:cNvSpPr>
                <a:spLocks/>
              </p:cNvSpPr>
              <p:nvPr/>
            </p:nvSpPr>
            <p:spPr bwMode="auto">
              <a:xfrm>
                <a:off x="1716088" y="2843213"/>
                <a:ext cx="1827212" cy="1825625"/>
              </a:xfrm>
              <a:custGeom>
                <a:avLst/>
                <a:gdLst/>
                <a:ahLst/>
                <a:cxnLst>
                  <a:cxn ang="0">
                    <a:pos x="401" y="400"/>
                  </a:cxn>
                  <a:cxn ang="0">
                    <a:pos x="401" y="86"/>
                  </a:cxn>
                  <a:cxn ang="0">
                    <a:pos x="87" y="86"/>
                  </a:cxn>
                  <a:cxn ang="0">
                    <a:pos x="87" y="400"/>
                  </a:cxn>
                  <a:cxn ang="0">
                    <a:pos x="401" y="400"/>
                  </a:cxn>
                </a:cxnLst>
                <a:rect l="0" t="0" r="r" b="b"/>
                <a:pathLst>
                  <a:path w="487" h="487">
                    <a:moveTo>
                      <a:pt x="401" y="400"/>
                    </a:moveTo>
                    <a:cubicBezTo>
                      <a:pt x="487" y="314"/>
                      <a:pt x="487" y="173"/>
                      <a:pt x="401" y="86"/>
                    </a:cubicBezTo>
                    <a:cubicBezTo>
                      <a:pt x="314" y="0"/>
                      <a:pt x="173" y="0"/>
                      <a:pt x="87" y="86"/>
                    </a:cubicBezTo>
                    <a:cubicBezTo>
                      <a:pt x="0" y="173"/>
                      <a:pt x="0" y="314"/>
                      <a:pt x="87" y="400"/>
                    </a:cubicBezTo>
                    <a:cubicBezTo>
                      <a:pt x="173" y="487"/>
                      <a:pt x="314" y="487"/>
                      <a:pt x="401" y="400"/>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3" name="Oval 9">
                <a:extLst>
                  <a:ext uri="{FF2B5EF4-FFF2-40B4-BE49-F238E27FC236}">
                    <a16:creationId xmlns:a16="http://schemas.microsoft.com/office/drawing/2014/main" id="{8928E670-50ED-CAB6-6651-3C93DFDD1F74}"/>
                  </a:ext>
                </a:extLst>
              </p:cNvPr>
              <p:cNvSpPr>
                <a:spLocks noChangeArrowheads="1"/>
              </p:cNvSpPr>
              <p:nvPr/>
            </p:nvSpPr>
            <p:spPr bwMode="auto">
              <a:xfrm>
                <a:off x="3738563" y="1057275"/>
                <a:ext cx="1666875" cy="1663700"/>
              </a:xfrm>
              <a:prstGeom prst="ellipse">
                <a:avLst/>
              </a:pr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4" name="Oval 9">
                <a:extLst>
                  <a:ext uri="{FF2B5EF4-FFF2-40B4-BE49-F238E27FC236}">
                    <a16:creationId xmlns:a16="http://schemas.microsoft.com/office/drawing/2014/main" id="{974DD5E9-B745-4B69-5E39-AACF5C898F92}"/>
                  </a:ext>
                </a:extLst>
              </p:cNvPr>
              <p:cNvSpPr>
                <a:spLocks noChangeArrowheads="1"/>
              </p:cNvSpPr>
              <p:nvPr/>
            </p:nvSpPr>
            <p:spPr bwMode="auto">
              <a:xfrm>
                <a:off x="3738563" y="4743450"/>
                <a:ext cx="1666875" cy="1663700"/>
              </a:xfrm>
              <a:prstGeom prst="ellipse">
                <a:avLst/>
              </a:pr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pic>
          <p:nvPicPr>
            <p:cNvPr id="29" name="Graphic 28" descr="Money with solid fill">
              <a:extLst>
                <a:ext uri="{FF2B5EF4-FFF2-40B4-BE49-F238E27FC236}">
                  <a16:creationId xmlns:a16="http://schemas.microsoft.com/office/drawing/2014/main" id="{B9D373DF-C345-555A-82AC-648102F97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406981" y="2380560"/>
              <a:ext cx="952668" cy="952668"/>
            </a:xfrm>
            <a:prstGeom prst="rect">
              <a:avLst/>
            </a:prstGeom>
          </p:spPr>
        </p:pic>
        <p:pic>
          <p:nvPicPr>
            <p:cNvPr id="34" name="Graphic 33" descr="Woman with solid fill">
              <a:extLst>
                <a:ext uri="{FF2B5EF4-FFF2-40B4-BE49-F238E27FC236}">
                  <a16:creationId xmlns:a16="http://schemas.microsoft.com/office/drawing/2014/main" id="{9EB2A0E0-E249-4A25-5E3F-306237D1FB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8603" y="4541178"/>
              <a:ext cx="1066968" cy="1066968"/>
            </a:xfrm>
            <a:prstGeom prst="rect">
              <a:avLst/>
            </a:prstGeom>
          </p:spPr>
        </p:pic>
        <p:pic>
          <p:nvPicPr>
            <p:cNvPr id="36" name="Graphic 35" descr="Graduation cap with solid fill">
              <a:extLst>
                <a:ext uri="{FF2B5EF4-FFF2-40B4-BE49-F238E27FC236}">
                  <a16:creationId xmlns:a16="http://schemas.microsoft.com/office/drawing/2014/main" id="{7441F3A3-09BF-B167-B58B-169027785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0" y="2347466"/>
              <a:ext cx="1130156" cy="1130156"/>
            </a:xfrm>
            <a:prstGeom prst="rect">
              <a:avLst/>
            </a:prstGeom>
          </p:spPr>
        </p:pic>
        <p:pic>
          <p:nvPicPr>
            <p:cNvPr id="42" name="Graphic 41">
              <a:extLst>
                <a:ext uri="{FF2B5EF4-FFF2-40B4-BE49-F238E27FC236}">
                  <a16:creationId xmlns:a16="http://schemas.microsoft.com/office/drawing/2014/main" id="{21243B8F-3BD4-E23E-BA01-CB73E3BA91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3712" y="4649965"/>
              <a:ext cx="904607" cy="952639"/>
            </a:xfrm>
            <a:prstGeom prst="rect">
              <a:avLst/>
            </a:prstGeom>
          </p:spPr>
        </p:pic>
      </p:gr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2110597" y="5937706"/>
            <a:ext cx="8505713" cy="369869"/>
          </a:xfrm>
        </p:spPr>
        <p:txBody>
          <a:bodyPr/>
          <a:lstStyle/>
          <a:p>
            <a:pPr marL="0" indent="0" algn="ctr"/>
            <a:r>
              <a:rPr lang="en-US" b="1" dirty="0"/>
              <a:t>Abbreviations: </a:t>
            </a:r>
            <a:r>
              <a:rPr lang="en-US" dirty="0"/>
              <a:t>AF indicates atrial fibrillation</a:t>
            </a:r>
            <a:r>
              <a:rPr lang="en-US" b="1" dirty="0"/>
              <a:t>; </a:t>
            </a:r>
            <a:r>
              <a:rPr lang="en-US" dirty="0"/>
              <a:t>DOAC, direct oral anticoagulant; EP, electrophysiology; HF, heart failure; LFRM, lifestyle and risk factor modification; QOL, quality of life; SDOH, social determinates of health; and UREG, underrepresented racial and ethnic groups. </a:t>
            </a:r>
          </a:p>
          <a:p>
            <a:pPr marL="0" indent="0" algn="ctr"/>
            <a:endParaRPr lang="en-US" dirty="0"/>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98249815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5DA03-3874-4E63-AD72-36EA0429E26E}">
  <ds:schemaRefs>
    <ds:schemaRef ds:uri="http://purl.org/dc/elements/1.1/"/>
    <ds:schemaRef ds:uri="292e6601-2771-43db-a7cc-8f168ee05178"/>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50139</TotalTime>
  <Words>9149</Words>
  <Application>Microsoft Office PowerPoint</Application>
  <PresentationFormat>Widescreen</PresentationFormat>
  <Paragraphs>1050</Paragraphs>
  <Slides>47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Cambria Math</vt:lpstr>
      <vt:lpstr>Lub Dub Bold</vt:lpstr>
      <vt:lpstr>Lub Dub Condensed</vt:lpstr>
      <vt:lpstr>Lub Dub Light</vt:lpstr>
      <vt:lpstr>Lub Dub Medium</vt:lpstr>
      <vt:lpstr>Times New Roman</vt:lpstr>
      <vt:lpstr>2_Office Theme</vt:lpstr>
      <vt:lpstr>Guideline Essentials: AHA Clinical Slide Series</vt:lpstr>
      <vt:lpstr>Table 1.  Applying Class of Recommendation and Level of Evidence to Clinical Strategies, Interventions, Treatments, or Diagnostic Testing in Patient Care </vt:lpstr>
      <vt:lpstr>Prevalence, Incidence, Morbidity and Mortality of AF</vt:lpstr>
      <vt:lpstr>Risk Factors for Diagnosed Atrial Fibrillation</vt:lpstr>
      <vt:lpstr>AF Stages: Evolution of Atrial Arrhythmia Progression</vt:lpstr>
      <vt:lpstr>Mechanisms and Pathways Leading to AF</vt:lpstr>
      <vt:lpstr>Contemporary Summary of the Role of the Autonomic Nervous System in AF</vt:lpstr>
      <vt:lpstr>Genetics of AF</vt:lpstr>
      <vt:lpstr>Health Inequities and Barriers to AF Management</vt:lpstr>
      <vt:lpstr>Shared Decision Making and Quality of Life in the Management of AF</vt:lpstr>
      <vt:lpstr>Rhythm Monitoring Tools and Methods</vt:lpstr>
      <vt:lpstr>Primary Prevention of Atrial Fibrillation</vt:lpstr>
      <vt:lpstr>Secondary prevention: Lifestyle Factors</vt:lpstr>
      <vt:lpstr>Secondary prevention: Dietary Factors</vt:lpstr>
      <vt:lpstr>Secondary prevention: Medical Conditions</vt:lpstr>
      <vt:lpstr>Risk Stratiﬁcation Schemes to  Prevent Thromboembolic Events in AF</vt:lpstr>
      <vt:lpstr>Recommendations for Antithrombotic Therapy in AF</vt:lpstr>
      <vt:lpstr>Oral Anticoagulation for Device-Detected Atrial High-Rate Episodes Among Patients Without a Previous Diagnosis of AF</vt:lpstr>
      <vt:lpstr>Percutaneous Approaches to Occlude the LAA in AF</vt:lpstr>
      <vt:lpstr>Cardiac Surgery | LAA Exclusion/Excision in AF Patients</vt:lpstr>
      <vt:lpstr>Active Bleeding on Anticoagulant Therapy and Reversal Drugs</vt:lpstr>
      <vt:lpstr>Timing of Discontinuation of OACs in AF Pts Scheduled to Undergo an Invasive Procedure or Surgery in Whom Anticoagulation is to be Interrupted </vt:lpstr>
      <vt:lpstr>Management of Periprocedural Anticoagulation in Patients with AF</vt:lpstr>
      <vt:lpstr>Anticoagulation in AF Specific Populations </vt:lpstr>
      <vt:lpstr>Anticoagulation in AF Specific Populations </vt:lpstr>
      <vt:lpstr>Treatment: Rate Control in AF</vt:lpstr>
      <vt:lpstr>Pharmacological Agents for Rate Control in AF</vt:lpstr>
      <vt:lpstr>Approach to Acute Rate Control in AF with Rapid Ventricular Response</vt:lpstr>
      <vt:lpstr>Approach to Long Term Rate Control of AF</vt:lpstr>
      <vt:lpstr>Recommendations for Atrioventricular Nodal Ablation</vt:lpstr>
      <vt:lpstr>Goals of Rhythm Control Therapy in AF </vt:lpstr>
      <vt:lpstr>Electrical and Pharmacological Cardioversion of AF</vt:lpstr>
      <vt:lpstr>Antiarrhythmic Drugs for Maintenance of Sinus Rhythm</vt:lpstr>
      <vt:lpstr>Antiarrhythmic Drug Initiation in Facility</vt:lpstr>
      <vt:lpstr>Antiarrhythmic Drug Follow-up</vt:lpstr>
      <vt:lpstr>Anticoagulation Management Strategy  Before &amp; After AF Ablation</vt:lpstr>
      <vt:lpstr>AF Management in Patients with HF </vt:lpstr>
      <vt:lpstr>AF Management in Patients with HF </vt:lpstr>
      <vt:lpstr>Management of Early Onset AF, Athletes, Obesity,  Hyperthyroidism, Pulmonary disease</vt:lpstr>
      <vt:lpstr>Management of AF in Cardio-Oncology, Liver disease, and CKD</vt:lpstr>
      <vt:lpstr>Pregnancy and the AF Patient</vt:lpstr>
      <vt:lpstr>Prevention and Treatment of AF After Cardiac Surgery</vt:lpstr>
      <vt:lpstr>Wolff-Parkinson-White and Pre-Excitation syndromes, ACHD, and HCM</vt:lpstr>
      <vt:lpstr>AF in the setting of Acute Medical Illness or Surgery</vt:lpstr>
      <vt:lpstr>Future Research Needs</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2023 ACC/AHA/ACCP/HRS</dc:title>
  <dc:creator>AmericanHeartAssociation@heart.org</dc:creator>
  <cp:lastModifiedBy>Stacy Ragsdale</cp:lastModifiedBy>
  <cp:revision>39</cp:revision>
  <dcterms:created xsi:type="dcterms:W3CDTF">2023-03-14T11:56:10Z</dcterms:created>
  <dcterms:modified xsi:type="dcterms:W3CDTF">2025-10-01T19:03:42Z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