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38"/>
  </p:notesMasterIdLst>
  <p:sldIdLst>
    <p:sldId id="308" r:id="rId5"/>
    <p:sldId id="833" r:id="rId6"/>
    <p:sldId id="984" r:id="rId7"/>
    <p:sldId id="1004" r:id="rId8"/>
    <p:sldId id="1005" r:id="rId9"/>
    <p:sldId id="1007" r:id="rId10"/>
    <p:sldId id="1008" r:id="rId11"/>
    <p:sldId id="1010" r:id="rId12"/>
    <p:sldId id="1009" r:id="rId13"/>
    <p:sldId id="1012" r:id="rId14"/>
    <p:sldId id="1014" r:id="rId15"/>
    <p:sldId id="1015" r:id="rId16"/>
    <p:sldId id="1016" r:id="rId17"/>
    <p:sldId id="1017" r:id="rId18"/>
    <p:sldId id="1018" r:id="rId19"/>
    <p:sldId id="1019" r:id="rId20"/>
    <p:sldId id="1020" r:id="rId21"/>
    <p:sldId id="1021" r:id="rId22"/>
    <p:sldId id="1022" r:id="rId23"/>
    <p:sldId id="1023" r:id="rId24"/>
    <p:sldId id="1034" r:id="rId25"/>
    <p:sldId id="1025" r:id="rId26"/>
    <p:sldId id="1026" r:id="rId27"/>
    <p:sldId id="1027" r:id="rId28"/>
    <p:sldId id="1028" r:id="rId29"/>
    <p:sldId id="1029" r:id="rId30"/>
    <p:sldId id="1030" r:id="rId31"/>
    <p:sldId id="1031" r:id="rId32"/>
    <p:sldId id="1032" r:id="rId33"/>
    <p:sldId id="1033" r:id="rId34"/>
    <p:sldId id="1035" r:id="rId35"/>
    <p:sldId id="842" r:id="rId36"/>
    <p:sldId id="116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B5405D-D8B2-49EA-6909-6B4E62B5F8A9}" name="Ashley Hall" initials="AH" userId="S::Ashley.Hall@heart.org::2a66d3b0-1297-473c-987b-4bc851ac6b5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242B"/>
    <a:srgbClr val="F0DB0E"/>
    <a:srgbClr val="F47320"/>
    <a:srgbClr val="F99B1D"/>
    <a:srgbClr val="82D472"/>
    <a:srgbClr val="595959"/>
    <a:srgbClr val="A2A1A1"/>
    <a:srgbClr val="2F5597"/>
    <a:srgbClr val="CF242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616189-D433-4389-9DA7-AE6CD888C1D2}" v="3" dt="2025-10-01T19:02:33.1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10" autoAdjust="0"/>
    <p:restoredTop sz="93765" autoAdjust="0"/>
  </p:normalViewPr>
  <p:slideViewPr>
    <p:cSldViewPr snapToGrid="0">
      <p:cViewPr varScale="1">
        <p:scale>
          <a:sx n="77" d="100"/>
          <a:sy n="77" d="100"/>
        </p:scale>
        <p:origin x="126" y="72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wendolyn Reyna" userId="0492242f-5314-4750-ad50-640a4fe02908" providerId="ADAL" clId="{A058646F-37F6-4C68-9ADE-703039541D3A}"/>
    <pc:docChg chg="addSld modSld">
      <pc:chgData name="Gwendolyn Reyna" userId="0492242f-5314-4750-ad50-640a4fe02908" providerId="ADAL" clId="{A058646F-37F6-4C68-9ADE-703039541D3A}" dt="2025-09-15T18:15:30.858" v="174" actId="114"/>
      <pc:docMkLst>
        <pc:docMk/>
      </pc:docMkLst>
      <pc:sldChg chg="modSp mod">
        <pc:chgData name="Gwendolyn Reyna" userId="0492242f-5314-4750-ad50-640a4fe02908" providerId="ADAL" clId="{A058646F-37F6-4C68-9ADE-703039541D3A}" dt="2025-09-15T17:05:52.803" v="4" actId="1076"/>
        <pc:sldMkLst>
          <pc:docMk/>
          <pc:sldMk cId="1171176184" sldId="308"/>
        </pc:sldMkLst>
        <pc:spChg chg="mod">
          <ac:chgData name="Gwendolyn Reyna" userId="0492242f-5314-4750-ad50-640a4fe02908" providerId="ADAL" clId="{A058646F-37F6-4C68-9ADE-703039541D3A}" dt="2025-09-15T17:05:52.803" v="4" actId="1076"/>
          <ac:spMkLst>
            <pc:docMk/>
            <pc:sldMk cId="1171176184" sldId="308"/>
            <ac:spMk id="3" creationId="{CDEA19E2-C884-5343-8547-E4ACA2FCDE39}"/>
          </ac:spMkLst>
        </pc:spChg>
      </pc:sldChg>
      <pc:sldChg chg="modSp mod">
        <pc:chgData name="Gwendolyn Reyna" userId="0492242f-5314-4750-ad50-640a4fe02908" providerId="ADAL" clId="{A058646F-37F6-4C68-9ADE-703039541D3A}" dt="2025-09-15T18:15:30.858" v="174" actId="114"/>
        <pc:sldMkLst>
          <pc:docMk/>
          <pc:sldMk cId="675889619" sldId="842"/>
        </pc:sldMkLst>
        <pc:spChg chg="mod">
          <ac:chgData name="Gwendolyn Reyna" userId="0492242f-5314-4750-ad50-640a4fe02908" providerId="ADAL" clId="{A058646F-37F6-4C68-9ADE-703039541D3A}" dt="2025-09-15T17:06:20.903" v="5" actId="113"/>
          <ac:spMkLst>
            <pc:docMk/>
            <pc:sldMk cId="675889619" sldId="842"/>
            <ac:spMk id="6" creationId="{98371956-81F8-49E7-CCD2-C49A7A8DB4BB}"/>
          </ac:spMkLst>
        </pc:spChg>
        <pc:spChg chg="mod">
          <ac:chgData name="Gwendolyn Reyna" userId="0492242f-5314-4750-ad50-640a4fe02908" providerId="ADAL" clId="{A058646F-37F6-4C68-9ADE-703039541D3A}" dt="2025-09-15T17:13:07.575" v="103" actId="20577"/>
          <ac:spMkLst>
            <pc:docMk/>
            <pc:sldMk cId="675889619" sldId="842"/>
            <ac:spMk id="8" creationId="{C809FE08-8957-56B3-622C-633C17B75F70}"/>
          </ac:spMkLst>
        </pc:spChg>
        <pc:spChg chg="mod">
          <ac:chgData name="Gwendolyn Reyna" userId="0492242f-5314-4750-ad50-640a4fe02908" providerId="ADAL" clId="{A058646F-37F6-4C68-9ADE-703039541D3A}" dt="2025-09-15T18:15:30.858" v="174" actId="114"/>
          <ac:spMkLst>
            <pc:docMk/>
            <pc:sldMk cId="675889619" sldId="842"/>
            <ac:spMk id="9" creationId="{8EDF807D-F0E6-DF23-E1F1-77343594D6F0}"/>
          </ac:spMkLst>
        </pc:spChg>
      </pc:sldChg>
      <pc:sldChg chg="add">
        <pc:chgData name="Gwendolyn Reyna" userId="0492242f-5314-4750-ad50-640a4fe02908" providerId="ADAL" clId="{A058646F-37F6-4C68-9ADE-703039541D3A}" dt="2025-09-15T17:13:23.999" v="104"/>
        <pc:sldMkLst>
          <pc:docMk/>
          <pc:sldMk cId="1157976724" sldId="11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7B0F47-72A7-40CD-97BC-FA664BD8B4EC}" type="datetimeFigureOut">
              <a:rPr lang="en-US" smtClean="0"/>
              <a:t>10/1/2025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31FF5-ADD1-489E-9034-3EA822349562}" type="slidenum">
              <a:rPr lang="en-US" smtClean="0"/>
              <a:t>‹#›</a:t>
            </a:fld>
            <a:endParaRPr lang="en-US"/>
          </a:p>
        </p:txBody>
      </p:sp>
    </p:spTree>
    <p:extLst>
      <p:ext uri="{BB962C8B-B14F-4D97-AF65-F5344CB8AC3E}">
        <p14:creationId xmlns:p14="http://schemas.microsoft.com/office/powerpoint/2010/main" val="188195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FAFC5-3A27-43A2-9905-E94D9A42FA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048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32</a:t>
            </a:fld>
            <a:endParaRPr lang="en-US"/>
          </a:p>
        </p:txBody>
      </p:sp>
    </p:spTree>
    <p:extLst>
      <p:ext uri="{BB962C8B-B14F-4D97-AF65-F5344CB8AC3E}">
        <p14:creationId xmlns:p14="http://schemas.microsoft.com/office/powerpoint/2010/main" val="1103179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C0D46-CF2A-4336-A938-D74176F425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18150D-1242-ABF5-32AE-27BA9C0A05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DC0D41-605C-58C4-C2B4-ED6F485D77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AE1248-9B59-6CB7-CA2D-5BDC839094F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FAFC5-3A27-43A2-9905-E94D9A42FA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29200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FE54C2-D791-9B45-AD53-484F26DBFD7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3FD23563-8619-944E-B06D-E9C75F669EE1}"/>
              </a:ext>
            </a:extLst>
          </p:cNvPr>
          <p:cNvSpPr>
            <a:spLocks noGrp="1"/>
          </p:cNvSpPr>
          <p:nvPr>
            <p:ph type="ctrTitle" hasCustomPrompt="1"/>
          </p:nvPr>
        </p:nvSpPr>
        <p:spPr>
          <a:xfrm>
            <a:off x="2209800" y="1967947"/>
            <a:ext cx="9144000" cy="1909763"/>
          </a:xfrm>
        </p:spPr>
        <p:txBody>
          <a:bodyPr anchor="b"/>
          <a:lstStyle>
            <a:lvl1pPr algn="ctr">
              <a:defRPr sz="54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72455242-CE50-B746-8A9D-3F32FAEFCC59}"/>
              </a:ext>
            </a:extLst>
          </p:cNvPr>
          <p:cNvSpPr>
            <a:spLocks noGrp="1"/>
          </p:cNvSpPr>
          <p:nvPr>
            <p:ph type="subTitle" idx="1"/>
          </p:nvPr>
        </p:nvSpPr>
        <p:spPr>
          <a:xfrm>
            <a:off x="2209800" y="4168569"/>
            <a:ext cx="9144000" cy="60221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5968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descr="Background pattern&#10;&#10;Description automatically generated with low confidence">
            <a:extLst>
              <a:ext uri="{FF2B5EF4-FFF2-40B4-BE49-F238E27FC236}">
                <a16:creationId xmlns:a16="http://schemas.microsoft.com/office/drawing/2014/main" id="{AE6F6A19-9DF2-9A4A-8D20-804B137EB2C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112412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31B4AF-4EF8-F445-5A0B-14E5FD92CF77}"/>
              </a:ext>
            </a:extLst>
          </p:cNvPr>
          <p:cNvSpPr/>
          <p:nvPr userDrawn="1"/>
        </p:nvSpPr>
        <p:spPr>
          <a:xfrm>
            <a:off x="0" y="0"/>
            <a:ext cx="3168316"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672" r="1"/>
          <a:stretch/>
        </p:blipFill>
        <p:spPr>
          <a:xfrm>
            <a:off x="96253" y="143"/>
            <a:ext cx="12097418"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838200" y="5525611"/>
            <a:ext cx="10515600" cy="271939"/>
          </a:xfrm>
        </p:spPr>
        <p:txBody>
          <a:bodyPr lIns="0">
            <a:noAutofit/>
          </a:bodyPr>
          <a:lstStyle>
            <a:lvl1pPr>
              <a:buNone/>
              <a:defRPr sz="1200">
                <a:latin typeface="Lub Dub Condensed" panose="020B0506030403020204" pitchFamily="34" charset="0"/>
              </a:defRPr>
            </a:lvl1pPr>
          </a:lstStyle>
          <a:p>
            <a:pPr lvl="0"/>
            <a:r>
              <a:rPr lang="en-US" dirty="0"/>
              <a:t>Click to edit Master text styles</a:t>
            </a:r>
          </a:p>
        </p:txBody>
      </p:sp>
      <p:sp>
        <p:nvSpPr>
          <p:cNvPr id="7" name="TextBox 6">
            <a:extLst>
              <a:ext uri="{FF2B5EF4-FFF2-40B4-BE49-F238E27FC236}">
                <a16:creationId xmlns:a16="http://schemas.microsoft.com/office/drawing/2014/main" id="{9502E9AC-1262-4C1D-9D88-502359AA60A7}"/>
              </a:ext>
            </a:extLst>
          </p:cNvPr>
          <p:cNvSpPr txBox="1"/>
          <p:nvPr userDrawn="1"/>
        </p:nvSpPr>
        <p:spPr>
          <a:xfrm>
            <a:off x="2691546" y="6355866"/>
            <a:ext cx="6808909" cy="230832"/>
          </a:xfrm>
          <a:prstGeom prst="rect">
            <a:avLst/>
          </a:prstGeom>
          <a:noFill/>
        </p:spPr>
        <p:txBody>
          <a:bodyPr wrap="square">
            <a:spAutoFit/>
          </a:bodyPr>
          <a:lstStyle/>
          <a:p>
            <a:pPr algn="ctr">
              <a:buClr>
                <a:srgbClr val="000000"/>
              </a:buClr>
              <a:defRPr/>
            </a:pPr>
            <a:r>
              <a:rPr lang="en-US" sz="900" kern="0" dirty="0" err="1">
                <a:solidFill>
                  <a:schemeClr val="tx1">
                    <a:lumMod val="50000"/>
                    <a:lumOff val="50000"/>
                  </a:schemeClr>
                </a:solidFill>
                <a:latin typeface="Lub Dub Condensed" panose="020B0506030403020204" pitchFamily="34" charset="0"/>
                <a:cs typeface="Arial"/>
              </a:rPr>
              <a:t>Ommen</a:t>
            </a:r>
            <a:r>
              <a:rPr lang="en-US" sz="900" kern="0" dirty="0">
                <a:solidFill>
                  <a:schemeClr val="tx1">
                    <a:lumMod val="50000"/>
                    <a:lumOff val="50000"/>
                  </a:schemeClr>
                </a:solidFill>
                <a:latin typeface="Lub Dub Condensed" panose="020B0506030403020204" pitchFamily="34" charset="0"/>
                <a:cs typeface="Arial"/>
              </a:rPr>
              <a:t>, S.R. et al, 2024 AHA/ACC/AMSSM/HRS/PACES/SCMR Guideline for the Management of Hypertrophic Cardiomyopathy. </a:t>
            </a:r>
            <a:r>
              <a:rPr lang="en-US" sz="900" i="1" kern="0" dirty="0">
                <a:solidFill>
                  <a:schemeClr val="tx1">
                    <a:lumMod val="50000"/>
                    <a:lumOff val="50000"/>
                  </a:schemeClr>
                </a:solidFill>
                <a:latin typeface="Lub Dub Condensed" panose="020B0506030403020204" pitchFamily="34" charset="0"/>
                <a:cs typeface="Arial"/>
              </a:rPr>
              <a:t>Circulation</a:t>
            </a:r>
            <a:r>
              <a:rPr lang="en-US" sz="900" kern="0" dirty="0">
                <a:solidFill>
                  <a:schemeClr val="tx1">
                    <a:lumMod val="50000"/>
                    <a:lumOff val="50000"/>
                  </a:schemeClr>
                </a:solidFill>
                <a:latin typeface="Lub Dub Condensed" panose="020B0506030403020204" pitchFamily="34" charset="0"/>
                <a:cs typeface="Arial"/>
              </a:rPr>
              <a:t>.</a:t>
            </a:r>
          </a:p>
        </p:txBody>
      </p:sp>
    </p:spTree>
    <p:extLst>
      <p:ext uri="{BB962C8B-B14F-4D97-AF65-F5344CB8AC3E}">
        <p14:creationId xmlns:p14="http://schemas.microsoft.com/office/powerpoint/2010/main" val="3681482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2343303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rgbClr val="CF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bg1"/>
                </a:solidFill>
                <a:latin typeface="Lub Dub Medium" panose="020B0603030403020204" pitchFamily="34" charset="0"/>
              </a:defRPr>
            </a:lvl1pPr>
          </a:lstStyle>
          <a:p>
            <a:fld id="{FDAF4333-7328-E84F-9F6D-15A5075E3AB3}" type="slidenum">
              <a:rPr lang="en-US" smtClean="0"/>
              <a:pPr/>
              <a:t>‹#›</a:t>
            </a:fld>
            <a:endParaRPr lang="en-US" dirty="0"/>
          </a:p>
        </p:txBody>
      </p:sp>
    </p:spTree>
    <p:extLst>
      <p:ext uri="{BB962C8B-B14F-4D97-AF65-F5344CB8AC3E}">
        <p14:creationId xmlns:p14="http://schemas.microsoft.com/office/powerpoint/2010/main" val="2970430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838200" y="5525611"/>
            <a:ext cx="10515600" cy="271939"/>
          </a:xfrm>
        </p:spPr>
        <p:txBody>
          <a:bodyPr lIns="0">
            <a:noAutofit/>
          </a:bodyPr>
          <a:lstStyle>
            <a:lvl1pPr>
              <a:buNone/>
              <a:defRPr sz="1200">
                <a:latin typeface="Lub Dub Condensed" panose="020B0506030403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685258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35D4A77D-62E2-7543-9429-601A081E230B}"/>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2" name="Title Placeholder 1">
            <a:extLst>
              <a:ext uri="{FF2B5EF4-FFF2-40B4-BE49-F238E27FC236}">
                <a16:creationId xmlns:a16="http://schemas.microsoft.com/office/drawing/2014/main" id="{6BC06D0D-9CF8-BF47-84F1-14601FF4F794}"/>
              </a:ext>
            </a:extLst>
          </p:cNvPr>
          <p:cNvSpPr>
            <a:spLocks noGrp="1"/>
          </p:cNvSpPr>
          <p:nvPr>
            <p:ph type="title"/>
          </p:nvPr>
        </p:nvSpPr>
        <p:spPr>
          <a:xfrm>
            <a:off x="838200" y="365125"/>
            <a:ext cx="10515600" cy="660111"/>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A096185F-E230-DF47-BD73-C48F14F35785}"/>
              </a:ext>
            </a:extLst>
          </p:cNvPr>
          <p:cNvSpPr>
            <a:spLocks noGrp="1"/>
          </p:cNvSpPr>
          <p:nvPr>
            <p:ph type="body" idx="1"/>
          </p:nvPr>
        </p:nvSpPr>
        <p:spPr>
          <a:xfrm>
            <a:off x="838200" y="1357745"/>
            <a:ext cx="10515600" cy="43356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027849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hf hdr="0" ftr="0" dt="0"/>
  <p:txStyles>
    <p:titleStyle>
      <a:lvl1pPr algn="l" defTabSz="914400" rtl="0" eaLnBrk="1" latinLnBrk="0" hangingPunct="1">
        <a:lnSpc>
          <a:spcPct val="90000"/>
        </a:lnSpc>
        <a:spcBef>
          <a:spcPct val="0"/>
        </a:spcBef>
        <a:buNone/>
        <a:defRPr sz="3600" kern="1200">
          <a:solidFill>
            <a:schemeClr val="tx1"/>
          </a:solidFill>
          <a:latin typeface="Lub Dub Bold" panose="020B08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svg"/><Relationship Id="rId7" Type="http://schemas.openxmlformats.org/officeDocument/2006/relationships/image" Target="../media/image50.svg"/><Relationship Id="rId2" Type="http://schemas.openxmlformats.org/officeDocument/2006/relationships/image" Target="../media/image45.png"/><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svg"/><Relationship Id="rId4" Type="http://schemas.openxmlformats.org/officeDocument/2006/relationships/image" Target="../media/image47.png"/><Relationship Id="rId9" Type="http://schemas.openxmlformats.org/officeDocument/2006/relationships/image" Target="../media/image52.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svg"/><Relationship Id="rId7" Type="http://schemas.openxmlformats.org/officeDocument/2006/relationships/image" Target="../media/image58.svg"/><Relationship Id="rId2" Type="http://schemas.openxmlformats.org/officeDocument/2006/relationships/image" Target="../media/image53.png"/><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image" Target="../media/image56.svg"/><Relationship Id="rId4" Type="http://schemas.openxmlformats.org/officeDocument/2006/relationships/image" Target="../media/image55.png"/><Relationship Id="rId9" Type="http://schemas.openxmlformats.org/officeDocument/2006/relationships/image" Target="../media/image60.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png"/><Relationship Id="rId3" Type="http://schemas.openxmlformats.org/officeDocument/2006/relationships/image" Target="../media/image62.svg"/><Relationship Id="rId7" Type="http://schemas.openxmlformats.org/officeDocument/2006/relationships/image" Target="../media/image66.svg"/><Relationship Id="rId12" Type="http://schemas.openxmlformats.org/officeDocument/2006/relationships/image" Target="../media/image71.svg"/><Relationship Id="rId2" Type="http://schemas.openxmlformats.org/officeDocument/2006/relationships/image" Target="../media/image61.png"/><Relationship Id="rId1" Type="http://schemas.openxmlformats.org/officeDocument/2006/relationships/slideLayout" Target="../slideLayouts/slideLayout3.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sv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svg"/><Relationship Id="rId14" Type="http://schemas.openxmlformats.org/officeDocument/2006/relationships/image" Target="../media/image73.svg"/></Relationships>
</file>

<file path=ppt/slides/_rels/slide28.xml.rels><?xml version="1.0" encoding="UTF-8" standalone="yes"?>
<Relationships xmlns="http://schemas.openxmlformats.org/package/2006/relationships"><Relationship Id="rId3" Type="http://schemas.openxmlformats.org/officeDocument/2006/relationships/image" Target="../media/image75.svg"/><Relationship Id="rId7" Type="http://schemas.openxmlformats.org/officeDocument/2006/relationships/image" Target="../media/image79.svg"/><Relationship Id="rId2" Type="http://schemas.openxmlformats.org/officeDocument/2006/relationships/image" Target="../media/image74.png"/><Relationship Id="rId1" Type="http://schemas.openxmlformats.org/officeDocument/2006/relationships/slideLayout" Target="../slideLayouts/slideLayout3.xml"/><Relationship Id="rId6" Type="http://schemas.openxmlformats.org/officeDocument/2006/relationships/image" Target="../media/image78.png"/><Relationship Id="rId5" Type="http://schemas.openxmlformats.org/officeDocument/2006/relationships/image" Target="../media/image77.svg"/><Relationship Id="rId4" Type="http://schemas.openxmlformats.org/officeDocument/2006/relationships/image" Target="../media/image76.png"/></Relationships>
</file>

<file path=ppt/slides/_rels/slide29.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7.png"/><Relationship Id="rId18" Type="http://schemas.openxmlformats.org/officeDocument/2006/relationships/image" Target="../media/image92.svg"/><Relationship Id="rId3" Type="http://schemas.openxmlformats.org/officeDocument/2006/relationships/image" Target="../media/image64.svg"/><Relationship Id="rId7" Type="http://schemas.openxmlformats.org/officeDocument/2006/relationships/image" Target="../media/image81.svg"/><Relationship Id="rId12" Type="http://schemas.openxmlformats.org/officeDocument/2006/relationships/image" Target="../media/image86.svg"/><Relationship Id="rId17" Type="http://schemas.openxmlformats.org/officeDocument/2006/relationships/image" Target="../media/image91.png"/><Relationship Id="rId2" Type="http://schemas.openxmlformats.org/officeDocument/2006/relationships/image" Target="../media/image63.png"/><Relationship Id="rId16" Type="http://schemas.openxmlformats.org/officeDocument/2006/relationships/image" Target="../media/image90.svg"/><Relationship Id="rId20" Type="http://schemas.openxmlformats.org/officeDocument/2006/relationships/image" Target="../media/image94.svg"/><Relationship Id="rId1" Type="http://schemas.openxmlformats.org/officeDocument/2006/relationships/slideLayout" Target="../slideLayouts/slideLayout3.xml"/><Relationship Id="rId6" Type="http://schemas.openxmlformats.org/officeDocument/2006/relationships/image" Target="../media/image80.png"/><Relationship Id="rId11" Type="http://schemas.openxmlformats.org/officeDocument/2006/relationships/image" Target="../media/image85.png"/><Relationship Id="rId5" Type="http://schemas.openxmlformats.org/officeDocument/2006/relationships/image" Target="../media/image52.svg"/><Relationship Id="rId15" Type="http://schemas.openxmlformats.org/officeDocument/2006/relationships/image" Target="../media/image89.png"/><Relationship Id="rId10" Type="http://schemas.openxmlformats.org/officeDocument/2006/relationships/image" Target="../media/image84.svg"/><Relationship Id="rId19" Type="http://schemas.openxmlformats.org/officeDocument/2006/relationships/image" Target="../media/image93.png"/><Relationship Id="rId4" Type="http://schemas.openxmlformats.org/officeDocument/2006/relationships/image" Target="../media/image51.png"/><Relationship Id="rId9" Type="http://schemas.openxmlformats.org/officeDocument/2006/relationships/image" Target="../media/image83.png"/><Relationship Id="rId14" Type="http://schemas.openxmlformats.org/officeDocument/2006/relationships/image" Target="../media/image88.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svg"/><Relationship Id="rId2" Type="http://schemas.openxmlformats.org/officeDocument/2006/relationships/image" Target="../media/image6.jp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professional.heart.org/en/guidelines-and-statements/hcm-af-risk-calculator" TargetMode="External"/><Relationship Id="rId2" Type="http://schemas.openxmlformats.org/officeDocument/2006/relationships/image" Target="../media/image97.png"/><Relationship Id="rId1" Type="http://schemas.openxmlformats.org/officeDocument/2006/relationships/slideLayout" Target="../slideLayouts/slideLayout3.xml"/><Relationship Id="rId4" Type="http://schemas.openxmlformats.org/officeDocument/2006/relationships/image" Target="../media/image98.png"/></Relationships>
</file>

<file path=ppt/slides/_rels/slide32.xml.rels><?xml version="1.0" encoding="UTF-8" standalone="yes"?>
<Relationships xmlns="http://schemas.openxmlformats.org/package/2006/relationships"><Relationship Id="rId3" Type="http://schemas.openxmlformats.org/officeDocument/2006/relationships/hyperlink" Target="https://professional.heart.org/en/guidelines-and-statements/guideline-essentials-aha-clinical-slide-serie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www.heart.org/en/about-us/statements-and-policies/copyright-request-form"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sv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svg"/><Relationship Id="rId10" Type="http://schemas.openxmlformats.org/officeDocument/2006/relationships/image" Target="../media/image23.svg"/><Relationship Id="rId4" Type="http://schemas.openxmlformats.org/officeDocument/2006/relationships/image" Target="../media/image17.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3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American Heart Association">
            <a:extLst>
              <a:ext uri="{FF2B5EF4-FFF2-40B4-BE49-F238E27FC236}">
                <a16:creationId xmlns:a16="http://schemas.microsoft.com/office/drawing/2014/main" id="{96162FBB-ECD7-4996-B4F0-6244AFA17C13}"/>
              </a:ext>
            </a:extLst>
          </p:cNvPr>
          <p:cNvSpPr/>
          <p:nvPr/>
        </p:nvSpPr>
        <p:spPr>
          <a:xfrm>
            <a:off x="160256" y="5825765"/>
            <a:ext cx="1470581" cy="895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8E7538-99E0-814A-996C-0848A5205CE0}"/>
              </a:ext>
            </a:extLst>
          </p:cNvPr>
          <p:cNvSpPr>
            <a:spLocks noGrp="1"/>
          </p:cNvSpPr>
          <p:nvPr>
            <p:ph type="ctrTitle"/>
          </p:nvPr>
        </p:nvSpPr>
        <p:spPr>
          <a:xfrm>
            <a:off x="2209800" y="1302589"/>
            <a:ext cx="9144000" cy="1800829"/>
          </a:xfrm>
        </p:spPr>
        <p:txBody>
          <a:bodyPr/>
          <a:lstStyle/>
          <a:p>
            <a:r>
              <a:rPr lang="en-US" sz="6000" dirty="0"/>
              <a:t>Guideline Essential: AHA Clinical Slide Series</a:t>
            </a:r>
          </a:p>
        </p:txBody>
      </p:sp>
      <p:sp>
        <p:nvSpPr>
          <p:cNvPr id="3" name="Subtitle 2">
            <a:extLst>
              <a:ext uri="{FF2B5EF4-FFF2-40B4-BE49-F238E27FC236}">
                <a16:creationId xmlns:a16="http://schemas.microsoft.com/office/drawing/2014/main" id="{CDEA19E2-C884-5343-8547-E4ACA2FCDE39}"/>
              </a:ext>
            </a:extLst>
          </p:cNvPr>
          <p:cNvSpPr>
            <a:spLocks noGrp="1"/>
          </p:cNvSpPr>
          <p:nvPr>
            <p:ph type="subTitle" idx="1"/>
          </p:nvPr>
        </p:nvSpPr>
        <p:spPr>
          <a:xfrm>
            <a:off x="2449372" y="3573115"/>
            <a:ext cx="8664856" cy="2252650"/>
          </a:xfrm>
        </p:spPr>
        <p:txBody>
          <a:bodyPr>
            <a:normAutofit/>
          </a:bodyPr>
          <a:lstStyle/>
          <a:p>
            <a:pPr>
              <a:lnSpc>
                <a:spcPct val="110000"/>
              </a:lnSpc>
              <a:spcBef>
                <a:spcPts val="0"/>
              </a:spcBef>
            </a:pPr>
            <a:r>
              <a:rPr lang="en-US" sz="2000" dirty="0">
                <a:latin typeface="Lub Dub Light" panose="020B0303030403020204" pitchFamily="34" charset="0"/>
              </a:rPr>
              <a:t>ADAPTED FROM:</a:t>
            </a:r>
            <a:br>
              <a:rPr lang="en-US" sz="2000" dirty="0">
                <a:latin typeface="Lub Dub Light" panose="020B0303030403020204" pitchFamily="34" charset="0"/>
              </a:rPr>
            </a:br>
            <a:r>
              <a:rPr lang="en-US" sz="1050" dirty="0">
                <a:latin typeface="Lub Dub Light" panose="020B0303030403020204" pitchFamily="34" charset="0"/>
              </a:rPr>
              <a:t> </a:t>
            </a:r>
            <a:br>
              <a:rPr lang="en-US" sz="1600" dirty="0"/>
            </a:br>
            <a:r>
              <a:rPr kumimoji="0" lang="en-US" sz="2800" b="1" i="0" u="none" strike="noStrike" kern="1200" cap="none" spc="0" normalizeH="0" baseline="0" noProof="0" dirty="0">
                <a:ln>
                  <a:noFill/>
                </a:ln>
                <a:effectLst/>
                <a:uLnTx/>
                <a:uFillTx/>
                <a:cs typeface="Arial" panose="020B0604020202020204" pitchFamily="34" charset="0"/>
              </a:rPr>
              <a:t>2024 AHA/ACC/AMSSM/HRS/PACES/SCMR Guideline for the Management of Hypertrophic Cardiomyopathy </a:t>
            </a:r>
          </a:p>
          <a:p>
            <a:pPr>
              <a:lnSpc>
                <a:spcPct val="110000"/>
              </a:lnSpc>
              <a:spcBef>
                <a:spcPts val="0"/>
              </a:spcBef>
            </a:pPr>
            <a:endParaRPr lang="en-US" sz="3200" dirty="0">
              <a:latin typeface="Lub Dub Bold" panose="020B0803030403020204" pitchFamily="34" charset="0"/>
            </a:endParaRPr>
          </a:p>
        </p:txBody>
      </p:sp>
      <p:pic>
        <p:nvPicPr>
          <p:cNvPr id="5" name="Picture 4">
            <a:extLst>
              <a:ext uri="{FF2B5EF4-FFF2-40B4-BE49-F238E27FC236}">
                <a16:creationId xmlns:a16="http://schemas.microsoft.com/office/drawing/2014/main" id="{A1F90575-A191-382C-A12D-BEF7B58370D5}"/>
              </a:ext>
              <a:ext uri="{C183D7F6-B498-43B3-948B-1728B52AA6E4}">
                <adec:decorative xmlns:adec="http://schemas.microsoft.com/office/drawing/2017/decorative" val="1"/>
              </a:ext>
            </a:extLst>
          </p:cNvPr>
          <p:cNvPicPr>
            <a:picLocks noChangeAspect="1"/>
          </p:cNvPicPr>
          <p:nvPr/>
        </p:nvPicPr>
        <p:blipFill>
          <a:blip r:embed="rId3" cstate="print">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4">
                    <a14:imgEffect>
                      <a14:colorTemperature colorTemp="6416"/>
                    </a14:imgEffect>
                    <a14:imgEffect>
                      <a14:saturation sat="0"/>
                    </a14:imgEffect>
                  </a14:imgLayer>
                </a14:imgProps>
              </a:ext>
              <a:ext uri="{28A0092B-C50C-407E-A947-70E740481C1C}">
                <a14:useLocalDpi xmlns:a14="http://schemas.microsoft.com/office/drawing/2010/main"/>
              </a:ext>
            </a:extLst>
          </a:blip>
          <a:stretch>
            <a:fillRect/>
          </a:stretch>
        </p:blipFill>
        <p:spPr>
          <a:xfrm>
            <a:off x="10956175" y="5610069"/>
            <a:ext cx="972588" cy="972588"/>
          </a:xfrm>
          <a:prstGeom prst="rect">
            <a:avLst/>
          </a:prstGeom>
        </p:spPr>
      </p:pic>
      <p:sp>
        <p:nvSpPr>
          <p:cNvPr id="6" name="TextBox 5">
            <a:extLst>
              <a:ext uri="{FF2B5EF4-FFF2-40B4-BE49-F238E27FC236}">
                <a16:creationId xmlns:a16="http://schemas.microsoft.com/office/drawing/2014/main" id="{D65B3781-C98A-9258-4ED2-6FB5060333B8}"/>
              </a:ext>
              <a:ext uri="{C183D7F6-B498-43B3-948B-1728B52AA6E4}">
                <adec:decorative xmlns:adec="http://schemas.microsoft.com/office/drawing/2017/decorative" val="1"/>
              </a:ext>
            </a:extLst>
          </p:cNvPr>
          <p:cNvSpPr txBox="1"/>
          <p:nvPr/>
        </p:nvSpPr>
        <p:spPr>
          <a:xfrm>
            <a:off x="10712333" y="6496921"/>
            <a:ext cx="1407622" cy="215444"/>
          </a:xfrm>
          <a:prstGeom prst="rect">
            <a:avLst/>
          </a:prstGeom>
          <a:noFill/>
        </p:spPr>
        <p:txBody>
          <a:bodyPr wrap="square">
            <a:spAutoFit/>
          </a:bodyPr>
          <a:lstStyle/>
          <a:p>
            <a:pPr algn="ctr"/>
            <a:r>
              <a:rPr lang="en-US" sz="800" b="1" dirty="0">
                <a:solidFill>
                  <a:srgbClr val="D4D4D4"/>
                </a:solidFill>
                <a:latin typeface="Lub Dub Condensed" panose="020B0506030403020204" pitchFamily="34" charset="0"/>
              </a:rPr>
              <a:t>AHA Clinical Slides PPTX</a:t>
            </a:r>
          </a:p>
        </p:txBody>
      </p:sp>
    </p:spTree>
    <p:extLst>
      <p:ext uri="{BB962C8B-B14F-4D97-AF65-F5344CB8AC3E}">
        <p14:creationId xmlns:p14="http://schemas.microsoft.com/office/powerpoint/2010/main" val="1171176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A683B-466D-D8C4-C3E1-CA42FCEA6A5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2B1311A-7B74-3C38-3A23-B4FF59642238}"/>
              </a:ext>
            </a:extLst>
          </p:cNvPr>
          <p:cNvSpPr>
            <a:spLocks noGrp="1"/>
          </p:cNvSpPr>
          <p:nvPr>
            <p:ph type="title"/>
          </p:nvPr>
        </p:nvSpPr>
        <p:spPr>
          <a:xfrm>
            <a:off x="838200" y="365125"/>
            <a:ext cx="9652819" cy="660111"/>
          </a:xfrm>
        </p:spPr>
        <p:txBody>
          <a:bodyPr/>
          <a:lstStyle/>
          <a:p>
            <a:r>
              <a:rPr lang="en-US" dirty="0"/>
              <a:t>Recommendations for </a:t>
            </a:r>
            <a:br>
              <a:rPr lang="en-US" dirty="0"/>
            </a:br>
            <a:r>
              <a:rPr lang="en-US" dirty="0"/>
              <a:t>Shared Decision-Making in HCM</a:t>
            </a:r>
          </a:p>
        </p:txBody>
      </p:sp>
      <p:sp>
        <p:nvSpPr>
          <p:cNvPr id="10" name="Rectangle 9">
            <a:extLst>
              <a:ext uri="{FF2B5EF4-FFF2-40B4-BE49-F238E27FC236}">
                <a16:creationId xmlns:a16="http://schemas.microsoft.com/office/drawing/2014/main" id="{12F4BD30-591F-B1E4-F071-9B9427B81011}"/>
              </a:ext>
              <a:ext uri="{C183D7F6-B498-43B3-948B-1728B52AA6E4}">
                <adec:decorative xmlns:adec="http://schemas.microsoft.com/office/drawing/2017/decorative" val="1"/>
              </a:ext>
            </a:extLst>
          </p:cNvPr>
          <p:cNvSpPr/>
          <p:nvPr/>
        </p:nvSpPr>
        <p:spPr>
          <a:xfrm>
            <a:off x="4083628" y="1467671"/>
            <a:ext cx="7419109" cy="1630049"/>
          </a:xfrm>
          <a:prstGeom prst="rect">
            <a:avLst/>
          </a:prstGeom>
          <a:solidFill>
            <a:srgbClr val="82D4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20ADE8C-5E2A-D6A6-3D11-ADA2A615904E}"/>
              </a:ext>
              <a:ext uri="{C183D7F6-B498-43B3-948B-1728B52AA6E4}">
                <adec:decorative xmlns:adec="http://schemas.microsoft.com/office/drawing/2017/decorative" val="1"/>
              </a:ext>
            </a:extLst>
          </p:cNvPr>
          <p:cNvSpPr/>
          <p:nvPr/>
        </p:nvSpPr>
        <p:spPr>
          <a:xfrm>
            <a:off x="4083628" y="3452334"/>
            <a:ext cx="7419109" cy="203347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709C80E0-C214-0394-FE3B-9D057A0DC9A8}"/>
              </a:ext>
            </a:extLst>
          </p:cNvPr>
          <p:cNvSpPr txBox="1"/>
          <p:nvPr/>
        </p:nvSpPr>
        <p:spPr>
          <a:xfrm>
            <a:off x="4207619" y="1516483"/>
            <a:ext cx="6993781" cy="1477328"/>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sng" strike="noStrike" kern="0" cap="none" spc="0" normalizeH="0" baseline="0" noProof="0" dirty="0">
                <a:ln>
                  <a:noFill/>
                </a:ln>
                <a:solidFill>
                  <a:srgbClr val="000000"/>
                </a:solidFill>
                <a:effectLst/>
                <a:uLnTx/>
                <a:uFillTx/>
                <a:latin typeface="Lub Dub Bold" panose="020B0803030403020204" pitchFamily="34" charset="0"/>
                <a:cs typeface="Arial"/>
                <a:sym typeface="Arial"/>
              </a:rPr>
              <a:t>Discussions should involve</a:t>
            </a:r>
            <a:r>
              <a:rPr kumimoji="0" lang="en-US" sz="1800" b="1" i="0" u="none" strike="noStrike" kern="0" cap="none" spc="0" normalizeH="0" baseline="0" noProof="0" dirty="0">
                <a:ln>
                  <a:noFill/>
                </a:ln>
                <a:solidFill>
                  <a:srgbClr val="000000"/>
                </a:solidFill>
                <a:effectLst/>
                <a:uLnTx/>
                <a:uFillTx/>
                <a:latin typeface="Lub Dub Bold" panose="020B0803030403020204" pitchFamily="34" charset="0"/>
                <a:cs typeface="Arial"/>
                <a:sym typeface="Arial"/>
              </a:rPr>
              <a:t>:</a:t>
            </a:r>
          </a:p>
          <a:p>
            <a:pPr marL="457200" marR="0" lvl="0" indent="-285750"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Lub Dub Condensed" panose="020B0506030403020204" pitchFamily="34" charset="0"/>
                <a:cs typeface="Arial"/>
                <a:sym typeface="Arial"/>
              </a:rPr>
              <a:t>Disclosure of risk and benefits of all screenings and therapies</a:t>
            </a:r>
          </a:p>
          <a:p>
            <a:pPr marL="457200" marR="0" lvl="0" indent="-285750"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Lub Dub Condensed" panose="020B0506030403020204" pitchFamily="34" charset="0"/>
                <a:cs typeface="Arial"/>
                <a:sym typeface="Arial"/>
              </a:rPr>
              <a:t>Anticipated outcomes of all options</a:t>
            </a:r>
          </a:p>
          <a:p>
            <a:pPr marL="457200" marR="0" lvl="0" indent="-285750"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Lub Dub Condensed" panose="020B0506030403020204" pitchFamily="34" charset="0"/>
                <a:cs typeface="Arial"/>
                <a:sym typeface="Arial"/>
              </a:rPr>
              <a:t>Goals, concerns and preferences of the patient (and family if the patient is a minor)  (Class 1)</a:t>
            </a:r>
          </a:p>
        </p:txBody>
      </p:sp>
      <p:sp>
        <p:nvSpPr>
          <p:cNvPr id="12" name="TextBox 11">
            <a:extLst>
              <a:ext uri="{FF2B5EF4-FFF2-40B4-BE49-F238E27FC236}">
                <a16:creationId xmlns:a16="http://schemas.microsoft.com/office/drawing/2014/main" id="{639C94A9-8D80-A31B-04E1-F69BA4AF4D9B}"/>
              </a:ext>
            </a:extLst>
          </p:cNvPr>
          <p:cNvSpPr txBox="1"/>
          <p:nvPr/>
        </p:nvSpPr>
        <p:spPr>
          <a:xfrm>
            <a:off x="4207620" y="3560736"/>
            <a:ext cx="6702836" cy="36933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sng" strike="noStrike" kern="0" cap="none" spc="0" normalizeH="0" baseline="0" noProof="0" dirty="0">
                <a:ln>
                  <a:noFill/>
                </a:ln>
                <a:solidFill>
                  <a:srgbClr val="000000"/>
                </a:solidFill>
                <a:effectLst/>
                <a:uLnTx/>
                <a:uFillTx/>
                <a:latin typeface="Lub Dub Bold" panose="020B0803030403020204" pitchFamily="34" charset="0"/>
                <a:cs typeface="Arial"/>
                <a:sym typeface="Arial"/>
              </a:rPr>
              <a:t>Shared decision discussions should be applied to:</a:t>
            </a:r>
          </a:p>
        </p:txBody>
      </p:sp>
      <p:sp>
        <p:nvSpPr>
          <p:cNvPr id="14" name="TextBox 13">
            <a:extLst>
              <a:ext uri="{FF2B5EF4-FFF2-40B4-BE49-F238E27FC236}">
                <a16:creationId xmlns:a16="http://schemas.microsoft.com/office/drawing/2014/main" id="{B7E73271-8195-F7D4-52A5-9E25CBA0D99E}"/>
              </a:ext>
            </a:extLst>
          </p:cNvPr>
          <p:cNvSpPr txBox="1"/>
          <p:nvPr/>
        </p:nvSpPr>
        <p:spPr>
          <a:xfrm>
            <a:off x="4305218" y="3930068"/>
            <a:ext cx="7197519" cy="1463040"/>
          </a:xfrm>
          <a:prstGeom prst="rect">
            <a:avLst/>
          </a:prstGeom>
          <a:noFill/>
        </p:spPr>
        <p:txBody>
          <a:bodyPr wrap="square" numCol="2" spcCol="0">
            <a:spAutoFit/>
          </a:bodyPr>
          <a:lstStyle/>
          <a:p>
            <a:pPr marL="457200" marR="0" lvl="0" indent="-285750"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Lub Dub Condensed" panose="020B0506030403020204" pitchFamily="34" charset="0"/>
                <a:cs typeface="Arial"/>
                <a:sym typeface="Arial"/>
              </a:rPr>
              <a:t>Genetic testing</a:t>
            </a:r>
          </a:p>
          <a:p>
            <a:pPr marL="457200" marR="0" lvl="0" indent="-285750"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Lub Dub Condensed" panose="020B0506030403020204" pitchFamily="34" charset="0"/>
                <a:cs typeface="Arial"/>
                <a:sym typeface="Arial"/>
              </a:rPr>
              <a:t>Medical and invasive therapies for LVOT obstruction</a:t>
            </a:r>
          </a:p>
          <a:p>
            <a:pPr marL="457200" marR="0" lvl="0" indent="-285750"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Lub Dub Condensed" panose="020B0506030403020204" pitchFamily="34" charset="0"/>
                <a:cs typeface="Arial"/>
                <a:sym typeface="Arial"/>
              </a:rPr>
              <a:t>Sudden death screening and ICD Implantation</a:t>
            </a:r>
          </a:p>
          <a:p>
            <a:pPr marL="457200" marR="0" lvl="0" indent="-285750"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Lub Dub Condensed" panose="020B0506030403020204" pitchFamily="34" charset="0"/>
                <a:cs typeface="Arial"/>
                <a:sym typeface="Arial"/>
              </a:rPr>
              <a:t>Participation in high-intensity exercise and competitive sports</a:t>
            </a:r>
          </a:p>
          <a:p>
            <a:pPr marL="457200" marR="0" lvl="0" indent="-285750"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Lub Dub Condensed" panose="020B0506030403020204" pitchFamily="34" charset="0"/>
                <a:cs typeface="Arial"/>
                <a:sym typeface="Arial"/>
              </a:rPr>
              <a:t>Pregnancy </a:t>
            </a:r>
          </a:p>
        </p:txBody>
      </p:sp>
      <p:sp>
        <p:nvSpPr>
          <p:cNvPr id="8" name="Text Placeholder 7">
            <a:extLst>
              <a:ext uri="{FF2B5EF4-FFF2-40B4-BE49-F238E27FC236}">
                <a16:creationId xmlns:a16="http://schemas.microsoft.com/office/drawing/2014/main" id="{5FDA5C7A-581D-ABF6-BB40-29C30EC90096}"/>
              </a:ext>
            </a:extLst>
          </p:cNvPr>
          <p:cNvSpPr>
            <a:spLocks noGrp="1"/>
          </p:cNvSpPr>
          <p:nvPr>
            <p:ph type="body" sz="quarter" idx="13"/>
          </p:nvPr>
        </p:nvSpPr>
        <p:spPr>
          <a:xfrm>
            <a:off x="2193822" y="5928246"/>
            <a:ext cx="7804355" cy="387685"/>
          </a:xfrm>
        </p:spPr>
        <p:txBody>
          <a:bodyPr/>
          <a:lstStyle/>
          <a:p>
            <a:pPr algn="ctr"/>
            <a:r>
              <a:rPr lang="en-US" b="1" dirty="0"/>
              <a:t>Abbreviations: </a:t>
            </a:r>
            <a:r>
              <a:rPr lang="en-US" dirty="0"/>
              <a:t>HCM indicates hypertrophic cardiomyopathy, and LVOT, left ventricular outflow tract.</a:t>
            </a:r>
          </a:p>
        </p:txBody>
      </p:sp>
      <p:pic>
        <p:nvPicPr>
          <p:cNvPr id="7" name="Picture 6">
            <a:extLst>
              <a:ext uri="{FF2B5EF4-FFF2-40B4-BE49-F238E27FC236}">
                <a16:creationId xmlns:a16="http://schemas.microsoft.com/office/drawing/2014/main" id="{239E73A7-A692-9CC1-256C-B73D889D0DB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7010" r="28864"/>
          <a:stretch/>
        </p:blipFill>
        <p:spPr>
          <a:xfrm>
            <a:off x="0" y="1424671"/>
            <a:ext cx="3906282" cy="4061137"/>
          </a:xfrm>
          <a:prstGeom prst="rect">
            <a:avLst/>
          </a:prstGeom>
          <a:noFill/>
          <a:effectLst>
            <a:outerShdw blurRad="63500" sx="102000" sy="102000" algn="ctr" rotWithShape="0">
              <a:prstClr val="black">
                <a:alpha val="40000"/>
              </a:prstClr>
            </a:outerShdw>
          </a:effectLst>
        </p:spPr>
      </p:pic>
      <p:sp>
        <p:nvSpPr>
          <p:cNvPr id="4" name="Slide Number Placeholder 3">
            <a:extLst>
              <a:ext uri="{FF2B5EF4-FFF2-40B4-BE49-F238E27FC236}">
                <a16:creationId xmlns:a16="http://schemas.microsoft.com/office/drawing/2014/main" id="{5C32A74C-7050-0BD1-2997-81C55CB5E126}"/>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10</a:t>
            </a:fld>
            <a:endParaRPr lang="en-US" sz="900" dirty="0"/>
          </a:p>
        </p:txBody>
      </p:sp>
    </p:spTree>
    <p:extLst>
      <p:ext uri="{BB962C8B-B14F-4D97-AF65-F5344CB8AC3E}">
        <p14:creationId xmlns:p14="http://schemas.microsoft.com/office/powerpoint/2010/main" val="1672938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3459C-FBF7-971A-322A-5F80D4DCB64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A8F7C68-C965-178E-50AD-5BB98F818303}"/>
              </a:ext>
            </a:extLst>
          </p:cNvPr>
          <p:cNvSpPr>
            <a:spLocks noGrp="1"/>
          </p:cNvSpPr>
          <p:nvPr>
            <p:ph type="title"/>
          </p:nvPr>
        </p:nvSpPr>
        <p:spPr>
          <a:xfrm>
            <a:off x="838200" y="365125"/>
            <a:ext cx="7568381" cy="660111"/>
          </a:xfrm>
        </p:spPr>
        <p:txBody>
          <a:bodyPr/>
          <a:lstStyle/>
          <a:p>
            <a:r>
              <a:rPr lang="en-US" dirty="0"/>
              <a:t>Patient Centered</a:t>
            </a:r>
            <a:br>
              <a:rPr lang="en-US" dirty="0"/>
            </a:br>
            <a:r>
              <a:rPr lang="en-US" dirty="0"/>
              <a:t>Team-Based Care</a:t>
            </a:r>
          </a:p>
        </p:txBody>
      </p:sp>
      <p:sp>
        <p:nvSpPr>
          <p:cNvPr id="11" name="TextBox 10">
            <a:extLst>
              <a:ext uri="{FF2B5EF4-FFF2-40B4-BE49-F238E27FC236}">
                <a16:creationId xmlns:a16="http://schemas.microsoft.com/office/drawing/2014/main" id="{829A882F-783C-8EE3-F4FD-D977615B22E7}"/>
              </a:ext>
            </a:extLst>
          </p:cNvPr>
          <p:cNvSpPr txBox="1"/>
          <p:nvPr/>
        </p:nvSpPr>
        <p:spPr>
          <a:xfrm>
            <a:off x="950671" y="1310694"/>
            <a:ext cx="2505730" cy="223138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2000" b="1" i="0" u="sng" strike="noStrike" kern="0" cap="none" spc="0" normalizeH="0" baseline="0" noProof="0" dirty="0">
                <a:ln>
                  <a:noFill/>
                </a:ln>
                <a:solidFill>
                  <a:schemeClr val="accent2">
                    <a:lumMod val="75000"/>
                  </a:schemeClr>
                </a:solidFill>
                <a:effectLst/>
                <a:uLnTx/>
                <a:uFillTx/>
                <a:latin typeface="Lub Dub Condensed" panose="020B0506030403020204" pitchFamily="34" charset="0"/>
                <a:cs typeface="Arial"/>
                <a:sym typeface="Arial"/>
              </a:rPr>
              <a:t>Cardiologists Outside </a:t>
            </a:r>
            <a:br>
              <a:rPr kumimoji="0" lang="en-US" sz="2000" b="1" i="0" u="sng" strike="noStrike" kern="0" cap="none" spc="0" normalizeH="0" baseline="0" noProof="0" dirty="0">
                <a:ln>
                  <a:noFill/>
                </a:ln>
                <a:solidFill>
                  <a:schemeClr val="accent2">
                    <a:lumMod val="75000"/>
                  </a:schemeClr>
                </a:solidFill>
                <a:effectLst/>
                <a:uLnTx/>
                <a:uFillTx/>
                <a:latin typeface="Lub Dub Condensed" panose="020B0506030403020204" pitchFamily="34" charset="0"/>
                <a:cs typeface="Arial"/>
                <a:sym typeface="Arial"/>
              </a:rPr>
            </a:br>
            <a:r>
              <a:rPr kumimoji="0" lang="en-US" sz="2000" b="1" i="0" u="sng" strike="noStrike" kern="0" cap="none" spc="0" normalizeH="0" baseline="0" noProof="0" dirty="0">
                <a:ln>
                  <a:noFill/>
                </a:ln>
                <a:solidFill>
                  <a:schemeClr val="accent2">
                    <a:lumMod val="75000"/>
                  </a:schemeClr>
                </a:solidFill>
                <a:effectLst/>
                <a:uLnTx/>
                <a:uFillTx/>
                <a:latin typeface="Lub Dub Condensed" panose="020B0506030403020204" pitchFamily="34" charset="0"/>
                <a:cs typeface="Arial"/>
                <a:sym typeface="Arial"/>
              </a:rPr>
              <a:t>of HCM Centers</a:t>
            </a:r>
            <a:r>
              <a:rPr kumimoji="0" lang="en-US" sz="2000" b="0" i="0" u="sng" strike="noStrike" kern="0" cap="none" spc="0" normalizeH="0" baseline="0" noProof="0" dirty="0">
                <a:ln>
                  <a:noFill/>
                </a:ln>
                <a:solidFill>
                  <a:schemeClr val="accent2">
                    <a:lumMod val="75000"/>
                  </a:schemeClr>
                </a:solidFill>
                <a:effectLst/>
                <a:uLnTx/>
                <a:uFillTx/>
                <a:latin typeface="Lub Dub Condensed" panose="020B0506030403020204" pitchFamily="34" charset="0"/>
                <a:cs typeface="Arial"/>
                <a:sym typeface="Arial"/>
              </a:rPr>
              <a:t>:</a:t>
            </a:r>
          </a:p>
          <a:p>
            <a:pPr marL="285750" marR="0" lvl="0" indent="-28575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Lub Dub Condensed" panose="020B0506030403020204" pitchFamily="34" charset="0"/>
                <a:cs typeface="Arial"/>
                <a:sym typeface="Arial"/>
              </a:rPr>
              <a:t>Initial and Surveillance Testing</a:t>
            </a:r>
          </a:p>
          <a:p>
            <a:pPr marL="285750" marR="0" lvl="0" indent="-28575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Lub Dub Condensed" panose="020B0506030403020204" pitchFamily="34" charset="0"/>
                <a:cs typeface="Arial"/>
                <a:sym typeface="Arial"/>
              </a:rPr>
              <a:t>Initial Treatment Recommendations</a:t>
            </a:r>
          </a:p>
          <a:p>
            <a:pPr marL="285750" marR="0" lvl="0" indent="-28575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Lub Dub Condensed" panose="020B0506030403020204" pitchFamily="34" charset="0"/>
                <a:cs typeface="Arial"/>
                <a:sym typeface="Arial"/>
              </a:rPr>
              <a:t>Rapid Assessment for Change in Disease Course</a:t>
            </a:r>
          </a:p>
        </p:txBody>
      </p:sp>
      <p:sp>
        <p:nvSpPr>
          <p:cNvPr id="18" name="TextBox 17">
            <a:extLst>
              <a:ext uri="{FF2B5EF4-FFF2-40B4-BE49-F238E27FC236}">
                <a16:creationId xmlns:a16="http://schemas.microsoft.com/office/drawing/2014/main" id="{CF2A5334-4FE3-FFC2-2FE8-EEA99098C080}"/>
              </a:ext>
            </a:extLst>
          </p:cNvPr>
          <p:cNvSpPr txBox="1"/>
          <p:nvPr/>
        </p:nvSpPr>
        <p:spPr>
          <a:xfrm>
            <a:off x="8623094" y="1273727"/>
            <a:ext cx="2946358" cy="2739211"/>
          </a:xfrm>
          <a:prstGeom prst="rect">
            <a:avLst/>
          </a:prstGeom>
          <a:noFill/>
        </p:spPr>
        <p:txBody>
          <a:bodyPr wrap="square">
            <a:spAutoFit/>
          </a:bodyPr>
          <a:lstStyle/>
          <a:p>
            <a:pPr algn="ctr">
              <a:spcAft>
                <a:spcPts val="600"/>
              </a:spcAft>
              <a:buClr>
                <a:srgbClr val="000000"/>
              </a:buClr>
              <a:defRPr/>
            </a:pPr>
            <a:r>
              <a:rPr lang="en-US" sz="2000" b="1" u="sng" kern="0" dirty="0">
                <a:solidFill>
                  <a:schemeClr val="accent1">
                    <a:lumMod val="75000"/>
                  </a:schemeClr>
                </a:solidFill>
                <a:latin typeface="Lub Dub Condensed" panose="020B0506030403020204" pitchFamily="34" charset="0"/>
                <a:cs typeface="Arial"/>
                <a:sym typeface="Arial"/>
              </a:rPr>
              <a:t>Comprehensive </a:t>
            </a:r>
            <a:br>
              <a:rPr lang="en-US" sz="2000" b="1" u="sng" kern="0" dirty="0">
                <a:solidFill>
                  <a:schemeClr val="accent1">
                    <a:lumMod val="75000"/>
                  </a:schemeClr>
                </a:solidFill>
                <a:latin typeface="Lub Dub Condensed" panose="020B0506030403020204" pitchFamily="34" charset="0"/>
                <a:cs typeface="Arial"/>
                <a:sym typeface="Arial"/>
              </a:rPr>
            </a:br>
            <a:r>
              <a:rPr lang="en-US" sz="2000" b="1" u="sng" kern="0" dirty="0">
                <a:solidFill>
                  <a:schemeClr val="accent1">
                    <a:lumMod val="75000"/>
                  </a:schemeClr>
                </a:solidFill>
                <a:latin typeface="Lub Dub Condensed" panose="020B0506030403020204" pitchFamily="34" charset="0"/>
                <a:cs typeface="Arial"/>
                <a:sym typeface="Arial"/>
              </a:rPr>
              <a:t>HCM Centers:</a:t>
            </a:r>
          </a:p>
          <a:p>
            <a:pPr marL="285750" indent="-285750">
              <a:spcAft>
                <a:spcPts val="600"/>
              </a:spcAft>
              <a:buClr>
                <a:srgbClr val="000000"/>
              </a:buClr>
              <a:buFont typeface="Arial" panose="020B0604020202020204" pitchFamily="34" charset="0"/>
              <a:buChar char="•"/>
              <a:defRPr/>
            </a:pPr>
            <a:r>
              <a:rPr lang="en-US" sz="1400" kern="0" dirty="0">
                <a:solidFill>
                  <a:srgbClr val="000000"/>
                </a:solidFill>
                <a:latin typeface="Lub Dub Condensed" panose="020B0506030403020204" pitchFamily="34" charset="0"/>
                <a:cs typeface="Arial"/>
                <a:sym typeface="Arial"/>
              </a:rPr>
              <a:t>Complex Invasive Septal Reduction Therapies</a:t>
            </a:r>
          </a:p>
          <a:p>
            <a:pPr marL="285750" indent="-285750">
              <a:spcAft>
                <a:spcPts val="600"/>
              </a:spcAft>
              <a:buClr>
                <a:srgbClr val="000000"/>
              </a:buClr>
              <a:buFont typeface="Arial" panose="020B0604020202020204" pitchFamily="34" charset="0"/>
              <a:buChar char="•"/>
              <a:defRPr/>
            </a:pPr>
            <a:r>
              <a:rPr lang="en-US" sz="1400" kern="0" dirty="0">
                <a:solidFill>
                  <a:srgbClr val="000000"/>
                </a:solidFill>
                <a:latin typeface="Lub Dub Condensed" panose="020B0506030403020204" pitchFamily="34" charset="0"/>
                <a:cs typeface="Arial"/>
                <a:sym typeface="Arial"/>
              </a:rPr>
              <a:t>Catheter Ablation for Ventricular and Complex Atrial Tachyarrhythmias</a:t>
            </a:r>
          </a:p>
          <a:p>
            <a:pPr marL="285750" indent="-285750">
              <a:spcAft>
                <a:spcPts val="600"/>
              </a:spcAft>
              <a:buClr>
                <a:srgbClr val="000000"/>
              </a:buClr>
              <a:buFont typeface="Arial" panose="020B0604020202020204" pitchFamily="34" charset="0"/>
              <a:buChar char="•"/>
              <a:defRPr/>
            </a:pPr>
            <a:r>
              <a:rPr lang="en-US" sz="1400" kern="0" dirty="0">
                <a:solidFill>
                  <a:srgbClr val="000000"/>
                </a:solidFill>
                <a:latin typeface="Lub Dub Condensed" panose="020B0506030403020204" pitchFamily="34" charset="0"/>
                <a:cs typeface="Arial"/>
                <a:sym typeface="Arial"/>
              </a:rPr>
              <a:t>Advanced Heart Failure Therapies</a:t>
            </a:r>
          </a:p>
          <a:p>
            <a:pPr marL="285750" indent="-285750">
              <a:spcAft>
                <a:spcPts val="600"/>
              </a:spcAft>
              <a:buClr>
                <a:srgbClr val="000000"/>
              </a:buClr>
              <a:buFont typeface="Arial" panose="020B0604020202020204" pitchFamily="34" charset="0"/>
              <a:buChar char="•"/>
              <a:defRPr/>
            </a:pPr>
            <a:r>
              <a:rPr lang="en-US" sz="1400" kern="0" dirty="0">
                <a:solidFill>
                  <a:srgbClr val="000000"/>
                </a:solidFill>
                <a:latin typeface="Lub Dub Condensed" panose="020B0506030403020204" pitchFamily="34" charset="0"/>
                <a:cs typeface="Arial"/>
                <a:sym typeface="Arial"/>
              </a:rPr>
              <a:t>Management of women with HCM through Pregnancy</a:t>
            </a:r>
          </a:p>
        </p:txBody>
      </p:sp>
      <p:sp>
        <p:nvSpPr>
          <p:cNvPr id="17" name="TextBox 16">
            <a:extLst>
              <a:ext uri="{FF2B5EF4-FFF2-40B4-BE49-F238E27FC236}">
                <a16:creationId xmlns:a16="http://schemas.microsoft.com/office/drawing/2014/main" id="{7258430C-7943-0149-B14D-34BACE73A1E9}"/>
              </a:ext>
              <a:ext uri="{C183D7F6-B498-43B3-948B-1728B52AA6E4}">
                <adec:decorative xmlns:adec="http://schemas.microsoft.com/office/drawing/2017/decorative" val="0"/>
              </a:ext>
            </a:extLst>
          </p:cNvPr>
          <p:cNvSpPr txBox="1"/>
          <p:nvPr/>
        </p:nvSpPr>
        <p:spPr>
          <a:xfrm>
            <a:off x="1752698" y="4288873"/>
            <a:ext cx="2941406" cy="127727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2000" b="1" i="0" u="sng" strike="noStrike" kern="0" cap="none" spc="0" normalizeH="0" baseline="0" noProof="0" dirty="0">
                <a:ln>
                  <a:noFill/>
                </a:ln>
                <a:solidFill>
                  <a:schemeClr val="accent6">
                    <a:lumMod val="75000"/>
                  </a:schemeClr>
                </a:solidFill>
                <a:effectLst/>
                <a:uLnTx/>
                <a:uFillTx/>
                <a:latin typeface="Lub Dub Condensed" panose="020B0506030403020204" pitchFamily="34" charset="0"/>
                <a:cs typeface="Arial"/>
                <a:sym typeface="Arial"/>
              </a:rPr>
              <a:t>HCM Centers:</a:t>
            </a:r>
          </a:p>
          <a:p>
            <a:pPr marL="285750" indent="-285750">
              <a:spcAft>
                <a:spcPts val="600"/>
              </a:spcAft>
              <a:buClr>
                <a:srgbClr val="000000"/>
              </a:buClr>
              <a:buFont typeface="Arial" panose="020B0604020202020204" pitchFamily="34" charset="0"/>
              <a:buChar char="•"/>
              <a:defRPr/>
            </a:pPr>
            <a:r>
              <a:rPr lang="en-US" sz="1400" kern="0" dirty="0">
                <a:solidFill>
                  <a:srgbClr val="000000"/>
                </a:solidFill>
                <a:latin typeface="Lub Dub Condensed" panose="020B0506030403020204" pitchFamily="34" charset="0"/>
                <a:cs typeface="Arial"/>
                <a:sym typeface="Arial"/>
              </a:rPr>
              <a:t>Confirmation of Diagnosis</a:t>
            </a:r>
          </a:p>
          <a:p>
            <a:pPr marL="285750" indent="-285750">
              <a:spcAft>
                <a:spcPts val="600"/>
              </a:spcAft>
              <a:buClr>
                <a:srgbClr val="000000"/>
              </a:buClr>
              <a:buFont typeface="Arial" panose="020B0604020202020204" pitchFamily="34" charset="0"/>
              <a:buChar char="•"/>
              <a:defRPr/>
            </a:pPr>
            <a:r>
              <a:rPr lang="en-US" sz="1400" kern="0" dirty="0">
                <a:solidFill>
                  <a:srgbClr val="000000"/>
                </a:solidFill>
                <a:latin typeface="Lub Dub Condensed" panose="020B0506030403020204" pitchFamily="34" charset="0"/>
                <a:cs typeface="Arial"/>
                <a:sym typeface="Arial"/>
              </a:rPr>
              <a:t>Genetic Counseling and Testing</a:t>
            </a:r>
          </a:p>
          <a:p>
            <a:pPr marL="285750" indent="-285750">
              <a:spcAft>
                <a:spcPts val="600"/>
              </a:spcAft>
              <a:buClr>
                <a:srgbClr val="000000"/>
              </a:buClr>
              <a:buFont typeface="Arial" panose="020B0604020202020204" pitchFamily="34" charset="0"/>
              <a:buChar char="•"/>
              <a:defRPr/>
            </a:pPr>
            <a:r>
              <a:rPr lang="en-US" sz="1400" kern="0" dirty="0">
                <a:solidFill>
                  <a:srgbClr val="000000"/>
                </a:solidFill>
                <a:latin typeface="Lub Dub Condensed" panose="020B0506030403020204" pitchFamily="34" charset="0"/>
                <a:cs typeface="Arial"/>
                <a:sym typeface="Arial"/>
              </a:rPr>
              <a:t>Advanced Treatment Decisions</a:t>
            </a:r>
          </a:p>
        </p:txBody>
      </p:sp>
      <p:sp>
        <p:nvSpPr>
          <p:cNvPr id="9" name="Oval 22">
            <a:extLst>
              <a:ext uri="{FF2B5EF4-FFF2-40B4-BE49-F238E27FC236}">
                <a16:creationId xmlns:a16="http://schemas.microsoft.com/office/drawing/2014/main" id="{F0CC3383-CE04-7C8A-4AE3-B7A813CB5E45}"/>
              </a:ext>
              <a:ext uri="{C183D7F6-B498-43B3-948B-1728B52AA6E4}">
                <adec:decorative xmlns:adec="http://schemas.microsoft.com/office/drawing/2017/decorative" val="1"/>
              </a:ext>
            </a:extLst>
          </p:cNvPr>
          <p:cNvSpPr>
            <a:spLocks noChangeArrowheads="1"/>
          </p:cNvSpPr>
          <p:nvPr/>
        </p:nvSpPr>
        <p:spPr bwMode="auto">
          <a:xfrm rot="3600000">
            <a:off x="3504992" y="1122879"/>
            <a:ext cx="2767045" cy="2764064"/>
          </a:xfrm>
          <a:prstGeom prst="ellipse">
            <a:avLst/>
          </a:prstGeom>
          <a:solidFill>
            <a:schemeClr val="accent2">
              <a:lumMod val="75000"/>
              <a:alpha val="75000"/>
            </a:schemeClr>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defRPr/>
            </a:pPr>
            <a:endParaRPr lang="en-US" sz="2400" dirty="0">
              <a:latin typeface="Arial" charset="0"/>
              <a:cs typeface="+mn-cs"/>
            </a:endParaRPr>
          </a:p>
        </p:txBody>
      </p:sp>
      <p:sp>
        <p:nvSpPr>
          <p:cNvPr id="3" name="Freeform 23">
            <a:extLst>
              <a:ext uri="{FF2B5EF4-FFF2-40B4-BE49-F238E27FC236}">
                <a16:creationId xmlns:a16="http://schemas.microsoft.com/office/drawing/2014/main" id="{E0BCFB4B-103E-1138-A3D0-EF2552451DAA}"/>
              </a:ext>
              <a:ext uri="{C183D7F6-B498-43B3-948B-1728B52AA6E4}">
                <adec:decorative xmlns:adec="http://schemas.microsoft.com/office/drawing/2017/decorative" val="1"/>
              </a:ext>
            </a:extLst>
          </p:cNvPr>
          <p:cNvSpPr>
            <a:spLocks/>
          </p:cNvSpPr>
          <p:nvPr/>
        </p:nvSpPr>
        <p:spPr bwMode="auto">
          <a:xfrm rot="3600000">
            <a:off x="5860237" y="1118880"/>
            <a:ext cx="2768537" cy="2768536"/>
          </a:xfrm>
          <a:custGeom>
            <a:avLst/>
            <a:gdLst>
              <a:gd name="T0" fmla="*/ 786 w 786"/>
              <a:gd name="T1" fmla="*/ 393 h 786"/>
              <a:gd name="T2" fmla="*/ 671 w 786"/>
              <a:gd name="T3" fmla="*/ 115 h 786"/>
              <a:gd name="T4" fmla="*/ 671 w 786"/>
              <a:gd name="T5" fmla="*/ 115 h 786"/>
              <a:gd name="T6" fmla="*/ 393 w 786"/>
              <a:gd name="T7" fmla="*/ 0 h 786"/>
              <a:gd name="T8" fmla="*/ 0 w 786"/>
              <a:gd name="T9" fmla="*/ 393 h 786"/>
              <a:gd name="T10" fmla="*/ 115 w 786"/>
              <a:gd name="T11" fmla="*/ 671 h 786"/>
              <a:gd name="T12" fmla="*/ 115 w 786"/>
              <a:gd name="T13" fmla="*/ 671 h 786"/>
              <a:gd name="T14" fmla="*/ 280 w 786"/>
              <a:gd name="T15" fmla="*/ 769 h 786"/>
              <a:gd name="T16" fmla="*/ 393 w 786"/>
              <a:gd name="T17" fmla="*/ 786 h 786"/>
              <a:gd name="T18" fmla="*/ 510 w 786"/>
              <a:gd name="T19" fmla="*/ 768 h 786"/>
              <a:gd name="T20" fmla="*/ 786 w 786"/>
              <a:gd name="T21" fmla="*/ 393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6" h="786">
                <a:moveTo>
                  <a:pt x="786" y="393"/>
                </a:moveTo>
                <a:cubicBezTo>
                  <a:pt x="786" y="284"/>
                  <a:pt x="742" y="186"/>
                  <a:pt x="671" y="115"/>
                </a:cubicBezTo>
                <a:cubicBezTo>
                  <a:pt x="671" y="115"/>
                  <a:pt x="671" y="115"/>
                  <a:pt x="671" y="115"/>
                </a:cubicBezTo>
                <a:cubicBezTo>
                  <a:pt x="600" y="44"/>
                  <a:pt x="502" y="0"/>
                  <a:pt x="393" y="0"/>
                </a:cubicBezTo>
                <a:cubicBezTo>
                  <a:pt x="176" y="0"/>
                  <a:pt x="0" y="176"/>
                  <a:pt x="0" y="393"/>
                </a:cubicBezTo>
                <a:cubicBezTo>
                  <a:pt x="0" y="501"/>
                  <a:pt x="44" y="600"/>
                  <a:pt x="115" y="671"/>
                </a:cubicBezTo>
                <a:cubicBezTo>
                  <a:pt x="115" y="671"/>
                  <a:pt x="115" y="671"/>
                  <a:pt x="115" y="671"/>
                </a:cubicBezTo>
                <a:cubicBezTo>
                  <a:pt x="161" y="716"/>
                  <a:pt x="217" y="750"/>
                  <a:pt x="280" y="769"/>
                </a:cubicBezTo>
                <a:cubicBezTo>
                  <a:pt x="316" y="780"/>
                  <a:pt x="354" y="786"/>
                  <a:pt x="393" y="786"/>
                </a:cubicBezTo>
                <a:cubicBezTo>
                  <a:pt x="434" y="786"/>
                  <a:pt x="473" y="780"/>
                  <a:pt x="510" y="768"/>
                </a:cubicBezTo>
                <a:cubicBezTo>
                  <a:pt x="670" y="718"/>
                  <a:pt x="786" y="569"/>
                  <a:pt x="786" y="393"/>
                </a:cubicBezTo>
                <a:close/>
              </a:path>
            </a:pathLst>
          </a:custGeom>
          <a:solidFill>
            <a:schemeClr val="accent1">
              <a:lumMod val="75000"/>
              <a:alpha val="75000"/>
            </a:schemeClr>
          </a:solidFill>
          <a:ln w="9525" cap="flat" cmpd="sng" algn="ctr">
            <a:noFill/>
            <a:prstDash val="solid"/>
            <a:round/>
            <a:headEnd type="none" w="med" len="med"/>
            <a:tailEnd type="none" w="med" len="med"/>
          </a:ln>
          <a:effectLst>
            <a:outerShdw blurRad="38100" dist="25400" dir="5400000" algn="t" rotWithShape="0">
              <a:srgbClr val="000000">
                <a:alpha val="26667"/>
              </a:srgbClr>
            </a:outerShdw>
          </a:effectLst>
        </p:spPr>
        <p:txBody>
          <a:bodyPr lIns="82124" tIns="41061" rIns="82124" bIns="41061" anchor="ctr"/>
          <a:lstStyle/>
          <a:p>
            <a:pPr algn="ctr" defTabSz="814388">
              <a:defRPr/>
            </a:pPr>
            <a:endParaRPr lang="en-US" sz="2400" dirty="0">
              <a:latin typeface="Arial" charset="0"/>
              <a:cs typeface="+mn-cs"/>
            </a:endParaRPr>
          </a:p>
        </p:txBody>
      </p:sp>
      <p:pic>
        <p:nvPicPr>
          <p:cNvPr id="14" name="Picture 13">
            <a:extLst>
              <a:ext uri="{FF2B5EF4-FFF2-40B4-BE49-F238E27FC236}">
                <a16:creationId xmlns:a16="http://schemas.microsoft.com/office/drawing/2014/main" id="{6F7A1A3D-8221-9DAE-DDDA-481BAFA267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6726" y="1492910"/>
            <a:ext cx="1796853" cy="1796853"/>
          </a:xfrm>
          <a:prstGeom prst="rect">
            <a:avLst/>
          </a:prstGeom>
        </p:spPr>
      </p:pic>
      <p:pic>
        <p:nvPicPr>
          <p:cNvPr id="15" name="Picture 14">
            <a:extLst>
              <a:ext uri="{FF2B5EF4-FFF2-40B4-BE49-F238E27FC236}">
                <a16:creationId xmlns:a16="http://schemas.microsoft.com/office/drawing/2014/main" id="{F9496A95-153F-113C-E51D-32C4655AED6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5836" y="1452089"/>
            <a:ext cx="2017338" cy="2017338"/>
          </a:xfrm>
          <a:prstGeom prst="rect">
            <a:avLst/>
          </a:prstGeom>
        </p:spPr>
      </p:pic>
      <p:sp>
        <p:nvSpPr>
          <p:cNvPr id="5" name="Oval 21">
            <a:extLst>
              <a:ext uri="{FF2B5EF4-FFF2-40B4-BE49-F238E27FC236}">
                <a16:creationId xmlns:a16="http://schemas.microsoft.com/office/drawing/2014/main" id="{82977D76-41CE-4519-A5E3-994BCC38F5BA}"/>
              </a:ext>
              <a:ext uri="{C183D7F6-B498-43B3-948B-1728B52AA6E4}">
                <adec:decorative xmlns:adec="http://schemas.microsoft.com/office/drawing/2017/decorative" val="1"/>
              </a:ext>
            </a:extLst>
          </p:cNvPr>
          <p:cNvSpPr>
            <a:spLocks noChangeArrowheads="1"/>
          </p:cNvSpPr>
          <p:nvPr/>
        </p:nvSpPr>
        <p:spPr bwMode="auto">
          <a:xfrm rot="3600000">
            <a:off x="4636896" y="3238683"/>
            <a:ext cx="2768537" cy="2768537"/>
          </a:xfrm>
          <a:prstGeom prst="ellipse">
            <a:avLst/>
          </a:prstGeom>
          <a:solidFill>
            <a:schemeClr val="accent6">
              <a:lumMod val="75000"/>
              <a:alpha val="75000"/>
            </a:schemeClr>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defRPr/>
            </a:pPr>
            <a:endParaRPr lang="en-US" sz="2400" dirty="0">
              <a:latin typeface="Arial" charset="0"/>
              <a:cs typeface="+mn-cs"/>
            </a:endParaRPr>
          </a:p>
        </p:txBody>
      </p:sp>
      <p:pic>
        <p:nvPicPr>
          <p:cNvPr id="16" name="Picture 15">
            <a:extLst>
              <a:ext uri="{FF2B5EF4-FFF2-40B4-BE49-F238E27FC236}">
                <a16:creationId xmlns:a16="http://schemas.microsoft.com/office/drawing/2014/main" id="{7784A4E1-2235-20D3-E659-336E3FADE34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360" y="3994911"/>
            <a:ext cx="1169609" cy="1654781"/>
          </a:xfrm>
          <a:prstGeom prst="rect">
            <a:avLst/>
          </a:prstGeom>
        </p:spPr>
      </p:pic>
      <p:sp>
        <p:nvSpPr>
          <p:cNvPr id="8" name="Text Placeholder 7">
            <a:extLst>
              <a:ext uri="{FF2B5EF4-FFF2-40B4-BE49-F238E27FC236}">
                <a16:creationId xmlns:a16="http://schemas.microsoft.com/office/drawing/2014/main" id="{07AC7005-121A-0595-E9FB-883F2A1D597F}"/>
              </a:ext>
            </a:extLst>
          </p:cNvPr>
          <p:cNvSpPr>
            <a:spLocks noGrp="1"/>
          </p:cNvSpPr>
          <p:nvPr>
            <p:ph type="body" sz="quarter" idx="13"/>
          </p:nvPr>
        </p:nvSpPr>
        <p:spPr>
          <a:xfrm>
            <a:off x="2253304" y="6048428"/>
            <a:ext cx="7804355" cy="387685"/>
          </a:xfrm>
        </p:spPr>
        <p:txBody>
          <a:bodyPr/>
          <a:lstStyle/>
          <a:p>
            <a:pPr algn="ctr"/>
            <a:r>
              <a:rPr lang="en-US" b="1" dirty="0"/>
              <a:t>Abbreviations: </a:t>
            </a:r>
            <a:r>
              <a:rPr lang="en-US" dirty="0"/>
              <a:t>HCM indicates hypertrophic cardiomyopathy.</a:t>
            </a:r>
          </a:p>
        </p:txBody>
      </p:sp>
      <p:sp>
        <p:nvSpPr>
          <p:cNvPr id="4" name="Slide Number Placeholder 3">
            <a:extLst>
              <a:ext uri="{FF2B5EF4-FFF2-40B4-BE49-F238E27FC236}">
                <a16:creationId xmlns:a16="http://schemas.microsoft.com/office/drawing/2014/main" id="{B77D235A-6878-8E7C-6199-973F8ED9397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11</a:t>
            </a:fld>
            <a:endParaRPr lang="en-US" sz="900" dirty="0"/>
          </a:p>
        </p:txBody>
      </p:sp>
      <p:pic>
        <p:nvPicPr>
          <p:cNvPr id="7" name="Graphic 6" descr="Universal access outline">
            <a:extLst>
              <a:ext uri="{FF2B5EF4-FFF2-40B4-BE49-F238E27FC236}">
                <a16:creationId xmlns:a16="http://schemas.microsoft.com/office/drawing/2014/main" id="{12BFCE36-DC54-B77E-94C9-2F5537512D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10684" y="2843055"/>
            <a:ext cx="1125927" cy="1125927"/>
          </a:xfrm>
          <a:prstGeom prst="rect">
            <a:avLst/>
          </a:prstGeom>
        </p:spPr>
      </p:pic>
    </p:spTree>
    <p:extLst>
      <p:ext uri="{BB962C8B-B14F-4D97-AF65-F5344CB8AC3E}">
        <p14:creationId xmlns:p14="http://schemas.microsoft.com/office/powerpoint/2010/main" val="1153320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EF664-EE4E-5F7F-E400-73F5376F474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05D154A-F3DE-6F4F-FA88-C60CFDFB9539}"/>
              </a:ext>
            </a:extLst>
          </p:cNvPr>
          <p:cNvSpPr>
            <a:spLocks noGrp="1"/>
          </p:cNvSpPr>
          <p:nvPr>
            <p:ph type="title"/>
          </p:nvPr>
        </p:nvSpPr>
        <p:spPr>
          <a:xfrm>
            <a:off x="838200" y="365125"/>
            <a:ext cx="7568381" cy="660111"/>
          </a:xfrm>
        </p:spPr>
        <p:txBody>
          <a:bodyPr/>
          <a:lstStyle/>
          <a:p>
            <a:r>
              <a:rPr lang="en-US" dirty="0"/>
              <a:t>Septal Reduction Therapy</a:t>
            </a:r>
          </a:p>
        </p:txBody>
      </p:sp>
      <p:sp>
        <p:nvSpPr>
          <p:cNvPr id="7" name="Content Placeholder 6">
            <a:extLst>
              <a:ext uri="{FF2B5EF4-FFF2-40B4-BE49-F238E27FC236}">
                <a16:creationId xmlns:a16="http://schemas.microsoft.com/office/drawing/2014/main" id="{89FD0FA6-6169-8344-BD67-513565425494}"/>
              </a:ext>
            </a:extLst>
          </p:cNvPr>
          <p:cNvSpPr>
            <a:spLocks noGrp="1"/>
          </p:cNvSpPr>
          <p:nvPr>
            <p:ph idx="1"/>
          </p:nvPr>
        </p:nvSpPr>
        <p:spPr>
          <a:xfrm>
            <a:off x="4719145" y="1745431"/>
            <a:ext cx="6264166" cy="3404638"/>
          </a:xfrm>
        </p:spPr>
        <p:txBody>
          <a:bodyPr>
            <a:normAutofit/>
          </a:bodyPr>
          <a:lstStyle/>
          <a:p>
            <a:pPr marL="285750" indent="-285750">
              <a:spcBef>
                <a:spcPts val="1800"/>
              </a:spcBef>
              <a:buClr>
                <a:srgbClr val="CF2429"/>
              </a:buClr>
              <a:buFont typeface="Arial" panose="020B0604020202020204" pitchFamily="34" charset="0"/>
              <a:buChar char="•"/>
            </a:pPr>
            <a:r>
              <a:rPr lang="en-US" sz="2000" dirty="0"/>
              <a:t>Referral to a high volume HCM Center should be strongly considered for invasive septal reduction therapy to ensure optimal outcomes</a:t>
            </a:r>
          </a:p>
          <a:p>
            <a:pPr marL="285750" indent="-285750">
              <a:spcBef>
                <a:spcPts val="1800"/>
              </a:spcBef>
              <a:buClr>
                <a:srgbClr val="CF2429"/>
              </a:buClr>
            </a:pPr>
            <a:r>
              <a:rPr lang="en-US" sz="2000" dirty="0"/>
              <a:t>Centers performing invasive septal reduction therapies should aim for outcomes similar to comprehensive HCM Centers</a:t>
            </a:r>
          </a:p>
          <a:p>
            <a:pPr marL="285750" indent="-285750">
              <a:spcBef>
                <a:spcPts val="1800"/>
              </a:spcBef>
              <a:buClr>
                <a:srgbClr val="CF2429"/>
              </a:buClr>
            </a:pPr>
            <a:r>
              <a:rPr lang="en-US" sz="2000" dirty="0"/>
              <a:t>Invasive septal reduction therapy performed at low volume centers may be associated wit higher morbidity and mortality</a:t>
            </a:r>
          </a:p>
          <a:p>
            <a:pPr marL="285750" indent="-285750">
              <a:spcBef>
                <a:spcPts val="1800"/>
              </a:spcBef>
              <a:buClr>
                <a:srgbClr val="CF2429"/>
              </a:buClr>
              <a:buFont typeface="Arial" panose="020B0604020202020204" pitchFamily="34" charset="0"/>
              <a:buChar char="•"/>
            </a:pPr>
            <a:endParaRPr lang="en-US" sz="2000" dirty="0"/>
          </a:p>
        </p:txBody>
      </p:sp>
      <p:sp>
        <p:nvSpPr>
          <p:cNvPr id="8" name="Text Placeholder 7">
            <a:extLst>
              <a:ext uri="{FF2B5EF4-FFF2-40B4-BE49-F238E27FC236}">
                <a16:creationId xmlns:a16="http://schemas.microsoft.com/office/drawing/2014/main" id="{B01B71C8-5001-D15F-3679-4BFF49B10CE6}"/>
              </a:ext>
            </a:extLst>
          </p:cNvPr>
          <p:cNvSpPr>
            <a:spLocks noGrp="1"/>
          </p:cNvSpPr>
          <p:nvPr>
            <p:ph type="body" sz="quarter" idx="13"/>
          </p:nvPr>
        </p:nvSpPr>
        <p:spPr>
          <a:xfrm>
            <a:off x="2193822" y="5928246"/>
            <a:ext cx="7804355" cy="387685"/>
          </a:xfrm>
        </p:spPr>
        <p:txBody>
          <a:bodyPr/>
          <a:lstStyle/>
          <a:p>
            <a:pPr algn="ctr"/>
            <a:r>
              <a:rPr lang="en-US" b="1" dirty="0"/>
              <a:t>Abbreviations: </a:t>
            </a:r>
            <a:r>
              <a:rPr lang="en-US" dirty="0"/>
              <a:t>HCM indicates hypertrophic cardiomyopathy.</a:t>
            </a:r>
          </a:p>
        </p:txBody>
      </p:sp>
      <p:sp>
        <p:nvSpPr>
          <p:cNvPr id="4" name="Slide Number Placeholder 3">
            <a:extLst>
              <a:ext uri="{FF2B5EF4-FFF2-40B4-BE49-F238E27FC236}">
                <a16:creationId xmlns:a16="http://schemas.microsoft.com/office/drawing/2014/main" id="{CE873CE7-A9D5-4561-3B48-CEC1B18DFAC9}"/>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12</a:t>
            </a:fld>
            <a:endParaRPr lang="en-US" sz="900" dirty="0"/>
          </a:p>
        </p:txBody>
      </p:sp>
      <p:pic>
        <p:nvPicPr>
          <p:cNvPr id="3" name="Picture 2">
            <a:extLst>
              <a:ext uri="{FF2B5EF4-FFF2-40B4-BE49-F238E27FC236}">
                <a16:creationId xmlns:a16="http://schemas.microsoft.com/office/drawing/2014/main" id="{869DB594-E00A-190D-9394-2EED5ED85C3B}"/>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24879" t="19256" r="17072" b="201"/>
          <a:stretch/>
        </p:blipFill>
        <p:spPr>
          <a:xfrm>
            <a:off x="-1" y="1424671"/>
            <a:ext cx="4393325" cy="4061137"/>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222971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A9707-17C1-903A-21F8-84578ABA40E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29A6CAA-9119-C4C1-DE95-53CE2B459267}"/>
              </a:ext>
            </a:extLst>
          </p:cNvPr>
          <p:cNvSpPr>
            <a:spLocks noGrp="1"/>
          </p:cNvSpPr>
          <p:nvPr>
            <p:ph type="title"/>
          </p:nvPr>
        </p:nvSpPr>
        <p:spPr>
          <a:xfrm>
            <a:off x="838200" y="365125"/>
            <a:ext cx="7568381" cy="660111"/>
          </a:xfrm>
        </p:spPr>
        <p:txBody>
          <a:bodyPr/>
          <a:lstStyle/>
          <a:p>
            <a:r>
              <a:rPr lang="en-US" dirty="0"/>
              <a:t>Diagnosis and Initial Evaluation</a:t>
            </a:r>
          </a:p>
        </p:txBody>
      </p:sp>
      <p:sp>
        <p:nvSpPr>
          <p:cNvPr id="89" name="Rectangle 88" descr="This is an algorithm that depicts the steps of diagnosis and initial evaluation of patients suspected of or at risk of having HCM.">
            <a:extLst>
              <a:ext uri="{FF2B5EF4-FFF2-40B4-BE49-F238E27FC236}">
                <a16:creationId xmlns:a16="http://schemas.microsoft.com/office/drawing/2014/main" id="{E3528AC9-B9EE-52FC-8721-8BBFA43AEB54}"/>
              </a:ext>
            </a:extLst>
          </p:cNvPr>
          <p:cNvSpPr/>
          <p:nvPr/>
        </p:nvSpPr>
        <p:spPr>
          <a:xfrm>
            <a:off x="427383" y="939780"/>
            <a:ext cx="11309074" cy="4781988"/>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AB7FD085-850B-2371-C982-7DF92A2BF522}"/>
              </a:ext>
            </a:extLst>
          </p:cNvPr>
          <p:cNvSpPr>
            <a:spLocks noGrp="1"/>
          </p:cNvSpPr>
          <p:nvPr>
            <p:ph type="body" sz="quarter" idx="13"/>
          </p:nvPr>
        </p:nvSpPr>
        <p:spPr>
          <a:xfrm>
            <a:off x="2379714" y="5721768"/>
            <a:ext cx="7432572" cy="387685"/>
          </a:xfrm>
        </p:spPr>
        <p:txBody>
          <a:bodyPr/>
          <a:lstStyle/>
          <a:p>
            <a:pPr algn="ctr"/>
            <a:r>
              <a:rPr lang="en-US" b="1" dirty="0"/>
              <a:t>Abbreviations: </a:t>
            </a:r>
            <a:r>
              <a:rPr lang="en-US" dirty="0"/>
              <a:t>CMR indicates cardiac magnetic resonance; CT, computed tomography; ECG, electrocardiography;  echo, echocardiography; EF, ejection fraction; HCM, hypertrophic cardiomyopathy; ICD, implantable cardiac defibrillator;  IV,  intravenous; LVH, left ventricular hypertrophy; SCD,  sudden cardiac death; and  TTE, transthoracic echo</a:t>
            </a:r>
          </a:p>
        </p:txBody>
      </p:sp>
      <p:sp>
        <p:nvSpPr>
          <p:cNvPr id="12" name="Round Same Side Corner Rectangle 60">
            <a:extLst>
              <a:ext uri="{FF2B5EF4-FFF2-40B4-BE49-F238E27FC236}">
                <a16:creationId xmlns:a16="http://schemas.microsoft.com/office/drawing/2014/main" id="{0855EEDC-3429-DB8A-8A69-D508279A45F2}"/>
              </a:ext>
              <a:ext uri="{C183D7F6-B498-43B3-948B-1728B52AA6E4}">
                <adec:decorative xmlns:adec="http://schemas.microsoft.com/office/drawing/2017/decorative" val="1"/>
              </a:ext>
            </a:extLst>
          </p:cNvPr>
          <p:cNvSpPr/>
          <p:nvPr/>
        </p:nvSpPr>
        <p:spPr>
          <a:xfrm>
            <a:off x="3086396" y="1025236"/>
            <a:ext cx="6019209" cy="349861"/>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dirty="0">
                <a:ln>
                  <a:noFill/>
                </a:ln>
                <a:solidFill>
                  <a:schemeClr val="tx1"/>
                </a:solidFill>
                <a:effectLst/>
                <a:uLnTx/>
                <a:uFillTx/>
                <a:latin typeface="Lub Dub Condensed" panose="020B0506030403020204"/>
              </a:rPr>
              <a:t>In suspected HCM comprehensive exam and 3-generation family history (1)</a:t>
            </a:r>
          </a:p>
        </p:txBody>
      </p:sp>
      <p:sp>
        <p:nvSpPr>
          <p:cNvPr id="17" name="Round Same Side Corner Rectangle 60">
            <a:extLst>
              <a:ext uri="{FF2B5EF4-FFF2-40B4-BE49-F238E27FC236}">
                <a16:creationId xmlns:a16="http://schemas.microsoft.com/office/drawing/2014/main" id="{55ABDE92-A295-69EB-0698-4F79B8538B43}"/>
              </a:ext>
              <a:ext uri="{C183D7F6-B498-43B3-948B-1728B52AA6E4}">
                <adec:decorative xmlns:adec="http://schemas.microsoft.com/office/drawing/2017/decorative" val="1"/>
              </a:ext>
            </a:extLst>
          </p:cNvPr>
          <p:cNvSpPr/>
          <p:nvPr/>
        </p:nvSpPr>
        <p:spPr>
          <a:xfrm>
            <a:off x="645767" y="1878235"/>
            <a:ext cx="3190735" cy="1026480"/>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spcAft>
                <a:spcPts val="600"/>
              </a:spcAft>
              <a:buFont typeface="Arial" panose="020B0604020202020204" pitchFamily="34" charset="0"/>
              <a:buChar char="•"/>
            </a:pPr>
            <a:r>
              <a:rPr kumimoji="0" lang="en-US" sz="1200" b="1" i="0" u="none" strike="noStrike" kern="1200" cap="none" spc="0" normalizeH="0" baseline="0" noProof="0" dirty="0">
                <a:ln>
                  <a:noFill/>
                </a:ln>
                <a:solidFill>
                  <a:schemeClr val="tx1"/>
                </a:solidFill>
                <a:effectLst/>
                <a:uLnTx/>
                <a:uFillTx/>
                <a:latin typeface="Lub Dub Condensed" panose="020B0506030403020204"/>
              </a:rPr>
              <a:t>12-Lead ECG is recommended in initial evaluation and every 1-2 years (1)</a:t>
            </a:r>
          </a:p>
        </p:txBody>
      </p:sp>
      <p:sp>
        <p:nvSpPr>
          <p:cNvPr id="19" name="Round Same Side Corner Rectangle 60">
            <a:extLst>
              <a:ext uri="{FF2B5EF4-FFF2-40B4-BE49-F238E27FC236}">
                <a16:creationId xmlns:a16="http://schemas.microsoft.com/office/drawing/2014/main" id="{4D2C8466-BAEB-4F42-4376-D975CF1E1260}"/>
              </a:ext>
              <a:ext uri="{C183D7F6-B498-43B3-948B-1728B52AA6E4}">
                <adec:decorative xmlns:adec="http://schemas.microsoft.com/office/drawing/2017/decorative" val="1"/>
              </a:ext>
            </a:extLst>
          </p:cNvPr>
          <p:cNvSpPr/>
          <p:nvPr/>
        </p:nvSpPr>
        <p:spPr>
          <a:xfrm>
            <a:off x="8676862" y="1831442"/>
            <a:ext cx="2796206" cy="1158241"/>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spcAft>
                <a:spcPts val="600"/>
              </a:spcAft>
              <a:buFont typeface="Arial" panose="020B0604020202020204" pitchFamily="34" charset="0"/>
              <a:buChar char="•"/>
            </a:pPr>
            <a:r>
              <a:rPr kumimoji="0" lang="en-US" sz="1200" b="1" i="0" u="none" strike="noStrike" kern="1200" cap="none" spc="0" normalizeH="0" baseline="0" noProof="0" dirty="0">
                <a:ln>
                  <a:noFill/>
                </a:ln>
                <a:solidFill>
                  <a:schemeClr val="tx1"/>
                </a:solidFill>
                <a:effectLst/>
                <a:uLnTx/>
                <a:uFillTx/>
                <a:latin typeface="Lub Dub Condensed" panose="020B0506030403020204"/>
              </a:rPr>
              <a:t>In patients with HCM, genetic testing is beneficial for identification of family members at risk</a:t>
            </a:r>
          </a:p>
          <a:p>
            <a:pPr marL="228600" indent="-228600">
              <a:spcAft>
                <a:spcPts val="600"/>
              </a:spcAft>
              <a:buFont typeface="Arial" panose="020B0604020202020204" pitchFamily="34" charset="0"/>
              <a:buChar char="•"/>
            </a:pPr>
            <a:r>
              <a:rPr kumimoji="0" lang="en-US" sz="1200" b="1" i="0" u="none" strike="noStrike" kern="1200" cap="none" spc="0" normalizeH="0" baseline="0" noProof="0" dirty="0">
                <a:ln>
                  <a:noFill/>
                </a:ln>
                <a:solidFill>
                  <a:schemeClr val="tx1"/>
                </a:solidFill>
                <a:effectLst/>
                <a:uLnTx/>
                <a:uFillTx/>
                <a:latin typeface="Lub Dub Condensed" panose="020B0506030403020204"/>
              </a:rPr>
              <a:t>Genetic counseling recommended for enhanced shared decision-making (1)</a:t>
            </a:r>
          </a:p>
        </p:txBody>
      </p:sp>
      <p:sp>
        <p:nvSpPr>
          <p:cNvPr id="20" name="TextBox 19">
            <a:extLst>
              <a:ext uri="{FF2B5EF4-FFF2-40B4-BE49-F238E27FC236}">
                <a16:creationId xmlns:a16="http://schemas.microsoft.com/office/drawing/2014/main" id="{A1702C19-31AE-9797-8344-CBBB6E29D752}"/>
              </a:ext>
              <a:ext uri="{C183D7F6-B498-43B3-948B-1728B52AA6E4}">
                <adec:decorative xmlns:adec="http://schemas.microsoft.com/office/drawing/2017/decorative" val="1"/>
              </a:ext>
            </a:extLst>
          </p:cNvPr>
          <p:cNvSpPr txBox="1"/>
          <p:nvPr/>
        </p:nvSpPr>
        <p:spPr>
          <a:xfrm>
            <a:off x="4804209" y="1642765"/>
            <a:ext cx="2583582" cy="253280"/>
          </a:xfrm>
          <a:prstGeom prst="rect">
            <a:avLst/>
          </a:prstGeom>
          <a:solidFill>
            <a:schemeClr val="bg1">
              <a:lumMod val="7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solidFill>
                  <a:schemeClr val="tx1"/>
                </a:solidFill>
              </a:rPr>
              <a:t>Consider “mimics” (see next slide)</a:t>
            </a:r>
          </a:p>
        </p:txBody>
      </p:sp>
      <p:sp>
        <p:nvSpPr>
          <p:cNvPr id="21" name="TextBox 20">
            <a:extLst>
              <a:ext uri="{FF2B5EF4-FFF2-40B4-BE49-F238E27FC236}">
                <a16:creationId xmlns:a16="http://schemas.microsoft.com/office/drawing/2014/main" id="{D0E343B5-217A-6E62-8732-34B69E36EA37}"/>
              </a:ext>
              <a:ext uri="{C183D7F6-B498-43B3-948B-1728B52AA6E4}">
                <adec:decorative xmlns:adec="http://schemas.microsoft.com/office/drawing/2017/decorative" val="1"/>
              </a:ext>
            </a:extLst>
          </p:cNvPr>
          <p:cNvSpPr txBox="1"/>
          <p:nvPr/>
        </p:nvSpPr>
        <p:spPr>
          <a:xfrm>
            <a:off x="4804209" y="2175134"/>
            <a:ext cx="2583581" cy="470167"/>
          </a:xfrm>
          <a:prstGeom prst="rect">
            <a:avLst/>
          </a:prstGeom>
          <a:solidFill>
            <a:schemeClr val="bg1">
              <a:lumMod val="7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solidFill>
                  <a:schemeClr val="tx1"/>
                </a:solidFill>
              </a:rPr>
              <a:t>Diagnostic evaluation: </a:t>
            </a:r>
          </a:p>
          <a:p>
            <a:r>
              <a:rPr lang="en-US" sz="1200" dirty="0">
                <a:solidFill>
                  <a:schemeClr val="tx1"/>
                </a:solidFill>
              </a:rPr>
              <a:t>ECG, Imaging, Genetics</a:t>
            </a:r>
          </a:p>
        </p:txBody>
      </p:sp>
      <p:sp>
        <p:nvSpPr>
          <p:cNvPr id="24" name="TextBox 23">
            <a:extLst>
              <a:ext uri="{FF2B5EF4-FFF2-40B4-BE49-F238E27FC236}">
                <a16:creationId xmlns:a16="http://schemas.microsoft.com/office/drawing/2014/main" id="{F6E5EBDA-C8F5-4C31-1D3D-0502B68DBA3C}"/>
              </a:ext>
              <a:ext uri="{C183D7F6-B498-43B3-948B-1728B52AA6E4}">
                <adec:decorative xmlns:adec="http://schemas.microsoft.com/office/drawing/2017/decorative" val="1"/>
              </a:ext>
            </a:extLst>
          </p:cNvPr>
          <p:cNvSpPr txBox="1"/>
          <p:nvPr/>
        </p:nvSpPr>
        <p:spPr>
          <a:xfrm>
            <a:off x="4804209" y="2936522"/>
            <a:ext cx="2583581" cy="213027"/>
          </a:xfrm>
          <a:prstGeom prst="rect">
            <a:avLst/>
          </a:prstGeom>
          <a:solidFill>
            <a:schemeClr val="bg1">
              <a:lumMod val="7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solidFill>
                  <a:schemeClr val="tx1"/>
                </a:solidFill>
              </a:rPr>
              <a:t>Imaging</a:t>
            </a:r>
          </a:p>
        </p:txBody>
      </p:sp>
      <p:graphicFrame>
        <p:nvGraphicFramePr>
          <p:cNvPr id="28" name="Table 27">
            <a:extLst>
              <a:ext uri="{FF2B5EF4-FFF2-40B4-BE49-F238E27FC236}">
                <a16:creationId xmlns:a16="http://schemas.microsoft.com/office/drawing/2014/main" id="{580F4C16-FCD4-52A2-D14C-BE2EC92A81A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17973693"/>
              </p:ext>
            </p:extLst>
          </p:nvPr>
        </p:nvGraphicFramePr>
        <p:xfrm>
          <a:off x="5336420" y="3535619"/>
          <a:ext cx="3769185" cy="1615440"/>
        </p:xfrm>
        <a:graphic>
          <a:graphicData uri="http://schemas.openxmlformats.org/drawingml/2006/table">
            <a:tbl>
              <a:tblPr firstRow="1" bandRow="1">
                <a:tableStyleId>{5C22544A-7EE6-4342-B048-85BDC9FD1C3A}</a:tableStyleId>
              </a:tblPr>
              <a:tblGrid>
                <a:gridCol w="3769185">
                  <a:extLst>
                    <a:ext uri="{9D8B030D-6E8A-4147-A177-3AD203B41FA5}">
                      <a16:colId xmlns:a16="http://schemas.microsoft.com/office/drawing/2014/main" val="981480828"/>
                    </a:ext>
                  </a:extLst>
                </a:gridCol>
              </a:tblGrid>
              <a:tr h="185685">
                <a:tc>
                  <a:txBody>
                    <a:bodyPr/>
                    <a:lstStyle/>
                    <a:p>
                      <a:pPr algn="ctr"/>
                      <a:r>
                        <a:rPr lang="en-US" sz="1600" dirty="0">
                          <a:solidFill>
                            <a:schemeClr val="bg1"/>
                          </a:solidFill>
                          <a:latin typeface="Lub Dub Condensed" panose="020B0506030403020204" pitchFamily="34" charset="0"/>
                        </a:rPr>
                        <a:t>Echo </a:t>
                      </a:r>
                      <a:r>
                        <a:rPr lang="en-US" sz="1600" i="1" u="none" dirty="0">
                          <a:solidFill>
                            <a:schemeClr val="bg1"/>
                          </a:solidFill>
                          <a:latin typeface="Lub Dub Condensed" panose="020B0506030403020204" pitchFamily="34" charset="0"/>
                        </a:rPr>
                        <a:t>(1</a:t>
                      </a:r>
                      <a:r>
                        <a:rPr lang="en-US" sz="1600" i="1" u="none" baseline="30000" dirty="0">
                          <a:solidFill>
                            <a:schemeClr val="bg1"/>
                          </a:solidFill>
                          <a:latin typeface="Lub Dub Condensed" panose="020B0506030403020204" pitchFamily="34" charset="0"/>
                        </a:rPr>
                        <a:t>st</a:t>
                      </a:r>
                      <a:r>
                        <a:rPr lang="en-US" sz="1600" i="1" u="none" dirty="0">
                          <a:solidFill>
                            <a:schemeClr val="bg1"/>
                          </a:solidFill>
                          <a:latin typeface="Lub Dub Condensed" panose="020B0506030403020204" pitchFamily="34" charset="0"/>
                        </a:rPr>
                        <a:t> Choice)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95959"/>
                    </a:solidFill>
                  </a:tcPr>
                </a:tc>
                <a:extLst>
                  <a:ext uri="{0D108BD9-81ED-4DB2-BD59-A6C34878D82A}">
                    <a16:rowId xmlns:a16="http://schemas.microsoft.com/office/drawing/2014/main" val="577617039"/>
                  </a:ext>
                </a:extLst>
              </a:tr>
              <a:tr h="297693">
                <a:tc>
                  <a:txBody>
                    <a:bodyPr/>
                    <a:lstStyle/>
                    <a:p>
                      <a:pPr algn="ctr"/>
                      <a:r>
                        <a:rPr lang="en-US" sz="1200" dirty="0">
                          <a:latin typeface="Lub Dub Condensed" panose="020B0506030403020204" pitchFamily="34" charset="0"/>
                        </a:rPr>
                        <a:t>In patients with suspected HCM, a TTE is recommended in the initial evaluation (1)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2D472"/>
                    </a:solidFill>
                  </a:tcPr>
                </a:tc>
                <a:extLst>
                  <a:ext uri="{0D108BD9-81ED-4DB2-BD59-A6C34878D82A}">
                    <a16:rowId xmlns:a16="http://schemas.microsoft.com/office/drawing/2014/main" val="954372925"/>
                  </a:ext>
                </a:extLst>
              </a:tr>
              <a:tr h="558174">
                <a:tc>
                  <a:txBody>
                    <a:bodyPr/>
                    <a:lstStyle/>
                    <a:p>
                      <a:pPr algn="ctr"/>
                      <a:r>
                        <a:rPr lang="en-US" sz="1200" dirty="0">
                          <a:latin typeface="Lub Dub Condensed" panose="020B0506030403020204" pitchFamily="34" charset="0"/>
                        </a:rPr>
                        <a:t>For patients whom the diagnosis of apical HCM, apical aneurysm, or atypical patterns of hypertrophy is inconclusive on TTE, the use of IV ultrasound enhancing agent is reasonable (2a)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0DB0E"/>
                    </a:solidFill>
                  </a:tcPr>
                </a:tc>
                <a:extLst>
                  <a:ext uri="{0D108BD9-81ED-4DB2-BD59-A6C34878D82A}">
                    <a16:rowId xmlns:a16="http://schemas.microsoft.com/office/drawing/2014/main" val="3772172759"/>
                  </a:ext>
                </a:extLst>
              </a:tr>
            </a:tbl>
          </a:graphicData>
        </a:graphic>
      </p:graphicFrame>
      <p:graphicFrame>
        <p:nvGraphicFramePr>
          <p:cNvPr id="29" name="Table 28">
            <a:extLst>
              <a:ext uri="{FF2B5EF4-FFF2-40B4-BE49-F238E27FC236}">
                <a16:creationId xmlns:a16="http://schemas.microsoft.com/office/drawing/2014/main" id="{BFD01BF1-BBF5-C6B2-28E1-5B75DFEDB05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85328729"/>
              </p:ext>
            </p:extLst>
          </p:nvPr>
        </p:nvGraphicFramePr>
        <p:xfrm>
          <a:off x="610358" y="3535619"/>
          <a:ext cx="4528763" cy="2045770"/>
        </p:xfrm>
        <a:graphic>
          <a:graphicData uri="http://schemas.openxmlformats.org/drawingml/2006/table">
            <a:tbl>
              <a:tblPr firstRow="1" bandRow="1">
                <a:tableStyleId>{5C22544A-7EE6-4342-B048-85BDC9FD1C3A}</a:tableStyleId>
              </a:tblPr>
              <a:tblGrid>
                <a:gridCol w="4528763">
                  <a:extLst>
                    <a:ext uri="{9D8B030D-6E8A-4147-A177-3AD203B41FA5}">
                      <a16:colId xmlns:a16="http://schemas.microsoft.com/office/drawing/2014/main" val="981480828"/>
                    </a:ext>
                  </a:extLst>
                </a:gridCol>
              </a:tblGrid>
              <a:tr h="273308">
                <a:tc>
                  <a:txBody>
                    <a:bodyPr/>
                    <a:lstStyle/>
                    <a:p>
                      <a:pPr algn="ctr"/>
                      <a:r>
                        <a:rPr lang="en-US" sz="1600" dirty="0">
                          <a:solidFill>
                            <a:schemeClr val="bg1"/>
                          </a:solidFill>
                          <a:latin typeface="Lub Dub Condensed" panose="020B0506030403020204" pitchFamily="34" charset="0"/>
                        </a:rPr>
                        <a:t>CMR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95959"/>
                    </a:solidFill>
                  </a:tcPr>
                </a:tc>
                <a:extLst>
                  <a:ext uri="{0D108BD9-81ED-4DB2-BD59-A6C34878D82A}">
                    <a16:rowId xmlns:a16="http://schemas.microsoft.com/office/drawing/2014/main" val="577617039"/>
                  </a:ext>
                </a:extLst>
              </a:tr>
              <a:tr h="223616">
                <a:tc>
                  <a:txBody>
                    <a:bodyPr/>
                    <a:lstStyle/>
                    <a:p>
                      <a:pPr algn="ctr"/>
                      <a:r>
                        <a:rPr lang="en-US" sz="1200" dirty="0">
                          <a:latin typeface="Lub Dub Condensed" panose="020B0506030403020204" pitchFamily="34" charset="0"/>
                        </a:rPr>
                        <a:t>If echo is inconclusive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2D472"/>
                    </a:solidFill>
                  </a:tcPr>
                </a:tc>
                <a:extLst>
                  <a:ext uri="{0D108BD9-81ED-4DB2-BD59-A6C34878D82A}">
                    <a16:rowId xmlns:a16="http://schemas.microsoft.com/office/drawing/2014/main" val="954372925"/>
                  </a:ext>
                </a:extLst>
              </a:tr>
              <a:tr h="372693">
                <a:tc>
                  <a:txBody>
                    <a:bodyPr/>
                    <a:lstStyle/>
                    <a:p>
                      <a:pPr algn="ctr"/>
                      <a:r>
                        <a:rPr lang="en-US" sz="1200" dirty="0">
                          <a:latin typeface="Lub Dub Condensed" panose="020B0506030403020204" pitchFamily="34" charset="0"/>
                        </a:rPr>
                        <a:t>Patients with LVH with suspicion of alt diagnoses, including infiltrative or storage disease as well as athlete’s heart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2D472"/>
                    </a:solidFill>
                  </a:tcPr>
                </a:tc>
                <a:extLst>
                  <a:ext uri="{0D108BD9-81ED-4DB2-BD59-A6C34878D82A}">
                    <a16:rowId xmlns:a16="http://schemas.microsoft.com/office/drawing/2014/main" val="1737512453"/>
                  </a:ext>
                </a:extLst>
              </a:tr>
              <a:tr h="521770">
                <a:tc>
                  <a:txBody>
                    <a:bodyPr/>
                    <a:lstStyle/>
                    <a:p>
                      <a:pPr algn="ctr"/>
                      <a:r>
                        <a:rPr lang="en-US" sz="1200" dirty="0">
                          <a:latin typeface="Lub Dub Condensed" panose="020B0506030403020204" pitchFamily="34" charset="0"/>
                        </a:rPr>
                        <a:t>Decision of ICD remains uncertain, CMR beneficial for max LV wall thickness, EF, LV apical aneurysm, and extent of myocardial fibrosis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2D472"/>
                    </a:solidFill>
                  </a:tcPr>
                </a:tc>
                <a:extLst>
                  <a:ext uri="{0D108BD9-81ED-4DB2-BD59-A6C34878D82A}">
                    <a16:rowId xmlns:a16="http://schemas.microsoft.com/office/drawing/2014/main" val="3934800963"/>
                  </a:ext>
                </a:extLst>
              </a:tr>
              <a:tr h="372693">
                <a:tc>
                  <a:txBody>
                    <a:bodyPr/>
                    <a:lstStyle/>
                    <a:p>
                      <a:pPr algn="ctr"/>
                      <a:r>
                        <a:rPr lang="en-US" sz="1200" dirty="0">
                          <a:latin typeface="Lub Dub Condensed" panose="020B0506030403020204" pitchFamily="34" charset="0"/>
                        </a:rPr>
                        <a:t>For patients with obstructive HCM in whom the anatomic mechanism of obstruction is inconclusive on echo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2D472"/>
                    </a:solidFill>
                  </a:tcPr>
                </a:tc>
                <a:extLst>
                  <a:ext uri="{0D108BD9-81ED-4DB2-BD59-A6C34878D82A}">
                    <a16:rowId xmlns:a16="http://schemas.microsoft.com/office/drawing/2014/main" val="3772172759"/>
                  </a:ext>
                </a:extLst>
              </a:tr>
            </a:tbl>
          </a:graphicData>
        </a:graphic>
      </p:graphicFrame>
      <p:graphicFrame>
        <p:nvGraphicFramePr>
          <p:cNvPr id="30" name="Table 29">
            <a:extLst>
              <a:ext uri="{FF2B5EF4-FFF2-40B4-BE49-F238E27FC236}">
                <a16:creationId xmlns:a16="http://schemas.microsoft.com/office/drawing/2014/main" id="{1B1C8C12-00C7-EA9A-3A64-F4C965360A8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37892307"/>
              </p:ext>
            </p:extLst>
          </p:nvPr>
        </p:nvGraphicFramePr>
        <p:xfrm>
          <a:off x="9302903" y="3535619"/>
          <a:ext cx="1863567" cy="1950720"/>
        </p:xfrm>
        <a:graphic>
          <a:graphicData uri="http://schemas.openxmlformats.org/drawingml/2006/table">
            <a:tbl>
              <a:tblPr firstRow="1" bandRow="1">
                <a:tableStyleId>{5C22544A-7EE6-4342-B048-85BDC9FD1C3A}</a:tableStyleId>
              </a:tblPr>
              <a:tblGrid>
                <a:gridCol w="1863567">
                  <a:extLst>
                    <a:ext uri="{9D8B030D-6E8A-4147-A177-3AD203B41FA5}">
                      <a16:colId xmlns:a16="http://schemas.microsoft.com/office/drawing/2014/main" val="981480828"/>
                    </a:ext>
                  </a:extLst>
                </a:gridCol>
              </a:tblGrid>
              <a:tr h="334105">
                <a:tc>
                  <a:txBody>
                    <a:bodyPr/>
                    <a:lstStyle/>
                    <a:p>
                      <a:pPr algn="ctr"/>
                      <a:r>
                        <a:rPr lang="en-US" sz="1600" dirty="0">
                          <a:solidFill>
                            <a:schemeClr val="bg1"/>
                          </a:solidFill>
                          <a:latin typeface="Lub Dub Condensed" panose="020B0506030403020204" pitchFamily="34" charset="0"/>
                        </a:rPr>
                        <a:t>Cardiac Computed Tomography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95959"/>
                    </a:solidFill>
                  </a:tcPr>
                </a:tc>
                <a:extLst>
                  <a:ext uri="{0D108BD9-81ED-4DB2-BD59-A6C34878D82A}">
                    <a16:rowId xmlns:a16="http://schemas.microsoft.com/office/drawing/2014/main" val="577617039"/>
                  </a:ext>
                </a:extLst>
              </a:tr>
              <a:tr h="537526">
                <a:tc>
                  <a:txBody>
                    <a:bodyPr/>
                    <a:lstStyle/>
                    <a:p>
                      <a:pPr algn="ctr"/>
                      <a:r>
                        <a:rPr lang="en-US" sz="1200" dirty="0">
                          <a:latin typeface="Lub Dub Condensed" panose="020B0506030403020204" pitchFamily="34" charset="0"/>
                        </a:rPr>
                        <a:t>In adult patients with suspected HCM, cardiac CT may be considered for diagnosis if the echo is not diagnostic and CMR imaging is unavailable  (2b)</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99B1D"/>
                    </a:solidFill>
                  </a:tcPr>
                </a:tc>
                <a:extLst>
                  <a:ext uri="{0D108BD9-81ED-4DB2-BD59-A6C34878D82A}">
                    <a16:rowId xmlns:a16="http://schemas.microsoft.com/office/drawing/2014/main" val="954372925"/>
                  </a:ext>
                </a:extLst>
              </a:tr>
            </a:tbl>
          </a:graphicData>
        </a:graphic>
      </p:graphicFrame>
      <p:cxnSp>
        <p:nvCxnSpPr>
          <p:cNvPr id="31" name="Straight Arrow Connector 30">
            <a:extLst>
              <a:ext uri="{FF2B5EF4-FFF2-40B4-BE49-F238E27FC236}">
                <a16:creationId xmlns:a16="http://schemas.microsoft.com/office/drawing/2014/main" id="{9CA928FF-ED8F-FF57-ED4D-21482872899D}"/>
              </a:ext>
              <a:ext uri="{C183D7F6-B498-43B3-948B-1728B52AA6E4}">
                <adec:decorative xmlns:adec="http://schemas.microsoft.com/office/drawing/2017/decorative" val="1"/>
              </a:ext>
            </a:extLst>
          </p:cNvPr>
          <p:cNvCxnSpPr>
            <a:cxnSpLocks/>
            <a:stCxn id="12" idx="2"/>
            <a:endCxn id="20" idx="0"/>
          </p:cNvCxnSpPr>
          <p:nvPr/>
        </p:nvCxnSpPr>
        <p:spPr>
          <a:xfrm flipH="1">
            <a:off x="6096000" y="1375097"/>
            <a:ext cx="1" cy="26766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63F3198-384A-6559-EED0-A6912C6583AA}"/>
              </a:ext>
              <a:ext uri="{C183D7F6-B498-43B3-948B-1728B52AA6E4}">
                <adec:decorative xmlns:adec="http://schemas.microsoft.com/office/drawing/2017/decorative" val="1"/>
              </a:ext>
            </a:extLst>
          </p:cNvPr>
          <p:cNvCxnSpPr>
            <a:cxnSpLocks/>
            <a:stCxn id="20" idx="2"/>
            <a:endCxn id="21" idx="0"/>
          </p:cNvCxnSpPr>
          <p:nvPr/>
        </p:nvCxnSpPr>
        <p:spPr>
          <a:xfrm>
            <a:off x="6096000" y="1896045"/>
            <a:ext cx="0" cy="27908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01C36A5-6748-88EA-ED32-1C2F2E644058}"/>
              </a:ext>
              <a:ext uri="{C183D7F6-B498-43B3-948B-1728B52AA6E4}">
                <adec:decorative xmlns:adec="http://schemas.microsoft.com/office/drawing/2017/decorative" val="1"/>
              </a:ext>
            </a:extLst>
          </p:cNvPr>
          <p:cNvCxnSpPr>
            <a:cxnSpLocks/>
            <a:stCxn id="21" idx="2"/>
            <a:endCxn id="24" idx="0"/>
          </p:cNvCxnSpPr>
          <p:nvPr/>
        </p:nvCxnSpPr>
        <p:spPr>
          <a:xfrm>
            <a:off x="6096000" y="2645301"/>
            <a:ext cx="0" cy="29122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Elbow Connector 82">
            <a:extLst>
              <a:ext uri="{FF2B5EF4-FFF2-40B4-BE49-F238E27FC236}">
                <a16:creationId xmlns:a16="http://schemas.microsoft.com/office/drawing/2014/main" id="{D9EBA336-A95F-A6D2-250F-5310A826E37F}"/>
              </a:ext>
              <a:ext uri="{C183D7F6-B498-43B3-948B-1728B52AA6E4}">
                <adec:decorative xmlns:adec="http://schemas.microsoft.com/office/drawing/2017/decorative" val="1"/>
              </a:ext>
            </a:extLst>
          </p:cNvPr>
          <p:cNvCxnSpPr>
            <a:cxnSpLocks/>
            <a:stCxn id="24" idx="2"/>
            <a:endCxn id="29" idx="0"/>
          </p:cNvCxnSpPr>
          <p:nvPr/>
        </p:nvCxnSpPr>
        <p:spPr>
          <a:xfrm rot="5400000">
            <a:off x="4292335" y="1731954"/>
            <a:ext cx="386070" cy="322126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BE8F6D95-1799-88BE-1774-53B39C12B054}"/>
              </a:ext>
              <a:ext uri="{C183D7F6-B498-43B3-948B-1728B52AA6E4}">
                <adec:decorative xmlns:adec="http://schemas.microsoft.com/office/drawing/2017/decorative" val="1"/>
              </a:ext>
            </a:extLst>
          </p:cNvPr>
          <p:cNvCxnSpPr>
            <a:cxnSpLocks/>
            <a:stCxn id="21" idx="1"/>
            <a:endCxn id="17" idx="3"/>
          </p:cNvCxnSpPr>
          <p:nvPr/>
        </p:nvCxnSpPr>
        <p:spPr>
          <a:xfrm flipH="1" flipV="1">
            <a:off x="3836502" y="2391475"/>
            <a:ext cx="967707" cy="1874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065FB5D-416D-4B33-8020-10F63FA21882}"/>
              </a:ext>
              <a:ext uri="{C183D7F6-B498-43B3-948B-1728B52AA6E4}">
                <adec:decorative xmlns:adec="http://schemas.microsoft.com/office/drawing/2017/decorative" val="1"/>
              </a:ext>
            </a:extLst>
          </p:cNvPr>
          <p:cNvSpPr txBox="1"/>
          <p:nvPr/>
        </p:nvSpPr>
        <p:spPr>
          <a:xfrm>
            <a:off x="4151590" y="2257867"/>
            <a:ext cx="470800" cy="279500"/>
          </a:xfrm>
          <a:prstGeom prst="rect">
            <a:avLst/>
          </a:prstGeom>
          <a:solidFill>
            <a:schemeClr val="bg1"/>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solidFill>
                  <a:schemeClr val="tx1"/>
                </a:solidFill>
              </a:rPr>
              <a:t>ECG</a:t>
            </a:r>
          </a:p>
        </p:txBody>
      </p:sp>
      <p:cxnSp>
        <p:nvCxnSpPr>
          <p:cNvPr id="51" name="Straight Arrow Connector 50">
            <a:extLst>
              <a:ext uri="{FF2B5EF4-FFF2-40B4-BE49-F238E27FC236}">
                <a16:creationId xmlns:a16="http://schemas.microsoft.com/office/drawing/2014/main" id="{C94D7F55-6603-47A3-9858-E210B76C6476}"/>
              </a:ext>
              <a:ext uri="{C183D7F6-B498-43B3-948B-1728B52AA6E4}">
                <adec:decorative xmlns:adec="http://schemas.microsoft.com/office/drawing/2017/decorative" val="1"/>
              </a:ext>
            </a:extLst>
          </p:cNvPr>
          <p:cNvCxnSpPr>
            <a:cxnSpLocks/>
            <a:stCxn id="21" idx="3"/>
            <a:endCxn id="19" idx="1"/>
          </p:cNvCxnSpPr>
          <p:nvPr/>
        </p:nvCxnSpPr>
        <p:spPr>
          <a:xfrm>
            <a:off x="7387790" y="2410218"/>
            <a:ext cx="1289072" cy="34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5621EC7-D258-1B4D-84AD-42FFFA3121C3}"/>
              </a:ext>
              <a:ext uri="{C183D7F6-B498-43B3-948B-1728B52AA6E4}">
                <adec:decorative xmlns:adec="http://schemas.microsoft.com/office/drawing/2017/decorative" val="1"/>
              </a:ext>
            </a:extLst>
          </p:cNvPr>
          <p:cNvSpPr txBox="1"/>
          <p:nvPr/>
        </p:nvSpPr>
        <p:spPr>
          <a:xfrm>
            <a:off x="7569609" y="2258728"/>
            <a:ext cx="739947" cy="278639"/>
          </a:xfrm>
          <a:prstGeom prst="rect">
            <a:avLst/>
          </a:prstGeom>
          <a:solidFill>
            <a:schemeClr val="bg1"/>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solidFill>
                  <a:schemeClr val="tx1"/>
                </a:solidFill>
              </a:rPr>
              <a:t>Genetics</a:t>
            </a:r>
          </a:p>
        </p:txBody>
      </p:sp>
      <p:cxnSp>
        <p:nvCxnSpPr>
          <p:cNvPr id="83" name="Elbow Connector 82">
            <a:extLst>
              <a:ext uri="{FF2B5EF4-FFF2-40B4-BE49-F238E27FC236}">
                <a16:creationId xmlns:a16="http://schemas.microsoft.com/office/drawing/2014/main" id="{308F29BF-553D-B9AA-4F51-8FE600335A6C}"/>
              </a:ext>
              <a:ext uri="{C183D7F6-B498-43B3-948B-1728B52AA6E4}">
                <adec:decorative xmlns:adec="http://schemas.microsoft.com/office/drawing/2017/decorative" val="1"/>
              </a:ext>
            </a:extLst>
          </p:cNvPr>
          <p:cNvCxnSpPr>
            <a:cxnSpLocks/>
            <a:stCxn id="24" idx="2"/>
            <a:endCxn id="28" idx="0"/>
          </p:cNvCxnSpPr>
          <p:nvPr/>
        </p:nvCxnSpPr>
        <p:spPr>
          <a:xfrm rot="16200000" flipH="1">
            <a:off x="6465471" y="2780078"/>
            <a:ext cx="386070" cy="112501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Elbow Connector 82">
            <a:extLst>
              <a:ext uri="{FF2B5EF4-FFF2-40B4-BE49-F238E27FC236}">
                <a16:creationId xmlns:a16="http://schemas.microsoft.com/office/drawing/2014/main" id="{6C6ED4F3-C4E0-88D0-1C5B-82CF3F94B502}"/>
              </a:ext>
              <a:ext uri="{C183D7F6-B498-43B3-948B-1728B52AA6E4}">
                <adec:decorative xmlns:adec="http://schemas.microsoft.com/office/drawing/2017/decorative" val="1"/>
              </a:ext>
            </a:extLst>
          </p:cNvPr>
          <p:cNvCxnSpPr>
            <a:cxnSpLocks/>
            <a:stCxn id="24" idx="2"/>
            <a:endCxn id="30" idx="0"/>
          </p:cNvCxnSpPr>
          <p:nvPr/>
        </p:nvCxnSpPr>
        <p:spPr>
          <a:xfrm rot="16200000" flipH="1">
            <a:off x="7972308" y="1273241"/>
            <a:ext cx="386070" cy="413868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80FCDEB1-1750-60C2-B85D-CAFBBEBA4C5C}"/>
              </a:ext>
            </a:extLst>
          </p:cNvPr>
          <p:cNvSpPr>
            <a:spLocks noGrp="1"/>
          </p:cNvSpPr>
          <p:nvPr>
            <p:ph type="sldNum" sz="quarter" idx="12"/>
          </p:nvPr>
        </p:nvSpPr>
        <p:spPr/>
        <p:txBody>
          <a:bodyPr/>
          <a:lstStyle/>
          <a:p>
            <a:fld id="{FDAF4333-7328-E84F-9F6D-15A5075E3AB3}" type="slidenum">
              <a:rPr lang="en-US" smtClean="0"/>
              <a:pPr/>
              <a:t>13</a:t>
            </a:fld>
            <a:endParaRPr lang="en-US" sz="900" dirty="0"/>
          </a:p>
        </p:txBody>
      </p:sp>
    </p:spTree>
    <p:extLst>
      <p:ext uri="{BB962C8B-B14F-4D97-AF65-F5344CB8AC3E}">
        <p14:creationId xmlns:p14="http://schemas.microsoft.com/office/powerpoint/2010/main" val="349531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up)">
                                      <p:cBhvr>
                                        <p:cTn id="19" dur="500"/>
                                        <p:tgtEl>
                                          <p:spTgt spid="3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wipe(right)">
                                      <p:cBhvr>
                                        <p:cTn id="28" dur="500"/>
                                        <p:tgtEl>
                                          <p:spTgt spid="4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left)">
                                      <p:cBhvr>
                                        <p:cTn id="40" dur="500"/>
                                        <p:tgtEl>
                                          <p:spTgt spid="5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wipe(up)">
                                      <p:cBhvr>
                                        <p:cTn id="52" dur="500"/>
                                        <p:tgtEl>
                                          <p:spTgt spid="37"/>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par>
                          <p:cTn id="57" fill="hold">
                            <p:stCondLst>
                              <p:cond delay="1000"/>
                            </p:stCondLst>
                            <p:childTnLst>
                              <p:par>
                                <p:cTn id="58" presetID="22" presetClass="entr" presetSubtype="2" fill="hold" nodeType="after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wipe(right)">
                                      <p:cBhvr>
                                        <p:cTn id="60" dur="500"/>
                                        <p:tgtEl>
                                          <p:spTgt spid="42"/>
                                        </p:tgtEl>
                                      </p:cBhvr>
                                    </p:animEffect>
                                  </p:childTnLst>
                                </p:cTn>
                              </p:par>
                            </p:childTnLst>
                          </p:cTn>
                        </p:par>
                        <p:par>
                          <p:cTn id="61" fill="hold">
                            <p:stCondLst>
                              <p:cond delay="1500"/>
                            </p:stCondLst>
                            <p:childTnLst>
                              <p:par>
                                <p:cTn id="62" presetID="10" presetClass="entr" presetSubtype="0"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wipe(left)">
                                      <p:cBhvr>
                                        <p:cTn id="69" dur="500"/>
                                        <p:tgtEl>
                                          <p:spTgt spid="83"/>
                                        </p:tgtEl>
                                      </p:cBhvr>
                                    </p:animEffect>
                                  </p:childTnLst>
                                </p:cTn>
                              </p:par>
                            </p:childTnLst>
                          </p:cTn>
                        </p:par>
                        <p:par>
                          <p:cTn id="70" fill="hold">
                            <p:stCondLst>
                              <p:cond delay="500"/>
                            </p:stCondLst>
                            <p:childTnLst>
                              <p:par>
                                <p:cTn id="71" presetID="10" presetClass="entr" presetSubtype="0"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wipe(left)">
                                      <p:cBhvr>
                                        <p:cTn id="78" dur="500"/>
                                        <p:tgtEl>
                                          <p:spTgt spid="86"/>
                                        </p:tgtEl>
                                      </p:cBhvr>
                                    </p:animEffect>
                                  </p:childTnLst>
                                </p:cTn>
                              </p:par>
                            </p:childTnLst>
                          </p:cTn>
                        </p:par>
                        <p:par>
                          <p:cTn id="79" fill="hold">
                            <p:stCondLst>
                              <p:cond delay="500"/>
                            </p:stCondLst>
                            <p:childTnLst>
                              <p:par>
                                <p:cTn id="80" presetID="10" presetClass="entr" presetSubtype="0" fill="hold" nodeType="after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9" grpId="0" animBg="1"/>
      <p:bldP spid="20" grpId="0" animBg="1"/>
      <p:bldP spid="21" grpId="0" animBg="1"/>
      <p:bldP spid="24" grpId="0" animBg="1"/>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5F0A6-CDAA-60C1-72BE-0977AFA7891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FB3770E-AA1F-7862-1B8B-6E3EA8543637}"/>
              </a:ext>
            </a:extLst>
          </p:cNvPr>
          <p:cNvSpPr>
            <a:spLocks noGrp="1"/>
          </p:cNvSpPr>
          <p:nvPr>
            <p:ph type="title"/>
          </p:nvPr>
        </p:nvSpPr>
        <p:spPr>
          <a:xfrm>
            <a:off x="838200" y="365125"/>
            <a:ext cx="10223090" cy="660111"/>
          </a:xfrm>
        </p:spPr>
        <p:txBody>
          <a:bodyPr/>
          <a:lstStyle/>
          <a:p>
            <a:r>
              <a:rPr lang="en-US" dirty="0"/>
              <a:t>Clinical Features in Patients with “HCM Mimics”</a:t>
            </a:r>
          </a:p>
        </p:txBody>
      </p:sp>
      <p:graphicFrame>
        <p:nvGraphicFramePr>
          <p:cNvPr id="2" name="Table 1">
            <a:extLst>
              <a:ext uri="{FF2B5EF4-FFF2-40B4-BE49-F238E27FC236}">
                <a16:creationId xmlns:a16="http://schemas.microsoft.com/office/drawing/2014/main" id="{30F7D717-DC1A-9938-1A65-A99E7F71E2DA}"/>
              </a:ext>
            </a:extLst>
          </p:cNvPr>
          <p:cNvGraphicFramePr>
            <a:graphicFrameLocks noGrp="1"/>
          </p:cNvGraphicFramePr>
          <p:nvPr>
            <p:extLst>
              <p:ext uri="{D42A27DB-BD31-4B8C-83A1-F6EECF244321}">
                <p14:modId xmlns:p14="http://schemas.microsoft.com/office/powerpoint/2010/main" val="2590913496"/>
              </p:ext>
            </p:extLst>
          </p:nvPr>
        </p:nvGraphicFramePr>
        <p:xfrm>
          <a:off x="838200" y="1249138"/>
          <a:ext cx="10223089" cy="4258133"/>
        </p:xfrm>
        <a:graphic>
          <a:graphicData uri="http://schemas.openxmlformats.org/drawingml/2006/table">
            <a:tbl>
              <a:tblPr firstRow="1" firstCol="1" bandRow="1"/>
              <a:tblGrid>
                <a:gridCol w="1489364">
                  <a:extLst>
                    <a:ext uri="{9D8B030D-6E8A-4147-A177-3AD203B41FA5}">
                      <a16:colId xmlns:a16="http://schemas.microsoft.com/office/drawing/2014/main" val="2897890963"/>
                    </a:ext>
                  </a:extLst>
                </a:gridCol>
                <a:gridCol w="2708308">
                  <a:extLst>
                    <a:ext uri="{9D8B030D-6E8A-4147-A177-3AD203B41FA5}">
                      <a16:colId xmlns:a16="http://schemas.microsoft.com/office/drawing/2014/main" val="59254175"/>
                    </a:ext>
                  </a:extLst>
                </a:gridCol>
                <a:gridCol w="3110601">
                  <a:extLst>
                    <a:ext uri="{9D8B030D-6E8A-4147-A177-3AD203B41FA5}">
                      <a16:colId xmlns:a16="http://schemas.microsoft.com/office/drawing/2014/main" val="9002825"/>
                    </a:ext>
                  </a:extLst>
                </a:gridCol>
                <a:gridCol w="2914816">
                  <a:extLst>
                    <a:ext uri="{9D8B030D-6E8A-4147-A177-3AD203B41FA5}">
                      <a16:colId xmlns:a16="http://schemas.microsoft.com/office/drawing/2014/main" val="3985405797"/>
                    </a:ext>
                  </a:extLst>
                </a:gridCol>
              </a:tblGrid>
              <a:tr h="267935">
                <a:tc>
                  <a:txBody>
                    <a:bodyPr/>
                    <a:lstStyle/>
                    <a:p>
                      <a:pPr marL="0" marR="0" algn="ctr">
                        <a:lnSpc>
                          <a:spcPct val="150000"/>
                        </a:lnSpc>
                        <a:spcBef>
                          <a:spcPts val="830"/>
                        </a:spcBef>
                        <a:spcAft>
                          <a:spcPts val="830"/>
                        </a:spcAft>
                      </a:pPr>
                      <a:r>
                        <a:rPr lang="en-US" sz="1600" b="1" dirty="0">
                          <a:solidFill>
                            <a:schemeClr val="bg1"/>
                          </a:solidFill>
                          <a:effectLst/>
                          <a:latin typeface="Lub Dub Bold" panose="020B0803030403020204" pitchFamily="34" charset="0"/>
                          <a:ea typeface="Times New Roman" panose="02020603050405020304" pitchFamily="18" charset="0"/>
                        </a:rPr>
                        <a:t>LIFE STAGE</a:t>
                      </a:r>
                    </a:p>
                  </a:txBody>
                  <a:tcPr marL="48964" marR="4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597"/>
                    </a:solidFill>
                  </a:tcPr>
                </a:tc>
                <a:tc>
                  <a:txBody>
                    <a:bodyPr/>
                    <a:lstStyle/>
                    <a:p>
                      <a:pPr marL="0" marR="0" algn="ctr">
                        <a:lnSpc>
                          <a:spcPct val="150000"/>
                        </a:lnSpc>
                        <a:spcBef>
                          <a:spcPts val="830"/>
                        </a:spcBef>
                        <a:spcAft>
                          <a:spcPts val="830"/>
                        </a:spcAft>
                      </a:pPr>
                      <a:r>
                        <a:rPr lang="en-US" sz="1600" b="1" dirty="0">
                          <a:solidFill>
                            <a:schemeClr val="bg1"/>
                          </a:solidFill>
                          <a:effectLst/>
                          <a:latin typeface="Lub Dub Bold" panose="020B0803030403020204" pitchFamily="34" charset="0"/>
                          <a:ea typeface="Times New Roman" panose="02020603050405020304" pitchFamily="18" charset="0"/>
                        </a:rPr>
                        <a:t>SYSTEMIC FEATURES</a:t>
                      </a:r>
                    </a:p>
                  </a:txBody>
                  <a:tcPr marL="48964" marR="4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597"/>
                    </a:solidFill>
                  </a:tcPr>
                </a:tc>
                <a:tc>
                  <a:txBody>
                    <a:bodyPr/>
                    <a:lstStyle/>
                    <a:p>
                      <a:pPr marL="0" marR="0" algn="ctr">
                        <a:lnSpc>
                          <a:spcPct val="150000"/>
                        </a:lnSpc>
                        <a:spcBef>
                          <a:spcPts val="830"/>
                        </a:spcBef>
                        <a:spcAft>
                          <a:spcPts val="830"/>
                        </a:spcAft>
                      </a:pPr>
                      <a:r>
                        <a:rPr lang="en-US" sz="1600" b="1" dirty="0">
                          <a:solidFill>
                            <a:schemeClr val="bg1"/>
                          </a:solidFill>
                          <a:effectLst/>
                          <a:latin typeface="Lub Dub Bold" panose="020B0803030403020204" pitchFamily="34" charset="0"/>
                          <a:ea typeface="Times New Roman" panose="02020603050405020304" pitchFamily="18" charset="0"/>
                        </a:rPr>
                        <a:t>POSSIBLE ETIOLOGY</a:t>
                      </a:r>
                    </a:p>
                  </a:txBody>
                  <a:tcPr marL="48964" marR="4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597"/>
                    </a:solidFill>
                  </a:tcPr>
                </a:tc>
                <a:tc>
                  <a:txBody>
                    <a:bodyPr/>
                    <a:lstStyle/>
                    <a:p>
                      <a:pPr marL="0" marR="0" algn="ctr">
                        <a:lnSpc>
                          <a:spcPct val="150000"/>
                        </a:lnSpc>
                        <a:spcBef>
                          <a:spcPts val="830"/>
                        </a:spcBef>
                        <a:spcAft>
                          <a:spcPts val="830"/>
                        </a:spcAft>
                      </a:pPr>
                      <a:r>
                        <a:rPr lang="en-US" sz="1600" b="1" dirty="0">
                          <a:solidFill>
                            <a:schemeClr val="bg1"/>
                          </a:solidFill>
                          <a:effectLst/>
                          <a:latin typeface="Lub Dub Bold" panose="020B0803030403020204" pitchFamily="34" charset="0"/>
                          <a:ea typeface="Times New Roman" panose="02020603050405020304" pitchFamily="18" charset="0"/>
                        </a:rPr>
                        <a:t>DIAGNOSTIC APPROACH</a:t>
                      </a:r>
                    </a:p>
                  </a:txBody>
                  <a:tcPr marL="48964" marR="4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597"/>
                    </a:solidFill>
                  </a:tcPr>
                </a:tc>
                <a:extLst>
                  <a:ext uri="{0D108BD9-81ED-4DB2-BD59-A6C34878D82A}">
                    <a16:rowId xmlns:a16="http://schemas.microsoft.com/office/drawing/2014/main" val="2033302437"/>
                  </a:ext>
                </a:extLst>
              </a:tr>
              <a:tr h="1262420">
                <a:tc>
                  <a:txBody>
                    <a:bodyPr/>
                    <a:lstStyle/>
                    <a:p>
                      <a:pPr marL="61913" marR="0" indent="0">
                        <a:lnSpc>
                          <a:spcPct val="100000"/>
                        </a:lnSpc>
                        <a:spcBef>
                          <a:spcPts val="600"/>
                        </a:spcBef>
                        <a:spcAft>
                          <a:spcPts val="830"/>
                        </a:spcAft>
                      </a:pPr>
                      <a:r>
                        <a:rPr lang="en-US" sz="1600" b="1" dirty="0">
                          <a:solidFill>
                            <a:schemeClr val="bg1"/>
                          </a:solidFill>
                          <a:effectLst/>
                          <a:latin typeface="Lub Dub Condensed" panose="020B0506030403020204" pitchFamily="34" charset="0"/>
                          <a:ea typeface="Times New Roman" panose="02020603050405020304" pitchFamily="18" charset="0"/>
                        </a:rPr>
                        <a:t>Infants </a:t>
                      </a:r>
                      <a:br>
                        <a:rPr lang="en-US" sz="1600" b="1" dirty="0">
                          <a:solidFill>
                            <a:schemeClr val="bg1"/>
                          </a:solidFill>
                          <a:effectLst/>
                          <a:latin typeface="Lub Dub Condensed" panose="020B0506030403020204" pitchFamily="34" charset="0"/>
                          <a:ea typeface="Times New Roman" panose="02020603050405020304" pitchFamily="18" charset="0"/>
                        </a:rPr>
                      </a:br>
                      <a:r>
                        <a:rPr lang="en-US" sz="1600" b="0" dirty="0">
                          <a:solidFill>
                            <a:schemeClr val="bg1"/>
                          </a:solidFill>
                          <a:effectLst/>
                          <a:latin typeface="Lub Dub Condensed" panose="020B0506030403020204" pitchFamily="34" charset="0"/>
                          <a:ea typeface="Times New Roman" panose="02020603050405020304" pitchFamily="18" charset="0"/>
                        </a:rPr>
                        <a:t>(0-12 months) </a:t>
                      </a:r>
                      <a:br>
                        <a:rPr lang="en-US" sz="1600" b="1" dirty="0">
                          <a:solidFill>
                            <a:schemeClr val="bg1"/>
                          </a:solidFill>
                          <a:effectLst/>
                          <a:latin typeface="Lub Dub Condensed" panose="020B0506030403020204" pitchFamily="34" charset="0"/>
                          <a:ea typeface="Times New Roman" panose="02020603050405020304" pitchFamily="18" charset="0"/>
                        </a:rPr>
                      </a:br>
                      <a:r>
                        <a:rPr lang="en-US" sz="1600" b="1" dirty="0">
                          <a:solidFill>
                            <a:schemeClr val="bg1"/>
                          </a:solidFill>
                          <a:effectLst/>
                          <a:latin typeface="Lub Dub Condensed" panose="020B0506030403020204" pitchFamily="34" charset="0"/>
                          <a:ea typeface="Times New Roman" panose="02020603050405020304" pitchFamily="18" charset="0"/>
                        </a:rPr>
                        <a:t>and toddlers</a:t>
                      </a:r>
                    </a:p>
                  </a:txBody>
                  <a:tcPr marL="48964" marR="4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marL="61913" marR="0" indent="0">
                        <a:lnSpc>
                          <a:spcPct val="100000"/>
                        </a:lnSpc>
                        <a:spcBef>
                          <a:spcPts val="600"/>
                        </a:spcBef>
                        <a:spcAft>
                          <a:spcPts val="830"/>
                        </a:spcAft>
                      </a:pPr>
                      <a:r>
                        <a:rPr lang="en-US" sz="1400" b="0" dirty="0">
                          <a:solidFill>
                            <a:srgbClr val="333333"/>
                          </a:solidFill>
                          <a:effectLst/>
                          <a:latin typeface="Lub Dub Condensed" panose="020B0506030403020204" pitchFamily="34" charset="0"/>
                          <a:ea typeface="Times New Roman" panose="02020603050405020304" pitchFamily="18" charset="0"/>
                        </a:rPr>
                        <a:t>Dysmorphic features, failure to thrive, metabolic acidosis</a:t>
                      </a:r>
                      <a:endParaRPr lang="en-US" sz="1400" b="0" dirty="0">
                        <a:effectLst/>
                        <a:latin typeface="Lub Dub Condensed" panose="020B0506030403020204" pitchFamily="34" charset="0"/>
                        <a:ea typeface="Times New Roman" panose="02020603050405020304" pitchFamily="18" charset="0"/>
                      </a:endParaRPr>
                    </a:p>
                  </a:txBody>
                  <a:tcPr marL="48964" marR="4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0513" marR="0" lvl="0" indent="-228600" algn="l" defTabSz="914400" rtl="0" eaLnBrk="1" latinLnBrk="0" hangingPunct="1">
                        <a:lnSpc>
                          <a:spcPct val="100000"/>
                        </a:lnSpc>
                        <a:spcBef>
                          <a:spcPts val="600"/>
                        </a:spcBef>
                        <a:spcAft>
                          <a:spcPts val="0"/>
                        </a:spcAft>
                        <a:buFont typeface="Arial" panose="020B0604020202020204" pitchFamily="34" charset="0"/>
                        <a:buChar char="•"/>
                        <a:tabLst/>
                      </a:pPr>
                      <a:r>
                        <a:rPr lang="en-US" sz="1400" b="0" kern="1200" dirty="0" err="1">
                          <a:solidFill>
                            <a:srgbClr val="000000"/>
                          </a:solidFill>
                          <a:effectLst/>
                          <a:latin typeface="Lub Dub Condensed" panose="020B0506030403020204" pitchFamily="34" charset="0"/>
                          <a:ea typeface="Times New Roman" panose="02020603050405020304" pitchFamily="18" charset="0"/>
                          <a:cs typeface="+mn-cs"/>
                        </a:rPr>
                        <a:t>RASopathies</a:t>
                      </a:r>
                      <a:r>
                        <a:rPr lang="en-US" sz="1400" b="0" kern="1200" dirty="0">
                          <a:solidFill>
                            <a:srgbClr val="000000"/>
                          </a:solidFill>
                          <a:effectLst/>
                          <a:latin typeface="Lub Dub Condensed" panose="020B0506030403020204" pitchFamily="34" charset="0"/>
                          <a:ea typeface="Times New Roman" panose="02020603050405020304" pitchFamily="18" charset="0"/>
                          <a:cs typeface="+mn-cs"/>
                        </a:rPr>
                        <a:t> </a:t>
                      </a:r>
                    </a:p>
                    <a:p>
                      <a:pPr marL="290513" marR="0" lvl="0" indent="-228600" algn="l" defTabSz="914400" rtl="0" eaLnBrk="1" latinLnBrk="0" hangingPunct="1">
                        <a:lnSpc>
                          <a:spcPct val="100000"/>
                        </a:lnSpc>
                        <a:spcBef>
                          <a:spcPts val="600"/>
                        </a:spcBef>
                        <a:spcAft>
                          <a:spcPts val="0"/>
                        </a:spcAft>
                        <a:buFont typeface="Arial" panose="020B0604020202020204" pitchFamily="34" charset="0"/>
                        <a:buChar char="•"/>
                        <a:tabLst/>
                      </a:pPr>
                      <a:r>
                        <a:rPr lang="en-US" sz="1400" b="0" kern="1200" dirty="0">
                          <a:solidFill>
                            <a:srgbClr val="000000"/>
                          </a:solidFill>
                          <a:effectLst/>
                          <a:latin typeface="Lub Dub Condensed" panose="020B0506030403020204" pitchFamily="34" charset="0"/>
                          <a:ea typeface="Times New Roman" panose="02020603050405020304" pitchFamily="18" charset="0"/>
                          <a:cs typeface="+mn-cs"/>
                        </a:rPr>
                        <a:t>Glycogen storage diseases, other metabolic or mitochondrial diseases</a:t>
                      </a:r>
                    </a:p>
                    <a:p>
                      <a:pPr marL="290513" marR="0" lvl="0" indent="-228600" algn="l" defTabSz="914400" rtl="0" eaLnBrk="1" latinLnBrk="0" hangingPunct="1">
                        <a:lnSpc>
                          <a:spcPct val="100000"/>
                        </a:lnSpc>
                        <a:spcBef>
                          <a:spcPts val="600"/>
                        </a:spcBef>
                        <a:spcAft>
                          <a:spcPts val="0"/>
                        </a:spcAft>
                        <a:buFont typeface="Arial" panose="020B0604020202020204" pitchFamily="34" charset="0"/>
                        <a:buChar char="•"/>
                        <a:tabLst/>
                      </a:pPr>
                      <a:r>
                        <a:rPr lang="en-US" sz="1400" b="0" kern="1200" dirty="0">
                          <a:solidFill>
                            <a:srgbClr val="000000"/>
                          </a:solidFill>
                          <a:effectLst/>
                          <a:latin typeface="Lub Dub Condensed" panose="020B0506030403020204" pitchFamily="34" charset="0"/>
                          <a:ea typeface="Times New Roman" panose="02020603050405020304" pitchFamily="18" charset="0"/>
                          <a:cs typeface="+mn-cs"/>
                        </a:rPr>
                        <a:t>Infant of a mother with diabetes</a:t>
                      </a:r>
                    </a:p>
                  </a:txBody>
                  <a:tcPr marL="48964" marR="4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0513" marR="0" lvl="0" indent="-228600" algn="l" defTabSz="914400" rtl="0" eaLnBrk="1" latinLnBrk="0" hangingPunct="1">
                        <a:lnSpc>
                          <a:spcPct val="100000"/>
                        </a:lnSpc>
                        <a:spcBef>
                          <a:spcPts val="600"/>
                        </a:spcBef>
                        <a:spcAft>
                          <a:spcPts val="0"/>
                        </a:spcAft>
                        <a:buFont typeface="Arial" panose="020B0604020202020204" pitchFamily="34" charset="0"/>
                        <a:buChar char="•"/>
                        <a:tabLst/>
                      </a:pPr>
                      <a:r>
                        <a:rPr lang="en-US" sz="1400" b="0" kern="1200" dirty="0">
                          <a:solidFill>
                            <a:srgbClr val="000000"/>
                          </a:solidFill>
                          <a:effectLst/>
                          <a:latin typeface="Lub Dub Condensed" panose="020B0506030403020204" pitchFamily="34" charset="0"/>
                          <a:ea typeface="Times New Roman" panose="02020603050405020304" pitchFamily="18" charset="0"/>
                          <a:cs typeface="+mn-cs"/>
                        </a:rPr>
                        <a:t>Geneticist assessment </a:t>
                      </a:r>
                    </a:p>
                    <a:p>
                      <a:pPr marL="290513" marR="0" lvl="0" indent="-228600" algn="l" defTabSz="914400" rtl="0" eaLnBrk="1" latinLnBrk="0" hangingPunct="1">
                        <a:lnSpc>
                          <a:spcPct val="100000"/>
                        </a:lnSpc>
                        <a:spcBef>
                          <a:spcPts val="600"/>
                        </a:spcBef>
                        <a:spcAft>
                          <a:spcPts val="0"/>
                        </a:spcAft>
                        <a:buFont typeface="Arial" panose="020B0604020202020204" pitchFamily="34" charset="0"/>
                        <a:buChar char="•"/>
                        <a:tabLst/>
                      </a:pPr>
                      <a:r>
                        <a:rPr lang="en-US" sz="1400" b="0" kern="1200" dirty="0">
                          <a:solidFill>
                            <a:srgbClr val="000000"/>
                          </a:solidFill>
                          <a:effectLst/>
                          <a:latin typeface="Lub Dub Condensed" panose="020B0506030403020204" pitchFamily="34" charset="0"/>
                          <a:ea typeface="Times New Roman" panose="02020603050405020304" pitchFamily="18" charset="0"/>
                          <a:cs typeface="+mn-cs"/>
                        </a:rPr>
                        <a:t>Newborn metabolic screening </a:t>
                      </a:r>
                    </a:p>
                    <a:p>
                      <a:pPr marL="290513" marR="0" lvl="0" indent="-228600" algn="l" defTabSz="914400" rtl="0" eaLnBrk="1" latinLnBrk="0" hangingPunct="1">
                        <a:lnSpc>
                          <a:spcPct val="100000"/>
                        </a:lnSpc>
                        <a:spcBef>
                          <a:spcPts val="600"/>
                        </a:spcBef>
                        <a:spcAft>
                          <a:spcPts val="0"/>
                        </a:spcAft>
                        <a:buFont typeface="Arial" panose="020B0604020202020204" pitchFamily="34" charset="0"/>
                        <a:buChar char="•"/>
                        <a:tabLst/>
                      </a:pPr>
                      <a:r>
                        <a:rPr lang="en-US" sz="1400" b="0" kern="1200" dirty="0">
                          <a:solidFill>
                            <a:srgbClr val="000000"/>
                          </a:solidFill>
                          <a:effectLst/>
                          <a:latin typeface="Lub Dub Condensed" panose="020B0506030403020204" pitchFamily="34" charset="0"/>
                          <a:ea typeface="Times New Roman" panose="02020603050405020304" pitchFamily="18" charset="0"/>
                          <a:cs typeface="+mn-cs"/>
                        </a:rPr>
                        <a:t>Specific metabolic assays</a:t>
                      </a:r>
                    </a:p>
                    <a:p>
                      <a:pPr marL="290513" marR="0" lvl="0" indent="-228600" algn="l" defTabSz="914400" rtl="0" eaLnBrk="1" latinLnBrk="0" hangingPunct="1">
                        <a:lnSpc>
                          <a:spcPct val="100000"/>
                        </a:lnSpc>
                        <a:spcBef>
                          <a:spcPts val="600"/>
                        </a:spcBef>
                        <a:spcAft>
                          <a:spcPts val="0"/>
                        </a:spcAft>
                        <a:buFont typeface="Arial" panose="020B0604020202020204" pitchFamily="34" charset="0"/>
                        <a:buChar char="•"/>
                        <a:tabLst/>
                      </a:pPr>
                      <a:r>
                        <a:rPr lang="en-US" sz="1400" b="0" kern="1200" dirty="0">
                          <a:solidFill>
                            <a:srgbClr val="000000"/>
                          </a:solidFill>
                          <a:effectLst/>
                          <a:latin typeface="Lub Dub Condensed" panose="020B0506030403020204" pitchFamily="34" charset="0"/>
                          <a:ea typeface="Times New Roman" panose="02020603050405020304" pitchFamily="18" charset="0"/>
                          <a:cs typeface="+mn-cs"/>
                        </a:rPr>
                        <a:t>Genetic testing</a:t>
                      </a:r>
                    </a:p>
                  </a:txBody>
                  <a:tcPr marL="48964" marR="4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8874981"/>
                  </a:ext>
                </a:extLst>
              </a:tr>
              <a:tr h="752260">
                <a:tc>
                  <a:txBody>
                    <a:bodyPr/>
                    <a:lstStyle/>
                    <a:p>
                      <a:pPr marL="61913" marR="0" indent="0">
                        <a:lnSpc>
                          <a:spcPct val="100000"/>
                        </a:lnSpc>
                        <a:spcBef>
                          <a:spcPts val="600"/>
                        </a:spcBef>
                        <a:spcAft>
                          <a:spcPts val="830"/>
                        </a:spcAft>
                        <a:tabLst/>
                      </a:pPr>
                      <a:r>
                        <a:rPr lang="en-US" sz="1600" b="1" dirty="0">
                          <a:solidFill>
                            <a:schemeClr val="bg1"/>
                          </a:solidFill>
                          <a:effectLst/>
                          <a:latin typeface="Lub Dub Condensed" panose="020B0506030403020204" pitchFamily="34" charset="0"/>
                          <a:ea typeface="Times New Roman" panose="02020603050405020304" pitchFamily="18" charset="0"/>
                        </a:rPr>
                        <a:t>Early </a:t>
                      </a:r>
                      <a:br>
                        <a:rPr lang="en-US" sz="1600" b="1" dirty="0">
                          <a:solidFill>
                            <a:schemeClr val="bg1"/>
                          </a:solidFill>
                          <a:effectLst/>
                          <a:latin typeface="Lub Dub Condensed" panose="020B0506030403020204" pitchFamily="34" charset="0"/>
                          <a:ea typeface="Times New Roman" panose="02020603050405020304" pitchFamily="18" charset="0"/>
                        </a:rPr>
                      </a:br>
                      <a:r>
                        <a:rPr lang="en-US" sz="1600" b="1" dirty="0">
                          <a:solidFill>
                            <a:schemeClr val="bg1"/>
                          </a:solidFill>
                          <a:effectLst/>
                          <a:latin typeface="Lub Dub Condensed" panose="020B0506030403020204" pitchFamily="34" charset="0"/>
                          <a:ea typeface="Times New Roman" panose="02020603050405020304" pitchFamily="18" charset="0"/>
                        </a:rPr>
                        <a:t>childhood</a:t>
                      </a:r>
                    </a:p>
                  </a:txBody>
                  <a:tcPr marL="48964" marR="4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marL="61913" marR="0" indent="0">
                        <a:lnSpc>
                          <a:spcPct val="100000"/>
                        </a:lnSpc>
                        <a:spcBef>
                          <a:spcPts val="600"/>
                        </a:spcBef>
                        <a:spcAft>
                          <a:spcPts val="830"/>
                        </a:spcAft>
                      </a:pPr>
                      <a:r>
                        <a:rPr lang="en-US" sz="1400" b="0" dirty="0">
                          <a:solidFill>
                            <a:srgbClr val="333333"/>
                          </a:solidFill>
                          <a:effectLst/>
                          <a:latin typeface="Lub Dub Condensed" panose="020B0506030403020204" pitchFamily="34" charset="0"/>
                          <a:ea typeface="Times New Roman" panose="02020603050405020304" pitchFamily="18" charset="0"/>
                        </a:rPr>
                        <a:t>Delayed or abnormal cognitive development, visual or hearing impairment</a:t>
                      </a:r>
                      <a:endParaRPr lang="en-US" sz="1400" b="0" dirty="0">
                        <a:effectLst/>
                        <a:latin typeface="Lub Dub Condensed" panose="020B0506030403020204" pitchFamily="34" charset="0"/>
                        <a:ea typeface="Times New Roman" panose="02020603050405020304" pitchFamily="18" charset="0"/>
                      </a:endParaRPr>
                    </a:p>
                  </a:txBody>
                  <a:tcPr marL="48964" marR="4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0513" marR="0" lvl="0" indent="-228600" algn="l" defTabSz="914400" rtl="0" eaLnBrk="1" latinLnBrk="0" hangingPunct="1">
                        <a:lnSpc>
                          <a:spcPct val="100000"/>
                        </a:lnSpc>
                        <a:spcBef>
                          <a:spcPts val="600"/>
                        </a:spcBef>
                        <a:spcAft>
                          <a:spcPts val="0"/>
                        </a:spcAft>
                        <a:buFont typeface="Arial" panose="020B0604020202020204" pitchFamily="34" charset="0"/>
                        <a:buChar char="•"/>
                        <a:tabLst/>
                      </a:pPr>
                      <a:r>
                        <a:rPr lang="en-US" sz="1400" b="0" kern="1200" dirty="0" err="1">
                          <a:solidFill>
                            <a:srgbClr val="000000"/>
                          </a:solidFill>
                          <a:effectLst/>
                          <a:latin typeface="Lub Dub Condensed" panose="020B0506030403020204" pitchFamily="34" charset="0"/>
                          <a:ea typeface="Times New Roman" panose="02020603050405020304" pitchFamily="18" charset="0"/>
                          <a:cs typeface="+mn-cs"/>
                        </a:rPr>
                        <a:t>RASopathies</a:t>
                      </a:r>
                      <a:endParaRPr lang="en-US" sz="1400" b="0" kern="1200" dirty="0">
                        <a:solidFill>
                          <a:srgbClr val="000000"/>
                        </a:solidFill>
                        <a:effectLst/>
                        <a:latin typeface="Lub Dub Condensed" panose="020B0506030403020204" pitchFamily="34" charset="0"/>
                        <a:ea typeface="Times New Roman" panose="02020603050405020304" pitchFamily="18" charset="0"/>
                        <a:cs typeface="+mn-cs"/>
                      </a:endParaRPr>
                    </a:p>
                    <a:p>
                      <a:pPr marL="290513" marR="0" lvl="0" indent="-228600" algn="l" defTabSz="914400" rtl="0" eaLnBrk="1" latinLnBrk="0" hangingPunct="1">
                        <a:lnSpc>
                          <a:spcPct val="100000"/>
                        </a:lnSpc>
                        <a:spcBef>
                          <a:spcPts val="600"/>
                        </a:spcBef>
                        <a:spcAft>
                          <a:spcPts val="0"/>
                        </a:spcAft>
                        <a:buFont typeface="Arial" panose="020B0604020202020204" pitchFamily="34" charset="0"/>
                        <a:buChar char="•"/>
                        <a:tabLst/>
                      </a:pPr>
                      <a:r>
                        <a:rPr lang="en-US" sz="1400" b="0" kern="1200" dirty="0">
                          <a:solidFill>
                            <a:srgbClr val="000000"/>
                          </a:solidFill>
                          <a:effectLst/>
                          <a:latin typeface="Lub Dub Condensed" panose="020B0506030403020204" pitchFamily="34" charset="0"/>
                          <a:ea typeface="Times New Roman" panose="02020603050405020304" pitchFamily="18" charset="0"/>
                          <a:cs typeface="+mn-cs"/>
                        </a:rPr>
                        <a:t>Mitochondrial diseases</a:t>
                      </a:r>
                    </a:p>
                  </a:txBody>
                  <a:tcPr marL="48964" marR="4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0513" marR="0" lvl="0" indent="-228600">
                        <a:lnSpc>
                          <a:spcPct val="100000"/>
                        </a:lnSpc>
                        <a:spcBef>
                          <a:spcPts val="600"/>
                        </a:spcBef>
                        <a:spcAft>
                          <a:spcPts val="0"/>
                        </a:spcAft>
                        <a:buFont typeface="Arial" panose="020B0604020202020204" pitchFamily="34" charset="0"/>
                        <a:buChar char="•"/>
                        <a:tabLst/>
                      </a:pPr>
                      <a:r>
                        <a:rPr lang="en-US" sz="1400" b="0" dirty="0">
                          <a:solidFill>
                            <a:srgbClr val="000000"/>
                          </a:solidFill>
                          <a:effectLst/>
                          <a:latin typeface="Lub Dub Condensed" panose="020B0506030403020204" pitchFamily="34" charset="0"/>
                          <a:ea typeface="Times New Roman" panose="02020603050405020304" pitchFamily="18" charset="0"/>
                        </a:rPr>
                        <a:t>Biochemical screening</a:t>
                      </a:r>
                      <a:endParaRPr lang="en-US" sz="1400" b="0" dirty="0">
                        <a:effectLst/>
                        <a:latin typeface="Lub Dub Condensed" panose="020B0506030403020204" pitchFamily="34" charset="0"/>
                        <a:ea typeface="Times New Roman" panose="02020603050405020304" pitchFamily="18" charset="0"/>
                      </a:endParaRPr>
                    </a:p>
                    <a:p>
                      <a:pPr marL="290513" marR="0" lvl="0" indent="-228600">
                        <a:lnSpc>
                          <a:spcPct val="100000"/>
                        </a:lnSpc>
                        <a:spcBef>
                          <a:spcPts val="600"/>
                        </a:spcBef>
                        <a:spcAft>
                          <a:spcPts val="0"/>
                        </a:spcAft>
                        <a:buFont typeface="Arial" panose="020B0604020202020204" pitchFamily="34" charset="0"/>
                        <a:buChar char="•"/>
                        <a:tabLst/>
                      </a:pPr>
                      <a:r>
                        <a:rPr lang="en-US" sz="1400" b="0" dirty="0">
                          <a:solidFill>
                            <a:srgbClr val="000000"/>
                          </a:solidFill>
                          <a:effectLst/>
                          <a:latin typeface="Lub Dub Condensed" panose="020B0506030403020204" pitchFamily="34" charset="0"/>
                          <a:ea typeface="Times New Roman" panose="02020603050405020304" pitchFamily="18" charset="0"/>
                        </a:rPr>
                        <a:t>Genetic testing</a:t>
                      </a:r>
                      <a:endParaRPr lang="en-US" sz="1400" b="0" dirty="0">
                        <a:effectLst/>
                        <a:latin typeface="Lub Dub Condensed" panose="020B0506030403020204" pitchFamily="34" charset="0"/>
                        <a:ea typeface="Times New Roman" panose="02020603050405020304" pitchFamily="18" charset="0"/>
                      </a:endParaRPr>
                    </a:p>
                  </a:txBody>
                  <a:tcPr marL="48964" marR="4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8506130"/>
                  </a:ext>
                </a:extLst>
              </a:tr>
              <a:tr h="924589">
                <a:tc>
                  <a:txBody>
                    <a:bodyPr/>
                    <a:lstStyle/>
                    <a:p>
                      <a:pPr marL="61913" marR="0" indent="0">
                        <a:lnSpc>
                          <a:spcPct val="100000"/>
                        </a:lnSpc>
                        <a:spcBef>
                          <a:spcPts val="600"/>
                        </a:spcBef>
                        <a:spcAft>
                          <a:spcPts val="830"/>
                        </a:spcAft>
                      </a:pPr>
                      <a:r>
                        <a:rPr lang="en-US" sz="1600" b="1" dirty="0">
                          <a:solidFill>
                            <a:schemeClr val="bg1"/>
                          </a:solidFill>
                          <a:effectLst/>
                          <a:latin typeface="Lub Dub Condensed" panose="020B0506030403020204" pitchFamily="34" charset="0"/>
                          <a:ea typeface="Times New Roman" panose="02020603050405020304" pitchFamily="18" charset="0"/>
                        </a:rPr>
                        <a:t>School age and adolescence</a:t>
                      </a:r>
                    </a:p>
                  </a:txBody>
                  <a:tcPr marL="48964" marR="4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marL="61913" marR="0" indent="0">
                        <a:lnSpc>
                          <a:spcPct val="100000"/>
                        </a:lnSpc>
                        <a:spcBef>
                          <a:spcPts val="600"/>
                        </a:spcBef>
                        <a:spcAft>
                          <a:spcPts val="830"/>
                        </a:spcAft>
                      </a:pPr>
                      <a:r>
                        <a:rPr lang="en-US" sz="1400" b="0" dirty="0">
                          <a:solidFill>
                            <a:srgbClr val="333333"/>
                          </a:solidFill>
                          <a:effectLst/>
                          <a:latin typeface="Lub Dub Condensed" panose="020B0506030403020204" pitchFamily="34" charset="0"/>
                          <a:ea typeface="Times New Roman" panose="02020603050405020304" pitchFamily="18" charset="0"/>
                        </a:rPr>
                        <a:t>Skeletal muscle weakness or movement disorder</a:t>
                      </a:r>
                      <a:endParaRPr lang="en-US" sz="1400" b="0" dirty="0">
                        <a:effectLst/>
                        <a:latin typeface="Lub Dub Condensed" panose="020B0506030403020204" pitchFamily="34" charset="0"/>
                        <a:ea typeface="Times New Roman" panose="02020603050405020304" pitchFamily="18" charset="0"/>
                      </a:endParaRPr>
                    </a:p>
                  </a:txBody>
                  <a:tcPr marL="48964" marR="4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0513" marR="0" lvl="0" indent="-228600" algn="l" defTabSz="914400" rtl="0" eaLnBrk="1" latinLnBrk="0" hangingPunct="1">
                        <a:lnSpc>
                          <a:spcPct val="100000"/>
                        </a:lnSpc>
                        <a:spcBef>
                          <a:spcPts val="600"/>
                        </a:spcBef>
                        <a:spcAft>
                          <a:spcPts val="0"/>
                        </a:spcAft>
                        <a:buFont typeface="Arial" panose="020B0604020202020204" pitchFamily="34" charset="0"/>
                        <a:buChar char="•"/>
                        <a:tabLst/>
                      </a:pPr>
                      <a:r>
                        <a:rPr lang="en-US" sz="1400" b="0" kern="1200" dirty="0">
                          <a:solidFill>
                            <a:srgbClr val="000000"/>
                          </a:solidFill>
                          <a:effectLst/>
                          <a:latin typeface="Lub Dub Condensed" panose="020B0506030403020204" pitchFamily="34" charset="0"/>
                          <a:ea typeface="Times New Roman" panose="02020603050405020304" pitchFamily="18" charset="0"/>
                          <a:cs typeface="+mn-cs"/>
                        </a:rPr>
                        <a:t>Friedrich ataxia, </a:t>
                      </a:r>
                      <a:r>
                        <a:rPr lang="en-US" sz="1400" b="0" kern="1200" dirty="0" err="1">
                          <a:solidFill>
                            <a:srgbClr val="000000"/>
                          </a:solidFill>
                          <a:effectLst/>
                          <a:latin typeface="Lub Dub Condensed" panose="020B0506030403020204" pitchFamily="34" charset="0"/>
                          <a:ea typeface="Times New Roman" panose="02020603050405020304" pitchFamily="18" charset="0"/>
                          <a:cs typeface="+mn-cs"/>
                        </a:rPr>
                        <a:t>Danon</a:t>
                      </a:r>
                      <a:r>
                        <a:rPr lang="en-US" sz="1400" b="0" kern="1200" dirty="0">
                          <a:solidFill>
                            <a:srgbClr val="000000"/>
                          </a:solidFill>
                          <a:effectLst/>
                          <a:latin typeface="Lub Dub Condensed" panose="020B0506030403020204" pitchFamily="34" charset="0"/>
                          <a:ea typeface="Times New Roman" panose="02020603050405020304" pitchFamily="18" charset="0"/>
                          <a:cs typeface="+mn-cs"/>
                        </a:rPr>
                        <a:t> disease </a:t>
                      </a:r>
                    </a:p>
                    <a:p>
                      <a:pPr marL="290513" marR="0" lvl="0" indent="-228600" algn="l" defTabSz="914400" rtl="0" eaLnBrk="1" latinLnBrk="0" hangingPunct="1">
                        <a:lnSpc>
                          <a:spcPct val="100000"/>
                        </a:lnSpc>
                        <a:spcBef>
                          <a:spcPts val="600"/>
                        </a:spcBef>
                        <a:spcAft>
                          <a:spcPts val="0"/>
                        </a:spcAft>
                        <a:buFont typeface="Arial" panose="020B0604020202020204" pitchFamily="34" charset="0"/>
                        <a:buChar char="•"/>
                        <a:tabLst/>
                      </a:pPr>
                      <a:r>
                        <a:rPr lang="en-US" sz="1400" b="0" kern="1200" dirty="0">
                          <a:solidFill>
                            <a:srgbClr val="000000"/>
                          </a:solidFill>
                          <a:effectLst/>
                          <a:latin typeface="Lub Dub Condensed" panose="020B0506030403020204" pitchFamily="34" charset="0"/>
                          <a:ea typeface="Times New Roman" panose="02020603050405020304" pitchFamily="18" charset="0"/>
                          <a:cs typeface="+mn-cs"/>
                        </a:rPr>
                        <a:t>Mitochondrial disease</a:t>
                      </a:r>
                    </a:p>
                  </a:txBody>
                  <a:tcPr marL="48964" marR="4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0513" marR="0" lvl="0" indent="-228600" algn="l" defTabSz="914400" rtl="0" eaLnBrk="1" latinLnBrk="0" hangingPunct="1">
                        <a:lnSpc>
                          <a:spcPct val="100000"/>
                        </a:lnSpc>
                        <a:spcBef>
                          <a:spcPts val="600"/>
                        </a:spcBef>
                        <a:spcAft>
                          <a:spcPts val="0"/>
                        </a:spcAft>
                        <a:buFont typeface="Arial" panose="020B0604020202020204" pitchFamily="34" charset="0"/>
                        <a:buChar char="•"/>
                        <a:tabLst/>
                      </a:pPr>
                      <a:r>
                        <a:rPr lang="en-US" sz="1400" b="0" kern="1200" dirty="0">
                          <a:solidFill>
                            <a:srgbClr val="000000"/>
                          </a:solidFill>
                          <a:effectLst/>
                          <a:latin typeface="Lub Dub Condensed" panose="020B0506030403020204" pitchFamily="34" charset="0"/>
                          <a:ea typeface="Times New Roman" panose="02020603050405020304" pitchFamily="18" charset="0"/>
                          <a:cs typeface="+mn-cs"/>
                        </a:rPr>
                        <a:t>Biochemical screening</a:t>
                      </a:r>
                    </a:p>
                    <a:p>
                      <a:pPr marL="290513" marR="0" lvl="0" indent="-228600" algn="l" defTabSz="914400" rtl="0" eaLnBrk="1" latinLnBrk="0" hangingPunct="1">
                        <a:lnSpc>
                          <a:spcPct val="100000"/>
                        </a:lnSpc>
                        <a:spcBef>
                          <a:spcPts val="600"/>
                        </a:spcBef>
                        <a:spcAft>
                          <a:spcPts val="0"/>
                        </a:spcAft>
                        <a:buFont typeface="Arial" panose="020B0604020202020204" pitchFamily="34" charset="0"/>
                        <a:buChar char="•"/>
                        <a:tabLst/>
                      </a:pPr>
                      <a:r>
                        <a:rPr lang="en-US" sz="1400" b="0" kern="1200" dirty="0">
                          <a:solidFill>
                            <a:srgbClr val="000000"/>
                          </a:solidFill>
                          <a:effectLst/>
                          <a:latin typeface="Lub Dub Condensed" panose="020B0506030403020204" pitchFamily="34" charset="0"/>
                          <a:ea typeface="Times New Roman" panose="02020603050405020304" pitchFamily="18" charset="0"/>
                          <a:cs typeface="+mn-cs"/>
                        </a:rPr>
                        <a:t>Neuromuscular assessment</a:t>
                      </a:r>
                    </a:p>
                    <a:p>
                      <a:pPr marL="290513" marR="0" lvl="0" indent="-228600" algn="l" defTabSz="914400" rtl="0" eaLnBrk="1" latinLnBrk="0" hangingPunct="1">
                        <a:lnSpc>
                          <a:spcPct val="100000"/>
                        </a:lnSpc>
                        <a:spcBef>
                          <a:spcPts val="600"/>
                        </a:spcBef>
                        <a:spcAft>
                          <a:spcPts val="0"/>
                        </a:spcAft>
                        <a:buFont typeface="Arial" panose="020B0604020202020204" pitchFamily="34" charset="0"/>
                        <a:buChar char="•"/>
                        <a:tabLst/>
                      </a:pPr>
                      <a:r>
                        <a:rPr lang="en-US" sz="1400" b="0" kern="1200" dirty="0">
                          <a:solidFill>
                            <a:srgbClr val="000000"/>
                          </a:solidFill>
                          <a:effectLst/>
                          <a:latin typeface="Lub Dub Condensed" panose="020B0506030403020204" pitchFamily="34" charset="0"/>
                          <a:ea typeface="Times New Roman" panose="02020603050405020304" pitchFamily="18" charset="0"/>
                          <a:cs typeface="+mn-cs"/>
                        </a:rPr>
                        <a:t>Genetic testing</a:t>
                      </a:r>
                    </a:p>
                  </a:txBody>
                  <a:tcPr marL="48964" marR="4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746901"/>
                  </a:ext>
                </a:extLst>
              </a:tr>
              <a:tr h="995712">
                <a:tc>
                  <a:txBody>
                    <a:bodyPr/>
                    <a:lstStyle/>
                    <a:p>
                      <a:pPr marL="61913" marR="0" indent="0">
                        <a:lnSpc>
                          <a:spcPct val="100000"/>
                        </a:lnSpc>
                        <a:spcBef>
                          <a:spcPts val="600"/>
                        </a:spcBef>
                        <a:spcAft>
                          <a:spcPts val="830"/>
                        </a:spcAft>
                      </a:pPr>
                      <a:r>
                        <a:rPr lang="en-US" sz="1600" b="1" dirty="0">
                          <a:solidFill>
                            <a:schemeClr val="bg1"/>
                          </a:solidFill>
                          <a:effectLst/>
                          <a:latin typeface="Lub Dub Condensed" panose="020B0506030403020204" pitchFamily="34" charset="0"/>
                          <a:ea typeface="Times New Roman" panose="02020603050405020304" pitchFamily="18" charset="0"/>
                        </a:rPr>
                        <a:t>Adulthood</a:t>
                      </a:r>
                    </a:p>
                  </a:txBody>
                  <a:tcPr marL="48964" marR="4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marL="61913" marR="0" indent="0">
                        <a:lnSpc>
                          <a:spcPct val="100000"/>
                        </a:lnSpc>
                        <a:spcBef>
                          <a:spcPts val="600"/>
                        </a:spcBef>
                        <a:spcAft>
                          <a:spcPts val="830"/>
                        </a:spcAft>
                      </a:pPr>
                      <a:r>
                        <a:rPr lang="en-US" sz="1400" b="0" dirty="0">
                          <a:solidFill>
                            <a:srgbClr val="333333"/>
                          </a:solidFill>
                          <a:effectLst/>
                          <a:latin typeface="Lub Dub Condensed" panose="020B0506030403020204" pitchFamily="34" charset="0"/>
                          <a:ea typeface="Times New Roman" panose="02020603050405020304" pitchFamily="18" charset="0"/>
                        </a:rPr>
                        <a:t>Movement disorder, peripheral neuropathy, renal dysfunction</a:t>
                      </a:r>
                      <a:endParaRPr lang="en-US" sz="1400" b="0" dirty="0">
                        <a:effectLst/>
                        <a:latin typeface="Lub Dub Condensed" panose="020B0506030403020204" pitchFamily="34" charset="0"/>
                        <a:ea typeface="Times New Roman" panose="02020603050405020304" pitchFamily="18" charset="0"/>
                      </a:endParaRPr>
                    </a:p>
                  </a:txBody>
                  <a:tcPr marL="48964" marR="4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1913" marR="0" lvl="0" indent="0" algn="l" defTabSz="914400" rtl="0" eaLnBrk="1" latinLnBrk="0" hangingPunct="1">
                        <a:lnSpc>
                          <a:spcPct val="100000"/>
                        </a:lnSpc>
                        <a:spcBef>
                          <a:spcPts val="600"/>
                        </a:spcBef>
                        <a:spcAft>
                          <a:spcPts val="0"/>
                        </a:spcAft>
                        <a:buFont typeface="Arial" panose="020B0604020202020204" pitchFamily="34" charset="0"/>
                        <a:buNone/>
                        <a:tabLst/>
                      </a:pPr>
                      <a:r>
                        <a:rPr lang="en-US" sz="1400" b="0" kern="1200" dirty="0">
                          <a:solidFill>
                            <a:srgbClr val="000000"/>
                          </a:solidFill>
                          <a:effectLst/>
                          <a:latin typeface="Lub Dub Condensed" panose="020B0506030403020204" pitchFamily="34" charset="0"/>
                          <a:ea typeface="Times New Roman" panose="02020603050405020304" pitchFamily="18" charset="0"/>
                          <a:cs typeface="+mn-cs"/>
                        </a:rPr>
                        <a:t>Anderson-Fabry disease,  Friedrich ataxia, infiltrative disorders (e.g., amyloidosis), glycogen storage diseases</a:t>
                      </a:r>
                    </a:p>
                  </a:txBody>
                  <a:tcPr marL="48964" marR="4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0513" marR="0" lvl="0" indent="-228600" algn="l" defTabSz="914400" rtl="0" eaLnBrk="1" latinLnBrk="0" hangingPunct="1">
                        <a:lnSpc>
                          <a:spcPct val="100000"/>
                        </a:lnSpc>
                        <a:spcBef>
                          <a:spcPts val="600"/>
                        </a:spcBef>
                        <a:spcAft>
                          <a:spcPts val="0"/>
                        </a:spcAft>
                        <a:buFont typeface="Arial" panose="020B0604020202020204" pitchFamily="34" charset="0"/>
                        <a:buChar char="•"/>
                        <a:tabLst/>
                      </a:pPr>
                      <a:r>
                        <a:rPr lang="en-US" sz="1400" b="0" kern="1200" dirty="0">
                          <a:solidFill>
                            <a:srgbClr val="000000"/>
                          </a:solidFill>
                          <a:effectLst/>
                          <a:latin typeface="Lub Dub Condensed" panose="020B0506030403020204" pitchFamily="34" charset="0"/>
                          <a:ea typeface="Times New Roman" panose="02020603050405020304" pitchFamily="18" charset="0"/>
                          <a:cs typeface="+mn-cs"/>
                        </a:rPr>
                        <a:t>Biochemical screening,</a:t>
                      </a:r>
                    </a:p>
                    <a:p>
                      <a:pPr marL="290513" marR="0" lvl="0" indent="-228600" algn="l" defTabSz="914400" rtl="0" eaLnBrk="1" latinLnBrk="0" hangingPunct="1">
                        <a:lnSpc>
                          <a:spcPct val="100000"/>
                        </a:lnSpc>
                        <a:spcBef>
                          <a:spcPts val="600"/>
                        </a:spcBef>
                        <a:spcAft>
                          <a:spcPts val="0"/>
                        </a:spcAft>
                        <a:buFont typeface="Arial" panose="020B0604020202020204" pitchFamily="34" charset="0"/>
                        <a:buChar char="•"/>
                        <a:tabLst/>
                      </a:pPr>
                      <a:r>
                        <a:rPr lang="en-US" sz="1400" b="0" kern="1200" dirty="0">
                          <a:solidFill>
                            <a:srgbClr val="000000"/>
                          </a:solidFill>
                          <a:effectLst/>
                          <a:latin typeface="Lub Dub Condensed" panose="020B0506030403020204" pitchFamily="34" charset="0"/>
                          <a:ea typeface="Times New Roman" panose="02020603050405020304" pitchFamily="18" charset="0"/>
                          <a:cs typeface="+mn-cs"/>
                        </a:rPr>
                        <a:t>Neuromuscular assessment</a:t>
                      </a:r>
                    </a:p>
                    <a:p>
                      <a:pPr marL="290513" marR="0" lvl="0" indent="-228600" algn="l" defTabSz="914400" rtl="0" eaLnBrk="1" latinLnBrk="0" hangingPunct="1">
                        <a:lnSpc>
                          <a:spcPct val="100000"/>
                        </a:lnSpc>
                        <a:spcBef>
                          <a:spcPts val="600"/>
                        </a:spcBef>
                        <a:spcAft>
                          <a:spcPts val="0"/>
                        </a:spcAft>
                        <a:buFont typeface="Arial" panose="020B0604020202020204" pitchFamily="34" charset="0"/>
                        <a:buChar char="•"/>
                        <a:tabLst/>
                      </a:pPr>
                      <a:r>
                        <a:rPr lang="en-US" sz="1400" b="0" kern="1200" dirty="0">
                          <a:solidFill>
                            <a:srgbClr val="000000"/>
                          </a:solidFill>
                          <a:effectLst/>
                          <a:latin typeface="Lub Dub Condensed" panose="020B0506030403020204" pitchFamily="34" charset="0"/>
                          <a:ea typeface="Times New Roman" panose="02020603050405020304" pitchFamily="18" charset="0"/>
                          <a:cs typeface="+mn-cs"/>
                        </a:rPr>
                        <a:t>Genetic testing</a:t>
                      </a:r>
                    </a:p>
                  </a:txBody>
                  <a:tcPr marL="48964" marR="4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157965"/>
                  </a:ext>
                </a:extLst>
              </a:tr>
            </a:tbl>
          </a:graphicData>
        </a:graphic>
      </p:graphicFrame>
      <p:sp>
        <p:nvSpPr>
          <p:cNvPr id="8" name="Text Placeholder 7">
            <a:extLst>
              <a:ext uri="{FF2B5EF4-FFF2-40B4-BE49-F238E27FC236}">
                <a16:creationId xmlns:a16="http://schemas.microsoft.com/office/drawing/2014/main" id="{A8BB5956-4E44-3B2E-A6C8-63F7577FA97C}"/>
              </a:ext>
            </a:extLst>
          </p:cNvPr>
          <p:cNvSpPr>
            <a:spLocks noGrp="1"/>
          </p:cNvSpPr>
          <p:nvPr>
            <p:ph type="body" sz="quarter" idx="13"/>
          </p:nvPr>
        </p:nvSpPr>
        <p:spPr>
          <a:xfrm>
            <a:off x="2379714" y="5997677"/>
            <a:ext cx="7432572" cy="200266"/>
          </a:xfrm>
        </p:spPr>
        <p:txBody>
          <a:bodyPr/>
          <a:lstStyle/>
          <a:p>
            <a:pPr algn="ctr"/>
            <a:r>
              <a:rPr lang="en-US" b="1" dirty="0"/>
              <a:t>Abbreviations:  </a:t>
            </a:r>
            <a:r>
              <a:rPr lang="en-US" dirty="0"/>
              <a:t>RAS indicates reticular activating system. </a:t>
            </a:r>
          </a:p>
        </p:txBody>
      </p:sp>
      <p:sp>
        <p:nvSpPr>
          <p:cNvPr id="4" name="Slide Number Placeholder 3">
            <a:extLst>
              <a:ext uri="{FF2B5EF4-FFF2-40B4-BE49-F238E27FC236}">
                <a16:creationId xmlns:a16="http://schemas.microsoft.com/office/drawing/2014/main" id="{75D2FC20-1631-81F7-C084-D4F398582D77}"/>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14</a:t>
            </a:fld>
            <a:endParaRPr lang="en-US" sz="900" dirty="0"/>
          </a:p>
        </p:txBody>
      </p:sp>
    </p:spTree>
    <p:extLst>
      <p:ext uri="{BB962C8B-B14F-4D97-AF65-F5344CB8AC3E}">
        <p14:creationId xmlns:p14="http://schemas.microsoft.com/office/powerpoint/2010/main" val="1352024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9A941-2E1A-F279-1669-C5CAD7B4373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BDEE497-75B1-F0A4-D99A-03BB3F4729DA}"/>
              </a:ext>
            </a:extLst>
          </p:cNvPr>
          <p:cNvSpPr>
            <a:spLocks noGrp="1"/>
          </p:cNvSpPr>
          <p:nvPr>
            <p:ph type="title"/>
          </p:nvPr>
        </p:nvSpPr>
        <p:spPr>
          <a:xfrm>
            <a:off x="838200" y="365125"/>
            <a:ext cx="9721645" cy="660111"/>
          </a:xfrm>
        </p:spPr>
        <p:txBody>
          <a:bodyPr/>
          <a:lstStyle/>
          <a:p>
            <a:r>
              <a:rPr lang="en-US" dirty="0"/>
              <a:t>Guidance for Family Management</a:t>
            </a:r>
          </a:p>
        </p:txBody>
      </p:sp>
      <p:sp>
        <p:nvSpPr>
          <p:cNvPr id="60" name="Rectangle 59" descr="This algorithm depicts the recommended steps in the evaluation and testing for those patients with a family history of HCM but who are phenotype negative.">
            <a:extLst>
              <a:ext uri="{FF2B5EF4-FFF2-40B4-BE49-F238E27FC236}">
                <a16:creationId xmlns:a16="http://schemas.microsoft.com/office/drawing/2014/main" id="{27FAAD6A-EC49-2108-6614-369266ADA378}"/>
              </a:ext>
            </a:extLst>
          </p:cNvPr>
          <p:cNvSpPr/>
          <p:nvPr/>
        </p:nvSpPr>
        <p:spPr>
          <a:xfrm>
            <a:off x="2756024" y="1205809"/>
            <a:ext cx="9168427" cy="4515960"/>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679BB312-4C01-0BB6-D967-1542B78C61FE}"/>
              </a:ext>
            </a:extLst>
          </p:cNvPr>
          <p:cNvSpPr>
            <a:spLocks noGrp="1"/>
          </p:cNvSpPr>
          <p:nvPr>
            <p:ph type="body" sz="quarter" idx="13"/>
          </p:nvPr>
        </p:nvSpPr>
        <p:spPr>
          <a:xfrm>
            <a:off x="1460244" y="5721768"/>
            <a:ext cx="9271512" cy="387685"/>
          </a:xfrm>
        </p:spPr>
        <p:txBody>
          <a:bodyPr/>
          <a:lstStyle/>
          <a:p>
            <a:pPr algn="ctr"/>
            <a:r>
              <a:rPr lang="en-US" b="1" dirty="0"/>
              <a:t>Abbreviations: </a:t>
            </a:r>
            <a:r>
              <a:rPr lang="en-US" dirty="0"/>
              <a:t>CMR indicates cardiovascular magnetic resonance; CPET, cardiopulmonary exercise test; ECG, electrocardiography/electrocardiogram; HCM, hypertrophic cardiomyopathy; HF, heart failure; ICD, implantable cardioverter-defibrillator; LVOTO, left ventricular outflow tract obstruction; P/LP, pathogenic or likely pathogenic variant; SCD, sudden cardiac death; and VUS, variant of unknown significance. </a:t>
            </a:r>
          </a:p>
        </p:txBody>
      </p:sp>
      <p:sp>
        <p:nvSpPr>
          <p:cNvPr id="10" name="TextBox 9">
            <a:extLst>
              <a:ext uri="{FF2B5EF4-FFF2-40B4-BE49-F238E27FC236}">
                <a16:creationId xmlns:a16="http://schemas.microsoft.com/office/drawing/2014/main" id="{B5899E38-E5B4-1B2F-83C1-96C2BDF30FA0}"/>
              </a:ext>
              <a:ext uri="{C183D7F6-B498-43B3-948B-1728B52AA6E4}">
                <adec:decorative xmlns:adec="http://schemas.microsoft.com/office/drawing/2017/decorative" val="1"/>
              </a:ext>
            </a:extLst>
          </p:cNvPr>
          <p:cNvSpPr txBox="1"/>
          <p:nvPr/>
        </p:nvSpPr>
        <p:spPr>
          <a:xfrm>
            <a:off x="3382232" y="1463567"/>
            <a:ext cx="5557287" cy="584804"/>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Family with known P/LP variant?</a:t>
            </a:r>
          </a:p>
        </p:txBody>
      </p:sp>
      <p:cxnSp>
        <p:nvCxnSpPr>
          <p:cNvPr id="11" name="Straight Arrow Connector 10">
            <a:extLst>
              <a:ext uri="{FF2B5EF4-FFF2-40B4-BE49-F238E27FC236}">
                <a16:creationId xmlns:a16="http://schemas.microsoft.com/office/drawing/2014/main" id="{3EBBCBD6-E9EC-42CD-8BB6-9795AF83D624}"/>
              </a:ext>
              <a:ext uri="{C183D7F6-B498-43B3-948B-1728B52AA6E4}">
                <adec:decorative xmlns:adec="http://schemas.microsoft.com/office/drawing/2017/decorative" val="1"/>
              </a:ext>
            </a:extLst>
          </p:cNvPr>
          <p:cNvCxnSpPr>
            <a:cxnSpLocks/>
            <a:stCxn id="18" idx="2"/>
            <a:endCxn id="20" idx="0"/>
          </p:cNvCxnSpPr>
          <p:nvPr/>
        </p:nvCxnSpPr>
        <p:spPr>
          <a:xfrm>
            <a:off x="4511516" y="3029193"/>
            <a:ext cx="0" cy="39601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EA895C8-14F4-AF9C-16FA-A77A0D98B840}"/>
              </a:ext>
              <a:ext uri="{C183D7F6-B498-43B3-948B-1728B52AA6E4}">
                <adec:decorative xmlns:adec="http://schemas.microsoft.com/office/drawing/2017/decorative" val="1"/>
              </a:ext>
            </a:extLst>
          </p:cNvPr>
          <p:cNvSpPr txBox="1"/>
          <p:nvPr/>
        </p:nvSpPr>
        <p:spPr>
          <a:xfrm>
            <a:off x="3382232" y="2444389"/>
            <a:ext cx="2258568" cy="584804"/>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t>Patient has </a:t>
            </a:r>
            <a:br>
              <a:rPr lang="en-US" sz="1600" dirty="0"/>
            </a:br>
            <a:r>
              <a:rPr lang="en-US" sz="1600" dirty="0"/>
              <a:t>family variant?</a:t>
            </a:r>
          </a:p>
        </p:txBody>
      </p:sp>
      <p:sp>
        <p:nvSpPr>
          <p:cNvPr id="20" name="Round Same Side Corner Rectangle 60">
            <a:extLst>
              <a:ext uri="{FF2B5EF4-FFF2-40B4-BE49-F238E27FC236}">
                <a16:creationId xmlns:a16="http://schemas.microsoft.com/office/drawing/2014/main" id="{FE85DA76-ADC3-C14B-5ACF-57CCBB8D5224}"/>
              </a:ext>
              <a:ext uri="{C183D7F6-B498-43B3-948B-1728B52AA6E4}">
                <adec:decorative xmlns:adec="http://schemas.microsoft.com/office/drawing/2017/decorative" val="1"/>
              </a:ext>
            </a:extLst>
          </p:cNvPr>
          <p:cNvSpPr/>
          <p:nvPr/>
        </p:nvSpPr>
        <p:spPr>
          <a:xfrm>
            <a:off x="3382232" y="3425211"/>
            <a:ext cx="2258568" cy="700016"/>
          </a:xfrm>
          <a:prstGeom prst="rect">
            <a:avLst/>
          </a:prstGeom>
          <a:solidFill>
            <a:srgbClr val="F47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dirty="0">
                <a:ln>
                  <a:noFill/>
                </a:ln>
                <a:solidFill>
                  <a:schemeClr val="tx1"/>
                </a:solidFill>
                <a:effectLst/>
                <a:uLnTx/>
                <a:uFillTx/>
                <a:latin typeface="Lub Dub Condensed" panose="020B0506030403020204"/>
              </a:rPr>
              <a:t>Further clinical or genetic testing is not recommended (3:No Benefit)</a:t>
            </a:r>
          </a:p>
        </p:txBody>
      </p:sp>
      <p:sp>
        <p:nvSpPr>
          <p:cNvPr id="21" name="Round Same Side Corner Rectangle 60">
            <a:extLst>
              <a:ext uri="{FF2B5EF4-FFF2-40B4-BE49-F238E27FC236}">
                <a16:creationId xmlns:a16="http://schemas.microsoft.com/office/drawing/2014/main" id="{52473C42-D07C-62C3-424B-A7561DF6582C}"/>
              </a:ext>
              <a:ext uri="{C183D7F6-B498-43B3-948B-1728B52AA6E4}">
                <adec:decorative xmlns:adec="http://schemas.microsoft.com/office/drawing/2017/decorative" val="1"/>
              </a:ext>
            </a:extLst>
          </p:cNvPr>
          <p:cNvSpPr/>
          <p:nvPr/>
        </p:nvSpPr>
        <p:spPr>
          <a:xfrm>
            <a:off x="3382233" y="4479197"/>
            <a:ext cx="2258568" cy="762835"/>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dirty="0">
                <a:ln>
                  <a:noFill/>
                </a:ln>
                <a:solidFill>
                  <a:schemeClr val="tx1"/>
                </a:solidFill>
                <a:effectLst/>
                <a:uLnTx/>
                <a:uFillTx/>
                <a:latin typeface="Lub Dub Condensed" panose="020B0506030403020204"/>
              </a:rPr>
              <a:t>Reassess variant classification (1)</a:t>
            </a:r>
          </a:p>
        </p:txBody>
      </p:sp>
      <p:sp>
        <p:nvSpPr>
          <p:cNvPr id="22" name="Round Same Side Corner Rectangle 60">
            <a:extLst>
              <a:ext uri="{FF2B5EF4-FFF2-40B4-BE49-F238E27FC236}">
                <a16:creationId xmlns:a16="http://schemas.microsoft.com/office/drawing/2014/main" id="{1E63C468-6B8A-CB30-ACD5-CDCA3FA90A76}"/>
              </a:ext>
              <a:ext uri="{C183D7F6-B498-43B3-948B-1728B52AA6E4}">
                <adec:decorative xmlns:adec="http://schemas.microsoft.com/office/drawing/2017/decorative" val="1"/>
              </a:ext>
            </a:extLst>
          </p:cNvPr>
          <p:cNvSpPr/>
          <p:nvPr/>
        </p:nvSpPr>
        <p:spPr>
          <a:xfrm>
            <a:off x="6685098" y="4195563"/>
            <a:ext cx="2254421" cy="1046470"/>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dirty="0">
                <a:ln>
                  <a:noFill/>
                </a:ln>
                <a:solidFill>
                  <a:schemeClr val="tx1"/>
                </a:solidFill>
                <a:effectLst/>
                <a:uLnTx/>
                <a:uFillTx/>
                <a:latin typeface="Lub Dub Condensed" panose="020B0506030403020204"/>
              </a:rPr>
              <a:t>Screening ECG and Echo (CMR if echo is inconclusive) at the intervals in the next slide (1)</a:t>
            </a:r>
          </a:p>
        </p:txBody>
      </p:sp>
      <p:cxnSp>
        <p:nvCxnSpPr>
          <p:cNvPr id="24" name="Elbow Connector 82">
            <a:extLst>
              <a:ext uri="{FF2B5EF4-FFF2-40B4-BE49-F238E27FC236}">
                <a16:creationId xmlns:a16="http://schemas.microsoft.com/office/drawing/2014/main" id="{D4ADCB9C-2BE4-2FD3-6CC4-0A4BAF81E65E}"/>
              </a:ext>
              <a:ext uri="{C183D7F6-B498-43B3-948B-1728B52AA6E4}">
                <adec:decorative xmlns:adec="http://schemas.microsoft.com/office/drawing/2017/decorative" val="1"/>
              </a:ext>
            </a:extLst>
          </p:cNvPr>
          <p:cNvCxnSpPr>
            <a:cxnSpLocks/>
            <a:stCxn id="10" idx="2"/>
            <a:endCxn id="18" idx="0"/>
          </p:cNvCxnSpPr>
          <p:nvPr/>
        </p:nvCxnSpPr>
        <p:spPr>
          <a:xfrm rot="5400000">
            <a:off x="5138187" y="1421700"/>
            <a:ext cx="396018" cy="164936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Elbow Connector 82">
            <a:extLst>
              <a:ext uri="{FF2B5EF4-FFF2-40B4-BE49-F238E27FC236}">
                <a16:creationId xmlns:a16="http://schemas.microsoft.com/office/drawing/2014/main" id="{89A26A6A-F47C-BBA5-76A9-F54F39F352CF}"/>
              </a:ext>
              <a:ext uri="{C183D7F6-B498-43B3-948B-1728B52AA6E4}">
                <adec:decorative xmlns:adec="http://schemas.microsoft.com/office/drawing/2017/decorative" val="1"/>
              </a:ext>
            </a:extLst>
          </p:cNvPr>
          <p:cNvCxnSpPr>
            <a:cxnSpLocks/>
            <a:stCxn id="10" idx="2"/>
            <a:endCxn id="22" idx="0"/>
          </p:cNvCxnSpPr>
          <p:nvPr/>
        </p:nvCxnSpPr>
        <p:spPr>
          <a:xfrm rot="16200000" flipH="1">
            <a:off x="5912996" y="2296250"/>
            <a:ext cx="2147192" cy="1651433"/>
          </a:xfrm>
          <a:prstGeom prst="bentConnector3">
            <a:avLst>
              <a:gd name="adj1" fmla="val 9266"/>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A5DDF29-D6C6-E096-9114-DD66F8D316AA}"/>
              </a:ext>
              <a:ext uri="{C183D7F6-B498-43B3-948B-1728B52AA6E4}">
                <adec:decorative xmlns:adec="http://schemas.microsoft.com/office/drawing/2017/decorative" val="1"/>
              </a:ext>
            </a:extLst>
          </p:cNvPr>
          <p:cNvSpPr txBox="1"/>
          <p:nvPr/>
        </p:nvSpPr>
        <p:spPr>
          <a:xfrm>
            <a:off x="5392319" y="2154040"/>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sp>
        <p:nvSpPr>
          <p:cNvPr id="32" name="TextBox 31">
            <a:extLst>
              <a:ext uri="{FF2B5EF4-FFF2-40B4-BE49-F238E27FC236}">
                <a16:creationId xmlns:a16="http://schemas.microsoft.com/office/drawing/2014/main" id="{2C292E81-C0A0-4446-0FB8-BF044C5BB25C}"/>
              </a:ext>
              <a:ext uri="{C183D7F6-B498-43B3-948B-1728B52AA6E4}">
                <adec:decorative xmlns:adec="http://schemas.microsoft.com/office/drawing/2017/decorative" val="1"/>
              </a:ext>
            </a:extLst>
          </p:cNvPr>
          <p:cNvSpPr txBox="1"/>
          <p:nvPr/>
        </p:nvSpPr>
        <p:spPr>
          <a:xfrm>
            <a:off x="6726554" y="2164723"/>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cxnSp>
        <p:nvCxnSpPr>
          <p:cNvPr id="33" name="Elbow Connector 82">
            <a:extLst>
              <a:ext uri="{FF2B5EF4-FFF2-40B4-BE49-F238E27FC236}">
                <a16:creationId xmlns:a16="http://schemas.microsoft.com/office/drawing/2014/main" id="{3F78A7D9-2A6D-CC9A-5933-9FBB319F3AFD}"/>
              </a:ext>
              <a:ext uri="{C183D7F6-B498-43B3-948B-1728B52AA6E4}">
                <adec:decorative xmlns:adec="http://schemas.microsoft.com/office/drawing/2017/decorative" val="1"/>
              </a:ext>
            </a:extLst>
          </p:cNvPr>
          <p:cNvCxnSpPr>
            <a:cxnSpLocks/>
            <a:stCxn id="18" idx="3"/>
            <a:endCxn id="22" idx="0"/>
          </p:cNvCxnSpPr>
          <p:nvPr/>
        </p:nvCxnSpPr>
        <p:spPr>
          <a:xfrm>
            <a:off x="5640800" y="2736791"/>
            <a:ext cx="2171509" cy="1458772"/>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222CBBB8-E417-879B-62F4-68267D9A1898}"/>
              </a:ext>
              <a:ext uri="{C183D7F6-B498-43B3-948B-1728B52AA6E4}">
                <adec:decorative xmlns:adec="http://schemas.microsoft.com/office/drawing/2017/decorative" val="1"/>
              </a:ext>
            </a:extLst>
          </p:cNvPr>
          <p:cNvSpPr txBox="1"/>
          <p:nvPr/>
        </p:nvSpPr>
        <p:spPr>
          <a:xfrm>
            <a:off x="4322509" y="3068842"/>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sp>
        <p:nvSpPr>
          <p:cNvPr id="37" name="TextBox 36">
            <a:extLst>
              <a:ext uri="{FF2B5EF4-FFF2-40B4-BE49-F238E27FC236}">
                <a16:creationId xmlns:a16="http://schemas.microsoft.com/office/drawing/2014/main" id="{CFD6E572-B7B0-808A-C366-D6D03E415B38}"/>
              </a:ext>
              <a:ext uri="{C183D7F6-B498-43B3-948B-1728B52AA6E4}">
                <adec:decorative xmlns:adec="http://schemas.microsoft.com/office/drawing/2017/decorative" val="1"/>
              </a:ext>
            </a:extLst>
          </p:cNvPr>
          <p:cNvSpPr txBox="1"/>
          <p:nvPr/>
        </p:nvSpPr>
        <p:spPr>
          <a:xfrm>
            <a:off x="6135751" y="2633174"/>
            <a:ext cx="1130439"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 or Unknown</a:t>
            </a:r>
          </a:p>
        </p:txBody>
      </p:sp>
      <p:cxnSp>
        <p:nvCxnSpPr>
          <p:cNvPr id="41" name="Straight Arrow Connector 40">
            <a:extLst>
              <a:ext uri="{FF2B5EF4-FFF2-40B4-BE49-F238E27FC236}">
                <a16:creationId xmlns:a16="http://schemas.microsoft.com/office/drawing/2014/main" id="{5B58EF2F-830E-A76B-BE0B-4414AB534880}"/>
              </a:ext>
              <a:ext uri="{C183D7F6-B498-43B3-948B-1728B52AA6E4}">
                <adec:decorative xmlns:adec="http://schemas.microsoft.com/office/drawing/2017/decorative" val="1"/>
              </a:ext>
            </a:extLst>
          </p:cNvPr>
          <p:cNvCxnSpPr>
            <a:cxnSpLocks/>
            <a:stCxn id="20" idx="2"/>
            <a:endCxn id="21" idx="0"/>
          </p:cNvCxnSpPr>
          <p:nvPr/>
        </p:nvCxnSpPr>
        <p:spPr>
          <a:xfrm>
            <a:off x="4511516" y="4125227"/>
            <a:ext cx="1" cy="35397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Elbow Connector 82">
            <a:extLst>
              <a:ext uri="{FF2B5EF4-FFF2-40B4-BE49-F238E27FC236}">
                <a16:creationId xmlns:a16="http://schemas.microsoft.com/office/drawing/2014/main" id="{6E81B586-BB1B-580B-5591-66693B89C542}"/>
              </a:ext>
              <a:ext uri="{C183D7F6-B498-43B3-948B-1728B52AA6E4}">
                <adec:decorative xmlns:adec="http://schemas.microsoft.com/office/drawing/2017/decorative" val="1"/>
              </a:ext>
            </a:extLst>
          </p:cNvPr>
          <p:cNvCxnSpPr>
            <a:cxnSpLocks/>
            <a:stCxn id="21" idx="2"/>
            <a:endCxn id="20" idx="1"/>
          </p:cNvCxnSpPr>
          <p:nvPr/>
        </p:nvCxnSpPr>
        <p:spPr>
          <a:xfrm rot="5400000" flipH="1">
            <a:off x="3213468" y="3943984"/>
            <a:ext cx="1466813" cy="1129285"/>
          </a:xfrm>
          <a:prstGeom prst="bentConnector4">
            <a:avLst>
              <a:gd name="adj1" fmla="val -15585"/>
              <a:gd name="adj2" fmla="val 120243"/>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Elbow Connector 82">
            <a:extLst>
              <a:ext uri="{FF2B5EF4-FFF2-40B4-BE49-F238E27FC236}">
                <a16:creationId xmlns:a16="http://schemas.microsoft.com/office/drawing/2014/main" id="{961AC5E3-A7C9-A4B0-7FA6-57CB49F58306}"/>
              </a:ext>
              <a:ext uri="{C183D7F6-B498-43B3-948B-1728B52AA6E4}">
                <adec:decorative xmlns:adec="http://schemas.microsoft.com/office/drawing/2017/decorative" val="1"/>
              </a:ext>
            </a:extLst>
          </p:cNvPr>
          <p:cNvCxnSpPr>
            <a:cxnSpLocks/>
            <a:stCxn id="22" idx="2"/>
            <a:endCxn id="20" idx="1"/>
          </p:cNvCxnSpPr>
          <p:nvPr/>
        </p:nvCxnSpPr>
        <p:spPr>
          <a:xfrm rot="5400000" flipH="1">
            <a:off x="4863864" y="2293588"/>
            <a:ext cx="1466814" cy="4430077"/>
          </a:xfrm>
          <a:prstGeom prst="bentConnector4">
            <a:avLst>
              <a:gd name="adj1" fmla="val -15585"/>
              <a:gd name="adj2" fmla="val 10516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AB63EA5A-1A16-5F78-A824-D931A4D1C0BC}"/>
              </a:ext>
              <a:ext uri="{C183D7F6-B498-43B3-948B-1728B52AA6E4}">
                <adec:decorative xmlns:adec="http://schemas.microsoft.com/office/drawing/2017/decorative" val="1"/>
              </a:ext>
            </a:extLst>
          </p:cNvPr>
          <p:cNvSpPr txBox="1"/>
          <p:nvPr/>
        </p:nvSpPr>
        <p:spPr>
          <a:xfrm>
            <a:off x="3307543" y="5368640"/>
            <a:ext cx="995088"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Variant = P/LP</a:t>
            </a:r>
          </a:p>
        </p:txBody>
      </p:sp>
      <p:sp>
        <p:nvSpPr>
          <p:cNvPr id="51" name="TextBox 50">
            <a:extLst>
              <a:ext uri="{FF2B5EF4-FFF2-40B4-BE49-F238E27FC236}">
                <a16:creationId xmlns:a16="http://schemas.microsoft.com/office/drawing/2014/main" id="{1FAB8BFB-1A2A-F9A3-6DEF-E1B0063F453B}"/>
              </a:ext>
              <a:ext uri="{C183D7F6-B498-43B3-948B-1728B52AA6E4}">
                <adec:decorative xmlns:adec="http://schemas.microsoft.com/office/drawing/2017/decorative" val="1"/>
              </a:ext>
            </a:extLst>
          </p:cNvPr>
          <p:cNvSpPr txBox="1"/>
          <p:nvPr/>
        </p:nvSpPr>
        <p:spPr>
          <a:xfrm>
            <a:off x="5392319" y="5368639"/>
            <a:ext cx="192819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Variant downgraded to VUS</a:t>
            </a:r>
          </a:p>
        </p:txBody>
      </p:sp>
      <p:sp>
        <p:nvSpPr>
          <p:cNvPr id="4" name="Slide Number Placeholder 3">
            <a:extLst>
              <a:ext uri="{FF2B5EF4-FFF2-40B4-BE49-F238E27FC236}">
                <a16:creationId xmlns:a16="http://schemas.microsoft.com/office/drawing/2014/main" id="{6CC7F73E-DB52-B4DF-0FA0-BCDE529DFFCE}"/>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15</a:t>
            </a:fld>
            <a:endParaRPr lang="en-US" sz="900" dirty="0"/>
          </a:p>
        </p:txBody>
      </p:sp>
    </p:spTree>
    <p:extLst>
      <p:ext uri="{BB962C8B-B14F-4D97-AF65-F5344CB8AC3E}">
        <p14:creationId xmlns:p14="http://schemas.microsoft.com/office/powerpoint/2010/main" val="320330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right)">
                                      <p:cBhvr>
                                        <p:cTn id="11" dur="500"/>
                                        <p:tgtEl>
                                          <p:spTgt spid="2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up)">
                                      <p:cBhvr>
                                        <p:cTn id="33" dur="500"/>
                                        <p:tgtEl>
                                          <p:spTgt spid="41"/>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par>
                          <p:cTn id="38" fill="hold">
                            <p:stCondLst>
                              <p:cond delay="3500"/>
                            </p:stCondLst>
                            <p:childTnLst>
                              <p:par>
                                <p:cTn id="39" presetID="22" presetClass="entr" presetSubtype="2"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right)">
                                      <p:cBhvr>
                                        <p:cTn id="41" dur="500"/>
                                        <p:tgtEl>
                                          <p:spTgt spid="4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fade">
                                      <p:cBhvr>
                                        <p:cTn id="44" dur="500"/>
                                        <p:tgtEl>
                                          <p:spTgt spid="4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left)">
                                      <p:cBhvr>
                                        <p:cTn id="61" dur="500"/>
                                        <p:tgtEl>
                                          <p:spTgt spid="2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nodeType="click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wipe(right)">
                                      <p:cBhvr>
                                        <p:cTn id="69" dur="500"/>
                                        <p:tgtEl>
                                          <p:spTgt spid="4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fade">
                                      <p:cBhvr>
                                        <p:cTn id="7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animBg="1"/>
      <p:bldP spid="20" grpId="0" animBg="1"/>
      <p:bldP spid="21" grpId="0" animBg="1"/>
      <p:bldP spid="22" grpId="0" animBg="1"/>
      <p:bldP spid="31" grpId="0" animBg="1"/>
      <p:bldP spid="32" grpId="0" animBg="1"/>
      <p:bldP spid="36" grpId="0" animBg="1"/>
      <p:bldP spid="37" grpId="0" animBg="1"/>
      <p:bldP spid="47" grpId="0" animBg="1"/>
      <p:bldP spid="5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342A9-5456-EE1D-5748-13AF072EDAD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EC8C4EB-D9AF-D2AC-5708-C0F6E560D389}"/>
              </a:ext>
            </a:extLst>
          </p:cNvPr>
          <p:cNvSpPr>
            <a:spLocks noGrp="1"/>
          </p:cNvSpPr>
          <p:nvPr>
            <p:ph type="title"/>
          </p:nvPr>
        </p:nvSpPr>
        <p:spPr>
          <a:xfrm>
            <a:off x="368416" y="341946"/>
            <a:ext cx="10898256" cy="660111"/>
          </a:xfrm>
        </p:spPr>
        <p:txBody>
          <a:bodyPr/>
          <a:lstStyle/>
          <a:p>
            <a:r>
              <a:rPr lang="en-US" b="1" kern="0" dirty="0">
                <a:solidFill>
                  <a:srgbClr val="000000"/>
                </a:solidFill>
                <a:cs typeface="Times New Roman" panose="02020603050405020304" pitchFamily="18" charset="0"/>
                <a:sym typeface="Arial"/>
              </a:rPr>
              <a:t>Guidance for Individuals Diagnosed with Clinical HCM</a:t>
            </a:r>
            <a:endParaRPr lang="en-US" dirty="0"/>
          </a:p>
        </p:txBody>
      </p:sp>
      <p:sp>
        <p:nvSpPr>
          <p:cNvPr id="10" name="TextBox 9">
            <a:extLst>
              <a:ext uri="{FF2B5EF4-FFF2-40B4-BE49-F238E27FC236}">
                <a16:creationId xmlns:a16="http://schemas.microsoft.com/office/drawing/2014/main" id="{9143D4EF-9EF5-990E-B728-15E2CCF40965}"/>
              </a:ext>
            </a:extLst>
          </p:cNvPr>
          <p:cNvSpPr txBox="1"/>
          <p:nvPr/>
        </p:nvSpPr>
        <p:spPr>
          <a:xfrm>
            <a:off x="757575" y="1278916"/>
            <a:ext cx="2883093" cy="954107"/>
          </a:xfrm>
          <a:prstGeom prst="rect">
            <a:avLst/>
          </a:prstGeom>
          <a:noFill/>
        </p:spPr>
        <p:txBody>
          <a:bodyPr wrap="square">
            <a:spAutoFit/>
          </a:bodyPr>
          <a:lstStyle/>
          <a:p>
            <a:r>
              <a:rPr kumimoji="0" lang="en-US" sz="2800" b="1" i="1" u="none" strike="noStrike" kern="0" cap="none" spc="0" normalizeH="0" baseline="0" noProof="0" dirty="0">
                <a:ln>
                  <a:noFill/>
                </a:ln>
                <a:solidFill>
                  <a:srgbClr val="CE242B"/>
                </a:solidFill>
                <a:effectLst/>
                <a:uLnTx/>
                <a:uFillTx/>
                <a:latin typeface="Lub Dub Bold" panose="020B0803030403020204" pitchFamily="34" charset="0"/>
                <a:ea typeface="Calibri" panose="020F0502020204030204" pitchFamily="34" charset="0"/>
                <a:cs typeface="Times New Roman" panose="02020603050405020304" pitchFamily="18" charset="0"/>
                <a:sym typeface="Arial"/>
              </a:rPr>
              <a:t>Phenotype Positive</a:t>
            </a:r>
            <a:endParaRPr lang="en-US" sz="1600" i="1" dirty="0"/>
          </a:p>
        </p:txBody>
      </p:sp>
      <p:cxnSp>
        <p:nvCxnSpPr>
          <p:cNvPr id="18" name="Straight Arrow Connector 17">
            <a:extLst>
              <a:ext uri="{FF2B5EF4-FFF2-40B4-BE49-F238E27FC236}">
                <a16:creationId xmlns:a16="http://schemas.microsoft.com/office/drawing/2014/main" id="{6CBAAA02-FA31-C6D0-6F6D-697025A7BD93}"/>
              </a:ext>
              <a:ext uri="{C183D7F6-B498-43B3-948B-1728B52AA6E4}">
                <adec:decorative xmlns:adec="http://schemas.microsoft.com/office/drawing/2017/decorative" val="1"/>
              </a:ext>
            </a:extLst>
          </p:cNvPr>
          <p:cNvCxnSpPr>
            <a:cxnSpLocks/>
            <a:stCxn id="23" idx="2"/>
            <a:endCxn id="19" idx="0"/>
          </p:cNvCxnSpPr>
          <p:nvPr/>
        </p:nvCxnSpPr>
        <p:spPr>
          <a:xfrm flipH="1">
            <a:off x="7288696" y="2164556"/>
            <a:ext cx="1" cy="28857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Round Same Side Corner Rectangle 60">
            <a:extLst>
              <a:ext uri="{FF2B5EF4-FFF2-40B4-BE49-F238E27FC236}">
                <a16:creationId xmlns:a16="http://schemas.microsoft.com/office/drawing/2014/main" id="{E3C5D47D-C712-1045-B3A0-5E694BE68ECE}"/>
              </a:ext>
              <a:ext uri="{C183D7F6-B498-43B3-948B-1728B52AA6E4}">
                <adec:decorative xmlns:adec="http://schemas.microsoft.com/office/drawing/2017/decorative" val="1"/>
              </a:ext>
            </a:extLst>
          </p:cNvPr>
          <p:cNvSpPr/>
          <p:nvPr/>
        </p:nvSpPr>
        <p:spPr>
          <a:xfrm>
            <a:off x="3630426" y="4709447"/>
            <a:ext cx="3261292" cy="831749"/>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600" b="1" i="0" u="none" strike="noStrike" kern="1200" cap="none" spc="0" normalizeH="0" baseline="0" noProof="0" dirty="0">
                <a:ln>
                  <a:noFill/>
                </a:ln>
                <a:solidFill>
                  <a:schemeClr val="tx1"/>
                </a:solidFill>
                <a:effectLst/>
                <a:uLnTx/>
                <a:uFillTx/>
                <a:latin typeface="Lub Dub Condensed" panose="020B0506030403020204"/>
              </a:rPr>
              <a:t>Every 2-3 y</a:t>
            </a:r>
          </a:p>
          <a:p>
            <a:pPr algn="ctr"/>
            <a:r>
              <a:rPr lang="en-US" sz="1200" dirty="0">
                <a:solidFill>
                  <a:schemeClr val="tx1"/>
                </a:solidFill>
                <a:latin typeface="Lub Dub Condensed" panose="020B0506030403020204"/>
              </a:rPr>
              <a:t>Treadmill exercise or Cardiopulmonary exercise testing for assessment of functional status (2b)</a:t>
            </a:r>
            <a:endParaRPr kumimoji="0" lang="en-US" sz="1200" i="0" u="none" strike="noStrike" kern="1200" cap="none" spc="0" normalizeH="0" baseline="0" noProof="0" dirty="0">
              <a:ln>
                <a:noFill/>
              </a:ln>
              <a:solidFill>
                <a:schemeClr val="tx1"/>
              </a:solidFill>
              <a:effectLst/>
              <a:uLnTx/>
              <a:uFillTx/>
              <a:latin typeface="Lub Dub Condensed" panose="020B0506030403020204"/>
            </a:endParaRPr>
          </a:p>
        </p:txBody>
      </p:sp>
      <p:sp>
        <p:nvSpPr>
          <p:cNvPr id="44" name="Round Same Side Corner Rectangle 60">
            <a:extLst>
              <a:ext uri="{FF2B5EF4-FFF2-40B4-BE49-F238E27FC236}">
                <a16:creationId xmlns:a16="http://schemas.microsoft.com/office/drawing/2014/main" id="{94388528-463F-4A91-16E0-57F4900D9973}"/>
              </a:ext>
              <a:ext uri="{C183D7F6-B498-43B3-948B-1728B52AA6E4}">
                <adec:decorative xmlns:adec="http://schemas.microsoft.com/office/drawing/2017/decorative" val="1"/>
              </a:ext>
            </a:extLst>
          </p:cNvPr>
          <p:cNvSpPr/>
          <p:nvPr/>
        </p:nvSpPr>
        <p:spPr>
          <a:xfrm>
            <a:off x="7810052" y="4709447"/>
            <a:ext cx="3261292" cy="831749"/>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600" b="1" i="0" u="none" strike="noStrike" kern="1200" cap="none" spc="0" normalizeH="0" baseline="0" noProof="0" dirty="0">
                <a:ln>
                  <a:noFill/>
                </a:ln>
                <a:solidFill>
                  <a:schemeClr val="tx1"/>
                </a:solidFill>
                <a:effectLst/>
                <a:uLnTx/>
                <a:uFillTx/>
                <a:latin typeface="Lub Dub Condensed" panose="020B0506030403020204"/>
              </a:rPr>
              <a:t>Exercise Testing</a:t>
            </a:r>
          </a:p>
          <a:p>
            <a:pPr algn="ctr"/>
            <a:r>
              <a:rPr lang="en-US" sz="1200" dirty="0">
                <a:solidFill>
                  <a:schemeClr val="tx1"/>
                </a:solidFill>
                <a:latin typeface="Lub Dub Condensed" panose="020B0506030403020204"/>
              </a:rPr>
              <a:t>Special consideration (1):</a:t>
            </a:r>
          </a:p>
          <a:p>
            <a:pPr marL="285750" indent="-174625">
              <a:buFont typeface="Arial" panose="020B0604020202020204" pitchFamily="34" charset="0"/>
              <a:buChar char="•"/>
              <a:defRPr/>
            </a:pPr>
            <a:r>
              <a:rPr lang="en-US" sz="1200" dirty="0">
                <a:solidFill>
                  <a:prstClr val="black"/>
                </a:solidFill>
                <a:latin typeface="Lub Dub Condensed" panose="020B0506030403020204"/>
              </a:rPr>
              <a:t>Stress echo if gradient &lt;50 mm Hg</a:t>
            </a:r>
          </a:p>
          <a:p>
            <a:pPr marL="285750" indent="-174625">
              <a:buFont typeface="Arial" panose="020B0604020202020204" pitchFamily="34" charset="0"/>
              <a:buChar char="•"/>
              <a:defRPr/>
            </a:pPr>
            <a:r>
              <a:rPr lang="en-US" sz="1200" dirty="0">
                <a:solidFill>
                  <a:prstClr val="black"/>
                </a:solidFill>
                <a:latin typeface="Lub Dub Condensed" panose="020B0506030403020204"/>
              </a:rPr>
              <a:t>CPET if considering advanced HF therapies</a:t>
            </a:r>
          </a:p>
        </p:txBody>
      </p:sp>
      <p:grpSp>
        <p:nvGrpSpPr>
          <p:cNvPr id="79" name="Group 78">
            <a:extLst>
              <a:ext uri="{FF2B5EF4-FFF2-40B4-BE49-F238E27FC236}">
                <a16:creationId xmlns:a16="http://schemas.microsoft.com/office/drawing/2014/main" id="{18239269-7B5B-69CF-894A-97A185373763}"/>
              </a:ext>
              <a:ext uri="{C183D7F6-B498-43B3-948B-1728B52AA6E4}">
                <adec:decorative xmlns:adec="http://schemas.microsoft.com/office/drawing/2017/decorative" val="1"/>
              </a:ext>
            </a:extLst>
          </p:cNvPr>
          <p:cNvGrpSpPr/>
          <p:nvPr/>
        </p:nvGrpSpPr>
        <p:grpSpPr>
          <a:xfrm>
            <a:off x="4180726" y="1370918"/>
            <a:ext cx="6298539" cy="793638"/>
            <a:chOff x="2988030" y="1370918"/>
            <a:chExt cx="6298539" cy="793638"/>
          </a:xfrm>
        </p:grpSpPr>
        <p:sp>
          <p:nvSpPr>
            <p:cNvPr id="23" name="TextBox 22">
              <a:extLst>
                <a:ext uri="{FF2B5EF4-FFF2-40B4-BE49-F238E27FC236}">
                  <a16:creationId xmlns:a16="http://schemas.microsoft.com/office/drawing/2014/main" id="{1BB7C4AB-F41E-8B5D-19AC-623C79B78D6E}"/>
                </a:ext>
                <a:ext uri="{C183D7F6-B498-43B3-948B-1728B52AA6E4}">
                  <adec:decorative xmlns:adec="http://schemas.microsoft.com/office/drawing/2017/decorative" val="1"/>
                </a:ext>
              </a:extLst>
            </p:cNvPr>
            <p:cNvSpPr txBox="1"/>
            <p:nvPr/>
          </p:nvSpPr>
          <p:spPr>
            <a:xfrm>
              <a:off x="2988030" y="1370918"/>
              <a:ext cx="6215941" cy="793638"/>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115888" marR="0" lvl="0" algn="l"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effectLst/>
                  <a:uLnTx/>
                  <a:uFillTx/>
                  <a:latin typeface="Lub Dub Condensed" panose="020B0506030403020204" pitchFamily="34" charset="0"/>
                  <a:ea typeface="+mn-ea"/>
                  <a:cs typeface="+mn-cs"/>
                </a:rPr>
                <a:t>Complete </a:t>
              </a:r>
              <a:br>
                <a:rPr kumimoji="0" lang="en-US" i="0" u="none" strike="noStrike" kern="1200" cap="none" spc="0" normalizeH="0" baseline="0" noProof="0" dirty="0">
                  <a:ln>
                    <a:noFill/>
                  </a:ln>
                  <a:effectLst/>
                  <a:uLnTx/>
                  <a:uFillTx/>
                  <a:latin typeface="Lub Dub Condensed" panose="020B0506030403020204" pitchFamily="34" charset="0"/>
                  <a:ea typeface="+mn-ea"/>
                  <a:cs typeface="+mn-cs"/>
                </a:rPr>
              </a:br>
              <a:r>
                <a:rPr kumimoji="0" lang="en-US" i="0" u="none" strike="noStrike" kern="1200" cap="none" spc="0" normalizeH="0" baseline="0" noProof="0" dirty="0">
                  <a:ln>
                    <a:noFill/>
                  </a:ln>
                  <a:effectLst/>
                  <a:uLnTx/>
                  <a:uFillTx/>
                  <a:latin typeface="Lub Dub Condensed" panose="020B0506030403020204" pitchFamily="34" charset="0"/>
                  <a:ea typeface="+mn-ea"/>
                  <a:cs typeface="+mn-cs"/>
                </a:rPr>
                <a:t>Baseline Evaluation</a:t>
              </a:r>
              <a:endParaRPr lang="en-US" sz="1400" dirty="0">
                <a:latin typeface="Lub Dub Condensed" panose="020B0506030403020204" pitchFamily="34" charset="0"/>
              </a:endParaRPr>
            </a:p>
          </p:txBody>
        </p:sp>
        <p:sp>
          <p:nvSpPr>
            <p:cNvPr id="48" name="TextBox 47">
              <a:extLst>
                <a:ext uri="{FF2B5EF4-FFF2-40B4-BE49-F238E27FC236}">
                  <a16:creationId xmlns:a16="http://schemas.microsoft.com/office/drawing/2014/main" id="{E8920301-AB62-0F22-5D89-FE406D1E9836}"/>
                </a:ext>
              </a:extLst>
            </p:cNvPr>
            <p:cNvSpPr txBox="1"/>
            <p:nvPr/>
          </p:nvSpPr>
          <p:spPr>
            <a:xfrm>
              <a:off x="5142285" y="1444571"/>
              <a:ext cx="4144284" cy="646331"/>
            </a:xfrm>
            <a:prstGeom prst="rect">
              <a:avLst/>
            </a:prstGeom>
            <a:noFill/>
          </p:spPr>
          <p:txBody>
            <a:bodyPr wrap="square">
              <a:spAutoFit/>
            </a:bodyPr>
            <a:lstStyle/>
            <a:p>
              <a:pPr marL="34290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12763" algn="l"/>
                </a:tabLst>
                <a:defRPr/>
              </a:pPr>
              <a:r>
                <a:rPr lang="en-US" sz="1200" dirty="0">
                  <a:solidFill>
                    <a:schemeClr val="bg1"/>
                  </a:solidFill>
                  <a:latin typeface="Lub Dub Condensed" panose="020B0506030403020204" pitchFamily="34" charset="0"/>
                </a:rPr>
                <a:t>SCD risk assessment </a:t>
              </a:r>
            </a:p>
            <a:p>
              <a:pPr marL="34290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12763" algn="l"/>
                </a:tabLst>
                <a:defRPr/>
              </a:pPr>
              <a:r>
                <a:rPr lang="en-US" sz="1200" dirty="0">
                  <a:solidFill>
                    <a:schemeClr val="bg1"/>
                  </a:solidFill>
                  <a:latin typeface="Lub Dub Condensed" panose="020B0506030403020204" pitchFamily="34" charset="0"/>
                </a:rPr>
                <a:t>Stress testing if symptomatic, if LVOTO is suspected but unconfirmed, or to determine baseline functional capacity</a:t>
              </a:r>
            </a:p>
          </p:txBody>
        </p:sp>
      </p:grpSp>
      <p:grpSp>
        <p:nvGrpSpPr>
          <p:cNvPr id="83" name="Group 82">
            <a:extLst>
              <a:ext uri="{FF2B5EF4-FFF2-40B4-BE49-F238E27FC236}">
                <a16:creationId xmlns:a16="http://schemas.microsoft.com/office/drawing/2014/main" id="{0E8E5F06-BF62-F808-0943-4171B96D1EC1}"/>
              </a:ext>
              <a:ext uri="{C183D7F6-B498-43B3-948B-1728B52AA6E4}">
                <adec:decorative xmlns:adec="http://schemas.microsoft.com/office/drawing/2017/decorative" val="1"/>
              </a:ext>
            </a:extLst>
          </p:cNvPr>
          <p:cNvGrpSpPr/>
          <p:nvPr/>
        </p:nvGrpSpPr>
        <p:grpSpPr>
          <a:xfrm>
            <a:off x="4180725" y="2453129"/>
            <a:ext cx="6215941" cy="858485"/>
            <a:chOff x="2988029" y="2453129"/>
            <a:chExt cx="6215941" cy="858485"/>
          </a:xfrm>
        </p:grpSpPr>
        <p:sp>
          <p:nvSpPr>
            <p:cNvPr id="19" name="Round Same Side Corner Rectangle 60">
              <a:extLst>
                <a:ext uri="{FF2B5EF4-FFF2-40B4-BE49-F238E27FC236}">
                  <a16:creationId xmlns:a16="http://schemas.microsoft.com/office/drawing/2014/main" id="{DC42CE20-14A3-E2C2-E6B2-0BFDFEEACF99}"/>
                </a:ext>
                <a:ext uri="{C183D7F6-B498-43B3-948B-1728B52AA6E4}">
                  <adec:decorative xmlns:adec="http://schemas.microsoft.com/office/drawing/2017/decorative" val="1"/>
                </a:ext>
              </a:extLst>
            </p:cNvPr>
            <p:cNvSpPr/>
            <p:nvPr/>
          </p:nvSpPr>
          <p:spPr>
            <a:xfrm>
              <a:off x="2988029" y="2453129"/>
              <a:ext cx="6215941" cy="845430"/>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1600" b="1" i="0" u="none" strike="noStrike" kern="1200" cap="none" spc="0" normalizeH="0" baseline="0" noProof="0" dirty="0">
                  <a:ln>
                    <a:noFill/>
                  </a:ln>
                  <a:solidFill>
                    <a:schemeClr val="tx1"/>
                  </a:solidFill>
                  <a:effectLst/>
                  <a:uLnTx/>
                  <a:uFillTx/>
                  <a:latin typeface="Lub Dub Condensed" panose="020B0506030403020204"/>
                </a:rPr>
                <a:t>Every 1-2 years or with </a:t>
              </a:r>
              <a:br>
                <a:rPr kumimoji="0" lang="en-US" sz="1600" b="1" i="0" u="none" strike="noStrike" kern="1200" cap="none" spc="0" normalizeH="0" baseline="0" noProof="0" dirty="0">
                  <a:ln>
                    <a:noFill/>
                  </a:ln>
                  <a:solidFill>
                    <a:schemeClr val="tx1"/>
                  </a:solidFill>
                  <a:effectLst/>
                  <a:uLnTx/>
                  <a:uFillTx/>
                  <a:latin typeface="Lub Dub Condensed" panose="020B0506030403020204"/>
                </a:rPr>
              </a:br>
              <a:r>
                <a:rPr kumimoji="0" lang="en-US" sz="1600" b="1" i="0" u="none" strike="noStrike" kern="1200" cap="none" spc="0" normalizeH="0" baseline="0" noProof="0" dirty="0">
                  <a:ln>
                    <a:noFill/>
                  </a:ln>
                  <a:solidFill>
                    <a:schemeClr val="tx1"/>
                  </a:solidFill>
                  <a:effectLst/>
                  <a:uLnTx/>
                  <a:uFillTx/>
                  <a:latin typeface="Lub Dub Condensed" panose="020B0506030403020204"/>
                </a:rPr>
                <a:t>any change in symptoms*</a:t>
              </a:r>
            </a:p>
          </p:txBody>
        </p:sp>
        <p:sp>
          <p:nvSpPr>
            <p:cNvPr id="32" name="TextBox 31">
              <a:extLst>
                <a:ext uri="{FF2B5EF4-FFF2-40B4-BE49-F238E27FC236}">
                  <a16:creationId xmlns:a16="http://schemas.microsoft.com/office/drawing/2014/main" id="{7E194D12-E20D-DCDF-05C8-EEFF4DF0FA36}"/>
                </a:ext>
              </a:extLst>
            </p:cNvPr>
            <p:cNvSpPr txBox="1"/>
            <p:nvPr/>
          </p:nvSpPr>
          <p:spPr>
            <a:xfrm>
              <a:off x="5190958" y="2480617"/>
              <a:ext cx="4013012" cy="830997"/>
            </a:xfrm>
            <a:prstGeom prst="rect">
              <a:avLst/>
            </a:prstGeom>
            <a:noFill/>
          </p:spPr>
          <p:txBody>
            <a:bodyPr wrap="square" numCol="1">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a:ea typeface="+mn-ea"/>
                  <a:cs typeface="+mn-cs"/>
                </a:rPr>
                <a:t>Serial evaluation for clinical status, SCD risk, AF risk, or any change in symptoms (1):</a:t>
              </a:r>
            </a:p>
            <a:p>
              <a:pPr marL="285750"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a:ea typeface="+mn-ea"/>
                  <a:cs typeface="+mn-cs"/>
                </a:rPr>
                <a:t>Clinical assessment</a:t>
              </a:r>
            </a:p>
            <a:p>
              <a:pPr marL="285750"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prstClr val="black"/>
                  </a:solidFill>
                  <a:latin typeface="Lub Dub Condensed" panose="020B0506030403020204"/>
                </a:rPr>
                <a:t>Echo</a:t>
              </a:r>
            </a:p>
          </p:txBody>
        </p:sp>
        <p:sp>
          <p:nvSpPr>
            <p:cNvPr id="58" name="TextBox 57">
              <a:extLst>
                <a:ext uri="{FF2B5EF4-FFF2-40B4-BE49-F238E27FC236}">
                  <a16:creationId xmlns:a16="http://schemas.microsoft.com/office/drawing/2014/main" id="{625FA784-9D4F-2310-CB16-367B48C790A0}"/>
                </a:ext>
              </a:extLst>
            </p:cNvPr>
            <p:cNvSpPr txBox="1"/>
            <p:nvPr/>
          </p:nvSpPr>
          <p:spPr>
            <a:xfrm>
              <a:off x="6988886" y="2942207"/>
              <a:ext cx="2215084" cy="276999"/>
            </a:xfrm>
            <a:prstGeom prst="rect">
              <a:avLst/>
            </a:prstGeom>
            <a:noFill/>
          </p:spPr>
          <p:txBody>
            <a:bodyPr wrap="square">
              <a:spAutoFit/>
            </a:bodyPr>
            <a:lstStyle/>
            <a:p>
              <a:pPr marL="285750"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a:ea typeface="+mn-ea"/>
                  <a:cs typeface="+mn-cs"/>
                </a:rPr>
                <a:t>Ambulatory ECG monitor</a:t>
              </a:r>
            </a:p>
          </p:txBody>
        </p:sp>
      </p:grpSp>
      <p:grpSp>
        <p:nvGrpSpPr>
          <p:cNvPr id="81" name="Group 80">
            <a:extLst>
              <a:ext uri="{FF2B5EF4-FFF2-40B4-BE49-F238E27FC236}">
                <a16:creationId xmlns:a16="http://schemas.microsoft.com/office/drawing/2014/main" id="{A0CA93F5-415D-7ED0-4723-1404F0E9E92F}"/>
              </a:ext>
              <a:ext uri="{C183D7F6-B498-43B3-948B-1728B52AA6E4}">
                <adec:decorative xmlns:adec="http://schemas.microsoft.com/office/drawing/2017/decorative" val="1"/>
              </a:ext>
            </a:extLst>
          </p:cNvPr>
          <p:cNvGrpSpPr/>
          <p:nvPr/>
        </p:nvGrpSpPr>
        <p:grpSpPr>
          <a:xfrm>
            <a:off x="4180725" y="3600187"/>
            <a:ext cx="6215941" cy="516641"/>
            <a:chOff x="2988029" y="3600187"/>
            <a:chExt cx="6215941" cy="516641"/>
          </a:xfrm>
        </p:grpSpPr>
        <p:sp>
          <p:nvSpPr>
            <p:cNvPr id="59" name="Round Same Side Corner Rectangle 60">
              <a:extLst>
                <a:ext uri="{FF2B5EF4-FFF2-40B4-BE49-F238E27FC236}">
                  <a16:creationId xmlns:a16="http://schemas.microsoft.com/office/drawing/2014/main" id="{73D67D7D-B6BE-0B9E-47B9-E7147C655E0B}"/>
                </a:ext>
                <a:ext uri="{C183D7F6-B498-43B3-948B-1728B52AA6E4}">
                  <adec:decorative xmlns:adec="http://schemas.microsoft.com/office/drawing/2017/decorative" val="1"/>
                </a:ext>
              </a:extLst>
            </p:cNvPr>
            <p:cNvSpPr/>
            <p:nvPr/>
          </p:nvSpPr>
          <p:spPr>
            <a:xfrm>
              <a:off x="2988029" y="3600187"/>
              <a:ext cx="6215941" cy="516641"/>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1600" b="1" i="0" u="none" strike="noStrike" kern="1200" cap="none" spc="0" normalizeH="0" baseline="0" noProof="0" dirty="0">
                  <a:ln>
                    <a:noFill/>
                  </a:ln>
                  <a:solidFill>
                    <a:schemeClr val="tx1"/>
                  </a:solidFill>
                  <a:effectLst/>
                  <a:uLnTx/>
                  <a:uFillTx/>
                  <a:latin typeface="Lub Dub Condensed" panose="020B0506030403020204"/>
                </a:rPr>
                <a:t>Every 3-5 y</a:t>
              </a:r>
            </a:p>
          </p:txBody>
        </p:sp>
        <p:sp>
          <p:nvSpPr>
            <p:cNvPr id="60" name="TextBox 59">
              <a:extLst>
                <a:ext uri="{FF2B5EF4-FFF2-40B4-BE49-F238E27FC236}">
                  <a16:creationId xmlns:a16="http://schemas.microsoft.com/office/drawing/2014/main" id="{1EA249D7-EC86-E1C4-CD8D-C23B46D64948}"/>
                </a:ext>
              </a:extLst>
            </p:cNvPr>
            <p:cNvSpPr txBox="1"/>
            <p:nvPr/>
          </p:nvSpPr>
          <p:spPr>
            <a:xfrm>
              <a:off x="5190958" y="3627675"/>
              <a:ext cx="4013012" cy="461665"/>
            </a:xfrm>
            <a:prstGeom prst="rect">
              <a:avLst/>
            </a:prstGeom>
            <a:noFill/>
          </p:spPr>
          <p:txBody>
            <a:bodyPr wrap="square" numCol="1">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a:ea typeface="+mn-ea"/>
                  <a:cs typeface="+mn-cs"/>
                </a:rPr>
                <a:t>CMR for SCD risk assessment (if no ICD present), or to evaluate for any suspected morphologic changes (2b)</a:t>
              </a:r>
              <a:endParaRPr lang="en-US" sz="1200" dirty="0">
                <a:solidFill>
                  <a:prstClr val="black"/>
                </a:solidFill>
                <a:latin typeface="Lub Dub Condensed" panose="020B0506030403020204"/>
              </a:endParaRPr>
            </a:p>
          </p:txBody>
        </p:sp>
      </p:grpSp>
      <p:cxnSp>
        <p:nvCxnSpPr>
          <p:cNvPr id="64" name="Straight Arrow Connector 63">
            <a:extLst>
              <a:ext uri="{FF2B5EF4-FFF2-40B4-BE49-F238E27FC236}">
                <a16:creationId xmlns:a16="http://schemas.microsoft.com/office/drawing/2014/main" id="{E90646A0-57B0-75FA-DE74-38F348A6D14E}"/>
              </a:ext>
              <a:ext uri="{C183D7F6-B498-43B3-948B-1728B52AA6E4}">
                <adec:decorative xmlns:adec="http://schemas.microsoft.com/office/drawing/2017/decorative" val="1"/>
              </a:ext>
            </a:extLst>
          </p:cNvPr>
          <p:cNvCxnSpPr>
            <a:cxnSpLocks/>
          </p:cNvCxnSpPr>
          <p:nvPr/>
        </p:nvCxnSpPr>
        <p:spPr>
          <a:xfrm>
            <a:off x="7288696" y="3298559"/>
            <a:ext cx="0" cy="32911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Elbow Connector 82">
            <a:extLst>
              <a:ext uri="{FF2B5EF4-FFF2-40B4-BE49-F238E27FC236}">
                <a16:creationId xmlns:a16="http://schemas.microsoft.com/office/drawing/2014/main" id="{229BD9F2-B998-746E-61A5-4F6DA2321912}"/>
              </a:ext>
              <a:ext uri="{C183D7F6-B498-43B3-948B-1728B52AA6E4}">
                <adec:decorative xmlns:adec="http://schemas.microsoft.com/office/drawing/2017/decorative" val="1"/>
              </a:ext>
            </a:extLst>
          </p:cNvPr>
          <p:cNvCxnSpPr>
            <a:cxnSpLocks/>
            <a:stCxn id="59" idx="2"/>
            <a:endCxn id="41" idx="0"/>
          </p:cNvCxnSpPr>
          <p:nvPr/>
        </p:nvCxnSpPr>
        <p:spPr>
          <a:xfrm rot="5400000">
            <a:off x="5978575" y="3399325"/>
            <a:ext cx="592619" cy="202762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Elbow Connector 82">
            <a:extLst>
              <a:ext uri="{FF2B5EF4-FFF2-40B4-BE49-F238E27FC236}">
                <a16:creationId xmlns:a16="http://schemas.microsoft.com/office/drawing/2014/main" id="{13B63CAF-3542-5B0C-4250-65BCEE17233C}"/>
              </a:ext>
              <a:ext uri="{C183D7F6-B498-43B3-948B-1728B52AA6E4}">
                <adec:decorative xmlns:adec="http://schemas.microsoft.com/office/drawing/2017/decorative" val="1"/>
              </a:ext>
            </a:extLst>
          </p:cNvPr>
          <p:cNvCxnSpPr>
            <a:cxnSpLocks/>
            <a:stCxn id="59" idx="2"/>
            <a:endCxn id="44" idx="0"/>
          </p:cNvCxnSpPr>
          <p:nvPr/>
        </p:nvCxnSpPr>
        <p:spPr>
          <a:xfrm rot="16200000" flipH="1">
            <a:off x="8068388" y="3337136"/>
            <a:ext cx="592619" cy="215200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22E5F484-3439-8662-10A4-844CCBED1CE3}"/>
              </a:ext>
              <a:ext uri="{C183D7F6-B498-43B3-948B-1728B52AA6E4}">
                <adec:decorative xmlns:adec="http://schemas.microsoft.com/office/drawing/2017/decorative" val="1"/>
              </a:ext>
            </a:extLst>
          </p:cNvPr>
          <p:cNvSpPr txBox="1"/>
          <p:nvPr/>
        </p:nvSpPr>
        <p:spPr>
          <a:xfrm>
            <a:off x="5658051" y="4220735"/>
            <a:ext cx="1018757" cy="369332"/>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Asymptomatic Adults</a:t>
            </a:r>
          </a:p>
        </p:txBody>
      </p:sp>
      <p:sp>
        <p:nvSpPr>
          <p:cNvPr id="43" name="TextBox 42">
            <a:extLst>
              <a:ext uri="{FF2B5EF4-FFF2-40B4-BE49-F238E27FC236}">
                <a16:creationId xmlns:a16="http://schemas.microsoft.com/office/drawing/2014/main" id="{5D3DCFE0-4C48-3C0A-485F-6E0742F38FA9}"/>
              </a:ext>
              <a:ext uri="{C183D7F6-B498-43B3-948B-1728B52AA6E4}">
                <adec:decorative xmlns:adec="http://schemas.microsoft.com/office/drawing/2017/decorative" val="1"/>
              </a:ext>
            </a:extLst>
          </p:cNvPr>
          <p:cNvSpPr txBox="1"/>
          <p:nvPr/>
        </p:nvSpPr>
        <p:spPr>
          <a:xfrm>
            <a:off x="7527344" y="4220735"/>
            <a:ext cx="1391999" cy="369332"/>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Children and/or Symptomatic Adults</a:t>
            </a:r>
          </a:p>
        </p:txBody>
      </p:sp>
      <p:sp>
        <p:nvSpPr>
          <p:cNvPr id="78" name="Rectangle 77" descr="This algorithm depicts the recommended steps in the evaluation and testing for those patients who are phenotype positive.">
            <a:extLst>
              <a:ext uri="{FF2B5EF4-FFF2-40B4-BE49-F238E27FC236}">
                <a16:creationId xmlns:a16="http://schemas.microsoft.com/office/drawing/2014/main" id="{B8868EF7-CF48-12F7-8CBA-67E47BA36106}"/>
              </a:ext>
            </a:extLst>
          </p:cNvPr>
          <p:cNvSpPr/>
          <p:nvPr/>
        </p:nvSpPr>
        <p:spPr>
          <a:xfrm>
            <a:off x="2756024" y="1205809"/>
            <a:ext cx="9168427" cy="4515960"/>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6E5459FC-58D2-0CA2-1207-A3AAE9013D77}"/>
              </a:ext>
            </a:extLst>
          </p:cNvPr>
          <p:cNvSpPr>
            <a:spLocks noGrp="1"/>
          </p:cNvSpPr>
          <p:nvPr>
            <p:ph type="body" sz="quarter" idx="13"/>
          </p:nvPr>
        </p:nvSpPr>
        <p:spPr>
          <a:xfrm>
            <a:off x="1460244" y="5721768"/>
            <a:ext cx="9271512" cy="387685"/>
          </a:xfrm>
        </p:spPr>
        <p:txBody>
          <a:bodyPr/>
          <a:lstStyle/>
          <a:p>
            <a:pPr algn="ctr"/>
            <a:r>
              <a:rPr lang="en-US" b="1" dirty="0"/>
              <a:t>Abbreviations: </a:t>
            </a:r>
            <a:r>
              <a:rPr lang="en-US" dirty="0"/>
              <a:t>CMR indicates cardiovascular magnetic resonance; CPET, cardiopulmonary exercise test; ECG, electrocardiography/electrocardiogram; HCM, hypertrophic cardiomyopathy; HF, heart failure; ICD, implantable cardioverter-defibrillator; LVOTO, left ventricular outflow tract obstruction; P/LP, pathogenic or likely pathogenic variant; SCD, sudden cardiac death; and VUS, variant of unknown significance. </a:t>
            </a:r>
          </a:p>
        </p:txBody>
      </p:sp>
      <p:sp>
        <p:nvSpPr>
          <p:cNvPr id="4" name="Slide Number Placeholder 3">
            <a:extLst>
              <a:ext uri="{FF2B5EF4-FFF2-40B4-BE49-F238E27FC236}">
                <a16:creationId xmlns:a16="http://schemas.microsoft.com/office/drawing/2014/main" id="{97987CAA-FA36-D41A-FEEE-C0D5831E989C}"/>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16</a:t>
            </a:fld>
            <a:endParaRPr lang="en-US" sz="900" dirty="0"/>
          </a:p>
        </p:txBody>
      </p:sp>
    </p:spTree>
    <p:extLst>
      <p:ext uri="{BB962C8B-B14F-4D97-AF65-F5344CB8AC3E}">
        <p14:creationId xmlns:p14="http://schemas.microsoft.com/office/powerpoint/2010/main" val="287538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fade">
                                      <p:cBhvr>
                                        <p:cTn id="15" dur="500"/>
                                        <p:tgtEl>
                                          <p:spTgt spid="8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wipe(up)">
                                      <p:cBhvr>
                                        <p:cTn id="19" dur="500"/>
                                        <p:tgtEl>
                                          <p:spTgt spid="6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fade">
                                      <p:cBhvr>
                                        <p:cTn id="23" dur="500"/>
                                        <p:tgtEl>
                                          <p:spTgt spid="8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par>
                                <p:cTn id="28" presetID="22" presetClass="entr" presetSubtype="2" fill="hold" nodeType="with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wipe(right)">
                                      <p:cBhvr>
                                        <p:cTn id="30" dur="500"/>
                                        <p:tgtEl>
                                          <p:spTgt spid="68"/>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500"/>
                                        <p:tgtEl>
                                          <p:spTgt spid="43"/>
                                        </p:tgtEl>
                                      </p:cBhvr>
                                    </p:animEffect>
                                  </p:childTnLst>
                                </p:cTn>
                              </p:par>
                              <p:par>
                                <p:cTn id="39" presetID="22" presetClass="entr" presetSubtype="8" fill="hold" nodeType="with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wipe(left)">
                                      <p:cBhvr>
                                        <p:cTn id="41" dur="500"/>
                                        <p:tgtEl>
                                          <p:spTgt spid="69"/>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fade">
                                      <p:cBhvr>
                                        <p:cTn id="4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4" grpId="0" animBg="1"/>
      <p:bldP spid="42" grpId="0" animBg="1"/>
      <p:bldP spid="4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0842C-5096-C396-7E9B-26CF645DA37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A8456A2-EDD5-5240-36C3-A26B774B0DC1}"/>
              </a:ext>
            </a:extLst>
          </p:cNvPr>
          <p:cNvSpPr>
            <a:spLocks noGrp="1"/>
          </p:cNvSpPr>
          <p:nvPr>
            <p:ph type="title"/>
          </p:nvPr>
        </p:nvSpPr>
        <p:spPr>
          <a:xfrm>
            <a:off x="838200" y="365125"/>
            <a:ext cx="10026445" cy="1208036"/>
          </a:xfrm>
        </p:spPr>
        <p:txBody>
          <a:bodyPr/>
          <a:lstStyle/>
          <a:p>
            <a:r>
              <a:rPr kumimoji="0" lang="en-US" sz="3200" b="1" i="0" u="none" strike="noStrike" kern="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sym typeface="Arial"/>
              </a:rPr>
              <a:t>Screening with Electrocardiography and 2D Echocardiography Recommendations in Asymptomatic Family Members*</a:t>
            </a:r>
            <a:endParaRPr lang="en-US" dirty="0"/>
          </a:p>
        </p:txBody>
      </p:sp>
      <p:graphicFrame>
        <p:nvGraphicFramePr>
          <p:cNvPr id="2" name="Table 1">
            <a:extLst>
              <a:ext uri="{FF2B5EF4-FFF2-40B4-BE49-F238E27FC236}">
                <a16:creationId xmlns:a16="http://schemas.microsoft.com/office/drawing/2014/main" id="{424936F3-880E-F3FD-FEC2-F81DA0924645}"/>
              </a:ext>
            </a:extLst>
          </p:cNvPr>
          <p:cNvGraphicFramePr>
            <a:graphicFrameLocks noGrp="1"/>
          </p:cNvGraphicFramePr>
          <p:nvPr>
            <p:extLst>
              <p:ext uri="{D42A27DB-BD31-4B8C-83A1-F6EECF244321}">
                <p14:modId xmlns:p14="http://schemas.microsoft.com/office/powerpoint/2010/main" val="2908083081"/>
              </p:ext>
            </p:extLst>
          </p:nvPr>
        </p:nvGraphicFramePr>
        <p:xfrm>
          <a:off x="734292" y="1991369"/>
          <a:ext cx="10515600" cy="3249334"/>
        </p:xfrm>
        <a:graphic>
          <a:graphicData uri="http://schemas.openxmlformats.org/drawingml/2006/table">
            <a:tbl>
              <a:tblPr firstRow="1" firstCol="1" bandRow="1"/>
              <a:tblGrid>
                <a:gridCol w="3567545">
                  <a:extLst>
                    <a:ext uri="{9D8B030D-6E8A-4147-A177-3AD203B41FA5}">
                      <a16:colId xmlns:a16="http://schemas.microsoft.com/office/drawing/2014/main" val="2897890963"/>
                    </a:ext>
                  </a:extLst>
                </a:gridCol>
                <a:gridCol w="3906982">
                  <a:extLst>
                    <a:ext uri="{9D8B030D-6E8A-4147-A177-3AD203B41FA5}">
                      <a16:colId xmlns:a16="http://schemas.microsoft.com/office/drawing/2014/main" val="59254175"/>
                    </a:ext>
                  </a:extLst>
                </a:gridCol>
                <a:gridCol w="3041073">
                  <a:extLst>
                    <a:ext uri="{9D8B030D-6E8A-4147-A177-3AD203B41FA5}">
                      <a16:colId xmlns:a16="http://schemas.microsoft.com/office/drawing/2014/main" val="9002825"/>
                    </a:ext>
                  </a:extLst>
                </a:gridCol>
              </a:tblGrid>
              <a:tr h="280562">
                <a:tc>
                  <a:txBody>
                    <a:bodyPr/>
                    <a:lstStyle/>
                    <a:p>
                      <a:pPr marL="0" marR="0" algn="ctr">
                        <a:lnSpc>
                          <a:spcPct val="100000"/>
                        </a:lnSpc>
                        <a:spcBef>
                          <a:spcPts val="830"/>
                        </a:spcBef>
                        <a:spcAft>
                          <a:spcPts val="830"/>
                        </a:spcAft>
                      </a:pPr>
                      <a:r>
                        <a:rPr lang="en-US" sz="1600" b="1" dirty="0">
                          <a:solidFill>
                            <a:schemeClr val="bg1"/>
                          </a:solidFill>
                          <a:effectLst/>
                          <a:latin typeface="Lub Dub Bold" panose="020B0803030403020204" pitchFamily="34" charset="0"/>
                          <a:ea typeface="Times New Roman" panose="02020603050405020304" pitchFamily="18" charset="0"/>
                        </a:rPr>
                        <a:t>AGE OF FIRST-DEGREE RELATIVE </a:t>
                      </a:r>
                    </a:p>
                  </a:txBody>
                  <a:tcPr marL="48964" marR="4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597"/>
                    </a:solidFill>
                  </a:tcPr>
                </a:tc>
                <a:tc>
                  <a:txBody>
                    <a:bodyPr/>
                    <a:lstStyle/>
                    <a:p>
                      <a:pPr marL="0" marR="0" algn="ctr">
                        <a:lnSpc>
                          <a:spcPct val="100000"/>
                        </a:lnSpc>
                        <a:spcBef>
                          <a:spcPts val="830"/>
                        </a:spcBef>
                        <a:spcAft>
                          <a:spcPts val="830"/>
                        </a:spcAft>
                      </a:pPr>
                      <a:r>
                        <a:rPr lang="en-US" sz="1600" b="1" dirty="0">
                          <a:solidFill>
                            <a:schemeClr val="bg1"/>
                          </a:solidFill>
                          <a:effectLst/>
                          <a:latin typeface="Lub Dub Bold" panose="020B0803030403020204" pitchFamily="34" charset="0"/>
                          <a:ea typeface="Times New Roman" panose="02020603050405020304" pitchFamily="18" charset="0"/>
                        </a:rPr>
                        <a:t>INITIATION OF SCREENING</a:t>
                      </a:r>
                    </a:p>
                  </a:txBody>
                  <a:tcPr marL="48964" marR="4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597"/>
                    </a:solidFill>
                  </a:tcPr>
                </a:tc>
                <a:tc>
                  <a:txBody>
                    <a:bodyPr/>
                    <a:lstStyle/>
                    <a:p>
                      <a:pPr marL="0" marR="0" algn="ctr">
                        <a:lnSpc>
                          <a:spcPct val="100000"/>
                        </a:lnSpc>
                        <a:spcBef>
                          <a:spcPts val="830"/>
                        </a:spcBef>
                        <a:spcAft>
                          <a:spcPts val="830"/>
                        </a:spcAft>
                      </a:pPr>
                      <a:r>
                        <a:rPr lang="en-US" sz="1600" b="1" dirty="0">
                          <a:solidFill>
                            <a:schemeClr val="bg1"/>
                          </a:solidFill>
                          <a:effectLst/>
                          <a:latin typeface="Lub Dub Bold" panose="020B0803030403020204" pitchFamily="34" charset="0"/>
                          <a:ea typeface="Times New Roman" panose="02020603050405020304" pitchFamily="18" charset="0"/>
                        </a:rPr>
                        <a:t>REPEAT ECG, ECHO</a:t>
                      </a:r>
                    </a:p>
                  </a:txBody>
                  <a:tcPr marL="48964" marR="4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597"/>
                    </a:solidFill>
                  </a:tcPr>
                </a:tc>
                <a:extLst>
                  <a:ext uri="{0D108BD9-81ED-4DB2-BD59-A6C34878D82A}">
                    <a16:rowId xmlns:a16="http://schemas.microsoft.com/office/drawing/2014/main" val="2033302437"/>
                  </a:ext>
                </a:extLst>
              </a:tr>
              <a:tr h="413605">
                <a:tc>
                  <a:txBody>
                    <a:bodyPr/>
                    <a:lstStyle/>
                    <a:p>
                      <a:pPr marL="61913" marR="0" indent="0">
                        <a:lnSpc>
                          <a:spcPct val="100000"/>
                        </a:lnSpc>
                        <a:spcBef>
                          <a:spcPts val="600"/>
                        </a:spcBef>
                        <a:spcAft>
                          <a:spcPts val="830"/>
                        </a:spcAft>
                      </a:pPr>
                      <a:r>
                        <a:rPr lang="en-US" sz="1600" b="1" dirty="0">
                          <a:solidFill>
                            <a:schemeClr val="bg1"/>
                          </a:solidFill>
                          <a:effectLst/>
                          <a:latin typeface="Lub Dub Condensed" panose="020B0506030403020204" pitchFamily="34" charset="0"/>
                          <a:ea typeface="Times New Roman" panose="02020603050405020304" pitchFamily="18" charset="0"/>
                        </a:rPr>
                        <a:t>Pediatric</a:t>
                      </a:r>
                    </a:p>
                  </a:txBody>
                  <a:tcPr marL="48964" marR="48964"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marL="61913" marR="0" indent="0">
                        <a:lnSpc>
                          <a:spcPct val="100000"/>
                        </a:lnSpc>
                        <a:spcBef>
                          <a:spcPts val="600"/>
                        </a:spcBef>
                        <a:spcAft>
                          <a:spcPts val="830"/>
                        </a:spcAft>
                      </a:pPr>
                      <a:endParaRPr lang="en-US" sz="1400" b="0" dirty="0">
                        <a:effectLst/>
                        <a:latin typeface="Lub Dub Condensed" panose="020B0506030403020204" pitchFamily="34" charset="0"/>
                        <a:ea typeface="Times New Roman" panose="02020603050405020304" pitchFamily="18" charset="0"/>
                      </a:endParaRPr>
                    </a:p>
                  </a:txBody>
                  <a:tcPr marL="48964" marR="4896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marL="290513" marR="0" lvl="0" indent="-228600" algn="l" defTabSz="914400" rtl="0" eaLnBrk="1" latinLnBrk="0" hangingPunct="1">
                        <a:lnSpc>
                          <a:spcPct val="100000"/>
                        </a:lnSpc>
                        <a:spcBef>
                          <a:spcPts val="600"/>
                        </a:spcBef>
                        <a:spcAft>
                          <a:spcPts val="0"/>
                        </a:spcAft>
                        <a:buFont typeface="Arial" panose="020B0604020202020204" pitchFamily="34" charset="0"/>
                        <a:buChar char="•"/>
                        <a:tabLst/>
                      </a:pPr>
                      <a:endParaRPr lang="en-US" sz="1400" b="0" kern="1200" dirty="0">
                        <a:solidFill>
                          <a:srgbClr val="000000"/>
                        </a:solidFill>
                        <a:effectLst/>
                        <a:latin typeface="Lub Dub Condensed" panose="020B0506030403020204" pitchFamily="34" charset="0"/>
                        <a:ea typeface="Times New Roman" panose="02020603050405020304" pitchFamily="18" charset="0"/>
                        <a:cs typeface="+mn-cs"/>
                      </a:endParaRPr>
                    </a:p>
                  </a:txBody>
                  <a:tcPr marL="48964" marR="48964"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518874981"/>
                  </a:ext>
                </a:extLst>
              </a:tr>
              <a:tr h="887951">
                <a:tc>
                  <a:txBody>
                    <a:bodyPr/>
                    <a:lstStyle/>
                    <a:p>
                      <a:pPr marL="228600" marR="0" indent="0">
                        <a:lnSpc>
                          <a:spcPct val="100000"/>
                        </a:lnSpc>
                        <a:spcBef>
                          <a:spcPts val="600"/>
                        </a:spcBef>
                        <a:spcAft>
                          <a:spcPts val="830"/>
                        </a:spcAft>
                        <a:tabLst/>
                      </a:pPr>
                      <a:r>
                        <a:rPr lang="en-US" sz="1600" b="0" dirty="0">
                          <a:solidFill>
                            <a:schemeClr val="tx1"/>
                          </a:solidFill>
                          <a:effectLst/>
                          <a:latin typeface="Lub Dub Condensed" panose="020B0506030403020204" pitchFamily="34" charset="0"/>
                          <a:ea typeface="Times New Roman" panose="02020603050405020304" pitchFamily="18" charset="0"/>
                        </a:rPr>
                        <a:t>Children and adolescents from genotype-positive families, and </a:t>
                      </a:r>
                      <a:br>
                        <a:rPr lang="en-US" sz="1600" b="0" dirty="0">
                          <a:solidFill>
                            <a:schemeClr val="tx1"/>
                          </a:solidFill>
                          <a:effectLst/>
                          <a:latin typeface="Lub Dub Condensed" panose="020B0506030403020204" pitchFamily="34" charset="0"/>
                          <a:ea typeface="Times New Roman" panose="02020603050405020304" pitchFamily="18" charset="0"/>
                        </a:rPr>
                      </a:br>
                      <a:r>
                        <a:rPr lang="en-US" sz="1600" b="0" dirty="0">
                          <a:solidFill>
                            <a:schemeClr val="tx1"/>
                          </a:solidFill>
                          <a:effectLst/>
                          <a:latin typeface="Lub Dub Condensed" panose="020B0506030403020204" pitchFamily="34" charset="0"/>
                          <a:ea typeface="Times New Roman" panose="02020603050405020304" pitchFamily="18" charset="0"/>
                        </a:rPr>
                        <a:t>families with early onset disease</a:t>
                      </a:r>
                    </a:p>
                  </a:txBody>
                  <a:tcPr marL="48964" marR="4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114300" marR="0" indent="0" algn="l">
                        <a:lnSpc>
                          <a:spcPct val="100000"/>
                        </a:lnSpc>
                        <a:spcBef>
                          <a:spcPts val="0"/>
                        </a:spcBef>
                        <a:spcAft>
                          <a:spcPts val="0"/>
                        </a:spcAft>
                      </a:pPr>
                      <a:r>
                        <a:rPr lang="en-US" sz="1600" b="0" dirty="0">
                          <a:solidFill>
                            <a:srgbClr val="000000"/>
                          </a:solidFill>
                          <a:effectLst/>
                          <a:latin typeface="Lub Dub Condensed" panose="020B0506030403020204" pitchFamily="34" charset="0"/>
                          <a:ea typeface="Times New Roman" panose="02020603050405020304" pitchFamily="18" charset="0"/>
                          <a:cs typeface="Times New Roman" panose="02020603050405020304" pitchFamily="18" charset="0"/>
                        </a:rPr>
                        <a:t>At the time HCM is diagnosed in another family member</a:t>
                      </a:r>
                      <a:endParaRPr lang="en-US" sz="1600" b="0" dirty="0">
                        <a:effectLst/>
                        <a:latin typeface="Lub Dub Condensed" panose="020B0506030403020204" pitchFamily="34" charset="0"/>
                        <a:ea typeface="Times New Roman" panose="02020603050405020304" pitchFamily="18" charset="0"/>
                        <a:cs typeface="Times New Roman" panose="02020603050405020304" pitchFamily="18" charset="0"/>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0" dirty="0">
                          <a:solidFill>
                            <a:srgbClr val="000000"/>
                          </a:solidFill>
                          <a:effectLst/>
                          <a:latin typeface="Lub Dub Condensed" panose="020B0506030403020204" pitchFamily="34" charset="0"/>
                          <a:ea typeface="Times New Roman" panose="02020603050405020304" pitchFamily="18" charset="0"/>
                          <a:cs typeface="Times New Roman" panose="02020603050405020304" pitchFamily="18" charset="0"/>
                        </a:rPr>
                        <a:t>Every 1-2 y</a:t>
                      </a:r>
                      <a:endParaRPr lang="en-US" sz="1600" b="0" dirty="0">
                        <a:effectLst/>
                        <a:latin typeface="Lub Dub Condensed" panose="020B0506030403020204" pitchFamily="34" charset="0"/>
                        <a:ea typeface="Times New Roman" panose="02020603050405020304" pitchFamily="18" charset="0"/>
                        <a:cs typeface="Times New Roman" panose="02020603050405020304" pitchFamily="18" charset="0"/>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8506130"/>
                  </a:ext>
                </a:extLst>
              </a:tr>
              <a:tr h="802733">
                <a:tc>
                  <a:txBody>
                    <a:bodyPr/>
                    <a:lstStyle/>
                    <a:p>
                      <a:pPr marL="228600" marR="0" indent="0">
                        <a:lnSpc>
                          <a:spcPct val="100000"/>
                        </a:lnSpc>
                        <a:spcBef>
                          <a:spcPts val="600"/>
                        </a:spcBef>
                        <a:spcAft>
                          <a:spcPts val="830"/>
                        </a:spcAft>
                      </a:pPr>
                      <a:r>
                        <a:rPr lang="en-US" sz="1600" b="0" dirty="0">
                          <a:solidFill>
                            <a:schemeClr val="tx1"/>
                          </a:solidFill>
                          <a:effectLst/>
                          <a:latin typeface="Lub Dub Condensed" panose="020B0506030403020204" pitchFamily="34" charset="0"/>
                          <a:ea typeface="Times New Roman" panose="02020603050405020304" pitchFamily="18" charset="0"/>
                        </a:rPr>
                        <a:t>All other pediatric</a:t>
                      </a:r>
                    </a:p>
                  </a:txBody>
                  <a:tcPr marL="48964" marR="4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114300" marR="0" indent="0" algn="l">
                        <a:lnSpc>
                          <a:spcPct val="100000"/>
                        </a:lnSpc>
                        <a:spcBef>
                          <a:spcPts val="0"/>
                        </a:spcBef>
                        <a:spcAft>
                          <a:spcPts val="0"/>
                        </a:spcAft>
                      </a:pPr>
                      <a:r>
                        <a:rPr lang="en-US" sz="1600" b="0" dirty="0">
                          <a:solidFill>
                            <a:srgbClr val="000000"/>
                          </a:solidFill>
                          <a:effectLst/>
                          <a:latin typeface="Lub Dub Condensed" panose="020B0506030403020204" pitchFamily="34" charset="0"/>
                          <a:ea typeface="Times New Roman" panose="02020603050405020304" pitchFamily="18" charset="0"/>
                          <a:cs typeface="Times New Roman" panose="02020603050405020304" pitchFamily="18" charset="0"/>
                        </a:rPr>
                        <a:t>At any time after HCM is diagnosed in a family member but no later than puberty</a:t>
                      </a:r>
                      <a:endParaRPr lang="en-US" sz="1600" b="0" dirty="0">
                        <a:effectLst/>
                        <a:latin typeface="Lub Dub Condensed" panose="020B0506030403020204" pitchFamily="34" charset="0"/>
                        <a:ea typeface="Times New Roman" panose="02020603050405020304" pitchFamily="18" charset="0"/>
                        <a:cs typeface="Times New Roman" panose="02020603050405020304" pitchFamily="18" charset="0"/>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b="0" dirty="0">
                          <a:solidFill>
                            <a:srgbClr val="000000"/>
                          </a:solidFill>
                          <a:effectLst/>
                          <a:latin typeface="Lub Dub Condensed" panose="020B0506030403020204" pitchFamily="34" charset="0"/>
                          <a:ea typeface="Times New Roman" panose="02020603050405020304" pitchFamily="18" charset="0"/>
                          <a:cs typeface="Times New Roman" panose="02020603050405020304" pitchFamily="18" charset="0"/>
                        </a:rPr>
                        <a:t>Every 2-3 y</a:t>
                      </a:r>
                      <a:endParaRPr lang="en-US" sz="1600" b="0" dirty="0">
                        <a:effectLst/>
                        <a:latin typeface="Lub Dub Condensed" panose="020B0506030403020204" pitchFamily="34" charset="0"/>
                        <a:ea typeface="Times New Roman" panose="02020603050405020304" pitchFamily="18" charset="0"/>
                        <a:cs typeface="Times New Roman" panose="02020603050405020304" pitchFamily="18" charset="0"/>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746901"/>
                  </a:ext>
                </a:extLst>
              </a:tr>
              <a:tr h="864483">
                <a:tc>
                  <a:txBody>
                    <a:bodyPr/>
                    <a:lstStyle/>
                    <a:p>
                      <a:pPr marL="61913" marR="0" indent="0">
                        <a:lnSpc>
                          <a:spcPct val="100000"/>
                        </a:lnSpc>
                        <a:spcBef>
                          <a:spcPts val="600"/>
                        </a:spcBef>
                        <a:spcAft>
                          <a:spcPts val="830"/>
                        </a:spcAft>
                      </a:pPr>
                      <a:r>
                        <a:rPr lang="en-US" sz="1600" b="1" dirty="0">
                          <a:solidFill>
                            <a:schemeClr val="bg1"/>
                          </a:solidFill>
                          <a:effectLst/>
                          <a:latin typeface="Lub Dub Condensed" panose="020B0506030403020204" pitchFamily="34" charset="0"/>
                          <a:ea typeface="Times New Roman" panose="02020603050405020304" pitchFamily="18" charset="0"/>
                        </a:rPr>
                        <a:t>Adults</a:t>
                      </a:r>
                    </a:p>
                  </a:txBody>
                  <a:tcPr marL="48964" marR="4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marL="114300" marR="0" indent="0" algn="l">
                        <a:lnSpc>
                          <a:spcPct val="100000"/>
                        </a:lnSpc>
                        <a:spcBef>
                          <a:spcPts val="0"/>
                        </a:spcBef>
                        <a:spcAft>
                          <a:spcPts val="0"/>
                        </a:spcAft>
                      </a:pPr>
                      <a:r>
                        <a:rPr lang="en-US" sz="1600" b="0" dirty="0">
                          <a:solidFill>
                            <a:srgbClr val="000000"/>
                          </a:solidFill>
                          <a:effectLst/>
                          <a:latin typeface="Lub Dub Condensed" panose="020B0506030403020204" pitchFamily="34" charset="0"/>
                          <a:ea typeface="Times New Roman" panose="02020603050405020304" pitchFamily="18" charset="0"/>
                          <a:cs typeface="Times New Roman" panose="02020603050405020304" pitchFamily="18" charset="0"/>
                        </a:rPr>
                        <a:t>At the time HCM is diagnosed in another family member</a:t>
                      </a:r>
                      <a:endParaRPr lang="en-US" sz="1600" b="0" dirty="0">
                        <a:effectLst/>
                        <a:latin typeface="Lub Dub Condensed" panose="020B0506030403020204" pitchFamily="34" charset="0"/>
                        <a:ea typeface="Times New Roman" panose="02020603050405020304" pitchFamily="18" charset="0"/>
                        <a:cs typeface="Times New Roman" panose="02020603050405020304" pitchFamily="18" charset="0"/>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b="0" dirty="0">
                          <a:solidFill>
                            <a:srgbClr val="000000"/>
                          </a:solidFill>
                          <a:effectLst/>
                          <a:latin typeface="Lub Dub Condensed" panose="020B0506030403020204" pitchFamily="34" charset="0"/>
                          <a:ea typeface="Times New Roman" panose="02020603050405020304" pitchFamily="18" charset="0"/>
                          <a:cs typeface="Times New Roman" panose="02020603050405020304" pitchFamily="18" charset="0"/>
                        </a:rPr>
                        <a:t>Every 3-5 y</a:t>
                      </a:r>
                      <a:endParaRPr lang="en-US" sz="1600" b="0" dirty="0">
                        <a:effectLst/>
                        <a:latin typeface="Lub Dub Condensed" panose="020B0506030403020204" pitchFamily="34" charset="0"/>
                        <a:ea typeface="Times New Roman" panose="02020603050405020304" pitchFamily="18" charset="0"/>
                        <a:cs typeface="Times New Roman" panose="02020603050405020304" pitchFamily="18" charset="0"/>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157965"/>
                  </a:ext>
                </a:extLst>
              </a:tr>
            </a:tbl>
          </a:graphicData>
        </a:graphic>
      </p:graphicFrame>
      <p:sp>
        <p:nvSpPr>
          <p:cNvPr id="5" name="TextBox 4">
            <a:extLst>
              <a:ext uri="{FF2B5EF4-FFF2-40B4-BE49-F238E27FC236}">
                <a16:creationId xmlns:a16="http://schemas.microsoft.com/office/drawing/2014/main" id="{C2D76A8D-9334-C31F-B936-52E28A4BF042}"/>
              </a:ext>
            </a:extLst>
          </p:cNvPr>
          <p:cNvSpPr txBox="1"/>
          <p:nvPr/>
        </p:nvSpPr>
        <p:spPr>
          <a:xfrm>
            <a:off x="734292" y="5280826"/>
            <a:ext cx="10515600" cy="469359"/>
          </a:xfrm>
          <a:prstGeom prst="rect">
            <a:avLst/>
          </a:prstGeom>
          <a:noFill/>
        </p:spPr>
        <p:txBody>
          <a:bodyPr wrap="square">
            <a:spAutoFit/>
          </a:bodyPr>
          <a:lstStyle/>
          <a:p>
            <a:pPr marL="114300" marR="0" lvl="0" indent="-114300" algn="l" defTabSz="761970" rtl="0" eaLnBrk="0" fontAlgn="base" latinLnBrk="0" hangingPunct="0">
              <a:lnSpc>
                <a:spcPct val="100000"/>
              </a:lnSpc>
              <a:spcBef>
                <a:spcPct val="0"/>
              </a:spcBef>
              <a:spcAft>
                <a:spcPct val="0"/>
              </a:spcAft>
              <a:buClrTx/>
              <a:buSzTx/>
              <a:buFont typeface="Arial"/>
              <a:buNone/>
              <a:tabLst>
                <a:tab pos="114300" algn="l"/>
              </a:tabLst>
              <a:defRPr/>
            </a:pPr>
            <a:r>
              <a:rPr kumimoji="0" lang="en-US" altLang="en-US" sz="1400" b="1" i="1" u="none" strike="noStrike" kern="0" cap="none" spc="0" normalizeH="0" baseline="0" noProof="0" dirty="0">
                <a:ln>
                  <a:noFill/>
                </a:ln>
                <a:solidFill>
                  <a:srgbClr val="000000"/>
                </a:solidFill>
                <a:effectLst/>
                <a:uLnTx/>
                <a:uFillTx/>
                <a:latin typeface="Lub Dub Condensed" panose="020B0506030403020204" pitchFamily="34" charset="0"/>
                <a:ea typeface="Times New Roman" panose="02020603050405020304" pitchFamily="18" charset="0"/>
                <a:cs typeface="Arial"/>
                <a:sym typeface="Arial"/>
              </a:rPr>
              <a:t>*</a:t>
            </a:r>
            <a:r>
              <a:rPr kumimoji="0" lang="en-US" altLang="en-US" sz="1050" b="1" i="1" u="none" strike="noStrike" kern="0" cap="none" spc="0" normalizeH="0" baseline="0" noProof="0" dirty="0">
                <a:ln>
                  <a:noFill/>
                </a:ln>
                <a:solidFill>
                  <a:srgbClr val="000000"/>
                </a:solidFill>
                <a:effectLst/>
                <a:uLnTx/>
                <a:uFillTx/>
                <a:latin typeface="Lub Dub Condensed" panose="020B0506030403020204" pitchFamily="34" charset="0"/>
                <a:ea typeface="Times New Roman" panose="02020603050405020304" pitchFamily="18" charset="0"/>
                <a:cs typeface="Arial"/>
                <a:sym typeface="Arial"/>
              </a:rPr>
              <a:t>	</a:t>
            </a:r>
            <a:r>
              <a:rPr kumimoji="0" lang="en-US" altLang="en-US" sz="1050" b="0" i="1" u="none" strike="noStrike" kern="0" cap="none" spc="0" normalizeH="0" baseline="0" noProof="0" dirty="0">
                <a:ln>
                  <a:noFill/>
                </a:ln>
                <a:solidFill>
                  <a:srgbClr val="000000"/>
                </a:solidFill>
                <a:effectLst/>
                <a:uLnTx/>
                <a:uFillTx/>
                <a:latin typeface="Lub Dub Condensed" panose="020B0506030403020204" pitchFamily="34" charset="0"/>
                <a:ea typeface="Times New Roman" panose="02020603050405020304" pitchFamily="18" charset="0"/>
                <a:cs typeface="Arial"/>
                <a:sym typeface="Arial"/>
              </a:rPr>
              <a:t>Includes all asymptomatic, phenotype-negative first-degree relatives deemed to be at-risk for developing HCM based on family history or genotype status and may sometimes include more distant relatives based on clinical judgment. Screening interval may be modified (e.g., at onset of new symptoms or in families with a malignant clinical course or late-onset HCM).</a:t>
            </a:r>
          </a:p>
        </p:txBody>
      </p:sp>
      <p:sp>
        <p:nvSpPr>
          <p:cNvPr id="8" name="Text Placeholder 7">
            <a:extLst>
              <a:ext uri="{FF2B5EF4-FFF2-40B4-BE49-F238E27FC236}">
                <a16:creationId xmlns:a16="http://schemas.microsoft.com/office/drawing/2014/main" id="{C33E7B88-4C56-241F-2DEE-0EF114B74DA8}"/>
              </a:ext>
            </a:extLst>
          </p:cNvPr>
          <p:cNvSpPr>
            <a:spLocks noGrp="1"/>
          </p:cNvSpPr>
          <p:nvPr>
            <p:ph type="body" sz="quarter" idx="13"/>
          </p:nvPr>
        </p:nvSpPr>
        <p:spPr>
          <a:xfrm>
            <a:off x="1460244" y="5850194"/>
            <a:ext cx="9271512" cy="259259"/>
          </a:xfrm>
        </p:spPr>
        <p:txBody>
          <a:bodyPr/>
          <a:lstStyle/>
          <a:p>
            <a:pPr algn="ctr"/>
            <a:r>
              <a:rPr lang="en-US" b="1" dirty="0"/>
              <a:t>Abbreviations: </a:t>
            </a:r>
            <a:r>
              <a:rPr lang="en-US" dirty="0"/>
              <a:t>ECG indicates electrocardiogram; Echo, echocardiogram; and HCM, hypertrophic cardiomyopathy.</a:t>
            </a:r>
          </a:p>
        </p:txBody>
      </p:sp>
      <p:sp>
        <p:nvSpPr>
          <p:cNvPr id="4" name="Slide Number Placeholder 3">
            <a:extLst>
              <a:ext uri="{FF2B5EF4-FFF2-40B4-BE49-F238E27FC236}">
                <a16:creationId xmlns:a16="http://schemas.microsoft.com/office/drawing/2014/main" id="{6EEB7C08-A7B1-C8C1-657C-2CEBBB166E72}"/>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17</a:t>
            </a:fld>
            <a:endParaRPr lang="en-US" sz="900" dirty="0"/>
          </a:p>
        </p:txBody>
      </p:sp>
    </p:spTree>
    <p:extLst>
      <p:ext uri="{BB962C8B-B14F-4D97-AF65-F5344CB8AC3E}">
        <p14:creationId xmlns:p14="http://schemas.microsoft.com/office/powerpoint/2010/main" val="2873069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4D134-C97E-E9E3-B9EB-F3CB1C4BD47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B5EBB65-C8DE-ACEC-46FD-05D8C42F738A}"/>
              </a:ext>
            </a:extLst>
          </p:cNvPr>
          <p:cNvSpPr>
            <a:spLocks noGrp="1"/>
          </p:cNvSpPr>
          <p:nvPr>
            <p:ph type="title"/>
          </p:nvPr>
        </p:nvSpPr>
        <p:spPr>
          <a:xfrm>
            <a:off x="775794" y="228025"/>
            <a:ext cx="10026445" cy="383422"/>
          </a:xfrm>
        </p:spPr>
        <p:txBody>
          <a:bodyPr/>
          <a:lstStyle/>
          <a:p>
            <a:r>
              <a:rPr kumimoji="0" lang="en-US" sz="3200" b="1" i="0" u="none" strike="noStrike" kern="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sym typeface="Arial"/>
              </a:rPr>
              <a:t>Genetic Testing</a:t>
            </a:r>
          </a:p>
        </p:txBody>
      </p:sp>
      <p:sp>
        <p:nvSpPr>
          <p:cNvPr id="84" name="Rectangle 83" descr="This algorithm depicts the recommended steps for the targeted genetic testing for evaluation of a HCM index case.">
            <a:extLst>
              <a:ext uri="{FF2B5EF4-FFF2-40B4-BE49-F238E27FC236}">
                <a16:creationId xmlns:a16="http://schemas.microsoft.com/office/drawing/2014/main" id="{9AD7B875-BE68-7782-7EEF-B33D22B00A1E}"/>
              </a:ext>
            </a:extLst>
          </p:cNvPr>
          <p:cNvSpPr/>
          <p:nvPr/>
        </p:nvSpPr>
        <p:spPr>
          <a:xfrm>
            <a:off x="393531" y="748546"/>
            <a:ext cx="11444242" cy="5162149"/>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153FAEC2-D36C-6581-52F3-79794F5C6A93}"/>
              </a:ext>
            </a:extLst>
          </p:cNvPr>
          <p:cNvSpPr txBox="1"/>
          <p:nvPr/>
        </p:nvSpPr>
        <p:spPr>
          <a:xfrm>
            <a:off x="4409262" y="5649086"/>
            <a:ext cx="6094324" cy="261610"/>
          </a:xfrm>
          <a:prstGeom prst="rect">
            <a:avLst/>
          </a:prstGeom>
          <a:noFill/>
        </p:spPr>
        <p:txBody>
          <a:bodyPr wrap="square">
            <a:spAutoFit/>
          </a:bodyPr>
          <a:lstStyle/>
          <a:p>
            <a:r>
              <a:rPr lang="en-US" sz="1100" b="1" i="1" dirty="0">
                <a:solidFill>
                  <a:prstClr val="black"/>
                </a:solidFill>
                <a:latin typeface="Lub Dub Condensed" panose="020B0506030403020204"/>
              </a:rPr>
              <a:t>Figure 1 refers to figure on slide 18 (two slides prior). </a:t>
            </a:r>
          </a:p>
        </p:txBody>
      </p:sp>
      <p:sp>
        <p:nvSpPr>
          <p:cNvPr id="8" name="Text Placeholder 7">
            <a:extLst>
              <a:ext uri="{FF2B5EF4-FFF2-40B4-BE49-F238E27FC236}">
                <a16:creationId xmlns:a16="http://schemas.microsoft.com/office/drawing/2014/main" id="{8030B06F-261D-EDFF-1AC3-4D8613DE17BB}"/>
              </a:ext>
            </a:extLst>
          </p:cNvPr>
          <p:cNvSpPr>
            <a:spLocks noGrp="1"/>
          </p:cNvSpPr>
          <p:nvPr>
            <p:ph type="body" sz="quarter" idx="13"/>
          </p:nvPr>
        </p:nvSpPr>
        <p:spPr>
          <a:xfrm>
            <a:off x="1460240" y="5940494"/>
            <a:ext cx="9271512" cy="259259"/>
          </a:xfrm>
        </p:spPr>
        <p:txBody>
          <a:bodyPr/>
          <a:lstStyle/>
          <a:p>
            <a:pPr algn="ctr"/>
            <a:r>
              <a:rPr lang="en-US" b="1" dirty="0"/>
              <a:t>Abbreviations: </a:t>
            </a:r>
            <a:r>
              <a:rPr lang="en-US" dirty="0"/>
              <a:t>HCM indicates hypertrophic cardiomyopathy; LB/B, likely benign/benign; </a:t>
            </a:r>
            <a:br>
              <a:rPr lang="en-US" dirty="0"/>
            </a:br>
            <a:r>
              <a:rPr lang="en-US" dirty="0"/>
              <a:t>LP/P, likely pathogenic or pathogenic; and VUS: variant of unknown significance </a:t>
            </a:r>
          </a:p>
        </p:txBody>
      </p:sp>
      <p:sp>
        <p:nvSpPr>
          <p:cNvPr id="4" name="Slide Number Placeholder 3">
            <a:extLst>
              <a:ext uri="{FF2B5EF4-FFF2-40B4-BE49-F238E27FC236}">
                <a16:creationId xmlns:a16="http://schemas.microsoft.com/office/drawing/2014/main" id="{3690A413-4C07-0AD0-44B8-1FFABCB2FCBC}"/>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18</a:t>
            </a:fld>
            <a:endParaRPr lang="en-US" sz="900" dirty="0"/>
          </a:p>
        </p:txBody>
      </p:sp>
      <p:sp>
        <p:nvSpPr>
          <p:cNvPr id="17" name="TextBox 16">
            <a:extLst>
              <a:ext uri="{FF2B5EF4-FFF2-40B4-BE49-F238E27FC236}">
                <a16:creationId xmlns:a16="http://schemas.microsoft.com/office/drawing/2014/main" id="{CBC4CD7E-EA94-8C67-05C0-A0F757A34915}"/>
              </a:ext>
              <a:ext uri="{C183D7F6-B498-43B3-948B-1728B52AA6E4}">
                <adec:decorative xmlns:adec="http://schemas.microsoft.com/office/drawing/2017/decorative" val="1"/>
              </a:ext>
            </a:extLst>
          </p:cNvPr>
          <p:cNvSpPr txBox="1"/>
          <p:nvPr/>
        </p:nvSpPr>
        <p:spPr>
          <a:xfrm>
            <a:off x="3589153" y="658248"/>
            <a:ext cx="5013687" cy="637536"/>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Initiate Diagnostic Genetic Testing in Proband with HCM</a:t>
            </a:r>
          </a:p>
        </p:txBody>
      </p:sp>
      <p:sp>
        <p:nvSpPr>
          <p:cNvPr id="18" name="Round Same Side Corner Rectangle 60">
            <a:extLst>
              <a:ext uri="{FF2B5EF4-FFF2-40B4-BE49-F238E27FC236}">
                <a16:creationId xmlns:a16="http://schemas.microsoft.com/office/drawing/2014/main" id="{5AFDE9D2-C6FF-CAD5-E18B-2BAD3FB0AE55}"/>
              </a:ext>
              <a:ext uri="{C183D7F6-B498-43B3-948B-1728B52AA6E4}">
                <adec:decorative xmlns:adec="http://schemas.microsoft.com/office/drawing/2017/decorative" val="1"/>
              </a:ext>
            </a:extLst>
          </p:cNvPr>
          <p:cNvSpPr/>
          <p:nvPr/>
        </p:nvSpPr>
        <p:spPr>
          <a:xfrm>
            <a:off x="5065457" y="1827245"/>
            <a:ext cx="2061081" cy="671714"/>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200" b="1" i="0" u="none" strike="noStrike" kern="1200" cap="none" spc="0" normalizeH="0" baseline="0" noProof="0" dirty="0">
                <a:ln>
                  <a:noFill/>
                </a:ln>
                <a:solidFill>
                  <a:schemeClr val="tx1"/>
                </a:solidFill>
                <a:effectLst/>
                <a:uLnTx/>
                <a:uFillTx/>
                <a:latin typeface="Lub Dub Condensed" panose="020B0506030403020204"/>
              </a:rPr>
              <a:t>Regular reevaluation for variant reclassification </a:t>
            </a:r>
            <a:br>
              <a:rPr kumimoji="0" lang="en-US" sz="1200" b="1" i="0" u="none" strike="noStrike" kern="1200" cap="none" spc="0" normalizeH="0" baseline="0" noProof="0" dirty="0">
                <a:ln>
                  <a:noFill/>
                </a:ln>
                <a:solidFill>
                  <a:schemeClr val="tx1"/>
                </a:solidFill>
                <a:effectLst/>
                <a:uLnTx/>
                <a:uFillTx/>
                <a:latin typeface="Lub Dub Condensed" panose="020B0506030403020204"/>
              </a:rPr>
            </a:br>
            <a:r>
              <a:rPr kumimoji="0" lang="en-US" sz="1200" b="1" i="0" u="none" strike="noStrike" kern="1200" cap="none" spc="0" normalizeH="0" baseline="0" noProof="0" dirty="0">
                <a:ln>
                  <a:noFill/>
                </a:ln>
                <a:solidFill>
                  <a:schemeClr val="tx1"/>
                </a:solidFill>
                <a:effectLst/>
                <a:uLnTx/>
                <a:uFillTx/>
                <a:latin typeface="Lub Dub Condensed" panose="020B0506030403020204"/>
              </a:rPr>
              <a:t>(See Figure 1, Box 4) (1)</a:t>
            </a:r>
          </a:p>
        </p:txBody>
      </p:sp>
      <p:sp>
        <p:nvSpPr>
          <p:cNvPr id="19" name="TextBox 18">
            <a:extLst>
              <a:ext uri="{FF2B5EF4-FFF2-40B4-BE49-F238E27FC236}">
                <a16:creationId xmlns:a16="http://schemas.microsoft.com/office/drawing/2014/main" id="{4C333BF1-BF94-3F8E-76B0-94EA39E9F5CB}"/>
              </a:ext>
              <a:ext uri="{C183D7F6-B498-43B3-948B-1728B52AA6E4}">
                <adec:decorative xmlns:adec="http://schemas.microsoft.com/office/drawing/2017/decorative" val="1"/>
              </a:ext>
            </a:extLst>
          </p:cNvPr>
          <p:cNvSpPr txBox="1"/>
          <p:nvPr/>
        </p:nvSpPr>
        <p:spPr>
          <a:xfrm>
            <a:off x="2465427" y="1827245"/>
            <a:ext cx="1587894" cy="671714"/>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Disease-causing LP/P variant</a:t>
            </a:r>
          </a:p>
        </p:txBody>
      </p:sp>
      <p:sp>
        <p:nvSpPr>
          <p:cNvPr id="20" name="TextBox 19">
            <a:extLst>
              <a:ext uri="{FF2B5EF4-FFF2-40B4-BE49-F238E27FC236}">
                <a16:creationId xmlns:a16="http://schemas.microsoft.com/office/drawing/2014/main" id="{9C1D430B-6B4D-276D-2847-BC7E9E5F6F0A}"/>
              </a:ext>
              <a:ext uri="{C183D7F6-B498-43B3-948B-1728B52AA6E4}">
                <adec:decorative xmlns:adec="http://schemas.microsoft.com/office/drawing/2017/decorative" val="1"/>
              </a:ext>
            </a:extLst>
          </p:cNvPr>
          <p:cNvSpPr txBox="1"/>
          <p:nvPr/>
        </p:nvSpPr>
        <p:spPr>
          <a:xfrm>
            <a:off x="7940752" y="1827245"/>
            <a:ext cx="1587894" cy="671714"/>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VUS, LB/B or no variant identified</a:t>
            </a:r>
          </a:p>
        </p:txBody>
      </p:sp>
      <p:sp>
        <p:nvSpPr>
          <p:cNvPr id="23" name="TextBox 22">
            <a:extLst>
              <a:ext uri="{FF2B5EF4-FFF2-40B4-BE49-F238E27FC236}">
                <a16:creationId xmlns:a16="http://schemas.microsoft.com/office/drawing/2014/main" id="{1627BA14-5430-E184-D609-D9BEA798D644}"/>
              </a:ext>
              <a:ext uri="{C183D7F6-B498-43B3-948B-1728B52AA6E4}">
                <adec:decorative xmlns:adec="http://schemas.microsoft.com/office/drawing/2017/decorative" val="1"/>
              </a:ext>
            </a:extLst>
          </p:cNvPr>
          <p:cNvSpPr txBox="1"/>
          <p:nvPr/>
        </p:nvSpPr>
        <p:spPr>
          <a:xfrm>
            <a:off x="9291771" y="2719260"/>
            <a:ext cx="1655166" cy="671714"/>
          </a:xfrm>
          <a:prstGeom prst="rect">
            <a:avLst/>
          </a:prstGeom>
          <a:solidFill>
            <a:schemeClr val="bg1">
              <a:lumMod val="7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solidFill>
                  <a:schemeClr val="tx1"/>
                </a:solidFill>
              </a:rPr>
              <a:t>Consider second tier testing in </a:t>
            </a:r>
            <a:r>
              <a:rPr lang="en-US" sz="1200" dirty="0" err="1">
                <a:solidFill>
                  <a:schemeClr val="tx1"/>
                </a:solidFill>
              </a:rPr>
              <a:t>probrand</a:t>
            </a:r>
            <a:r>
              <a:rPr lang="en-US" sz="1200" dirty="0">
                <a:solidFill>
                  <a:schemeClr val="tx1"/>
                </a:solidFill>
              </a:rPr>
              <a:t> if no variant is identified</a:t>
            </a:r>
          </a:p>
        </p:txBody>
      </p:sp>
      <p:sp>
        <p:nvSpPr>
          <p:cNvPr id="24" name="Round Same Side Corner Rectangle 60">
            <a:extLst>
              <a:ext uri="{FF2B5EF4-FFF2-40B4-BE49-F238E27FC236}">
                <a16:creationId xmlns:a16="http://schemas.microsoft.com/office/drawing/2014/main" id="{D4F0FBDC-D8FC-A4C1-76BD-5EABC7A72E5F}"/>
              </a:ext>
              <a:ext uri="{C183D7F6-B498-43B3-948B-1728B52AA6E4}">
                <adec:decorative xmlns:adec="http://schemas.microsoft.com/office/drawing/2017/decorative" val="1"/>
              </a:ext>
            </a:extLst>
          </p:cNvPr>
          <p:cNvSpPr/>
          <p:nvPr/>
        </p:nvSpPr>
        <p:spPr>
          <a:xfrm>
            <a:off x="1823317" y="3739453"/>
            <a:ext cx="2872114" cy="389206"/>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200" b="1" i="0" u="none" strike="noStrike" kern="1200" cap="none" spc="0" normalizeH="0" baseline="0" noProof="0" dirty="0">
                <a:ln>
                  <a:noFill/>
                </a:ln>
                <a:solidFill>
                  <a:schemeClr val="tx1"/>
                </a:solidFill>
                <a:effectLst/>
                <a:uLnTx/>
                <a:uFillTx/>
                <a:latin typeface="Lub Dub Condensed" panose="020B0506030403020204"/>
              </a:rPr>
              <a:t>Cascade genetic testing in family (1)</a:t>
            </a:r>
          </a:p>
        </p:txBody>
      </p:sp>
      <p:sp>
        <p:nvSpPr>
          <p:cNvPr id="25" name="Round Same Side Corner Rectangle 60">
            <a:extLst>
              <a:ext uri="{FF2B5EF4-FFF2-40B4-BE49-F238E27FC236}">
                <a16:creationId xmlns:a16="http://schemas.microsoft.com/office/drawing/2014/main" id="{B2703467-7916-B52E-8D93-4D67D5D89E32}"/>
              </a:ext>
              <a:ext uri="{C183D7F6-B498-43B3-948B-1728B52AA6E4}">
                <adec:decorative xmlns:adec="http://schemas.microsoft.com/office/drawing/2017/decorative" val="1"/>
              </a:ext>
            </a:extLst>
          </p:cNvPr>
          <p:cNvSpPr/>
          <p:nvPr/>
        </p:nvSpPr>
        <p:spPr>
          <a:xfrm>
            <a:off x="7298642" y="3739453"/>
            <a:ext cx="2872114" cy="389206"/>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200" b="1" i="0" u="none" strike="noStrike" kern="1200" cap="none" spc="0" normalizeH="0" baseline="0" noProof="0" dirty="0">
                <a:ln>
                  <a:noFill/>
                </a:ln>
                <a:solidFill>
                  <a:schemeClr val="tx1"/>
                </a:solidFill>
                <a:effectLst/>
                <a:uLnTx/>
                <a:uFillTx/>
                <a:latin typeface="Lub Dub Condensed" panose="020B0506030403020204"/>
              </a:rPr>
              <a:t>Clinical surveillance in family (1)</a:t>
            </a:r>
          </a:p>
        </p:txBody>
      </p:sp>
      <p:sp>
        <p:nvSpPr>
          <p:cNvPr id="30" name="Round Same Side Corner Rectangle 60">
            <a:extLst>
              <a:ext uri="{FF2B5EF4-FFF2-40B4-BE49-F238E27FC236}">
                <a16:creationId xmlns:a16="http://schemas.microsoft.com/office/drawing/2014/main" id="{40B51942-1072-FFF8-E396-9EF18575FD83}"/>
              </a:ext>
              <a:ext uri="{C183D7F6-B498-43B3-948B-1728B52AA6E4}">
                <adec:decorative xmlns:adec="http://schemas.microsoft.com/office/drawing/2017/decorative" val="1"/>
              </a:ext>
            </a:extLst>
          </p:cNvPr>
          <p:cNvSpPr/>
          <p:nvPr/>
        </p:nvSpPr>
        <p:spPr>
          <a:xfrm>
            <a:off x="9140216" y="5020763"/>
            <a:ext cx="2061081" cy="626132"/>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200" b="1" i="0" u="none" strike="noStrike" kern="1200" cap="none" spc="0" normalizeH="0" baseline="0" noProof="0" dirty="0">
                <a:ln>
                  <a:noFill/>
                </a:ln>
                <a:solidFill>
                  <a:schemeClr val="tx1"/>
                </a:solidFill>
                <a:effectLst/>
                <a:uLnTx/>
                <a:uFillTx/>
                <a:latin typeface="Lub Dub Condensed" panose="020B0506030403020204"/>
              </a:rPr>
              <a:t>Regular clinical surveillance </a:t>
            </a:r>
            <a:r>
              <a:rPr kumimoji="0" lang="en-US" sz="1100" i="1" u="none" strike="noStrike" kern="1200" cap="none" spc="0" normalizeH="0" baseline="0" noProof="0" dirty="0">
                <a:ln>
                  <a:noFill/>
                </a:ln>
                <a:solidFill>
                  <a:schemeClr val="tx1"/>
                </a:solidFill>
                <a:effectLst/>
                <a:uLnTx/>
                <a:uFillTx/>
                <a:latin typeface="Lub Dub Condensed" panose="020B0506030403020204"/>
              </a:rPr>
              <a:t>(See Figure 1, Box 5) (1)</a:t>
            </a:r>
            <a:endParaRPr kumimoji="0" lang="en-US" sz="1200" i="1" u="none" strike="noStrike" kern="1200" cap="none" spc="0" normalizeH="0" baseline="0" noProof="0" dirty="0">
              <a:ln>
                <a:noFill/>
              </a:ln>
              <a:solidFill>
                <a:schemeClr val="tx1"/>
              </a:solidFill>
              <a:effectLst/>
              <a:uLnTx/>
              <a:uFillTx/>
              <a:latin typeface="Lub Dub Condensed" panose="020B0506030403020204"/>
            </a:endParaRPr>
          </a:p>
        </p:txBody>
      </p:sp>
      <p:sp>
        <p:nvSpPr>
          <p:cNvPr id="31" name="Round Same Side Corner Rectangle 60">
            <a:extLst>
              <a:ext uri="{FF2B5EF4-FFF2-40B4-BE49-F238E27FC236}">
                <a16:creationId xmlns:a16="http://schemas.microsoft.com/office/drawing/2014/main" id="{79E3E69A-692C-0C08-8A76-80DA02F75F7B}"/>
              </a:ext>
              <a:ext uri="{C183D7F6-B498-43B3-948B-1728B52AA6E4}">
                <adec:decorative xmlns:adec="http://schemas.microsoft.com/office/drawing/2017/decorative" val="1"/>
              </a:ext>
            </a:extLst>
          </p:cNvPr>
          <p:cNvSpPr/>
          <p:nvPr/>
        </p:nvSpPr>
        <p:spPr>
          <a:xfrm>
            <a:off x="6352076" y="5020763"/>
            <a:ext cx="2061081" cy="626132"/>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200" b="1" i="0" u="none" strike="noStrike" kern="1200" cap="none" spc="0" normalizeH="0" baseline="0" noProof="0" dirty="0">
                <a:ln>
                  <a:noFill/>
                </a:ln>
                <a:solidFill>
                  <a:schemeClr val="tx1"/>
                </a:solidFill>
                <a:effectLst/>
                <a:uLnTx/>
                <a:uFillTx/>
                <a:latin typeface="Lub Dub Condensed" panose="020B0506030403020204"/>
              </a:rPr>
              <a:t>Regular follow-up </a:t>
            </a:r>
            <a:br>
              <a:rPr kumimoji="0" lang="en-US" sz="1200" b="1" i="0" u="none" strike="noStrike" kern="1200" cap="none" spc="0" normalizeH="0" baseline="0" noProof="0" dirty="0">
                <a:ln>
                  <a:noFill/>
                </a:ln>
                <a:solidFill>
                  <a:schemeClr val="tx1"/>
                </a:solidFill>
                <a:effectLst/>
                <a:uLnTx/>
                <a:uFillTx/>
                <a:latin typeface="Lub Dub Condensed" panose="020B0506030403020204"/>
              </a:rPr>
            </a:br>
            <a:r>
              <a:rPr kumimoji="0" lang="en-US" sz="1100" i="1" u="none" strike="noStrike" kern="1200" cap="none" spc="0" normalizeH="0" baseline="0" noProof="0" dirty="0">
                <a:ln>
                  <a:noFill/>
                </a:ln>
                <a:solidFill>
                  <a:schemeClr val="tx1"/>
                </a:solidFill>
                <a:effectLst/>
                <a:uLnTx/>
                <a:uFillTx/>
                <a:latin typeface="Lub Dub Condensed" panose="020B0506030403020204"/>
              </a:rPr>
              <a:t>(See Figure 1, Box 2) (1)</a:t>
            </a:r>
            <a:endParaRPr kumimoji="0" lang="en-US" sz="1200" i="1" u="none" strike="noStrike" kern="1200" cap="none" spc="0" normalizeH="0" baseline="0" noProof="0" dirty="0">
              <a:ln>
                <a:noFill/>
              </a:ln>
              <a:solidFill>
                <a:schemeClr val="tx1"/>
              </a:solidFill>
              <a:effectLst/>
              <a:uLnTx/>
              <a:uFillTx/>
              <a:latin typeface="Lub Dub Condensed" panose="020B0506030403020204"/>
            </a:endParaRPr>
          </a:p>
        </p:txBody>
      </p:sp>
      <p:sp>
        <p:nvSpPr>
          <p:cNvPr id="32" name="Round Same Side Corner Rectangle 60">
            <a:extLst>
              <a:ext uri="{FF2B5EF4-FFF2-40B4-BE49-F238E27FC236}">
                <a16:creationId xmlns:a16="http://schemas.microsoft.com/office/drawing/2014/main" id="{E894E494-1DCD-BB94-168C-CD4709419E19}"/>
              </a:ext>
              <a:ext uri="{C183D7F6-B498-43B3-948B-1728B52AA6E4}">
                <adec:decorative xmlns:adec="http://schemas.microsoft.com/office/drawing/2017/decorative" val="1"/>
              </a:ext>
            </a:extLst>
          </p:cNvPr>
          <p:cNvSpPr/>
          <p:nvPr/>
        </p:nvSpPr>
        <p:spPr>
          <a:xfrm>
            <a:off x="3563935" y="5020763"/>
            <a:ext cx="2061081" cy="626132"/>
          </a:xfrm>
          <a:prstGeom prst="rect">
            <a:avLst/>
          </a:prstGeom>
          <a:solidFill>
            <a:srgbClr val="F47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200" b="1" i="0" u="none" strike="noStrike" kern="1200" cap="none" spc="0" normalizeH="0" baseline="0" noProof="0" dirty="0">
                <a:ln>
                  <a:noFill/>
                </a:ln>
                <a:solidFill>
                  <a:schemeClr val="tx1"/>
                </a:solidFill>
                <a:effectLst/>
                <a:uLnTx/>
                <a:uFillTx/>
                <a:latin typeface="Lub Dub Condensed" panose="020B0506030403020204"/>
              </a:rPr>
              <a:t>Further clinical or genetic testing not recommended</a:t>
            </a:r>
            <a:br>
              <a:rPr kumimoji="0" lang="en-US" sz="1200" b="1" i="0" u="none" strike="noStrike" kern="1200" cap="none" spc="0" normalizeH="0" baseline="0" noProof="0" dirty="0">
                <a:ln>
                  <a:noFill/>
                </a:ln>
                <a:solidFill>
                  <a:schemeClr val="tx1"/>
                </a:solidFill>
                <a:effectLst/>
                <a:uLnTx/>
                <a:uFillTx/>
                <a:latin typeface="Lub Dub Condensed" panose="020B0506030403020204"/>
              </a:rPr>
            </a:br>
            <a:r>
              <a:rPr kumimoji="0" lang="en-US" sz="1050" i="1" u="none" strike="noStrike" kern="1200" cap="none" spc="0" normalizeH="0" baseline="0" noProof="0" dirty="0">
                <a:ln>
                  <a:noFill/>
                </a:ln>
                <a:solidFill>
                  <a:schemeClr val="tx1"/>
                </a:solidFill>
                <a:effectLst/>
                <a:uLnTx/>
                <a:uFillTx/>
                <a:latin typeface="Lub Dub Condensed" panose="020B0506030403020204"/>
              </a:rPr>
              <a:t>(See Figure 1, Box 3) (3: No Benefit)</a:t>
            </a:r>
            <a:endParaRPr kumimoji="0" lang="en-US" sz="1200" i="1" u="none" strike="noStrike" kern="1200" cap="none" spc="0" normalizeH="0" baseline="0" noProof="0" dirty="0">
              <a:ln>
                <a:noFill/>
              </a:ln>
              <a:solidFill>
                <a:schemeClr val="tx1"/>
              </a:solidFill>
              <a:effectLst/>
              <a:uLnTx/>
              <a:uFillTx/>
              <a:latin typeface="Lub Dub Condensed" panose="020B0506030403020204"/>
            </a:endParaRPr>
          </a:p>
        </p:txBody>
      </p:sp>
      <p:sp>
        <p:nvSpPr>
          <p:cNvPr id="33" name="Round Same Side Corner Rectangle 60">
            <a:extLst>
              <a:ext uri="{FF2B5EF4-FFF2-40B4-BE49-F238E27FC236}">
                <a16:creationId xmlns:a16="http://schemas.microsoft.com/office/drawing/2014/main" id="{C3D26992-C529-9326-CC0D-D7B055A67AEF}"/>
              </a:ext>
              <a:ext uri="{C183D7F6-B498-43B3-948B-1728B52AA6E4}">
                <adec:decorative xmlns:adec="http://schemas.microsoft.com/office/drawing/2017/decorative" val="1"/>
              </a:ext>
            </a:extLst>
          </p:cNvPr>
          <p:cNvSpPr/>
          <p:nvPr/>
        </p:nvSpPr>
        <p:spPr>
          <a:xfrm>
            <a:off x="775794" y="5020764"/>
            <a:ext cx="2061081" cy="617636"/>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a:ea typeface="+mn-ea"/>
                <a:cs typeface="+mn-cs"/>
              </a:rPr>
              <a:t>Regular follow-up </a:t>
            </a:r>
            <a:br>
              <a:rPr kumimoji="0" lang="en-US" sz="1200" b="1" i="0" u="none" strike="noStrike" kern="1200" cap="none" spc="0" normalizeH="0" baseline="0" noProof="0" dirty="0">
                <a:ln>
                  <a:noFill/>
                </a:ln>
                <a:solidFill>
                  <a:prstClr val="black"/>
                </a:solidFill>
                <a:effectLst/>
                <a:uLnTx/>
                <a:uFillTx/>
                <a:latin typeface="Lub Dub Condensed" panose="020B0506030403020204"/>
                <a:ea typeface="+mn-ea"/>
                <a:cs typeface="+mn-cs"/>
              </a:rPr>
            </a:br>
            <a:r>
              <a:rPr kumimoji="0" lang="en-US" sz="1100" b="0" i="1" u="none" strike="noStrike" kern="1200" cap="none" spc="0" normalizeH="0" baseline="0" noProof="0" dirty="0">
                <a:ln>
                  <a:noFill/>
                </a:ln>
                <a:solidFill>
                  <a:prstClr val="black"/>
                </a:solidFill>
                <a:effectLst/>
                <a:uLnTx/>
                <a:uFillTx/>
                <a:latin typeface="Lub Dub Condensed" panose="020B0506030403020204"/>
                <a:ea typeface="+mn-ea"/>
                <a:cs typeface="+mn-cs"/>
              </a:rPr>
              <a:t>(See Figure 1, Box 2) (1)</a:t>
            </a:r>
            <a:endParaRPr kumimoji="0" lang="en-US" sz="1200" b="0" i="1" u="none" strike="noStrike" kern="1200" cap="none" spc="0" normalizeH="0" baseline="0" noProof="0" dirty="0">
              <a:ln>
                <a:noFill/>
              </a:ln>
              <a:solidFill>
                <a:prstClr val="black"/>
              </a:solidFill>
              <a:effectLst/>
              <a:uLnTx/>
              <a:uFillTx/>
              <a:latin typeface="Lub Dub Condensed" panose="020B0506030403020204"/>
              <a:ea typeface="+mn-ea"/>
              <a:cs typeface="+mn-cs"/>
            </a:endParaRPr>
          </a:p>
        </p:txBody>
      </p:sp>
      <p:cxnSp>
        <p:nvCxnSpPr>
          <p:cNvPr id="34" name="Elbow Connector 82">
            <a:extLst>
              <a:ext uri="{FF2B5EF4-FFF2-40B4-BE49-F238E27FC236}">
                <a16:creationId xmlns:a16="http://schemas.microsoft.com/office/drawing/2014/main" id="{24E08DC5-BF13-1D21-E446-418E003B1535}"/>
              </a:ext>
              <a:ext uri="{C183D7F6-B498-43B3-948B-1728B52AA6E4}">
                <adec:decorative xmlns:adec="http://schemas.microsoft.com/office/drawing/2017/decorative" val="1"/>
              </a:ext>
            </a:extLst>
          </p:cNvPr>
          <p:cNvCxnSpPr>
            <a:cxnSpLocks/>
            <a:stCxn id="17" idx="2"/>
            <a:endCxn id="19" idx="0"/>
          </p:cNvCxnSpPr>
          <p:nvPr/>
        </p:nvCxnSpPr>
        <p:spPr>
          <a:xfrm rot="5400000">
            <a:off x="4411956" y="143203"/>
            <a:ext cx="531461" cy="283662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Elbow Connector 82">
            <a:extLst>
              <a:ext uri="{FF2B5EF4-FFF2-40B4-BE49-F238E27FC236}">
                <a16:creationId xmlns:a16="http://schemas.microsoft.com/office/drawing/2014/main" id="{6B965D70-EE80-466E-B20C-CA1199FA1FCC}"/>
              </a:ext>
              <a:ext uri="{C183D7F6-B498-43B3-948B-1728B52AA6E4}">
                <adec:decorative xmlns:adec="http://schemas.microsoft.com/office/drawing/2017/decorative" val="1"/>
              </a:ext>
            </a:extLst>
          </p:cNvPr>
          <p:cNvCxnSpPr>
            <a:cxnSpLocks/>
            <a:stCxn id="17" idx="2"/>
            <a:endCxn id="20" idx="0"/>
          </p:cNvCxnSpPr>
          <p:nvPr/>
        </p:nvCxnSpPr>
        <p:spPr>
          <a:xfrm rot="16200000" flipH="1">
            <a:off x="7149618" y="242163"/>
            <a:ext cx="531461" cy="263870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23437651-9A3B-8D2C-CE8D-ECDA457ABB5F}"/>
              </a:ext>
              <a:ext uri="{C183D7F6-B498-43B3-948B-1728B52AA6E4}">
                <adec:decorative xmlns:adec="http://schemas.microsoft.com/office/drawing/2017/decorative" val="1"/>
              </a:ext>
            </a:extLst>
          </p:cNvPr>
          <p:cNvCxnSpPr>
            <a:cxnSpLocks/>
            <a:stCxn id="19" idx="3"/>
            <a:endCxn id="18" idx="1"/>
          </p:cNvCxnSpPr>
          <p:nvPr/>
        </p:nvCxnSpPr>
        <p:spPr>
          <a:xfrm>
            <a:off x="4053321" y="2163102"/>
            <a:ext cx="1012136"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27BAA4DE-A33E-3F5B-C7F6-90B5F467B3BE}"/>
              </a:ext>
              <a:ext uri="{C183D7F6-B498-43B3-948B-1728B52AA6E4}">
                <adec:decorative xmlns:adec="http://schemas.microsoft.com/office/drawing/2017/decorative" val="1"/>
              </a:ext>
            </a:extLst>
          </p:cNvPr>
          <p:cNvCxnSpPr>
            <a:cxnSpLocks/>
            <a:stCxn id="20" idx="1"/>
            <a:endCxn id="18" idx="3"/>
          </p:cNvCxnSpPr>
          <p:nvPr/>
        </p:nvCxnSpPr>
        <p:spPr>
          <a:xfrm flipH="1">
            <a:off x="7126538" y="2163102"/>
            <a:ext cx="814214"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Elbow Connector 82">
            <a:extLst>
              <a:ext uri="{FF2B5EF4-FFF2-40B4-BE49-F238E27FC236}">
                <a16:creationId xmlns:a16="http://schemas.microsoft.com/office/drawing/2014/main" id="{64267535-187E-9A50-386B-676B64739AA3}"/>
              </a:ext>
              <a:ext uri="{C183D7F6-B498-43B3-948B-1728B52AA6E4}">
                <adec:decorative xmlns:adec="http://schemas.microsoft.com/office/drawing/2017/decorative" val="1"/>
              </a:ext>
            </a:extLst>
          </p:cNvPr>
          <p:cNvCxnSpPr>
            <a:cxnSpLocks/>
            <a:stCxn id="18" idx="2"/>
            <a:endCxn id="24" idx="0"/>
          </p:cNvCxnSpPr>
          <p:nvPr/>
        </p:nvCxnSpPr>
        <p:spPr>
          <a:xfrm rot="5400000">
            <a:off x="4469911" y="2113366"/>
            <a:ext cx="1240494" cy="201168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F61A59A7-C41D-6514-0206-D7A8F817EFC0}"/>
              </a:ext>
              <a:ext uri="{C183D7F6-B498-43B3-948B-1728B52AA6E4}">
                <adec:decorative xmlns:adec="http://schemas.microsoft.com/office/drawing/2017/decorative" val="1"/>
              </a:ext>
            </a:extLst>
          </p:cNvPr>
          <p:cNvCxnSpPr>
            <a:cxnSpLocks/>
            <a:stCxn id="19" idx="2"/>
            <a:endCxn id="24" idx="0"/>
          </p:cNvCxnSpPr>
          <p:nvPr/>
        </p:nvCxnSpPr>
        <p:spPr>
          <a:xfrm>
            <a:off x="3259374" y="2498959"/>
            <a:ext cx="0" cy="124049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994BF09-42F4-04AC-88BE-EF55171269B9}"/>
              </a:ext>
              <a:ext uri="{C183D7F6-B498-43B3-948B-1728B52AA6E4}">
                <adec:decorative xmlns:adec="http://schemas.microsoft.com/office/drawing/2017/decorative" val="1"/>
              </a:ext>
            </a:extLst>
          </p:cNvPr>
          <p:cNvSpPr txBox="1"/>
          <p:nvPr/>
        </p:nvSpPr>
        <p:spPr>
          <a:xfrm>
            <a:off x="4620057" y="2793450"/>
            <a:ext cx="940202" cy="671714"/>
          </a:xfrm>
          <a:prstGeom prst="rect">
            <a:avLst/>
          </a:prstGeom>
          <a:solidFill>
            <a:schemeClr val="bg1"/>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solidFill>
                  <a:schemeClr val="tx1"/>
                </a:solidFill>
              </a:rPr>
              <a:t>Reclassified as LP/P</a:t>
            </a:r>
          </a:p>
        </p:txBody>
      </p:sp>
      <p:cxnSp>
        <p:nvCxnSpPr>
          <p:cNvPr id="61" name="Elbow Connector 82">
            <a:extLst>
              <a:ext uri="{FF2B5EF4-FFF2-40B4-BE49-F238E27FC236}">
                <a16:creationId xmlns:a16="http://schemas.microsoft.com/office/drawing/2014/main" id="{DF5C73B7-042D-1C99-8599-C3F461A1ACC2}"/>
              </a:ext>
              <a:ext uri="{C183D7F6-B498-43B3-948B-1728B52AA6E4}">
                <adec:decorative xmlns:adec="http://schemas.microsoft.com/office/drawing/2017/decorative" val="1"/>
              </a:ext>
            </a:extLst>
          </p:cNvPr>
          <p:cNvCxnSpPr>
            <a:cxnSpLocks/>
          </p:cNvCxnSpPr>
          <p:nvPr/>
        </p:nvCxnSpPr>
        <p:spPr>
          <a:xfrm rot="16200000" flipH="1">
            <a:off x="6481589" y="2108714"/>
            <a:ext cx="1240494" cy="201168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432451-1593-0836-4A9C-F10C75A4F151}"/>
              </a:ext>
              <a:ext uri="{C183D7F6-B498-43B3-948B-1728B52AA6E4}">
                <adec:decorative xmlns:adec="http://schemas.microsoft.com/office/drawing/2017/decorative" val="1"/>
              </a:ext>
            </a:extLst>
          </p:cNvPr>
          <p:cNvSpPr txBox="1"/>
          <p:nvPr/>
        </p:nvSpPr>
        <p:spPr>
          <a:xfrm>
            <a:off x="6556361" y="2757286"/>
            <a:ext cx="940202" cy="671714"/>
          </a:xfrm>
          <a:prstGeom prst="rect">
            <a:avLst/>
          </a:prstGeom>
          <a:solidFill>
            <a:schemeClr val="bg1"/>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solidFill>
                  <a:schemeClr val="tx1"/>
                </a:solidFill>
              </a:rPr>
              <a:t>Reclassified as VUS or LB/B</a:t>
            </a:r>
          </a:p>
        </p:txBody>
      </p:sp>
      <p:cxnSp>
        <p:nvCxnSpPr>
          <p:cNvPr id="62" name="Straight Arrow Connector 61">
            <a:extLst>
              <a:ext uri="{FF2B5EF4-FFF2-40B4-BE49-F238E27FC236}">
                <a16:creationId xmlns:a16="http://schemas.microsoft.com/office/drawing/2014/main" id="{77BEE0EC-96CF-6E02-69C6-7869E8B5F377}"/>
              </a:ext>
              <a:ext uri="{C183D7F6-B498-43B3-948B-1728B52AA6E4}">
                <adec:decorative xmlns:adec="http://schemas.microsoft.com/office/drawing/2017/decorative" val="1"/>
              </a:ext>
            </a:extLst>
          </p:cNvPr>
          <p:cNvCxnSpPr>
            <a:cxnSpLocks/>
            <a:stCxn id="20" idx="2"/>
            <a:endCxn id="25" idx="0"/>
          </p:cNvCxnSpPr>
          <p:nvPr/>
        </p:nvCxnSpPr>
        <p:spPr>
          <a:xfrm>
            <a:off x="8734699" y="2498959"/>
            <a:ext cx="0" cy="124049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Elbow Connector 82">
            <a:extLst>
              <a:ext uri="{FF2B5EF4-FFF2-40B4-BE49-F238E27FC236}">
                <a16:creationId xmlns:a16="http://schemas.microsoft.com/office/drawing/2014/main" id="{46C28056-5A39-C12E-3E6D-92B4ED7F4B1A}"/>
              </a:ext>
              <a:ext uri="{C183D7F6-B498-43B3-948B-1728B52AA6E4}">
                <adec:decorative xmlns:adec="http://schemas.microsoft.com/office/drawing/2017/decorative" val="1"/>
              </a:ext>
            </a:extLst>
          </p:cNvPr>
          <p:cNvCxnSpPr>
            <a:cxnSpLocks/>
            <a:stCxn id="20" idx="2"/>
            <a:endCxn id="23" idx="1"/>
          </p:cNvCxnSpPr>
          <p:nvPr/>
        </p:nvCxnSpPr>
        <p:spPr>
          <a:xfrm rot="16200000" flipH="1">
            <a:off x="8735156" y="2498502"/>
            <a:ext cx="556158" cy="557072"/>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Elbow Connector 82">
            <a:extLst>
              <a:ext uri="{FF2B5EF4-FFF2-40B4-BE49-F238E27FC236}">
                <a16:creationId xmlns:a16="http://schemas.microsoft.com/office/drawing/2014/main" id="{47E27A5C-C49C-EA07-4947-63B04DB3E454}"/>
              </a:ext>
              <a:ext uri="{C183D7F6-B498-43B3-948B-1728B52AA6E4}">
                <adec:decorative xmlns:adec="http://schemas.microsoft.com/office/drawing/2017/decorative" val="1"/>
              </a:ext>
            </a:extLst>
          </p:cNvPr>
          <p:cNvCxnSpPr>
            <a:cxnSpLocks/>
            <a:stCxn id="24" idx="2"/>
            <a:endCxn id="33" idx="0"/>
          </p:cNvCxnSpPr>
          <p:nvPr/>
        </p:nvCxnSpPr>
        <p:spPr>
          <a:xfrm rot="5400000">
            <a:off x="2086803" y="3848192"/>
            <a:ext cx="892105" cy="1453039"/>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Elbow Connector 82">
            <a:extLst>
              <a:ext uri="{FF2B5EF4-FFF2-40B4-BE49-F238E27FC236}">
                <a16:creationId xmlns:a16="http://schemas.microsoft.com/office/drawing/2014/main" id="{D0F331BE-1089-70AE-3174-84111E880EAC}"/>
              </a:ext>
              <a:ext uri="{C183D7F6-B498-43B3-948B-1728B52AA6E4}">
                <adec:decorative xmlns:adec="http://schemas.microsoft.com/office/drawing/2017/decorative" val="1"/>
              </a:ext>
            </a:extLst>
          </p:cNvPr>
          <p:cNvCxnSpPr>
            <a:cxnSpLocks/>
            <a:stCxn id="24" idx="2"/>
            <a:endCxn id="32" idx="0"/>
          </p:cNvCxnSpPr>
          <p:nvPr/>
        </p:nvCxnSpPr>
        <p:spPr>
          <a:xfrm rot="16200000" flipH="1">
            <a:off x="3480873" y="3907160"/>
            <a:ext cx="892104" cy="133510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F32B5C3-2EBA-2E90-2512-BC2BBEB1C82C}"/>
              </a:ext>
              <a:ext uri="{C183D7F6-B498-43B3-948B-1728B52AA6E4}">
                <adec:decorative xmlns:adec="http://schemas.microsoft.com/office/drawing/2017/decorative" val="1"/>
              </a:ext>
            </a:extLst>
          </p:cNvPr>
          <p:cNvSpPr txBox="1"/>
          <p:nvPr/>
        </p:nvSpPr>
        <p:spPr>
          <a:xfrm>
            <a:off x="2107722" y="4407866"/>
            <a:ext cx="880692" cy="333689"/>
          </a:xfrm>
          <a:prstGeom prst="rect">
            <a:avLst/>
          </a:prstGeom>
          <a:solidFill>
            <a:schemeClr val="bg1"/>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solidFill>
                  <a:schemeClr val="tx1"/>
                </a:solidFill>
              </a:rPr>
              <a:t>Variant positive</a:t>
            </a:r>
          </a:p>
        </p:txBody>
      </p:sp>
      <p:sp>
        <p:nvSpPr>
          <p:cNvPr id="27" name="TextBox 26">
            <a:extLst>
              <a:ext uri="{FF2B5EF4-FFF2-40B4-BE49-F238E27FC236}">
                <a16:creationId xmlns:a16="http://schemas.microsoft.com/office/drawing/2014/main" id="{5A87113D-1C98-2478-0A3C-14C3F1403803}"/>
              </a:ext>
              <a:ext uri="{C183D7F6-B498-43B3-948B-1728B52AA6E4}">
                <adec:decorative xmlns:adec="http://schemas.microsoft.com/office/drawing/2017/decorative" val="1"/>
              </a:ext>
            </a:extLst>
          </p:cNvPr>
          <p:cNvSpPr txBox="1"/>
          <p:nvPr/>
        </p:nvSpPr>
        <p:spPr>
          <a:xfrm>
            <a:off x="3504896" y="4355588"/>
            <a:ext cx="891467" cy="398328"/>
          </a:xfrm>
          <a:prstGeom prst="rect">
            <a:avLst/>
          </a:prstGeom>
          <a:solidFill>
            <a:schemeClr val="bg1"/>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solidFill>
                  <a:schemeClr val="tx1"/>
                </a:solidFill>
              </a:rPr>
              <a:t>Variant negative</a:t>
            </a:r>
          </a:p>
        </p:txBody>
      </p:sp>
      <p:cxnSp>
        <p:nvCxnSpPr>
          <p:cNvPr id="78" name="Elbow Connector 82">
            <a:extLst>
              <a:ext uri="{FF2B5EF4-FFF2-40B4-BE49-F238E27FC236}">
                <a16:creationId xmlns:a16="http://schemas.microsoft.com/office/drawing/2014/main" id="{E95BDE6D-2734-1086-82D7-769C8599C4CB}"/>
              </a:ext>
              <a:ext uri="{C183D7F6-B498-43B3-948B-1728B52AA6E4}">
                <adec:decorative xmlns:adec="http://schemas.microsoft.com/office/drawing/2017/decorative" val="1"/>
              </a:ext>
            </a:extLst>
          </p:cNvPr>
          <p:cNvCxnSpPr>
            <a:cxnSpLocks/>
            <a:stCxn id="25" idx="2"/>
            <a:endCxn id="31" idx="0"/>
          </p:cNvCxnSpPr>
          <p:nvPr/>
        </p:nvCxnSpPr>
        <p:spPr>
          <a:xfrm rot="5400000">
            <a:off x="7612606" y="3898670"/>
            <a:ext cx="892104" cy="135208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Elbow Connector 82">
            <a:extLst>
              <a:ext uri="{FF2B5EF4-FFF2-40B4-BE49-F238E27FC236}">
                <a16:creationId xmlns:a16="http://schemas.microsoft.com/office/drawing/2014/main" id="{42A8DE44-AFF6-4805-2B15-340E01D05BE4}"/>
              </a:ext>
              <a:ext uri="{C183D7F6-B498-43B3-948B-1728B52AA6E4}">
                <adec:decorative xmlns:adec="http://schemas.microsoft.com/office/drawing/2017/decorative" val="1"/>
              </a:ext>
            </a:extLst>
          </p:cNvPr>
          <p:cNvCxnSpPr>
            <a:cxnSpLocks/>
            <a:stCxn id="25" idx="2"/>
            <a:endCxn id="30" idx="0"/>
          </p:cNvCxnSpPr>
          <p:nvPr/>
        </p:nvCxnSpPr>
        <p:spPr>
          <a:xfrm rot="16200000" flipH="1">
            <a:off x="9006676" y="3856682"/>
            <a:ext cx="892104" cy="1436058"/>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E585370-54C9-4029-3AD7-3F95632429E6}"/>
              </a:ext>
              <a:ext uri="{C183D7F6-B498-43B3-948B-1728B52AA6E4}">
                <adec:decorative xmlns:adec="http://schemas.microsoft.com/office/drawing/2017/decorative" val="1"/>
              </a:ext>
            </a:extLst>
          </p:cNvPr>
          <p:cNvSpPr txBox="1"/>
          <p:nvPr/>
        </p:nvSpPr>
        <p:spPr>
          <a:xfrm>
            <a:off x="7668378" y="4387907"/>
            <a:ext cx="863710" cy="333689"/>
          </a:xfrm>
          <a:prstGeom prst="rect">
            <a:avLst/>
          </a:prstGeom>
          <a:solidFill>
            <a:schemeClr val="bg1"/>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solidFill>
                  <a:schemeClr val="tx1"/>
                </a:solidFill>
              </a:rPr>
              <a:t>HCM diagnosed</a:t>
            </a:r>
          </a:p>
        </p:txBody>
      </p:sp>
      <p:sp>
        <p:nvSpPr>
          <p:cNvPr id="29" name="TextBox 28">
            <a:extLst>
              <a:ext uri="{FF2B5EF4-FFF2-40B4-BE49-F238E27FC236}">
                <a16:creationId xmlns:a16="http://schemas.microsoft.com/office/drawing/2014/main" id="{E76CACBC-5975-5614-5A93-EB175AF90215}"/>
              </a:ext>
              <a:ext uri="{C183D7F6-B498-43B3-948B-1728B52AA6E4}">
                <adec:decorative xmlns:adec="http://schemas.microsoft.com/office/drawing/2017/decorative" val="1"/>
              </a:ext>
            </a:extLst>
          </p:cNvPr>
          <p:cNvSpPr txBox="1"/>
          <p:nvPr/>
        </p:nvSpPr>
        <p:spPr>
          <a:xfrm>
            <a:off x="8913419" y="4368810"/>
            <a:ext cx="1078617" cy="333689"/>
          </a:xfrm>
          <a:prstGeom prst="rect">
            <a:avLst/>
          </a:prstGeom>
          <a:solidFill>
            <a:schemeClr val="bg1"/>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solidFill>
                  <a:schemeClr val="tx1"/>
                </a:solidFill>
              </a:rPr>
              <a:t>No evidence of HCM</a:t>
            </a:r>
          </a:p>
        </p:txBody>
      </p:sp>
    </p:spTree>
    <p:extLst>
      <p:ext uri="{BB962C8B-B14F-4D97-AF65-F5344CB8AC3E}">
        <p14:creationId xmlns:p14="http://schemas.microsoft.com/office/powerpoint/2010/main" val="367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right)">
                                      <p:cBhvr>
                                        <p:cTn id="11" dur="500"/>
                                        <p:tgtEl>
                                          <p:spTgt spid="3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up)">
                                      <p:cBhvr>
                                        <p:cTn id="19" dur="500"/>
                                        <p:tgtEl>
                                          <p:spTgt spid="5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right)">
                                      <p:cBhvr>
                                        <p:cTn id="27" dur="500"/>
                                        <p:tgtEl>
                                          <p:spTgt spid="7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childTnLst>
                          </p:cTn>
                        </p:par>
                        <p:par>
                          <p:cTn id="35" fill="hold">
                            <p:stCondLst>
                              <p:cond delay="3500"/>
                            </p:stCondLst>
                            <p:childTnLst>
                              <p:par>
                                <p:cTn id="36" presetID="22" presetClass="entr" presetSubtype="8" fill="hold" nodeType="afterEffect">
                                  <p:stCondLst>
                                    <p:cond delay="0"/>
                                  </p:stCondLst>
                                  <p:childTnLst>
                                    <p:set>
                                      <p:cBhvr>
                                        <p:cTn id="37" dur="1" fill="hold">
                                          <p:stCondLst>
                                            <p:cond delay="0"/>
                                          </p:stCondLst>
                                        </p:cTn>
                                        <p:tgtEl>
                                          <p:spTgt spid="71"/>
                                        </p:tgtEl>
                                        <p:attrNameLst>
                                          <p:attrName>style.visibility</p:attrName>
                                        </p:attrNameLst>
                                      </p:cBhvr>
                                      <p:to>
                                        <p:strVal val="visible"/>
                                      </p:to>
                                    </p:set>
                                    <p:animEffect transition="in" filter="wipe(left)">
                                      <p:cBhvr>
                                        <p:cTn id="38" dur="500"/>
                                        <p:tgtEl>
                                          <p:spTgt spid="7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left)">
                                      <p:cBhvr>
                                        <p:cTn id="50" dur="500"/>
                                        <p:tgtEl>
                                          <p:spTgt spid="35"/>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par>
                          <p:cTn id="55" fill="hold">
                            <p:stCondLst>
                              <p:cond delay="1000"/>
                            </p:stCondLst>
                            <p:childTnLst>
                              <p:par>
                                <p:cTn id="56" presetID="22" presetClass="entr" presetSubtype="8" fill="hold" nodeType="afterEffect">
                                  <p:stCondLst>
                                    <p:cond delay="0"/>
                                  </p:stCondLst>
                                  <p:childTnLst>
                                    <p:set>
                                      <p:cBhvr>
                                        <p:cTn id="57" dur="1" fill="hold">
                                          <p:stCondLst>
                                            <p:cond delay="0"/>
                                          </p:stCondLst>
                                        </p:cTn>
                                        <p:tgtEl>
                                          <p:spTgt spid="66"/>
                                        </p:tgtEl>
                                        <p:attrNameLst>
                                          <p:attrName>style.visibility</p:attrName>
                                        </p:attrNameLst>
                                      </p:cBhvr>
                                      <p:to>
                                        <p:strVal val="visible"/>
                                      </p:to>
                                    </p:set>
                                    <p:animEffect transition="in" filter="wipe(left)">
                                      <p:cBhvr>
                                        <p:cTn id="58" dur="500"/>
                                        <p:tgtEl>
                                          <p:spTgt spid="66"/>
                                        </p:tgtEl>
                                      </p:cBhvr>
                                    </p:animEffect>
                                  </p:childTnLst>
                                </p:cTn>
                              </p:par>
                            </p:childTnLst>
                          </p:cTn>
                        </p:par>
                        <p:par>
                          <p:cTn id="59" fill="hold">
                            <p:stCondLst>
                              <p:cond delay="1500"/>
                            </p:stCondLst>
                            <p:childTnLst>
                              <p:par>
                                <p:cTn id="60" presetID="10" presetClass="entr" presetSubtype="0"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par>
                          <p:cTn id="63" fill="hold">
                            <p:stCondLst>
                              <p:cond delay="2000"/>
                            </p:stCondLst>
                            <p:childTnLst>
                              <p:par>
                                <p:cTn id="64" presetID="22" presetClass="entr" presetSubtype="1" fill="hold"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wipe(up)">
                                      <p:cBhvr>
                                        <p:cTn id="66" dur="500"/>
                                        <p:tgtEl>
                                          <p:spTgt spid="62"/>
                                        </p:tgtEl>
                                      </p:cBhvr>
                                    </p:animEffect>
                                  </p:childTnLst>
                                </p:cTn>
                              </p:par>
                            </p:childTnLst>
                          </p:cTn>
                        </p:par>
                        <p:par>
                          <p:cTn id="67" fill="hold">
                            <p:stCondLst>
                              <p:cond delay="2500"/>
                            </p:stCondLst>
                            <p:childTnLst>
                              <p:par>
                                <p:cTn id="68" presetID="10"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500"/>
                                        <p:tgtEl>
                                          <p:spTgt spid="25"/>
                                        </p:tgtEl>
                                      </p:cBhvr>
                                    </p:animEffect>
                                  </p:childTnLst>
                                </p:cTn>
                              </p:par>
                            </p:childTnLst>
                          </p:cTn>
                        </p:par>
                        <p:par>
                          <p:cTn id="71" fill="hold">
                            <p:stCondLst>
                              <p:cond delay="3000"/>
                            </p:stCondLst>
                            <p:childTnLst>
                              <p:par>
                                <p:cTn id="72" presetID="22" presetClass="entr" presetSubtype="2" fill="hold" nodeType="afterEffect">
                                  <p:stCondLst>
                                    <p:cond delay="0"/>
                                  </p:stCondLst>
                                  <p:childTnLst>
                                    <p:set>
                                      <p:cBhvr>
                                        <p:cTn id="73" dur="1" fill="hold">
                                          <p:stCondLst>
                                            <p:cond delay="0"/>
                                          </p:stCondLst>
                                        </p:cTn>
                                        <p:tgtEl>
                                          <p:spTgt spid="78"/>
                                        </p:tgtEl>
                                        <p:attrNameLst>
                                          <p:attrName>style.visibility</p:attrName>
                                        </p:attrNameLst>
                                      </p:cBhvr>
                                      <p:to>
                                        <p:strVal val="visible"/>
                                      </p:to>
                                    </p:set>
                                    <p:animEffect transition="in" filter="wipe(right)">
                                      <p:cBhvr>
                                        <p:cTn id="74" dur="500"/>
                                        <p:tgtEl>
                                          <p:spTgt spid="7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500"/>
                                        <p:tgtEl>
                                          <p:spTgt spid="28"/>
                                        </p:tgtEl>
                                      </p:cBhvr>
                                    </p:animEffect>
                                  </p:childTnLst>
                                </p:cTn>
                              </p:par>
                            </p:childTnLst>
                          </p:cTn>
                        </p:par>
                        <p:par>
                          <p:cTn id="78" fill="hold">
                            <p:stCondLst>
                              <p:cond delay="3500"/>
                            </p:stCondLst>
                            <p:childTnLst>
                              <p:par>
                                <p:cTn id="79" presetID="10"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500"/>
                                        <p:tgtEl>
                                          <p:spTgt spid="31"/>
                                        </p:tgtEl>
                                      </p:cBhvr>
                                    </p:animEffect>
                                  </p:childTnLst>
                                </p:cTn>
                              </p:par>
                            </p:childTnLst>
                          </p:cTn>
                        </p:par>
                        <p:par>
                          <p:cTn id="82" fill="hold">
                            <p:stCondLst>
                              <p:cond delay="4000"/>
                            </p:stCondLst>
                            <p:childTnLst>
                              <p:par>
                                <p:cTn id="83" presetID="22" presetClass="entr" presetSubtype="8" fill="hold" nodeType="after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wipe(left)">
                                      <p:cBhvr>
                                        <p:cTn id="85" dur="500"/>
                                        <p:tgtEl>
                                          <p:spTgt spid="7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fade">
                                      <p:cBhvr>
                                        <p:cTn id="88" dur="500"/>
                                        <p:tgtEl>
                                          <p:spTgt spid="29"/>
                                        </p:tgtEl>
                                      </p:cBhvr>
                                    </p:animEffect>
                                  </p:childTnLst>
                                </p:cTn>
                              </p:par>
                            </p:childTnLst>
                          </p:cTn>
                        </p:par>
                        <p:par>
                          <p:cTn id="89" fill="hold">
                            <p:stCondLst>
                              <p:cond delay="4500"/>
                            </p:stCondLst>
                            <p:childTnLst>
                              <p:par>
                                <p:cTn id="90" presetID="10"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500"/>
                                        <p:tgtEl>
                                          <p:spTgt spid="30"/>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wipe(left)">
                                      <p:cBhvr>
                                        <p:cTn id="97" dur="500"/>
                                        <p:tgtEl>
                                          <p:spTgt spid="40"/>
                                        </p:tgtEl>
                                      </p:cBhvr>
                                    </p:animEffect>
                                  </p:childTnLst>
                                </p:cTn>
                              </p:par>
                              <p:par>
                                <p:cTn id="98" presetID="22" presetClass="entr" presetSubtype="2" fill="hold" nodeType="with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wipe(right)">
                                      <p:cBhvr>
                                        <p:cTn id="100" dur="500"/>
                                        <p:tgtEl>
                                          <p:spTgt spid="43"/>
                                        </p:tgtEl>
                                      </p:cBhvr>
                                    </p:animEffect>
                                  </p:childTnLst>
                                </p:cTn>
                              </p:par>
                            </p:childTnLst>
                          </p:cTn>
                        </p:par>
                        <p:par>
                          <p:cTn id="101" fill="hold">
                            <p:stCondLst>
                              <p:cond delay="500"/>
                            </p:stCondLst>
                            <p:childTnLst>
                              <p:par>
                                <p:cTn id="102" presetID="10" presetClass="entr" presetSubtype="0"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500"/>
                                        <p:tgtEl>
                                          <p:spTgt spid="18"/>
                                        </p:tgtEl>
                                      </p:cBhvr>
                                    </p:animEffect>
                                  </p:childTnLst>
                                </p:cTn>
                              </p:par>
                            </p:childTnLst>
                          </p:cTn>
                        </p:par>
                        <p:par>
                          <p:cTn id="105" fill="hold">
                            <p:stCondLst>
                              <p:cond delay="1000"/>
                            </p:stCondLst>
                            <p:childTnLst>
                              <p:par>
                                <p:cTn id="106" presetID="22" presetClass="entr" presetSubtype="2" fill="hold" nodeType="afterEffect">
                                  <p:stCondLst>
                                    <p:cond delay="0"/>
                                  </p:stCondLst>
                                  <p:childTnLst>
                                    <p:set>
                                      <p:cBhvr>
                                        <p:cTn id="107" dur="1" fill="hold">
                                          <p:stCondLst>
                                            <p:cond delay="0"/>
                                          </p:stCondLst>
                                        </p:cTn>
                                        <p:tgtEl>
                                          <p:spTgt spid="46"/>
                                        </p:tgtEl>
                                        <p:attrNameLst>
                                          <p:attrName>style.visibility</p:attrName>
                                        </p:attrNameLst>
                                      </p:cBhvr>
                                      <p:to>
                                        <p:strVal val="visible"/>
                                      </p:to>
                                    </p:set>
                                    <p:animEffect transition="in" filter="wipe(right)">
                                      <p:cBhvr>
                                        <p:cTn id="108" dur="500"/>
                                        <p:tgtEl>
                                          <p:spTgt spid="46"/>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500"/>
                                        <p:tgtEl>
                                          <p:spTgt spid="21"/>
                                        </p:tgtEl>
                                      </p:cBhvr>
                                    </p:animEffect>
                                  </p:childTnLst>
                                </p:cTn>
                              </p:par>
                            </p:childTnLst>
                          </p:cTn>
                        </p:par>
                        <p:par>
                          <p:cTn id="112" fill="hold">
                            <p:stCondLst>
                              <p:cond delay="1500"/>
                            </p:stCondLst>
                            <p:childTnLst>
                              <p:par>
                                <p:cTn id="113" presetID="22" presetClass="entr" presetSubtype="8" fill="hold" nodeType="afterEffect">
                                  <p:stCondLst>
                                    <p:cond delay="0"/>
                                  </p:stCondLst>
                                  <p:childTnLst>
                                    <p:set>
                                      <p:cBhvr>
                                        <p:cTn id="114" dur="1" fill="hold">
                                          <p:stCondLst>
                                            <p:cond delay="0"/>
                                          </p:stCondLst>
                                        </p:cTn>
                                        <p:tgtEl>
                                          <p:spTgt spid="61"/>
                                        </p:tgtEl>
                                        <p:attrNameLst>
                                          <p:attrName>style.visibility</p:attrName>
                                        </p:attrNameLst>
                                      </p:cBhvr>
                                      <p:to>
                                        <p:strVal val="visible"/>
                                      </p:to>
                                    </p:set>
                                    <p:animEffect transition="in" filter="wipe(left)">
                                      <p:cBhvr>
                                        <p:cTn id="115" dur="500"/>
                                        <p:tgtEl>
                                          <p:spTgt spid="61"/>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22"/>
                                        </p:tgtEl>
                                        <p:attrNameLst>
                                          <p:attrName>style.visibility</p:attrName>
                                        </p:attrNameLst>
                                      </p:cBhvr>
                                      <p:to>
                                        <p:strVal val="visible"/>
                                      </p:to>
                                    </p:set>
                                    <p:animEffect transition="in" filter="fade">
                                      <p:cBhvr>
                                        <p:cTn id="1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3" grpId="0" animBg="1"/>
      <p:bldP spid="24" grpId="0" animBg="1"/>
      <p:bldP spid="25" grpId="0" animBg="1"/>
      <p:bldP spid="30" grpId="0" animBg="1"/>
      <p:bldP spid="31" grpId="0" animBg="1"/>
      <p:bldP spid="32" grpId="0" animBg="1"/>
      <p:bldP spid="33" grpId="0" animBg="1"/>
      <p:bldP spid="21" grpId="0" animBg="1"/>
      <p:bldP spid="22" grpId="0" animBg="1"/>
      <p:bldP spid="26" grpId="0" animBg="1"/>
      <p:bldP spid="27" grpId="0" animBg="1"/>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A786E-BA94-48AD-C6C6-E451B48020E9}"/>
              </a:ext>
            </a:extLst>
          </p:cNvPr>
          <p:cNvSpPr>
            <a:spLocks noGrp="1"/>
          </p:cNvSpPr>
          <p:nvPr>
            <p:ph type="title"/>
          </p:nvPr>
        </p:nvSpPr>
        <p:spPr>
          <a:xfrm>
            <a:off x="838200" y="365125"/>
            <a:ext cx="10515600" cy="660111"/>
          </a:xfrm>
        </p:spPr>
        <p:txBody>
          <a:bodyPr/>
          <a:lstStyle/>
          <a:p>
            <a:r>
              <a:rPr lang="en-US" dirty="0"/>
              <a:t>Heart Rhythm Assessment in HCM</a:t>
            </a:r>
          </a:p>
        </p:txBody>
      </p:sp>
      <p:graphicFrame>
        <p:nvGraphicFramePr>
          <p:cNvPr id="6" name="Content Placeholder 5">
            <a:extLst>
              <a:ext uri="{FF2B5EF4-FFF2-40B4-BE49-F238E27FC236}">
                <a16:creationId xmlns:a16="http://schemas.microsoft.com/office/drawing/2014/main" id="{745C76D0-475B-7537-D66E-4461701A41DA}"/>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453785636"/>
              </p:ext>
            </p:extLst>
          </p:nvPr>
        </p:nvGraphicFramePr>
        <p:xfrm>
          <a:off x="1183554" y="1313073"/>
          <a:ext cx="9824893" cy="4348507"/>
        </p:xfrm>
        <a:graphic>
          <a:graphicData uri="http://schemas.openxmlformats.org/drawingml/2006/table">
            <a:tbl>
              <a:tblPr firstRow="1" bandRow="1">
                <a:tableStyleId>{5C22544A-7EE6-4342-B048-85BDC9FD1C3A}</a:tableStyleId>
              </a:tblPr>
              <a:tblGrid>
                <a:gridCol w="804718">
                  <a:extLst>
                    <a:ext uri="{9D8B030D-6E8A-4147-A177-3AD203B41FA5}">
                      <a16:colId xmlns:a16="http://schemas.microsoft.com/office/drawing/2014/main" val="2649235253"/>
                    </a:ext>
                  </a:extLst>
                </a:gridCol>
                <a:gridCol w="9020175">
                  <a:extLst>
                    <a:ext uri="{9D8B030D-6E8A-4147-A177-3AD203B41FA5}">
                      <a16:colId xmlns:a16="http://schemas.microsoft.com/office/drawing/2014/main" val="3265590656"/>
                    </a:ext>
                  </a:extLst>
                </a:gridCol>
              </a:tblGrid>
              <a:tr h="42570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89215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6858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24- to 48-hour ambulatory ECG monitoring is recommended in the initial evaluation and as part of periodic follow up (every 1-2 years) to identify patients at risk for SCD and guide management of arrhythmias (Class 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1010214">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6858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HCM who develop palpitations or lightheadedness, extended (&gt;24h) ECG monitoring or event recording is recommended (Class 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1010214">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6858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HCM who are deemed high risk for AF based on risk factors or risk score, and who are eligible for anticoagulation, extended ambulatory monitoring is recommended to screen for AF as part of initial evaluation and annual follow-up. (Class 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05634836"/>
                  </a:ext>
                </a:extLst>
              </a:tr>
              <a:tr h="1010214">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6858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adult patients with HCM without risk factors for AF and who are eligible for anticoagulation, extended ambulatory monitoring may be considered to assess for asymptomatic paroxysmal AF as part of initial evaluation and periodic follow-up (every 1-2 years) (Class 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55820522"/>
                  </a:ext>
                </a:extLst>
              </a:tr>
            </a:tbl>
          </a:graphicData>
        </a:graphic>
      </p:graphicFrame>
      <p:pic>
        <p:nvPicPr>
          <p:cNvPr id="11" name="Graphic 10">
            <a:extLst>
              <a:ext uri="{FF2B5EF4-FFF2-40B4-BE49-F238E27FC236}">
                <a16:creationId xmlns:a16="http://schemas.microsoft.com/office/drawing/2014/main" id="{C7F164DC-05F2-6EA2-7FD6-BBD1DB0A864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43255" y="4828531"/>
            <a:ext cx="555336" cy="555336"/>
          </a:xfrm>
          <a:prstGeom prst="rect">
            <a:avLst/>
          </a:prstGeom>
        </p:spPr>
      </p:pic>
      <p:pic>
        <p:nvPicPr>
          <p:cNvPr id="12" name="Graphic 11">
            <a:extLst>
              <a:ext uri="{FF2B5EF4-FFF2-40B4-BE49-F238E27FC236}">
                <a16:creationId xmlns:a16="http://schemas.microsoft.com/office/drawing/2014/main" id="{71BD07A9-427B-1AFB-F027-00A802B4470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38351" y="2822990"/>
            <a:ext cx="555336" cy="555336"/>
          </a:xfrm>
          <a:prstGeom prst="rect">
            <a:avLst/>
          </a:prstGeom>
        </p:spPr>
      </p:pic>
      <p:pic>
        <p:nvPicPr>
          <p:cNvPr id="13" name="Graphic 12">
            <a:extLst>
              <a:ext uri="{FF2B5EF4-FFF2-40B4-BE49-F238E27FC236}">
                <a16:creationId xmlns:a16="http://schemas.microsoft.com/office/drawing/2014/main" id="{CF2B1924-5A67-FFF8-AFBA-5ABCDA33FDF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64037" y="1903125"/>
            <a:ext cx="555336" cy="555336"/>
          </a:xfrm>
          <a:prstGeom prst="rect">
            <a:avLst/>
          </a:prstGeom>
        </p:spPr>
      </p:pic>
      <p:pic>
        <p:nvPicPr>
          <p:cNvPr id="14" name="Graphic 13">
            <a:extLst>
              <a:ext uri="{FF2B5EF4-FFF2-40B4-BE49-F238E27FC236}">
                <a16:creationId xmlns:a16="http://schemas.microsoft.com/office/drawing/2014/main" id="{316B451A-0645-803A-7186-CA7C8301066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27960" y="3860082"/>
            <a:ext cx="581022" cy="581022"/>
          </a:xfrm>
          <a:prstGeom prst="rect">
            <a:avLst/>
          </a:prstGeom>
        </p:spPr>
      </p:pic>
      <p:sp>
        <p:nvSpPr>
          <p:cNvPr id="18" name="Text Placeholder 17">
            <a:extLst>
              <a:ext uri="{FF2B5EF4-FFF2-40B4-BE49-F238E27FC236}">
                <a16:creationId xmlns:a16="http://schemas.microsoft.com/office/drawing/2014/main" id="{40B1D356-698E-71B9-4FB9-16F7AF03E622}"/>
              </a:ext>
            </a:extLst>
          </p:cNvPr>
          <p:cNvSpPr>
            <a:spLocks noGrp="1"/>
          </p:cNvSpPr>
          <p:nvPr>
            <p:ph type="body" sz="quarter" idx="13"/>
          </p:nvPr>
        </p:nvSpPr>
        <p:spPr>
          <a:xfrm>
            <a:off x="838200" y="5949128"/>
            <a:ext cx="10515600" cy="271939"/>
          </a:xfrm>
        </p:spPr>
        <p:txBody>
          <a:bodyPr/>
          <a:lstStyle/>
          <a:p>
            <a:pPr algn="ctr"/>
            <a:r>
              <a:rPr lang="en-US" b="1" dirty="0"/>
              <a:t>Abbreviations: </a:t>
            </a:r>
            <a:r>
              <a:rPr lang="en-US" dirty="0"/>
              <a:t>AF indicates atrial fibrillation; ECG:, electrocardiography; HCM,  hypertrophic cardiomyopathy; and SCD, sudden cardiac death.</a:t>
            </a:r>
          </a:p>
        </p:txBody>
      </p:sp>
      <p:sp>
        <p:nvSpPr>
          <p:cNvPr id="4" name="Slide Number Placeholder 3">
            <a:extLst>
              <a:ext uri="{FF2B5EF4-FFF2-40B4-BE49-F238E27FC236}">
                <a16:creationId xmlns:a16="http://schemas.microsoft.com/office/drawing/2014/main" id="{867055E9-50E6-7DAC-AB02-26F7865D9187}"/>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19</a:t>
            </a:fld>
            <a:endParaRPr lang="en-US" dirty="0"/>
          </a:p>
        </p:txBody>
      </p:sp>
    </p:spTree>
    <p:extLst>
      <p:ext uri="{BB962C8B-B14F-4D97-AF65-F5344CB8AC3E}">
        <p14:creationId xmlns:p14="http://schemas.microsoft.com/office/powerpoint/2010/main" val="3325461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39E85-4E7A-9CBB-49ED-31D3862398FD}"/>
              </a:ext>
            </a:extLst>
          </p:cNvPr>
          <p:cNvSpPr>
            <a:spLocks noGrp="1"/>
          </p:cNvSpPr>
          <p:nvPr>
            <p:ph type="title"/>
          </p:nvPr>
        </p:nvSpPr>
        <p:spPr>
          <a:xfrm>
            <a:off x="838200" y="365126"/>
            <a:ext cx="2831926" cy="3795908"/>
          </a:xfrm>
        </p:spPr>
        <p:txBody>
          <a:bodyPr/>
          <a:lstStyle/>
          <a:p>
            <a:pPr rtl="0" eaLnBrk="1" latinLnBrk="0" hangingPunct="1"/>
            <a:r>
              <a:rPr lang="en-US" sz="2400">
                <a:solidFill>
                  <a:srgbClr val="AC1B1F"/>
                </a:solidFill>
              </a:rPr>
              <a:t>Table 1. </a:t>
            </a:r>
            <a:br>
              <a:rPr lang="en-US" sz="2400" kern="1200">
                <a:solidFill>
                  <a:srgbClr val="AC1B1F"/>
                </a:solidFill>
                <a:effectLst/>
                <a:latin typeface="Calibri" panose="020F0502020204030204" pitchFamily="34" charset="0"/>
                <a:ea typeface="+mn-ea"/>
                <a:cs typeface="+mn-cs"/>
              </a:rPr>
            </a:br>
            <a:r>
              <a:rPr lang="en-US" sz="2400"/>
              <a:t>Applying Class of Recommendation and Level of Evidence to Clinical Strategies, Interventions, Treatments, or Diagnostic Testing in Patient Care</a:t>
            </a:r>
            <a:br>
              <a:rPr lang="en-US" sz="2400"/>
            </a:br>
            <a:endParaRPr lang="en-US" dirty="0"/>
          </a:p>
        </p:txBody>
      </p:sp>
      <p:graphicFrame>
        <p:nvGraphicFramePr>
          <p:cNvPr id="4" name="Table 9">
            <a:extLst>
              <a:ext uri="{FF2B5EF4-FFF2-40B4-BE49-F238E27FC236}">
                <a16:creationId xmlns:a16="http://schemas.microsoft.com/office/drawing/2014/main" id="{DFA07AE3-2588-546E-4D8F-67EC04D917A2}"/>
              </a:ext>
            </a:extLst>
          </p:cNvPr>
          <p:cNvGraphicFramePr>
            <a:graphicFrameLocks noGrp="1"/>
          </p:cNvGraphicFramePr>
          <p:nvPr>
            <p:extLst>
              <p:ext uri="{D42A27DB-BD31-4B8C-83A1-F6EECF244321}">
                <p14:modId xmlns:p14="http://schemas.microsoft.com/office/powerpoint/2010/main" val="438012663"/>
              </p:ext>
            </p:extLst>
          </p:nvPr>
        </p:nvGraphicFramePr>
        <p:xfrm>
          <a:off x="3894637" y="365123"/>
          <a:ext cx="3940461" cy="5760720"/>
        </p:xfrm>
        <a:graphic>
          <a:graphicData uri="http://schemas.openxmlformats.org/drawingml/2006/table">
            <a:tbl>
              <a:tblPr firstRow="1" bandRow="1">
                <a:tableStyleId>{5C22544A-7EE6-4342-B048-85BDC9FD1C3A}</a:tableStyleId>
              </a:tblPr>
              <a:tblGrid>
                <a:gridCol w="3940461">
                  <a:extLst>
                    <a:ext uri="{9D8B030D-6E8A-4147-A177-3AD203B41FA5}">
                      <a16:colId xmlns:a16="http://schemas.microsoft.com/office/drawing/2014/main" val="1003014637"/>
                    </a:ext>
                  </a:extLst>
                </a:gridCol>
              </a:tblGrid>
              <a:tr h="198818">
                <a:tc>
                  <a:txBody>
                    <a:bodyPr/>
                    <a:lstStyle/>
                    <a:p>
                      <a:r>
                        <a:rPr lang="en-US" sz="1000" dirty="0">
                          <a:solidFill>
                            <a:sysClr val="windowText" lastClr="000000"/>
                          </a:solidFill>
                          <a:latin typeface="Lub Dub Condensed" panose="020B0506030403020204" pitchFamily="34" charset="0"/>
                        </a:rPr>
                        <a:t>CLASS (STRENGTH) OF RECOMMENDATION</a:t>
                      </a:r>
                    </a:p>
                  </a:txBody>
                  <a:tcPr>
                    <a:solidFill>
                      <a:srgbClr val="D2D3D5"/>
                    </a:solidFill>
                  </a:tcPr>
                </a:tc>
                <a:extLst>
                  <a:ext uri="{0D108BD9-81ED-4DB2-BD59-A6C34878D82A}">
                    <a16:rowId xmlns:a16="http://schemas.microsoft.com/office/drawing/2014/main" val="242032595"/>
                  </a:ext>
                </a:extLst>
              </a:tr>
              <a:tr h="138900">
                <a:tc>
                  <a:txBody>
                    <a:bodyPr/>
                    <a:lstStyle/>
                    <a:p>
                      <a:r>
                        <a:rPr lang="en-US" sz="1000" b="1" dirty="0">
                          <a:latin typeface="Lub Dub Condensed" panose="020B0506030403020204" pitchFamily="34" charset="0"/>
                        </a:rPr>
                        <a:t>CLASS 1 (STRONG)                                                                              Benefit &gt;&gt;&gt; Risk</a:t>
                      </a:r>
                    </a:p>
                  </a:txBody>
                  <a:tcPr>
                    <a:solidFill>
                      <a:srgbClr val="82D472"/>
                    </a:solidFill>
                  </a:tcPr>
                </a:tc>
                <a:extLst>
                  <a:ext uri="{0D108BD9-81ED-4DB2-BD59-A6C34878D82A}">
                    <a16:rowId xmlns:a16="http://schemas.microsoft.com/office/drawing/2014/main" val="3318596577"/>
                  </a:ext>
                </a:extLst>
              </a:tr>
              <a:tr h="220606">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recommended</a:t>
                      </a:r>
                    </a:p>
                    <a:p>
                      <a:pPr marL="174625" indent="-114300">
                        <a:buFont typeface="Arial" panose="020B0604020202020204" pitchFamily="34" charset="0"/>
                        <a:buChar char="•"/>
                      </a:pPr>
                      <a:r>
                        <a:rPr lang="en-US" sz="900" dirty="0">
                          <a:latin typeface="Lub Dub Condensed" panose="020B0506030403020204" pitchFamily="34" charset="0"/>
                        </a:rPr>
                        <a:t>Is indicated/useful/effective/beneficial</a:t>
                      </a:r>
                    </a:p>
                    <a:p>
                      <a:pPr marL="174625" indent="-114300">
                        <a:buFont typeface="Arial" panose="020B0604020202020204" pitchFamily="34" charset="0"/>
                        <a:buChar char="•"/>
                      </a:pPr>
                      <a:r>
                        <a:rPr lang="en-US" sz="900" dirty="0">
                          <a:latin typeface="Lub Dub Condensed" panose="020B0506030403020204" pitchFamily="34" charset="0"/>
                        </a:rPr>
                        <a:t>Should be performed/administered/other</a:t>
                      </a:r>
                    </a:p>
                    <a:p>
                      <a:pPr marL="174625" indent="-114300">
                        <a:buFont typeface="Arial" panose="020B0604020202020204" pitchFamily="34" charset="0"/>
                        <a:buChar char="•"/>
                      </a:pPr>
                      <a:r>
                        <a:rPr lang="en-US" sz="9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900" dirty="0">
                          <a:latin typeface="Lub Dub Condensed" panose="020B0506030403020204" pitchFamily="34" charset="0"/>
                        </a:rPr>
                        <a:t>Treatment/strategy A is recommended/indicated in preference to treatment B</a:t>
                      </a:r>
                    </a:p>
                    <a:p>
                      <a:pPr marL="342900" indent="-171450">
                        <a:buFont typeface="Lub Dub Condensed" panose="020B0506030403020204" pitchFamily="34" charset="0"/>
                        <a:buChar char="−"/>
                      </a:pPr>
                      <a:r>
                        <a:rPr lang="en-US" sz="900" dirty="0">
                          <a:latin typeface="Lub Dub Condensed" panose="020B0506030403020204" pitchFamily="34" charset="0"/>
                        </a:rPr>
                        <a:t>Treatment A should be chosen over treatment B</a:t>
                      </a:r>
                    </a:p>
                  </a:txBody>
                  <a:tcPr>
                    <a:lnB w="38100" cap="flat" cmpd="sng" algn="ctr">
                      <a:solidFill>
                        <a:schemeClr val="bg1"/>
                      </a:solidFill>
                      <a:prstDash val="solid"/>
                      <a:round/>
                      <a:headEnd type="none" w="med" len="med"/>
                      <a:tailEnd type="none" w="med" len="med"/>
                    </a:lnB>
                    <a:solidFill>
                      <a:srgbClr val="82D472"/>
                    </a:solidFill>
                  </a:tcPr>
                </a:tc>
                <a:extLst>
                  <a:ext uri="{0D108BD9-81ED-4DB2-BD59-A6C34878D82A}">
                    <a16:rowId xmlns:a16="http://schemas.microsoft.com/office/drawing/2014/main" val="1208742902"/>
                  </a:ext>
                </a:extLst>
              </a:tr>
              <a:tr h="138900">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CLASS 2a (MODERATE)                                                                        </a:t>
                      </a:r>
                      <a:r>
                        <a:rPr lang="en-US" sz="1000" b="1" dirty="0">
                          <a:latin typeface="Lub Dub Condensed" panose="020B0506030403020204" pitchFamily="34" charset="0"/>
                        </a:rPr>
                        <a:t>Benefit &gt;&gt;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solidFill>
                      <a:srgbClr val="F0DB0E"/>
                    </a:solidFill>
                  </a:tcPr>
                </a:tc>
                <a:extLst>
                  <a:ext uri="{0D108BD9-81ED-4DB2-BD59-A6C34878D82A}">
                    <a16:rowId xmlns:a16="http://schemas.microsoft.com/office/drawing/2014/main" val="3747493110"/>
                  </a:ext>
                </a:extLst>
              </a:tr>
              <a:tr h="198818">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reasonable</a:t>
                      </a:r>
                    </a:p>
                    <a:p>
                      <a:pPr marL="174625" indent="-114300">
                        <a:buFont typeface="Arial" panose="020B0604020202020204" pitchFamily="34" charset="0"/>
                        <a:buChar char="•"/>
                      </a:pPr>
                      <a:r>
                        <a:rPr lang="en-US" sz="900" dirty="0">
                          <a:latin typeface="Lub Dub Condensed" panose="020B0506030403020204" pitchFamily="34" charset="0"/>
                        </a:rPr>
                        <a:t>Can be useful/effective/beneficial</a:t>
                      </a:r>
                    </a:p>
                    <a:p>
                      <a:pPr marL="174625" indent="-114300">
                        <a:buFont typeface="Arial" panose="020B0604020202020204" pitchFamily="34" charset="0"/>
                        <a:buChar char="•"/>
                      </a:pPr>
                      <a:r>
                        <a:rPr lang="en-US" sz="9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900" dirty="0">
                          <a:latin typeface="Lub Dub Condensed" panose="020B0506030403020204" pitchFamily="34" charset="0"/>
                        </a:rPr>
                        <a:t>Treatment/strategy A is probably recommended/indicated in preference to treatment B</a:t>
                      </a:r>
                    </a:p>
                    <a:p>
                      <a:pPr marL="342900" indent="-171450">
                        <a:buFont typeface="Lub Dub Condensed" panose="020B0506030403020204" pitchFamily="34" charset="0"/>
                        <a:buChar char="−"/>
                      </a:pPr>
                      <a:r>
                        <a:rPr lang="en-US" sz="900" dirty="0">
                          <a:latin typeface="Lub Dub Condensed" panose="020B0506030403020204" pitchFamily="34" charset="0"/>
                        </a:rPr>
                        <a:t>It is reasonable to choose treatment A over treatment B</a:t>
                      </a:r>
                    </a:p>
                  </a:txBody>
                  <a:tcPr>
                    <a:lnB w="38100" cap="flat" cmpd="sng" algn="ctr">
                      <a:solidFill>
                        <a:schemeClr val="bg1"/>
                      </a:solidFill>
                      <a:prstDash val="solid"/>
                      <a:round/>
                      <a:headEnd type="none" w="med" len="med"/>
                      <a:tailEnd type="none" w="med" len="med"/>
                    </a:lnB>
                    <a:solidFill>
                      <a:srgbClr val="F0DB0E"/>
                    </a:solidFill>
                  </a:tcPr>
                </a:tc>
                <a:extLst>
                  <a:ext uri="{0D108BD9-81ED-4DB2-BD59-A6C34878D82A}">
                    <a16:rowId xmlns:a16="http://schemas.microsoft.com/office/drawing/2014/main" val="473413684"/>
                  </a:ext>
                </a:extLst>
              </a:tr>
              <a:tr h="184678">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CLASS 2b (Weak)                                                                                     </a:t>
                      </a:r>
                      <a:r>
                        <a:rPr lang="en-US" sz="1000" b="1" dirty="0">
                          <a:latin typeface="Lub Dub Condensed" panose="020B0506030403020204" pitchFamily="34" charset="0"/>
                        </a:rPr>
                        <a:t>Benefit ≥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solidFill>
                      <a:srgbClr val="F99B1D"/>
                    </a:solidFill>
                  </a:tcPr>
                </a:tc>
                <a:extLst>
                  <a:ext uri="{0D108BD9-81ED-4DB2-BD59-A6C34878D82A}">
                    <a16:rowId xmlns:a16="http://schemas.microsoft.com/office/drawing/2014/main" val="757579678"/>
                  </a:ext>
                </a:extLst>
              </a:tr>
              <a:tr h="220606">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May/might be reasonable</a:t>
                      </a:r>
                    </a:p>
                    <a:p>
                      <a:pPr marL="174625" indent="-114300">
                        <a:buFont typeface="Arial" panose="020B0604020202020204" pitchFamily="34" charset="0"/>
                        <a:buChar char="•"/>
                      </a:pPr>
                      <a:r>
                        <a:rPr lang="en-US" sz="900" dirty="0">
                          <a:latin typeface="Lub Dub Condensed" panose="020B0506030403020204" pitchFamily="34" charset="0"/>
                        </a:rPr>
                        <a:t>May/might be considered</a:t>
                      </a:r>
                    </a:p>
                    <a:p>
                      <a:pPr marL="174625" indent="-114300">
                        <a:buFont typeface="Arial" panose="020B0604020202020204" pitchFamily="34" charset="0"/>
                        <a:buChar char="•"/>
                      </a:pPr>
                      <a:r>
                        <a:rPr lang="en-US" sz="900" dirty="0">
                          <a:latin typeface="Lub Dub Condensed" panose="020B0506030403020204" pitchFamily="34" charset="0"/>
                        </a:rPr>
                        <a:t>Usefulness/effectiveness is unknown/unclear/uncertain or not well-established</a:t>
                      </a:r>
                    </a:p>
                  </a:txBody>
                  <a:tcPr>
                    <a:lnB w="38100" cap="flat" cmpd="sng" algn="ctr">
                      <a:solidFill>
                        <a:schemeClr val="bg1"/>
                      </a:solidFill>
                      <a:prstDash val="solid"/>
                      <a:round/>
                      <a:headEnd type="none" w="med" len="med"/>
                      <a:tailEnd type="none" w="med" len="med"/>
                    </a:lnB>
                    <a:solidFill>
                      <a:srgbClr val="F99B1D"/>
                    </a:solidFill>
                  </a:tcPr>
                </a:tc>
                <a:extLst>
                  <a:ext uri="{0D108BD9-81ED-4DB2-BD59-A6C34878D82A}">
                    <a16:rowId xmlns:a16="http://schemas.microsoft.com/office/drawing/2014/main" val="3998212600"/>
                  </a:ext>
                </a:extLst>
              </a:tr>
              <a:tr h="198818">
                <a:tc>
                  <a:txBody>
                    <a:bodyPr/>
                    <a:lstStyle/>
                    <a:p>
                      <a:r>
                        <a:rPr lang="en-US" sz="1000" b="1" kern="1200" dirty="0">
                          <a:solidFill>
                            <a:schemeClr val="dk1"/>
                          </a:solidFill>
                          <a:latin typeface="Lub Dub Condensed" panose="020B0506030403020204" pitchFamily="34" charset="0"/>
                          <a:ea typeface="+mn-ea"/>
                          <a:cs typeface="+mn-cs"/>
                        </a:rPr>
                        <a:t>CLASS 3: No Benefit (MODERATE)                                                     Benefit = Risk</a:t>
                      </a:r>
                    </a:p>
                  </a:txBody>
                  <a:tcPr>
                    <a:lnT w="38100" cap="flat" cmpd="sng" algn="ctr">
                      <a:solidFill>
                        <a:schemeClr val="bg1"/>
                      </a:solidFill>
                      <a:prstDash val="solid"/>
                      <a:round/>
                      <a:headEnd type="none" w="med" len="med"/>
                      <a:tailEnd type="none" w="med" len="med"/>
                    </a:lnT>
                    <a:solidFill>
                      <a:srgbClr val="F47320"/>
                    </a:solidFill>
                  </a:tcPr>
                </a:tc>
                <a:extLst>
                  <a:ext uri="{0D108BD9-81ED-4DB2-BD59-A6C34878D82A}">
                    <a16:rowId xmlns:a16="http://schemas.microsoft.com/office/drawing/2014/main" val="2602536859"/>
                  </a:ext>
                </a:extLst>
              </a:tr>
              <a:tr h="277800">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not recommended</a:t>
                      </a:r>
                    </a:p>
                    <a:p>
                      <a:pPr marL="174625" indent="-114300">
                        <a:buFont typeface="Arial" panose="020B0604020202020204" pitchFamily="34" charset="0"/>
                        <a:buChar char="•"/>
                      </a:pPr>
                      <a:r>
                        <a:rPr lang="en-US" sz="900" dirty="0">
                          <a:latin typeface="Lub Dub Condensed" panose="020B0506030403020204" pitchFamily="34" charset="0"/>
                        </a:rPr>
                        <a:t>Is not indicated/useful/effective/beneficial</a:t>
                      </a:r>
                    </a:p>
                    <a:p>
                      <a:pPr marL="174625" indent="-114300">
                        <a:buFont typeface="Arial" panose="020B0604020202020204" pitchFamily="34" charset="0"/>
                        <a:buChar char="•"/>
                      </a:pPr>
                      <a:r>
                        <a:rPr lang="en-US" sz="900" dirty="0">
                          <a:latin typeface="Lub Dub Condensed" panose="020B0506030403020204" pitchFamily="34" charset="0"/>
                        </a:rPr>
                        <a:t>Should not be performed/administered/other</a:t>
                      </a:r>
                    </a:p>
                  </a:txBody>
                  <a:tcPr>
                    <a:lnB w="38100" cap="flat" cmpd="sng" algn="ctr">
                      <a:solidFill>
                        <a:schemeClr val="bg1"/>
                      </a:solidFill>
                      <a:prstDash val="solid"/>
                      <a:round/>
                      <a:headEnd type="none" w="med" len="med"/>
                      <a:tailEnd type="none" w="med" len="med"/>
                    </a:lnB>
                    <a:solidFill>
                      <a:srgbClr val="F47320"/>
                    </a:solidFill>
                  </a:tcPr>
                </a:tc>
                <a:extLst>
                  <a:ext uri="{0D108BD9-81ED-4DB2-BD59-A6C34878D82A}">
                    <a16:rowId xmlns:a16="http://schemas.microsoft.com/office/drawing/2014/main" val="2650303985"/>
                  </a:ext>
                </a:extLst>
              </a:tr>
              <a:tr h="198818">
                <a:tc>
                  <a:txBody>
                    <a:bodyPr/>
                    <a:lstStyle/>
                    <a:p>
                      <a:r>
                        <a:rPr lang="en-US" sz="1000" b="1" kern="1200" dirty="0">
                          <a:solidFill>
                            <a:schemeClr val="dk1"/>
                          </a:solidFill>
                          <a:latin typeface="Lub Dub Condensed" panose="020B0506030403020204" pitchFamily="34" charset="0"/>
                          <a:ea typeface="+mn-ea"/>
                          <a:cs typeface="+mn-cs"/>
                        </a:rPr>
                        <a:t>CLASS 3: Harm (STRONG)                                                                     Risk &gt; Benefit</a:t>
                      </a:r>
                    </a:p>
                  </a:txBody>
                  <a:tcPr>
                    <a:lnT w="38100" cap="flat" cmpd="sng" algn="ctr">
                      <a:solidFill>
                        <a:schemeClr val="bg1"/>
                      </a:solidFill>
                      <a:prstDash val="solid"/>
                      <a:round/>
                      <a:headEnd type="none" w="med" len="med"/>
                      <a:tailEnd type="none" w="med" len="med"/>
                    </a:lnT>
                    <a:solidFill>
                      <a:srgbClr val="EE3823"/>
                    </a:solidFill>
                  </a:tcPr>
                </a:tc>
                <a:extLst>
                  <a:ext uri="{0D108BD9-81ED-4DB2-BD59-A6C34878D82A}">
                    <a16:rowId xmlns:a16="http://schemas.microsoft.com/office/drawing/2014/main" val="3322866847"/>
                  </a:ext>
                </a:extLst>
              </a:tr>
              <a:tr h="198818">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Potentially harmful</a:t>
                      </a:r>
                    </a:p>
                    <a:p>
                      <a:pPr marL="174625" indent="-114300">
                        <a:buFont typeface="Arial" panose="020B0604020202020204" pitchFamily="34" charset="0"/>
                        <a:buChar char="•"/>
                      </a:pPr>
                      <a:r>
                        <a:rPr lang="en-US" sz="900" dirty="0">
                          <a:latin typeface="Lub Dub Condensed" panose="020B0506030403020204" pitchFamily="34" charset="0"/>
                        </a:rPr>
                        <a:t>Causes harm</a:t>
                      </a:r>
                    </a:p>
                    <a:p>
                      <a:pPr marL="174625" indent="-114300">
                        <a:buFont typeface="Arial" panose="020B0604020202020204" pitchFamily="34" charset="0"/>
                        <a:buChar char="•"/>
                      </a:pPr>
                      <a:r>
                        <a:rPr lang="en-US" sz="900" dirty="0">
                          <a:latin typeface="Lub Dub Condensed" panose="020B0506030403020204" pitchFamily="34" charset="0"/>
                        </a:rPr>
                        <a:t>Associated with excess morbidity/mortality</a:t>
                      </a:r>
                    </a:p>
                    <a:p>
                      <a:pPr marL="174625" indent="-114300">
                        <a:buFont typeface="Arial" panose="020B0604020202020204" pitchFamily="34" charset="0"/>
                        <a:buChar char="•"/>
                      </a:pPr>
                      <a:r>
                        <a:rPr lang="en-US" sz="900" dirty="0">
                          <a:latin typeface="Lub Dub Condensed" panose="020B0506030403020204" pitchFamily="34" charset="0"/>
                        </a:rPr>
                        <a:t>Should not be performed/administered/other</a:t>
                      </a:r>
                    </a:p>
                  </a:txBody>
                  <a:tcPr>
                    <a:solidFill>
                      <a:srgbClr val="EE3823"/>
                    </a:solidFill>
                  </a:tcPr>
                </a:tc>
                <a:extLst>
                  <a:ext uri="{0D108BD9-81ED-4DB2-BD59-A6C34878D82A}">
                    <a16:rowId xmlns:a16="http://schemas.microsoft.com/office/drawing/2014/main" val="1232743771"/>
                  </a:ext>
                </a:extLst>
              </a:tr>
            </a:tbl>
          </a:graphicData>
        </a:graphic>
      </p:graphicFrame>
      <p:graphicFrame>
        <p:nvGraphicFramePr>
          <p:cNvPr id="5" name="Table 9">
            <a:extLst>
              <a:ext uri="{FF2B5EF4-FFF2-40B4-BE49-F238E27FC236}">
                <a16:creationId xmlns:a16="http://schemas.microsoft.com/office/drawing/2014/main" id="{B00C9340-2C0C-D20A-CE09-E7E48E9050B7}"/>
              </a:ext>
            </a:extLst>
          </p:cNvPr>
          <p:cNvGraphicFramePr>
            <a:graphicFrameLocks noGrp="1"/>
          </p:cNvGraphicFramePr>
          <p:nvPr/>
        </p:nvGraphicFramePr>
        <p:xfrm>
          <a:off x="7951937" y="365123"/>
          <a:ext cx="3401864" cy="3840480"/>
        </p:xfrm>
        <a:graphic>
          <a:graphicData uri="http://schemas.openxmlformats.org/drawingml/2006/table">
            <a:tbl>
              <a:tblPr firstRow="1" bandRow="1">
                <a:tableStyleId>{5C22544A-7EE6-4342-B048-85BDC9FD1C3A}</a:tableStyleId>
              </a:tblPr>
              <a:tblGrid>
                <a:gridCol w="3401864">
                  <a:extLst>
                    <a:ext uri="{9D8B030D-6E8A-4147-A177-3AD203B41FA5}">
                      <a16:colId xmlns:a16="http://schemas.microsoft.com/office/drawing/2014/main" val="1003014637"/>
                    </a:ext>
                  </a:extLst>
                </a:gridCol>
              </a:tblGrid>
              <a:tr h="227160">
                <a:tc>
                  <a:txBody>
                    <a:bodyPr/>
                    <a:lstStyle/>
                    <a:p>
                      <a:r>
                        <a:rPr lang="en-US" sz="1000" dirty="0">
                          <a:solidFill>
                            <a:sysClr val="windowText" lastClr="000000"/>
                          </a:solidFill>
                          <a:latin typeface="Lub Dub Condensed" panose="020B0506030403020204" pitchFamily="34" charset="0"/>
                        </a:rPr>
                        <a:t>LEVEL (QUALITY) OF EVIDENCE‡</a:t>
                      </a:r>
                    </a:p>
                  </a:txBody>
                  <a:tcPr>
                    <a:solidFill>
                      <a:srgbClr val="D2D3D5"/>
                    </a:solidFill>
                  </a:tcPr>
                </a:tc>
                <a:extLst>
                  <a:ext uri="{0D108BD9-81ED-4DB2-BD59-A6C34878D82A}">
                    <a16:rowId xmlns:a16="http://schemas.microsoft.com/office/drawing/2014/main" val="242032595"/>
                  </a:ext>
                </a:extLst>
              </a:tr>
              <a:tr h="227160">
                <a:tc>
                  <a:txBody>
                    <a:bodyPr/>
                    <a:lstStyle/>
                    <a:p>
                      <a:r>
                        <a:rPr lang="en-US" sz="1000" b="1" dirty="0">
                          <a:latin typeface="Lub Dub Condensed" panose="020B0506030403020204" pitchFamily="34" charset="0"/>
                        </a:rPr>
                        <a:t>LEVEL A</a:t>
                      </a:r>
                    </a:p>
                  </a:txBody>
                  <a:tcPr>
                    <a:solidFill>
                      <a:srgbClr val="4D8AB7"/>
                    </a:solidFill>
                  </a:tcPr>
                </a:tc>
                <a:extLst>
                  <a:ext uri="{0D108BD9-81ED-4DB2-BD59-A6C34878D82A}">
                    <a16:rowId xmlns:a16="http://schemas.microsoft.com/office/drawing/2014/main" val="3318596577"/>
                  </a:ext>
                </a:extLst>
              </a:tr>
              <a:tr h="438094">
                <a:tc>
                  <a:txBody>
                    <a:bodyPr/>
                    <a:lstStyle/>
                    <a:p>
                      <a:pPr marL="174625" indent="-114300">
                        <a:buFont typeface="Arial" panose="020B0604020202020204" pitchFamily="34" charset="0"/>
                        <a:buChar char="•"/>
                      </a:pPr>
                      <a:r>
                        <a:rPr lang="en-US" sz="900" dirty="0">
                          <a:latin typeface="Lub Dub Condensed" panose="020B0506030403020204" pitchFamily="34" charset="0"/>
                        </a:rPr>
                        <a:t>High-quality evidence‡ from more than 1 RCT</a:t>
                      </a:r>
                    </a:p>
                    <a:p>
                      <a:pPr marL="174625" indent="-114300">
                        <a:buFont typeface="Arial" panose="020B0604020202020204" pitchFamily="34" charset="0"/>
                        <a:buChar char="•"/>
                      </a:pPr>
                      <a:r>
                        <a:rPr lang="en-US" sz="900" dirty="0">
                          <a:latin typeface="Lub Dub Condensed" panose="020B0506030403020204" pitchFamily="34" charset="0"/>
                        </a:rPr>
                        <a:t>Meta-analyses of high-quality RCTs</a:t>
                      </a:r>
                    </a:p>
                    <a:p>
                      <a:pPr marL="174625" indent="-114300">
                        <a:buFont typeface="Arial" panose="020B0604020202020204" pitchFamily="34" charset="0"/>
                        <a:buChar char="•"/>
                      </a:pPr>
                      <a:r>
                        <a:rPr lang="en-US" sz="900" dirty="0">
                          <a:latin typeface="Lub Dub Condensed" panose="020B0506030403020204" pitchFamily="34" charset="0"/>
                        </a:rPr>
                        <a:t>One or more RCTs corroborated by high-quality registry studies</a:t>
                      </a:r>
                    </a:p>
                  </a:txBody>
                  <a:tcPr>
                    <a:lnB w="38100" cap="flat" cmpd="sng" algn="ctr">
                      <a:solidFill>
                        <a:schemeClr val="bg1"/>
                      </a:solidFill>
                      <a:prstDash val="solid"/>
                      <a:round/>
                      <a:headEnd type="none" w="med" len="med"/>
                      <a:tailEnd type="none" w="med" len="med"/>
                    </a:lnB>
                    <a:solidFill>
                      <a:srgbClr val="4D8AB7"/>
                    </a:solidFill>
                  </a:tcPr>
                </a:tc>
                <a:extLst>
                  <a:ext uri="{0D108BD9-81ED-4DB2-BD59-A6C34878D82A}">
                    <a16:rowId xmlns:a16="http://schemas.microsoft.com/office/drawing/2014/main" val="1208742902"/>
                  </a:ext>
                </a:extLst>
              </a:tr>
              <a:tr h="227160">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LEVEL B-R                                                                            (Randomized)</a:t>
                      </a:r>
                    </a:p>
                  </a:txBody>
                  <a:tcPr>
                    <a:lnT w="38100" cap="flat" cmpd="sng" algn="ctr">
                      <a:solidFill>
                        <a:schemeClr val="bg1"/>
                      </a:solidFill>
                      <a:prstDash val="solid"/>
                      <a:round/>
                      <a:headEnd type="none" w="med" len="med"/>
                      <a:tailEnd type="none" w="med" len="med"/>
                    </a:lnT>
                    <a:solidFill>
                      <a:srgbClr val="85ADD1"/>
                    </a:solidFill>
                  </a:tcPr>
                </a:tc>
                <a:extLst>
                  <a:ext uri="{0D108BD9-81ED-4DB2-BD59-A6C34878D82A}">
                    <a16:rowId xmlns:a16="http://schemas.microsoft.com/office/drawing/2014/main" val="3747493110"/>
                  </a:ext>
                </a:extLst>
              </a:tr>
              <a:tr h="32451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Moderate-quality evidence</a:t>
                      </a:r>
                      <a:r>
                        <a:rPr lang="en-US" sz="900" dirty="0">
                          <a:latin typeface="Lub Dub Condensed" panose="020B0506030403020204" pitchFamily="34" charset="0"/>
                        </a:rPr>
                        <a:t>‡</a:t>
                      </a:r>
                      <a:r>
                        <a:rPr lang="en-US" sz="900" kern="1200" dirty="0">
                          <a:solidFill>
                            <a:schemeClr val="dk1"/>
                          </a:solidFill>
                          <a:latin typeface="Lub Dub Condensed" panose="020B0506030403020204" pitchFamily="34" charset="0"/>
                          <a:ea typeface="+mn-ea"/>
                          <a:cs typeface="+mn-cs"/>
                        </a:rPr>
                        <a:t> from 1 or more RCTs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moderate-quality RCTs</a:t>
                      </a:r>
                    </a:p>
                  </a:txBody>
                  <a:tcPr>
                    <a:lnB w="38100" cap="flat" cmpd="sng" algn="ctr">
                      <a:solidFill>
                        <a:schemeClr val="bg1"/>
                      </a:solidFill>
                      <a:prstDash val="solid"/>
                      <a:round/>
                      <a:headEnd type="none" w="med" len="med"/>
                      <a:tailEnd type="none" w="med" len="med"/>
                    </a:lnB>
                    <a:solidFill>
                      <a:srgbClr val="85ADD1"/>
                    </a:solidFill>
                  </a:tcPr>
                </a:tc>
                <a:extLst>
                  <a:ext uri="{0D108BD9-81ED-4DB2-BD59-A6C34878D82A}">
                    <a16:rowId xmlns:a16="http://schemas.microsoft.com/office/drawing/2014/main" val="473413684"/>
                  </a:ext>
                </a:extLst>
              </a:tr>
              <a:tr h="227160">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LEVEL B-NR                                                                   (Nonrandomized)</a:t>
                      </a:r>
                    </a:p>
                  </a:txBody>
                  <a:tcPr>
                    <a:lnT w="38100" cap="flat" cmpd="sng" algn="ctr">
                      <a:solidFill>
                        <a:schemeClr val="bg1"/>
                      </a:solidFill>
                      <a:prstDash val="solid"/>
                      <a:round/>
                      <a:headEnd type="none" w="med" len="med"/>
                      <a:tailEnd type="none" w="med" len="med"/>
                    </a:lnT>
                    <a:solidFill>
                      <a:srgbClr val="85ADD1"/>
                    </a:solidFill>
                  </a:tcPr>
                </a:tc>
                <a:extLst>
                  <a:ext uri="{0D108BD9-81ED-4DB2-BD59-A6C34878D82A}">
                    <a16:rowId xmlns:a16="http://schemas.microsoft.com/office/drawing/2014/main" val="757579678"/>
                  </a:ext>
                </a:extLst>
              </a:tr>
              <a:tr h="43809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Moderate-quality evidence</a:t>
                      </a:r>
                      <a:r>
                        <a:rPr lang="en-US" sz="900" dirty="0">
                          <a:latin typeface="Lub Dub Condensed" panose="020B0506030403020204" pitchFamily="34" charset="0"/>
                        </a:rPr>
                        <a:t>‡</a:t>
                      </a:r>
                      <a:r>
                        <a:rPr lang="en-US" sz="900" kern="1200" dirty="0">
                          <a:solidFill>
                            <a:schemeClr val="dk1"/>
                          </a:solidFill>
                          <a:latin typeface="Lub Dub Condensed" panose="020B0506030403020204" pitchFamily="34" charset="0"/>
                          <a:ea typeface="+mn-ea"/>
                          <a:cs typeface="+mn-cs"/>
                        </a:rPr>
                        <a:t> from 1 or more well-designed, well-executed nonrandomized studies, observational studies, or registry studies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such studies</a:t>
                      </a:r>
                    </a:p>
                  </a:txBody>
                  <a:tcPr>
                    <a:lnB w="38100" cap="flat" cmpd="sng" algn="ctr">
                      <a:solidFill>
                        <a:schemeClr val="bg1"/>
                      </a:solidFill>
                      <a:prstDash val="solid"/>
                      <a:round/>
                      <a:headEnd type="none" w="med" len="med"/>
                      <a:tailEnd type="none" w="med" len="med"/>
                    </a:lnB>
                    <a:solidFill>
                      <a:srgbClr val="85ADD1"/>
                    </a:solidFill>
                  </a:tcPr>
                </a:tc>
                <a:extLst>
                  <a:ext uri="{0D108BD9-81ED-4DB2-BD59-A6C34878D82A}">
                    <a16:rowId xmlns:a16="http://schemas.microsoft.com/office/drawing/2014/main" val="3998212600"/>
                  </a:ext>
                </a:extLst>
              </a:tr>
              <a:tr h="227160">
                <a:tc>
                  <a:txBody>
                    <a:bodyPr/>
                    <a:lstStyle/>
                    <a:p>
                      <a:r>
                        <a:rPr lang="en-US" sz="1000" b="1" kern="1200" dirty="0">
                          <a:solidFill>
                            <a:schemeClr val="dk1"/>
                          </a:solidFill>
                          <a:latin typeface="Lub Dub Condensed" panose="020B0506030403020204" pitchFamily="34" charset="0"/>
                          <a:ea typeface="+mn-ea"/>
                          <a:cs typeface="+mn-cs"/>
                        </a:rPr>
                        <a:t>LEVEL C-LD                                                                          (Limited Data)</a:t>
                      </a:r>
                    </a:p>
                  </a:txBody>
                  <a:tcPr>
                    <a:lnT w="38100" cap="flat" cmpd="sng" algn="ctr">
                      <a:solidFill>
                        <a:schemeClr val="bg1"/>
                      </a:solidFill>
                      <a:prstDash val="solid"/>
                      <a:round/>
                      <a:headEnd type="none" w="med" len="med"/>
                      <a:tailEnd type="none" w="med" len="med"/>
                    </a:lnT>
                    <a:solidFill>
                      <a:srgbClr val="C4D8F0"/>
                    </a:solidFill>
                  </a:tcPr>
                </a:tc>
                <a:extLst>
                  <a:ext uri="{0D108BD9-81ED-4DB2-BD59-A6C34878D82A}">
                    <a16:rowId xmlns:a16="http://schemas.microsoft.com/office/drawing/2014/main" val="2602536859"/>
                  </a:ext>
                </a:extLst>
              </a:tr>
              <a:tr h="55167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Randomized or nonrandomized observational or registry studies with limitations of design or execution</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such studies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Physiological or mechanistic studies in human subjects</a:t>
                      </a:r>
                    </a:p>
                  </a:txBody>
                  <a:tcPr>
                    <a:lnB w="38100" cap="flat" cmpd="sng" algn="ctr">
                      <a:solidFill>
                        <a:schemeClr val="bg1"/>
                      </a:solidFill>
                      <a:prstDash val="solid"/>
                      <a:round/>
                      <a:headEnd type="none" w="med" len="med"/>
                      <a:tailEnd type="none" w="med" len="med"/>
                    </a:lnB>
                    <a:solidFill>
                      <a:srgbClr val="C4D8F0"/>
                    </a:solidFill>
                  </a:tcPr>
                </a:tc>
                <a:extLst>
                  <a:ext uri="{0D108BD9-81ED-4DB2-BD59-A6C34878D82A}">
                    <a16:rowId xmlns:a16="http://schemas.microsoft.com/office/drawing/2014/main" val="2650303985"/>
                  </a:ext>
                </a:extLst>
              </a:tr>
              <a:tr h="227160">
                <a:tc>
                  <a:txBody>
                    <a:bodyPr/>
                    <a:lstStyle/>
                    <a:p>
                      <a:r>
                        <a:rPr lang="en-US" sz="1000" b="1" kern="1200" dirty="0">
                          <a:solidFill>
                            <a:schemeClr val="dk1"/>
                          </a:solidFill>
                          <a:latin typeface="Lub Dub Condensed" panose="020B0506030403020204" pitchFamily="34" charset="0"/>
                          <a:ea typeface="+mn-ea"/>
                          <a:cs typeface="+mn-cs"/>
                        </a:rPr>
                        <a:t>LEVEL C-EO                                                                      (Expert Opinion)</a:t>
                      </a:r>
                    </a:p>
                  </a:txBody>
                  <a:tcPr>
                    <a:lnT w="38100" cap="flat" cmpd="sng" algn="ctr">
                      <a:solidFill>
                        <a:schemeClr val="bg1"/>
                      </a:solidFill>
                      <a:prstDash val="solid"/>
                      <a:round/>
                      <a:headEnd type="none" w="med" len="med"/>
                      <a:tailEnd type="none" w="med" len="med"/>
                    </a:lnT>
                    <a:solidFill>
                      <a:srgbClr val="C4D8F0"/>
                    </a:solidFill>
                  </a:tcPr>
                </a:tc>
                <a:extLst>
                  <a:ext uri="{0D108BD9-81ED-4DB2-BD59-A6C34878D82A}">
                    <a16:rowId xmlns:a16="http://schemas.microsoft.com/office/drawing/2014/main" val="3322866847"/>
                  </a:ext>
                </a:extLst>
              </a:tr>
              <a:tr h="211677">
                <a:tc>
                  <a:txBody>
                    <a:bodyPr/>
                    <a:lstStyle/>
                    <a:p>
                      <a:pPr marL="171450" indent="-111125">
                        <a:buFont typeface="Arial" panose="020B0604020202020204" pitchFamily="34" charset="0"/>
                        <a:buChar char="•"/>
                      </a:pPr>
                      <a:r>
                        <a:rPr lang="en-US" sz="900" dirty="0">
                          <a:latin typeface="Lub Dub Condensed" panose="020B0506030403020204" pitchFamily="34" charset="0"/>
                        </a:rPr>
                        <a:t>Consensus of expert opinion based on clinical experience. </a:t>
                      </a:r>
                    </a:p>
                  </a:txBody>
                  <a:tcPr>
                    <a:solidFill>
                      <a:srgbClr val="C4D8F0"/>
                    </a:solidFill>
                  </a:tcPr>
                </a:tc>
                <a:extLst>
                  <a:ext uri="{0D108BD9-81ED-4DB2-BD59-A6C34878D82A}">
                    <a16:rowId xmlns:a16="http://schemas.microsoft.com/office/drawing/2014/main" val="1232743771"/>
                  </a:ext>
                </a:extLst>
              </a:tr>
            </a:tbl>
          </a:graphicData>
        </a:graphic>
      </p:graphicFrame>
      <p:sp>
        <p:nvSpPr>
          <p:cNvPr id="6" name="Text Placeholder 3">
            <a:extLst>
              <a:ext uri="{FF2B5EF4-FFF2-40B4-BE49-F238E27FC236}">
                <a16:creationId xmlns:a16="http://schemas.microsoft.com/office/drawing/2014/main" id="{421B4108-6B1F-8F40-AE71-94DFE09B9BA0}"/>
              </a:ext>
            </a:extLst>
          </p:cNvPr>
          <p:cNvSpPr txBox="1">
            <a:spLocks/>
          </p:cNvSpPr>
          <p:nvPr/>
        </p:nvSpPr>
        <p:spPr>
          <a:xfrm>
            <a:off x="7951937" y="4249267"/>
            <a:ext cx="3401864" cy="12264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Clr>
                <a:srgbClr val="000000"/>
              </a:buClr>
              <a:defRPr/>
            </a:pPr>
            <a:r>
              <a:rPr lang="en-US" sz="700" dirty="0">
                <a:sym typeface="Arial"/>
              </a:rPr>
              <a:t>COR and LOE are determined independently (any COR may be paired with any LOE). </a:t>
            </a:r>
          </a:p>
          <a:p>
            <a:pPr marL="0" indent="0">
              <a:spcBef>
                <a:spcPts val="600"/>
              </a:spcBef>
              <a:buClr>
                <a:srgbClr val="000000"/>
              </a:buClr>
              <a:defRPr/>
            </a:pPr>
            <a:r>
              <a:rPr lang="en-US" sz="700" dirty="0">
                <a:sym typeface="Arial"/>
              </a:rPr>
              <a:t>A recommendation with LOE C does not imply that the recommendation is weak. Many important clinical questions addressed in guidelines do not lend themselves to clinical trials. Although RCTs are unavailable, there may be a very clear clinical consensus that a particular test or therapy is useful or effective.  </a:t>
            </a:r>
          </a:p>
          <a:p>
            <a:pPr marL="0" indent="0">
              <a:spcBef>
                <a:spcPts val="600"/>
              </a:spcBef>
              <a:buClr>
                <a:srgbClr val="000000"/>
              </a:buClr>
              <a:defRPr/>
            </a:pPr>
            <a:r>
              <a:rPr lang="en-US" sz="700" dirty="0">
                <a:sym typeface="Arial"/>
              </a:rPr>
              <a:t>*The outcome or result of the intervention should be specified (an improved clinical outcome or increased diagnostic accuracy or incremental prognostic information). </a:t>
            </a:r>
          </a:p>
          <a:p>
            <a:pPr marL="0" indent="0">
              <a:spcBef>
                <a:spcPts val="600"/>
              </a:spcBef>
              <a:buClr>
                <a:srgbClr val="000000"/>
              </a:buClr>
              <a:defRPr/>
            </a:pPr>
            <a:r>
              <a:rPr lang="en-US" sz="700" dirty="0">
                <a:sym typeface="Arial"/>
              </a:rPr>
              <a:t> </a:t>
            </a:r>
            <a:r>
              <a:rPr lang="en-US" sz="700" b="1" dirty="0">
                <a:sym typeface="Arial"/>
              </a:rPr>
              <a:t>†</a:t>
            </a:r>
            <a:r>
              <a:rPr lang="en-US" sz="700" dirty="0">
                <a:sym typeface="Arial"/>
              </a:rPr>
              <a:t>For comparative-effectiveness recommendation (COR 1 and 2a; LOE A and B only), studies that support the use of comparator verbs should involve direct comparisons of the treatments or strategies being evaluated. </a:t>
            </a:r>
          </a:p>
          <a:p>
            <a:pPr marL="0" indent="0">
              <a:spcBef>
                <a:spcPts val="600"/>
              </a:spcBef>
              <a:buClr>
                <a:srgbClr val="000000"/>
              </a:buClr>
              <a:defRPr/>
            </a:pPr>
            <a:r>
              <a:rPr lang="en-US" sz="700" b="1" dirty="0">
                <a:sym typeface="Arial"/>
              </a:rPr>
              <a:t>‡</a:t>
            </a:r>
            <a:r>
              <a:rPr lang="en-US" sz="700" dirty="0">
                <a:sym typeface="Arial"/>
              </a:rPr>
              <a:t>The method of assessing quality is evolving, including the application of standardized, widely-used, and preferably validated evidence grading tools; and for systematic reviews, the incorporation of an Evidence Review Committee.  </a:t>
            </a:r>
          </a:p>
          <a:p>
            <a:pPr marL="0" indent="0">
              <a:spcBef>
                <a:spcPts val="600"/>
              </a:spcBef>
              <a:buClr>
                <a:srgbClr val="000000"/>
              </a:buClr>
              <a:defRPr/>
            </a:pPr>
            <a:r>
              <a:rPr lang="en-US" sz="700" dirty="0">
                <a:sym typeface="Arial"/>
              </a:rPr>
              <a:t>COR indicates Class of Recommendation; EO, expert opinion; LD, limited data; LOE, Level of Evidence; NR, nonrandomized; R, randomized; and RCT, randomized controlled trial. </a:t>
            </a:r>
          </a:p>
        </p:txBody>
      </p:sp>
      <p:sp>
        <p:nvSpPr>
          <p:cNvPr id="12" name="TextBox 11">
            <a:extLst>
              <a:ext uri="{FF2B5EF4-FFF2-40B4-BE49-F238E27FC236}">
                <a16:creationId xmlns:a16="http://schemas.microsoft.com/office/drawing/2014/main" id="{57214C09-9640-8B57-04BD-120C20C22E01}"/>
              </a:ext>
            </a:extLst>
          </p:cNvPr>
          <p:cNvSpPr txBox="1"/>
          <p:nvPr/>
        </p:nvSpPr>
        <p:spPr>
          <a:xfrm>
            <a:off x="2691546" y="6355866"/>
            <a:ext cx="6808909" cy="230832"/>
          </a:xfrm>
          <a:prstGeom prst="rect">
            <a:avLst/>
          </a:prstGeom>
          <a:noFill/>
        </p:spPr>
        <p:txBody>
          <a:bodyPr wrap="square">
            <a:spAutoFit/>
          </a:bodyPr>
          <a:lstStyle/>
          <a:p>
            <a:pPr algn="ctr">
              <a:buClr>
                <a:srgbClr val="000000"/>
              </a:buClr>
              <a:defRPr/>
            </a:pPr>
            <a:r>
              <a:rPr lang="en-US" sz="900" kern="0" dirty="0" err="1">
                <a:solidFill>
                  <a:schemeClr val="tx1">
                    <a:lumMod val="50000"/>
                    <a:lumOff val="50000"/>
                  </a:schemeClr>
                </a:solidFill>
                <a:latin typeface="Lub Dub Condensed" panose="020B0506030403020204" pitchFamily="34" charset="0"/>
                <a:cs typeface="Arial"/>
              </a:rPr>
              <a:t>Ommen</a:t>
            </a:r>
            <a:r>
              <a:rPr lang="en-US" sz="900" kern="0" dirty="0">
                <a:solidFill>
                  <a:schemeClr val="tx1">
                    <a:lumMod val="50000"/>
                    <a:lumOff val="50000"/>
                  </a:schemeClr>
                </a:solidFill>
                <a:latin typeface="Lub Dub Condensed" panose="020B0506030403020204" pitchFamily="34" charset="0"/>
                <a:cs typeface="Arial"/>
              </a:rPr>
              <a:t>, S.R. et al, 2024 AHA/ACC/AMSSM/HRS/PACES/SCMR Guideline for the Management of Hypertrophic Cardiomyopathy. </a:t>
            </a:r>
            <a:r>
              <a:rPr lang="en-US" sz="900" i="1" kern="0" dirty="0">
                <a:solidFill>
                  <a:schemeClr val="tx1">
                    <a:lumMod val="50000"/>
                    <a:lumOff val="50000"/>
                  </a:schemeClr>
                </a:solidFill>
                <a:latin typeface="Lub Dub Condensed" panose="020B0506030403020204" pitchFamily="34" charset="0"/>
                <a:cs typeface="Arial"/>
              </a:rPr>
              <a:t>Circulation</a:t>
            </a:r>
            <a:r>
              <a:rPr lang="en-US" sz="900" kern="0" dirty="0">
                <a:solidFill>
                  <a:schemeClr val="tx1">
                    <a:lumMod val="50000"/>
                    <a:lumOff val="50000"/>
                  </a:schemeClr>
                </a:solidFill>
                <a:latin typeface="Lub Dub Condensed" panose="020B0506030403020204" pitchFamily="34" charset="0"/>
                <a:cs typeface="Arial"/>
              </a:rPr>
              <a:t>.</a:t>
            </a:r>
          </a:p>
        </p:txBody>
      </p:sp>
    </p:spTree>
    <p:extLst>
      <p:ext uri="{BB962C8B-B14F-4D97-AF65-F5344CB8AC3E}">
        <p14:creationId xmlns:p14="http://schemas.microsoft.com/office/powerpoint/2010/main" val="2423014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5E027-3DC4-D661-C73B-C7661AC05CE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12FF9CB-01A4-CC1D-E327-87AB53A76E2D}"/>
              </a:ext>
            </a:extLst>
          </p:cNvPr>
          <p:cNvSpPr>
            <a:spLocks noGrp="1"/>
          </p:cNvSpPr>
          <p:nvPr>
            <p:ph type="title"/>
          </p:nvPr>
        </p:nvSpPr>
        <p:spPr>
          <a:xfrm>
            <a:off x="838200" y="365125"/>
            <a:ext cx="9652819" cy="660111"/>
          </a:xfrm>
        </p:spPr>
        <p:txBody>
          <a:bodyPr/>
          <a:lstStyle/>
          <a:p>
            <a:r>
              <a:rPr lang="en-US" dirty="0"/>
              <a:t>Risk Assessment of </a:t>
            </a:r>
            <a:br>
              <a:rPr lang="en-US" dirty="0"/>
            </a:br>
            <a:r>
              <a:rPr lang="en-US" dirty="0"/>
              <a:t>Sudden Cardiac Death (SCD) in HCM</a:t>
            </a:r>
          </a:p>
        </p:txBody>
      </p:sp>
      <p:sp>
        <p:nvSpPr>
          <p:cNvPr id="10" name="Rectangle 9">
            <a:extLst>
              <a:ext uri="{FF2B5EF4-FFF2-40B4-BE49-F238E27FC236}">
                <a16:creationId xmlns:a16="http://schemas.microsoft.com/office/drawing/2014/main" id="{6A169EAC-2648-D22F-85DF-8164447871FD}"/>
              </a:ext>
              <a:ext uri="{C183D7F6-B498-43B3-948B-1728B52AA6E4}">
                <adec:decorative xmlns:adec="http://schemas.microsoft.com/office/drawing/2017/decorative" val="1"/>
              </a:ext>
            </a:extLst>
          </p:cNvPr>
          <p:cNvSpPr/>
          <p:nvPr/>
        </p:nvSpPr>
        <p:spPr>
          <a:xfrm>
            <a:off x="1534057" y="1292646"/>
            <a:ext cx="8956962" cy="524469"/>
          </a:xfrm>
          <a:prstGeom prst="rect">
            <a:avLst/>
          </a:prstGeom>
          <a:solidFill>
            <a:srgbClr val="82D4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FFD6459D-E73E-7FBB-213F-F853A8DED484}"/>
              </a:ext>
              <a:ext uri="{C183D7F6-B498-43B3-948B-1728B52AA6E4}">
                <adec:decorative xmlns:adec="http://schemas.microsoft.com/office/drawing/2017/decorative" val="1"/>
              </a:ext>
            </a:extLst>
          </p:cNvPr>
          <p:cNvSpPr/>
          <p:nvPr/>
        </p:nvSpPr>
        <p:spPr>
          <a:xfrm>
            <a:off x="1534057" y="1894683"/>
            <a:ext cx="8956962" cy="1614173"/>
          </a:xfrm>
          <a:prstGeom prst="rect">
            <a:avLst/>
          </a:prstGeom>
          <a:solidFill>
            <a:srgbClr val="82D4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22EAB90-5A4B-4B86-18F8-73E2F6F32A6E}"/>
              </a:ext>
              <a:ext uri="{C183D7F6-B498-43B3-948B-1728B52AA6E4}">
                <adec:decorative xmlns:adec="http://schemas.microsoft.com/office/drawing/2017/decorative" val="1"/>
              </a:ext>
            </a:extLst>
          </p:cNvPr>
          <p:cNvSpPr/>
          <p:nvPr/>
        </p:nvSpPr>
        <p:spPr>
          <a:xfrm>
            <a:off x="1545787" y="3555854"/>
            <a:ext cx="8956962" cy="597191"/>
          </a:xfrm>
          <a:prstGeom prst="rect">
            <a:avLst/>
          </a:prstGeom>
          <a:solidFill>
            <a:srgbClr val="82D4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458DF5F4-07D8-D026-8ED4-453763C10004}"/>
              </a:ext>
              <a:ext uri="{C183D7F6-B498-43B3-948B-1728B52AA6E4}">
                <adec:decorative xmlns:adec="http://schemas.microsoft.com/office/drawing/2017/decorative" val="1"/>
              </a:ext>
            </a:extLst>
          </p:cNvPr>
          <p:cNvSpPr/>
          <p:nvPr/>
        </p:nvSpPr>
        <p:spPr>
          <a:xfrm>
            <a:off x="1584236" y="4229899"/>
            <a:ext cx="8956962" cy="597191"/>
          </a:xfrm>
          <a:prstGeom prst="rect">
            <a:avLst/>
          </a:prstGeom>
          <a:solidFill>
            <a:srgbClr val="F0DB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Graphic 20">
            <a:extLst>
              <a:ext uri="{FF2B5EF4-FFF2-40B4-BE49-F238E27FC236}">
                <a16:creationId xmlns:a16="http://schemas.microsoft.com/office/drawing/2014/main" id="{369E51B7-D17C-411A-611C-D0EE7D85713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98446" y="4243189"/>
            <a:ext cx="611673" cy="611673"/>
          </a:xfrm>
          <a:prstGeom prst="rect">
            <a:avLst/>
          </a:prstGeom>
        </p:spPr>
      </p:pic>
      <p:pic>
        <p:nvPicPr>
          <p:cNvPr id="20" name="Graphic 19">
            <a:extLst>
              <a:ext uri="{FF2B5EF4-FFF2-40B4-BE49-F238E27FC236}">
                <a16:creationId xmlns:a16="http://schemas.microsoft.com/office/drawing/2014/main" id="{9BD5FBA7-D137-584F-2820-3E9AD6DC4C8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34963" y="3500389"/>
            <a:ext cx="675156" cy="675156"/>
          </a:xfrm>
          <a:prstGeom prst="rect">
            <a:avLst/>
          </a:prstGeom>
        </p:spPr>
      </p:pic>
      <p:pic>
        <p:nvPicPr>
          <p:cNvPr id="7" name="Graphic 6">
            <a:extLst>
              <a:ext uri="{FF2B5EF4-FFF2-40B4-BE49-F238E27FC236}">
                <a16:creationId xmlns:a16="http://schemas.microsoft.com/office/drawing/2014/main" id="{6F1BAC91-74BA-9A43-6957-2B4E16AB823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66569" y="1272822"/>
            <a:ext cx="564117" cy="564117"/>
          </a:xfrm>
          <a:prstGeom prst="rect">
            <a:avLst/>
          </a:prstGeom>
        </p:spPr>
      </p:pic>
      <p:pic>
        <p:nvPicPr>
          <p:cNvPr id="5" name="Graphic 4">
            <a:extLst>
              <a:ext uri="{FF2B5EF4-FFF2-40B4-BE49-F238E27FC236}">
                <a16:creationId xmlns:a16="http://schemas.microsoft.com/office/drawing/2014/main" id="{421251EA-9BF2-7557-E6DC-6CD7724CE01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45787" y="2004993"/>
            <a:ext cx="633618" cy="633618"/>
          </a:xfrm>
          <a:prstGeom prst="rect">
            <a:avLst/>
          </a:prstGeom>
        </p:spPr>
      </p:pic>
      <p:sp>
        <p:nvSpPr>
          <p:cNvPr id="9" name="TextBox 8">
            <a:extLst>
              <a:ext uri="{FF2B5EF4-FFF2-40B4-BE49-F238E27FC236}">
                <a16:creationId xmlns:a16="http://schemas.microsoft.com/office/drawing/2014/main" id="{A45236FC-BACC-79D0-DCE6-29C71E9E8177}"/>
              </a:ext>
            </a:extLst>
          </p:cNvPr>
          <p:cNvSpPr txBox="1"/>
          <p:nvPr/>
        </p:nvSpPr>
        <p:spPr>
          <a:xfrm>
            <a:off x="2193103" y="1401387"/>
            <a:ext cx="6749671" cy="338554"/>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i="0" strike="noStrike" kern="0" cap="none" spc="0" normalizeH="0" baseline="0" noProof="0" dirty="0">
                <a:ln>
                  <a:noFill/>
                </a:ln>
                <a:solidFill>
                  <a:srgbClr val="000000"/>
                </a:solidFill>
                <a:effectLst/>
                <a:uLnTx/>
                <a:uFillTx/>
                <a:latin typeface="Lub Dub Medium" panose="020B0603030403020204" pitchFamily="34" charset="0"/>
                <a:cs typeface="Arial"/>
                <a:sym typeface="Arial"/>
              </a:rPr>
              <a:t>At initial evaluation and every 1-2 years (Class 1)</a:t>
            </a:r>
          </a:p>
        </p:txBody>
      </p:sp>
      <p:sp>
        <p:nvSpPr>
          <p:cNvPr id="3" name="TextBox 2">
            <a:extLst>
              <a:ext uri="{FF2B5EF4-FFF2-40B4-BE49-F238E27FC236}">
                <a16:creationId xmlns:a16="http://schemas.microsoft.com/office/drawing/2014/main" id="{BA25186B-623C-7E89-228E-9AF172F29BA2}"/>
              </a:ext>
            </a:extLst>
          </p:cNvPr>
          <p:cNvSpPr txBox="1"/>
          <p:nvPr/>
        </p:nvSpPr>
        <p:spPr>
          <a:xfrm>
            <a:off x="2193104" y="1926574"/>
            <a:ext cx="7310780" cy="1569660"/>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sng" strike="noStrike" kern="0" cap="none" spc="0" normalizeH="0" baseline="0" noProof="0" dirty="0">
                <a:ln>
                  <a:noFill/>
                </a:ln>
                <a:solidFill>
                  <a:srgbClr val="000000"/>
                </a:solidFill>
                <a:effectLst/>
                <a:uLnTx/>
                <a:uFillTx/>
                <a:latin typeface="Lub Dub Bold" panose="020B0803030403020204" pitchFamily="34" charset="0"/>
                <a:cs typeface="Arial"/>
                <a:sym typeface="Arial"/>
              </a:rPr>
              <a:t>Assess the following (Class 1):</a:t>
            </a:r>
          </a:p>
          <a:p>
            <a:pPr marL="457200" marR="0" lvl="0" indent="-285750"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Lub Dub Condensed" panose="020B0506030403020204" pitchFamily="34" charset="0"/>
                <a:cs typeface="Arial"/>
                <a:sym typeface="Arial"/>
              </a:rPr>
              <a:t>Personal history of cardiac arrest, sustained ventricular arrhythmia, OR unexplained syncope suspected to be arrhythmic</a:t>
            </a:r>
          </a:p>
          <a:p>
            <a:pPr marL="457200" marR="0" lvl="0" indent="-285750"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Lub Dub Condensed" panose="020B0506030403020204" pitchFamily="34" charset="0"/>
                <a:cs typeface="Arial"/>
                <a:sym typeface="Arial"/>
              </a:rPr>
              <a:t>Family history of premature SCD in a close relative</a:t>
            </a:r>
          </a:p>
          <a:p>
            <a:pPr marL="457200" marR="0" lvl="0" indent="-285750"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Lub Dub Condensed" panose="020B0506030403020204" pitchFamily="34" charset="0"/>
                <a:cs typeface="Arial"/>
                <a:sym typeface="Arial"/>
              </a:rPr>
              <a:t>Maximal LV wall thickness ≥30mm, EF ≤50%, LV apical aneurysm</a:t>
            </a:r>
          </a:p>
          <a:p>
            <a:pPr marL="457200" marR="0" lvl="0" indent="-285750"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Lub Dub Condensed" panose="020B0506030403020204" pitchFamily="34" charset="0"/>
                <a:cs typeface="Arial"/>
                <a:sym typeface="Arial"/>
              </a:rPr>
              <a:t>NSVT or VT episodes on continuous ambulatory electrocardiographic monitoring</a:t>
            </a:r>
          </a:p>
        </p:txBody>
      </p:sp>
      <p:sp>
        <p:nvSpPr>
          <p:cNvPr id="16" name="TextBox 15">
            <a:extLst>
              <a:ext uri="{FF2B5EF4-FFF2-40B4-BE49-F238E27FC236}">
                <a16:creationId xmlns:a16="http://schemas.microsoft.com/office/drawing/2014/main" id="{1BB7C55E-5ED1-AEBA-F471-8F4EF8EFFF29}"/>
              </a:ext>
            </a:extLst>
          </p:cNvPr>
          <p:cNvSpPr txBox="1"/>
          <p:nvPr/>
        </p:nvSpPr>
        <p:spPr>
          <a:xfrm>
            <a:off x="2351603" y="3603392"/>
            <a:ext cx="6993781" cy="58477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i="0" strike="noStrike" kern="0" cap="none" spc="0" normalizeH="0" baseline="0" noProof="0" dirty="0">
                <a:ln>
                  <a:noFill/>
                </a:ln>
                <a:solidFill>
                  <a:srgbClr val="000000"/>
                </a:solidFill>
                <a:effectLst/>
                <a:uLnTx/>
                <a:uFillTx/>
                <a:latin typeface="Lub Dub Medium" panose="020B0603030403020204" pitchFamily="34" charset="0"/>
                <a:cs typeface="Arial"/>
                <a:sym typeface="Arial"/>
              </a:rPr>
              <a:t>CMR imaging to help decision regarding ICD if risk remains “unresolved” or if the patient is unsure about ICD placement (Class 1)</a:t>
            </a:r>
          </a:p>
        </p:txBody>
      </p:sp>
      <p:sp>
        <p:nvSpPr>
          <p:cNvPr id="23" name="TextBox 22">
            <a:extLst>
              <a:ext uri="{FF2B5EF4-FFF2-40B4-BE49-F238E27FC236}">
                <a16:creationId xmlns:a16="http://schemas.microsoft.com/office/drawing/2014/main" id="{8F979780-6907-E271-DDBE-C45473859FE1}"/>
              </a:ext>
            </a:extLst>
          </p:cNvPr>
          <p:cNvSpPr txBox="1"/>
          <p:nvPr/>
        </p:nvSpPr>
        <p:spPr>
          <a:xfrm>
            <a:off x="2351603" y="4243189"/>
            <a:ext cx="8418808" cy="58477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i="0" strike="noStrike" kern="0" cap="none" spc="0" normalizeH="0" baseline="0" noProof="0" dirty="0">
                <a:ln>
                  <a:noFill/>
                </a:ln>
                <a:solidFill>
                  <a:srgbClr val="000000"/>
                </a:solidFill>
                <a:effectLst/>
                <a:uLnTx/>
                <a:uFillTx/>
                <a:latin typeface="Lub Dub Medium" panose="020B0603030403020204" pitchFamily="34" charset="0"/>
                <a:cs typeface="Arial"/>
                <a:sym typeface="Arial"/>
              </a:rPr>
              <a:t>≥16 years old, reasonable to obtain echocardiographic LA diameter and maximal LVOT gradient to assist in shared decision making for ICD placement (Class 2a)</a:t>
            </a:r>
          </a:p>
        </p:txBody>
      </p:sp>
      <p:sp>
        <p:nvSpPr>
          <p:cNvPr id="8" name="Text Placeholder 7">
            <a:extLst>
              <a:ext uri="{FF2B5EF4-FFF2-40B4-BE49-F238E27FC236}">
                <a16:creationId xmlns:a16="http://schemas.microsoft.com/office/drawing/2014/main" id="{778E2A44-5F16-522C-464F-96884BBA3C0C}"/>
              </a:ext>
            </a:extLst>
          </p:cNvPr>
          <p:cNvSpPr>
            <a:spLocks noGrp="1"/>
          </p:cNvSpPr>
          <p:nvPr>
            <p:ph type="body" sz="quarter" idx="13"/>
          </p:nvPr>
        </p:nvSpPr>
        <p:spPr>
          <a:xfrm>
            <a:off x="1972541" y="5687223"/>
            <a:ext cx="8246918" cy="564629"/>
          </a:xfrm>
        </p:spPr>
        <p:txBody>
          <a:bodyPr/>
          <a:lstStyle/>
          <a:p>
            <a:pPr algn="ctr"/>
            <a:r>
              <a:rPr lang="en-US" b="1" dirty="0"/>
              <a:t>Abbreviations: </a:t>
            </a:r>
            <a:r>
              <a:rPr lang="en-US" dirty="0"/>
              <a:t>EF indicates ejection fraction; NSVT, non-sustained ventricular tachycardia; CMR, cardiovascular magnetic resonance; ICD, implantable cardioverter-defibrillator; LGE. Late gadolinium enhancement; LA, left atrium; LVOT, left ventricular outflow tract; IVSD, interventricular septal diameter; and LVPWD, left ventricular posterior wall diameter.</a:t>
            </a:r>
          </a:p>
        </p:txBody>
      </p:sp>
      <p:sp>
        <p:nvSpPr>
          <p:cNvPr id="4" name="Slide Number Placeholder 3">
            <a:extLst>
              <a:ext uri="{FF2B5EF4-FFF2-40B4-BE49-F238E27FC236}">
                <a16:creationId xmlns:a16="http://schemas.microsoft.com/office/drawing/2014/main" id="{380EBABA-AD1E-4399-5E7F-4A0F79C6D75C}"/>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20</a:t>
            </a:fld>
            <a:endParaRPr lang="en-US" sz="900" dirty="0"/>
          </a:p>
        </p:txBody>
      </p:sp>
      <p:sp>
        <p:nvSpPr>
          <p:cNvPr id="12" name="Rectangle 11">
            <a:extLst>
              <a:ext uri="{FF2B5EF4-FFF2-40B4-BE49-F238E27FC236}">
                <a16:creationId xmlns:a16="http://schemas.microsoft.com/office/drawing/2014/main" id="{60799BCB-340A-24A8-054F-8698D2CE7D3F}"/>
              </a:ext>
              <a:ext uri="{C183D7F6-B498-43B3-948B-1728B52AA6E4}">
                <adec:decorative xmlns:adec="http://schemas.microsoft.com/office/drawing/2017/decorative" val="1"/>
              </a:ext>
            </a:extLst>
          </p:cNvPr>
          <p:cNvSpPr/>
          <p:nvPr/>
        </p:nvSpPr>
        <p:spPr>
          <a:xfrm>
            <a:off x="1584236" y="4908625"/>
            <a:ext cx="8956962" cy="737852"/>
          </a:xfrm>
          <a:prstGeom prst="rect">
            <a:avLst/>
          </a:prstGeom>
          <a:solidFill>
            <a:srgbClr val="F0DB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400" dirty="0">
              <a:solidFill>
                <a:schemeClr val="tx1"/>
              </a:solidFill>
              <a:latin typeface="Lub Dub Medium" panose="020B0603030403020204" pitchFamily="34" charset="0"/>
            </a:endParaRPr>
          </a:p>
        </p:txBody>
      </p:sp>
      <p:sp>
        <p:nvSpPr>
          <p:cNvPr id="14" name="TextBox 13">
            <a:extLst>
              <a:ext uri="{FF2B5EF4-FFF2-40B4-BE49-F238E27FC236}">
                <a16:creationId xmlns:a16="http://schemas.microsoft.com/office/drawing/2014/main" id="{C8340FE7-7C43-57A9-6B16-6AAA6F0709E6}"/>
              </a:ext>
            </a:extLst>
          </p:cNvPr>
          <p:cNvSpPr txBox="1"/>
          <p:nvPr/>
        </p:nvSpPr>
        <p:spPr>
          <a:xfrm>
            <a:off x="2360389" y="4893708"/>
            <a:ext cx="7859070" cy="738664"/>
          </a:xfrm>
          <a:prstGeom prst="rect">
            <a:avLst/>
          </a:prstGeom>
          <a:noFill/>
        </p:spPr>
        <p:txBody>
          <a:bodyPr wrap="square">
            <a:spAutoFit/>
          </a:bodyPr>
          <a:lstStyle/>
          <a:p>
            <a:r>
              <a:rPr lang="en-US" sz="1400" dirty="0">
                <a:solidFill>
                  <a:schemeClr val="tx1"/>
                </a:solidFill>
                <a:latin typeface="Lub Dub Medium" panose="020B0603030403020204" pitchFamily="34" charset="0"/>
              </a:rPr>
              <a:t>&lt; 16 years of age it is reasonable to calculate an estimated 5-year sudden death risk that includes echocardiographic parameters and genotype that may be useful during shared decision-making for ICD placement </a:t>
            </a:r>
            <a:r>
              <a:rPr lang="en-US" sz="1400" dirty="0">
                <a:latin typeface="Lub Dub Medium" panose="020B0603030403020204" pitchFamily="34" charset="0"/>
              </a:rPr>
              <a:t> (Class 2a)</a:t>
            </a:r>
            <a:endParaRPr lang="en-US" sz="1400" dirty="0">
              <a:solidFill>
                <a:schemeClr val="tx1"/>
              </a:solidFill>
              <a:latin typeface="Lub Dub Medium" panose="020B0603030403020204" pitchFamily="34" charset="0"/>
            </a:endParaRPr>
          </a:p>
        </p:txBody>
      </p:sp>
      <p:pic>
        <p:nvPicPr>
          <p:cNvPr id="15" name="Graphic 14">
            <a:extLst>
              <a:ext uri="{FF2B5EF4-FFF2-40B4-BE49-F238E27FC236}">
                <a16:creationId xmlns:a16="http://schemas.microsoft.com/office/drawing/2014/main" id="{BC67B966-9B27-38ED-369B-F0D4B115E2C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98446" y="4941758"/>
            <a:ext cx="611673" cy="611673"/>
          </a:xfrm>
          <a:prstGeom prst="rect">
            <a:avLst/>
          </a:prstGeom>
        </p:spPr>
      </p:pic>
    </p:spTree>
    <p:extLst>
      <p:ext uri="{BB962C8B-B14F-4D97-AF65-F5344CB8AC3E}">
        <p14:creationId xmlns:p14="http://schemas.microsoft.com/office/powerpoint/2010/main" val="206054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34D64-4A2C-A539-633D-48F5BA555497}"/>
            </a:ext>
          </a:extLst>
        </p:cNvPr>
        <p:cNvGrpSpPr/>
        <p:nvPr/>
      </p:nvGrpSpPr>
      <p:grpSpPr>
        <a:xfrm>
          <a:off x="0" y="0"/>
          <a:ext cx="0" cy="0"/>
          <a:chOff x="0" y="0"/>
          <a:chExt cx="0" cy="0"/>
        </a:xfrm>
      </p:grpSpPr>
      <p:cxnSp>
        <p:nvCxnSpPr>
          <p:cNvPr id="38" name="Straight Arrow Connector 37">
            <a:extLst>
              <a:ext uri="{FF2B5EF4-FFF2-40B4-BE49-F238E27FC236}">
                <a16:creationId xmlns:a16="http://schemas.microsoft.com/office/drawing/2014/main" id="{ADAE7064-C531-9A1E-8468-FBA318FA6074}"/>
              </a:ext>
              <a:ext uri="{C183D7F6-B498-43B3-948B-1728B52AA6E4}">
                <adec:decorative xmlns:adec="http://schemas.microsoft.com/office/drawing/2017/decorative" val="1"/>
              </a:ext>
            </a:extLst>
          </p:cNvPr>
          <p:cNvCxnSpPr>
            <a:cxnSpLocks/>
          </p:cNvCxnSpPr>
          <p:nvPr/>
        </p:nvCxnSpPr>
        <p:spPr>
          <a:xfrm>
            <a:off x="5321997" y="3653025"/>
            <a:ext cx="0" cy="82296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65BAB7CF-EDD9-0FD5-8532-D03AF5F87222}"/>
              </a:ext>
              <a:ext uri="{C183D7F6-B498-43B3-948B-1728B52AA6E4}">
                <adec:decorative xmlns:adec="http://schemas.microsoft.com/office/drawing/2017/decorative" val="1"/>
              </a:ext>
            </a:extLst>
          </p:cNvPr>
          <p:cNvCxnSpPr>
            <a:cxnSpLocks/>
          </p:cNvCxnSpPr>
          <p:nvPr/>
        </p:nvCxnSpPr>
        <p:spPr>
          <a:xfrm>
            <a:off x="3699143" y="3653025"/>
            <a:ext cx="0" cy="82296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F21088F-8AE1-8543-F340-44192501AF2F}"/>
              </a:ext>
            </a:extLst>
          </p:cNvPr>
          <p:cNvSpPr>
            <a:spLocks noGrp="1"/>
          </p:cNvSpPr>
          <p:nvPr>
            <p:ph type="title"/>
          </p:nvPr>
        </p:nvSpPr>
        <p:spPr/>
        <p:txBody>
          <a:bodyPr/>
          <a:lstStyle/>
          <a:p>
            <a:r>
              <a:rPr lang="en-US" dirty="0"/>
              <a:t>ICD Placement in High-Risk Patients with HCM</a:t>
            </a:r>
          </a:p>
        </p:txBody>
      </p:sp>
      <p:sp>
        <p:nvSpPr>
          <p:cNvPr id="45" name="Rectangle 44" descr="This figure shows the recommended criteria for ICD placement in high-risk patients with HCM">
            <a:extLst>
              <a:ext uri="{FF2B5EF4-FFF2-40B4-BE49-F238E27FC236}">
                <a16:creationId xmlns:a16="http://schemas.microsoft.com/office/drawing/2014/main" id="{DFD1B5D4-7F86-1AA8-0DDF-C881CAADDF06}"/>
              </a:ext>
            </a:extLst>
          </p:cNvPr>
          <p:cNvSpPr/>
          <p:nvPr/>
        </p:nvSpPr>
        <p:spPr>
          <a:xfrm>
            <a:off x="393531" y="1034571"/>
            <a:ext cx="11444242" cy="4657294"/>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B61B1B9D-2746-5A92-6719-30BB2F929771}"/>
              </a:ext>
            </a:extLst>
          </p:cNvPr>
          <p:cNvSpPr>
            <a:spLocks noGrp="1"/>
          </p:cNvSpPr>
          <p:nvPr>
            <p:ph type="body" sz="quarter" idx="13"/>
          </p:nvPr>
        </p:nvSpPr>
        <p:spPr>
          <a:xfrm>
            <a:off x="2317173" y="5691865"/>
            <a:ext cx="7557655" cy="366034"/>
          </a:xfrm>
        </p:spPr>
        <p:txBody>
          <a:bodyPr/>
          <a:lstStyle/>
          <a:p>
            <a:pPr marL="0" indent="0" algn="ctr"/>
            <a:r>
              <a:rPr lang="en-US" b="1" dirty="0"/>
              <a:t>Abbreviations: </a:t>
            </a:r>
            <a:r>
              <a:rPr lang="en-US" dirty="0"/>
              <a:t>ICD indicates implantable cardioverter defibrillator; SCD, sudden cardiac death; VF, ventricular fibrillation; VT, ventricular tachycardia; LVH, left ventricular hypertrophy; FH, family history; EF, ejection fraction; NSVT, non-sustained ventricular tachycardia; LGE, late gadolinium enhancement; and CMR, cardiac magnetic resonance imaging.</a:t>
            </a:r>
          </a:p>
        </p:txBody>
      </p:sp>
      <p:sp>
        <p:nvSpPr>
          <p:cNvPr id="4" name="Slide Number Placeholder 3">
            <a:extLst>
              <a:ext uri="{FF2B5EF4-FFF2-40B4-BE49-F238E27FC236}">
                <a16:creationId xmlns:a16="http://schemas.microsoft.com/office/drawing/2014/main" id="{B573B8A8-BE28-9892-8E3B-42AF47B3ABC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21</a:t>
            </a:fld>
            <a:endParaRPr lang="en-US" sz="900" dirty="0"/>
          </a:p>
        </p:txBody>
      </p:sp>
      <p:sp>
        <p:nvSpPr>
          <p:cNvPr id="18" name="Round Same Side Corner Rectangle 60">
            <a:extLst>
              <a:ext uri="{FF2B5EF4-FFF2-40B4-BE49-F238E27FC236}">
                <a16:creationId xmlns:a16="http://schemas.microsoft.com/office/drawing/2014/main" id="{1966C226-B210-B186-EF5A-3BABF33C2BE5}"/>
              </a:ext>
              <a:ext uri="{C183D7F6-B498-43B3-948B-1728B52AA6E4}">
                <adec:decorative xmlns:adec="http://schemas.microsoft.com/office/drawing/2017/decorative" val="1"/>
              </a:ext>
            </a:extLst>
          </p:cNvPr>
          <p:cNvSpPr/>
          <p:nvPr/>
        </p:nvSpPr>
        <p:spPr>
          <a:xfrm>
            <a:off x="475387" y="4475985"/>
            <a:ext cx="2214621" cy="988593"/>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600" b="1" i="0" u="none" strike="noStrike" kern="1200" cap="none" spc="0" normalizeH="0" baseline="0" noProof="0" dirty="0">
                <a:ln>
                  <a:noFill/>
                </a:ln>
                <a:solidFill>
                  <a:schemeClr val="tx1"/>
                </a:solidFill>
                <a:effectLst/>
                <a:uLnTx/>
                <a:uFillTx/>
                <a:latin typeface="Lub Dub Condensed" panose="020B0506030403020204"/>
              </a:rPr>
              <a:t>An ICD is recommended (Class 1)</a:t>
            </a:r>
          </a:p>
        </p:txBody>
      </p:sp>
      <p:sp>
        <p:nvSpPr>
          <p:cNvPr id="19" name="TextBox 18">
            <a:extLst>
              <a:ext uri="{FF2B5EF4-FFF2-40B4-BE49-F238E27FC236}">
                <a16:creationId xmlns:a16="http://schemas.microsoft.com/office/drawing/2014/main" id="{03427CB0-1B6A-D952-D4E1-1B0CE35156A7}"/>
              </a:ext>
              <a:ext uri="{C183D7F6-B498-43B3-948B-1728B52AA6E4}">
                <adec:decorative xmlns:adec="http://schemas.microsoft.com/office/drawing/2017/decorative" val="1"/>
              </a:ext>
            </a:extLst>
          </p:cNvPr>
          <p:cNvSpPr txBox="1"/>
          <p:nvPr/>
        </p:nvSpPr>
        <p:spPr>
          <a:xfrm>
            <a:off x="578006" y="1231722"/>
            <a:ext cx="1587894" cy="1228192"/>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t>Cardiac Arrest,  or sustained VT</a:t>
            </a:r>
          </a:p>
        </p:txBody>
      </p:sp>
      <p:sp>
        <p:nvSpPr>
          <p:cNvPr id="20" name="Round Same Side Corner Rectangle 60">
            <a:extLst>
              <a:ext uri="{FF2B5EF4-FFF2-40B4-BE49-F238E27FC236}">
                <a16:creationId xmlns:a16="http://schemas.microsoft.com/office/drawing/2014/main" id="{57ED4D65-4254-3D3D-0CAA-4886101E4301}"/>
              </a:ext>
              <a:ext uri="{C183D7F6-B498-43B3-948B-1728B52AA6E4}">
                <adec:decorative xmlns:adec="http://schemas.microsoft.com/office/drawing/2017/decorative" val="1"/>
              </a:ext>
            </a:extLst>
          </p:cNvPr>
          <p:cNvSpPr/>
          <p:nvPr/>
        </p:nvSpPr>
        <p:spPr>
          <a:xfrm>
            <a:off x="3418993" y="4475985"/>
            <a:ext cx="2214621" cy="988593"/>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600" b="1" i="0" u="none" strike="noStrike" kern="1200" cap="none" spc="0" normalizeH="0" baseline="0" noProof="0" dirty="0">
                <a:ln>
                  <a:noFill/>
                </a:ln>
                <a:solidFill>
                  <a:schemeClr val="tx1"/>
                </a:solidFill>
                <a:effectLst/>
                <a:uLnTx/>
                <a:uFillTx/>
                <a:latin typeface="Lub Dub Condensed" panose="020B0506030403020204"/>
              </a:rPr>
              <a:t>An ICD is reasonable (Class 2a)</a:t>
            </a:r>
          </a:p>
        </p:txBody>
      </p:sp>
      <p:sp>
        <p:nvSpPr>
          <p:cNvPr id="21" name="TextBox 20">
            <a:extLst>
              <a:ext uri="{FF2B5EF4-FFF2-40B4-BE49-F238E27FC236}">
                <a16:creationId xmlns:a16="http://schemas.microsoft.com/office/drawing/2014/main" id="{F52CAAD5-2CB7-4F62-D0CF-8EAB2BAB5047}"/>
              </a:ext>
              <a:ext uri="{C183D7F6-B498-43B3-948B-1728B52AA6E4}">
                <adec:decorative xmlns:adec="http://schemas.microsoft.com/office/drawing/2017/decorative" val="1"/>
              </a:ext>
            </a:extLst>
          </p:cNvPr>
          <p:cNvSpPr txBox="1"/>
          <p:nvPr/>
        </p:nvSpPr>
        <p:spPr>
          <a:xfrm>
            <a:off x="2401179" y="1228729"/>
            <a:ext cx="1996560" cy="2527079"/>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t>At least one major risk factor for SCD:</a:t>
            </a:r>
          </a:p>
          <a:p>
            <a:pPr marL="395288" indent="-285750" algn="l">
              <a:buFont typeface="Arial" panose="020B0604020202020204" pitchFamily="34" charset="0"/>
              <a:buChar char="•"/>
            </a:pPr>
            <a:r>
              <a:rPr lang="en-US" b="0" dirty="0"/>
              <a:t>FH of SCD</a:t>
            </a:r>
          </a:p>
          <a:p>
            <a:pPr marL="395288" indent="-285750" algn="l">
              <a:buFont typeface="Arial" panose="020B0604020202020204" pitchFamily="34" charset="0"/>
              <a:buChar char="•"/>
            </a:pPr>
            <a:r>
              <a:rPr lang="en-US" b="0" dirty="0"/>
              <a:t>Massive LVH ≥30mm</a:t>
            </a:r>
          </a:p>
          <a:p>
            <a:pPr marL="395288" indent="-285750" algn="l">
              <a:buFont typeface="Arial" panose="020B0604020202020204" pitchFamily="34" charset="0"/>
              <a:buChar char="•"/>
            </a:pPr>
            <a:r>
              <a:rPr lang="en-US" b="0" dirty="0"/>
              <a:t>Unexplained syncope</a:t>
            </a:r>
          </a:p>
          <a:p>
            <a:pPr marL="395288" indent="-285750" algn="l">
              <a:buFont typeface="Arial" panose="020B0604020202020204" pitchFamily="34" charset="0"/>
              <a:buChar char="•"/>
            </a:pPr>
            <a:r>
              <a:rPr lang="en-US" b="0" dirty="0"/>
              <a:t>LV Apical aneurysm</a:t>
            </a:r>
          </a:p>
          <a:p>
            <a:pPr marL="395288" indent="-285750" algn="l">
              <a:buFont typeface="Arial" panose="020B0604020202020204" pitchFamily="34" charset="0"/>
              <a:buChar char="•"/>
            </a:pPr>
            <a:r>
              <a:rPr lang="en-US" b="0" dirty="0"/>
              <a:t>EF ≤50%</a:t>
            </a:r>
          </a:p>
        </p:txBody>
      </p:sp>
      <p:sp>
        <p:nvSpPr>
          <p:cNvPr id="22" name="Round Same Side Corner Rectangle 60">
            <a:extLst>
              <a:ext uri="{FF2B5EF4-FFF2-40B4-BE49-F238E27FC236}">
                <a16:creationId xmlns:a16="http://schemas.microsoft.com/office/drawing/2014/main" id="{E8736249-C7C7-870E-5333-985C7E116488}"/>
              </a:ext>
              <a:ext uri="{C183D7F6-B498-43B3-948B-1728B52AA6E4}">
                <adec:decorative xmlns:adec="http://schemas.microsoft.com/office/drawing/2017/decorative" val="1"/>
              </a:ext>
            </a:extLst>
          </p:cNvPr>
          <p:cNvSpPr/>
          <p:nvPr/>
        </p:nvSpPr>
        <p:spPr>
          <a:xfrm>
            <a:off x="6515824" y="4475985"/>
            <a:ext cx="2214621" cy="988593"/>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600" b="1" i="0" u="none" strike="noStrike" kern="1200" cap="none" spc="0" normalizeH="0" baseline="0" noProof="0" dirty="0">
                <a:ln>
                  <a:noFill/>
                </a:ln>
                <a:solidFill>
                  <a:schemeClr val="tx1"/>
                </a:solidFill>
                <a:effectLst/>
                <a:uLnTx/>
                <a:uFillTx/>
                <a:latin typeface="Lub Dub Condensed" panose="020B0506030403020204"/>
              </a:rPr>
              <a:t>An ICD may be considered (2b)</a:t>
            </a:r>
          </a:p>
        </p:txBody>
      </p:sp>
      <p:sp>
        <p:nvSpPr>
          <p:cNvPr id="23" name="Round Same Side Corner Rectangle 60">
            <a:extLst>
              <a:ext uri="{FF2B5EF4-FFF2-40B4-BE49-F238E27FC236}">
                <a16:creationId xmlns:a16="http://schemas.microsoft.com/office/drawing/2014/main" id="{776240E7-96D4-3AC4-5461-ACB0F2477314}"/>
              </a:ext>
              <a:ext uri="{C183D7F6-B498-43B3-948B-1728B52AA6E4}">
                <adec:decorative xmlns:adec="http://schemas.microsoft.com/office/drawing/2017/decorative" val="1"/>
              </a:ext>
            </a:extLst>
          </p:cNvPr>
          <p:cNvSpPr/>
          <p:nvPr/>
        </p:nvSpPr>
        <p:spPr>
          <a:xfrm>
            <a:off x="9329788" y="4475985"/>
            <a:ext cx="2214621" cy="988593"/>
          </a:xfrm>
          <a:prstGeom prst="rect">
            <a:avLst/>
          </a:prstGeom>
          <a:solidFill>
            <a:srgbClr val="CE24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600" b="1" i="0" u="none" strike="noStrike" kern="1200" cap="none" spc="0" normalizeH="0" baseline="0" noProof="0" dirty="0">
                <a:ln>
                  <a:noFill/>
                </a:ln>
                <a:solidFill>
                  <a:schemeClr val="bg1"/>
                </a:solidFill>
                <a:effectLst/>
                <a:uLnTx/>
                <a:uFillTx/>
                <a:latin typeface="Lub Dub Condensed" panose="020B0506030403020204"/>
              </a:rPr>
              <a:t>An ICD is not indicated (3: Harm)</a:t>
            </a:r>
          </a:p>
        </p:txBody>
      </p:sp>
      <p:sp>
        <p:nvSpPr>
          <p:cNvPr id="29" name="TextBox 28">
            <a:extLst>
              <a:ext uri="{FF2B5EF4-FFF2-40B4-BE49-F238E27FC236}">
                <a16:creationId xmlns:a16="http://schemas.microsoft.com/office/drawing/2014/main" id="{6B4345B6-1AE2-A7EC-0740-93D7B6DD5C68}"/>
              </a:ext>
              <a:ext uri="{C183D7F6-B498-43B3-948B-1728B52AA6E4}">
                <adec:decorative xmlns:adec="http://schemas.microsoft.com/office/drawing/2017/decorative" val="1"/>
              </a:ext>
            </a:extLst>
          </p:cNvPr>
          <p:cNvSpPr txBox="1"/>
          <p:nvPr/>
        </p:nvSpPr>
        <p:spPr>
          <a:xfrm>
            <a:off x="4769221" y="1686696"/>
            <a:ext cx="1581664" cy="2069113"/>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b="1" dirty="0"/>
              <a:t>At least one conventional risk factor:</a:t>
            </a:r>
          </a:p>
          <a:p>
            <a:pPr marL="395288" indent="-285750" algn="l">
              <a:buFont typeface="Arial" panose="020B0604020202020204" pitchFamily="34" charset="0"/>
              <a:buChar char="•"/>
            </a:pPr>
            <a:r>
              <a:rPr lang="en-US" b="0" dirty="0"/>
              <a:t>Unexplained syncope</a:t>
            </a:r>
          </a:p>
          <a:p>
            <a:pPr marL="395288" indent="-285750" algn="l">
              <a:buFont typeface="Arial" panose="020B0604020202020204" pitchFamily="34" charset="0"/>
              <a:buChar char="•"/>
            </a:pPr>
            <a:r>
              <a:rPr lang="en-US" b="0" dirty="0"/>
              <a:t>Massive LVH</a:t>
            </a:r>
          </a:p>
          <a:p>
            <a:pPr marL="395288" indent="-285750" algn="l">
              <a:buFont typeface="Arial" panose="020B0604020202020204" pitchFamily="34" charset="0"/>
              <a:buChar char="•"/>
            </a:pPr>
            <a:r>
              <a:rPr lang="en-US" b="0" dirty="0"/>
              <a:t>NSVT</a:t>
            </a:r>
          </a:p>
          <a:p>
            <a:pPr marL="395288" indent="-285750" algn="l">
              <a:buFont typeface="Arial" panose="020B0604020202020204" pitchFamily="34" charset="0"/>
              <a:buChar char="•"/>
            </a:pPr>
            <a:r>
              <a:rPr lang="en-US" b="0" dirty="0"/>
              <a:t>FH of SCD</a:t>
            </a:r>
          </a:p>
        </p:txBody>
      </p:sp>
      <p:sp>
        <p:nvSpPr>
          <p:cNvPr id="33" name="TextBox 32">
            <a:extLst>
              <a:ext uri="{FF2B5EF4-FFF2-40B4-BE49-F238E27FC236}">
                <a16:creationId xmlns:a16="http://schemas.microsoft.com/office/drawing/2014/main" id="{88D7A203-9B6F-285C-3D36-C6055BDCCDDC}"/>
              </a:ext>
              <a:ext uri="{C183D7F6-B498-43B3-948B-1728B52AA6E4}">
                <adec:decorative xmlns:adec="http://schemas.microsoft.com/office/drawing/2017/decorative" val="1"/>
              </a:ext>
            </a:extLst>
          </p:cNvPr>
          <p:cNvSpPr txBox="1"/>
          <p:nvPr/>
        </p:nvSpPr>
        <p:spPr>
          <a:xfrm>
            <a:off x="6586163" y="1686696"/>
            <a:ext cx="1520278" cy="1352261"/>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t>Consider additional factor of LGE on CMR or NSVT </a:t>
            </a:r>
          </a:p>
        </p:txBody>
      </p:sp>
      <p:sp>
        <p:nvSpPr>
          <p:cNvPr id="34" name="TextBox 33">
            <a:extLst>
              <a:ext uri="{FF2B5EF4-FFF2-40B4-BE49-F238E27FC236}">
                <a16:creationId xmlns:a16="http://schemas.microsoft.com/office/drawing/2014/main" id="{F028044F-AF8E-DC9E-CFE4-60E6566C1A35}"/>
              </a:ext>
              <a:ext uri="{C183D7F6-B498-43B3-948B-1728B52AA6E4}">
                <adec:decorative xmlns:adec="http://schemas.microsoft.com/office/drawing/2017/decorative" val="1"/>
              </a:ext>
            </a:extLst>
          </p:cNvPr>
          <p:cNvSpPr txBox="1"/>
          <p:nvPr/>
        </p:nvSpPr>
        <p:spPr>
          <a:xfrm>
            <a:off x="8341719" y="1239220"/>
            <a:ext cx="1518499" cy="1229193"/>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t>No major risk factors for SCD with LGE on CMR or NSVT </a:t>
            </a:r>
          </a:p>
        </p:txBody>
      </p:sp>
      <p:sp>
        <p:nvSpPr>
          <p:cNvPr id="35" name="TextBox 34">
            <a:extLst>
              <a:ext uri="{FF2B5EF4-FFF2-40B4-BE49-F238E27FC236}">
                <a16:creationId xmlns:a16="http://schemas.microsoft.com/office/drawing/2014/main" id="{DA4A7FE8-B7D8-9B9A-453C-1439D3D39D55}"/>
              </a:ext>
              <a:ext uri="{C183D7F6-B498-43B3-948B-1728B52AA6E4}">
                <adec:decorative xmlns:adec="http://schemas.microsoft.com/office/drawing/2017/decorative" val="1"/>
              </a:ext>
            </a:extLst>
          </p:cNvPr>
          <p:cNvSpPr txBox="1"/>
          <p:nvPr/>
        </p:nvSpPr>
        <p:spPr>
          <a:xfrm>
            <a:off x="10095495" y="1230721"/>
            <a:ext cx="1518499" cy="1229193"/>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t>No risk factors</a:t>
            </a:r>
          </a:p>
        </p:txBody>
      </p:sp>
      <p:sp>
        <p:nvSpPr>
          <p:cNvPr id="26" name="TextBox 25">
            <a:extLst>
              <a:ext uri="{FF2B5EF4-FFF2-40B4-BE49-F238E27FC236}">
                <a16:creationId xmlns:a16="http://schemas.microsoft.com/office/drawing/2014/main" id="{369ADC86-DB6A-6F42-2D04-C91A2AA3104B}"/>
              </a:ext>
              <a:ext uri="{C183D7F6-B498-43B3-948B-1728B52AA6E4}">
                <adec:decorative xmlns:adec="http://schemas.microsoft.com/office/drawing/2017/decorative" val="1"/>
              </a:ext>
            </a:extLst>
          </p:cNvPr>
          <p:cNvSpPr txBox="1"/>
          <p:nvPr/>
        </p:nvSpPr>
        <p:spPr>
          <a:xfrm>
            <a:off x="4769219" y="1239220"/>
            <a:ext cx="3337221" cy="447476"/>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Children</a:t>
            </a:r>
          </a:p>
        </p:txBody>
      </p:sp>
      <p:cxnSp>
        <p:nvCxnSpPr>
          <p:cNvPr id="27" name="Straight Arrow Connector 26">
            <a:extLst>
              <a:ext uri="{FF2B5EF4-FFF2-40B4-BE49-F238E27FC236}">
                <a16:creationId xmlns:a16="http://schemas.microsoft.com/office/drawing/2014/main" id="{3A6E0296-4F9A-304E-4581-371A667AB677}"/>
              </a:ext>
              <a:ext uri="{C183D7F6-B498-43B3-948B-1728B52AA6E4}">
                <adec:decorative xmlns:adec="http://schemas.microsoft.com/office/drawing/2017/decorative" val="1"/>
              </a:ext>
            </a:extLst>
          </p:cNvPr>
          <p:cNvCxnSpPr>
            <a:cxnSpLocks/>
            <a:stCxn id="19" idx="2"/>
          </p:cNvCxnSpPr>
          <p:nvPr/>
        </p:nvCxnSpPr>
        <p:spPr>
          <a:xfrm>
            <a:off x="1371953" y="2459914"/>
            <a:ext cx="0" cy="201607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0618C41A-F6F3-DDCC-CFA4-8C04745BC459}"/>
              </a:ext>
              <a:ext uri="{C183D7F6-B498-43B3-948B-1728B52AA6E4}">
                <adec:decorative xmlns:adec="http://schemas.microsoft.com/office/drawing/2017/decorative" val="1"/>
              </a:ext>
            </a:extLst>
          </p:cNvPr>
          <p:cNvCxnSpPr>
            <a:cxnSpLocks/>
          </p:cNvCxnSpPr>
          <p:nvPr/>
        </p:nvCxnSpPr>
        <p:spPr>
          <a:xfrm>
            <a:off x="8559610" y="2459914"/>
            <a:ext cx="0" cy="201607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2717E4B-A5EE-88B0-26C0-9C017DE38722}"/>
              </a:ext>
              <a:ext uri="{C183D7F6-B498-43B3-948B-1728B52AA6E4}">
                <adec:decorative xmlns:adec="http://schemas.microsoft.com/office/drawing/2017/decorative" val="1"/>
              </a:ext>
            </a:extLst>
          </p:cNvPr>
          <p:cNvCxnSpPr>
            <a:cxnSpLocks/>
          </p:cNvCxnSpPr>
          <p:nvPr/>
        </p:nvCxnSpPr>
        <p:spPr>
          <a:xfrm flipH="1">
            <a:off x="5633614" y="3038957"/>
            <a:ext cx="1706654" cy="143702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D87C200C-AB17-64EB-ACB6-DCC332DD82E3}"/>
              </a:ext>
              <a:ext uri="{C183D7F6-B498-43B3-948B-1728B52AA6E4}">
                <adec:decorative xmlns:adec="http://schemas.microsoft.com/office/drawing/2017/decorative" val="1"/>
              </a:ext>
            </a:extLst>
          </p:cNvPr>
          <p:cNvCxnSpPr>
            <a:cxnSpLocks/>
          </p:cNvCxnSpPr>
          <p:nvPr/>
        </p:nvCxnSpPr>
        <p:spPr>
          <a:xfrm>
            <a:off x="10854744" y="2459914"/>
            <a:ext cx="0" cy="201607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8E553800-A336-EDF4-CC75-F188F4282944}"/>
              </a:ext>
              <a:ext uri="{C183D7F6-B498-43B3-948B-1728B52AA6E4}">
                <adec:decorative xmlns:adec="http://schemas.microsoft.com/office/drawing/2017/decorative" val="1"/>
              </a:ext>
            </a:extLst>
          </p:cNvPr>
          <p:cNvSpPr txBox="1"/>
          <p:nvPr/>
        </p:nvSpPr>
        <p:spPr>
          <a:xfrm>
            <a:off x="1196921" y="3241171"/>
            <a:ext cx="364750" cy="246221"/>
          </a:xfrm>
          <a:prstGeom prst="rect">
            <a:avLst/>
          </a:prstGeom>
          <a:solidFill>
            <a:schemeClr val="bg1"/>
          </a:solidFill>
        </p:spPr>
        <p:txBody>
          <a:bodyPr wrap="square" lIns="0" tIns="0" rIns="0" bIns="0">
            <a:spAutoFit/>
          </a:bodyPr>
          <a:lstStyle/>
          <a:p>
            <a:pPr algn="ctr"/>
            <a:r>
              <a:rPr lang="en-US" sz="1600" b="1" dirty="0">
                <a:ln w="0"/>
                <a:latin typeface="Lub Dub Condensed" panose="020B0506030403020204" pitchFamily="34" charset="0"/>
              </a:rPr>
              <a:t>YES</a:t>
            </a:r>
          </a:p>
        </p:txBody>
      </p:sp>
    </p:spTree>
    <p:extLst>
      <p:ext uri="{BB962C8B-B14F-4D97-AF65-F5344CB8AC3E}">
        <p14:creationId xmlns:p14="http://schemas.microsoft.com/office/powerpoint/2010/main" val="364354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500"/>
                                        <p:tgtEl>
                                          <p:spTgt spid="46"/>
                                        </p:tgtEl>
                                      </p:cBhvr>
                                    </p:animEffect>
                                  </p:childTnLst>
                                </p:cTn>
                              </p:par>
                              <p:par>
                                <p:cTn id="12" presetID="22" presetClass="entr" presetSubtype="1"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up)">
                                      <p:cBhvr>
                                        <p:cTn id="14" dur="500"/>
                                        <p:tgtEl>
                                          <p:spTgt spid="2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500"/>
                            </p:stCondLst>
                            <p:childTnLst>
                              <p:par>
                                <p:cTn id="25" presetID="22" presetClass="entr" presetSubtype="1"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up)">
                                      <p:cBhvr>
                                        <p:cTn id="27" dur="500"/>
                                        <p:tgtEl>
                                          <p:spTgt spid="36"/>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par>
                          <p:cTn id="41" fill="hold">
                            <p:stCondLst>
                              <p:cond delay="1000"/>
                            </p:stCondLst>
                            <p:childTnLst>
                              <p:par>
                                <p:cTn id="42" presetID="22" presetClass="entr" presetSubtype="1" fill="hold"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up)">
                                      <p:cBhvr>
                                        <p:cTn id="44" dur="5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childTnLst>
                                </p:cTn>
                              </p:par>
                            </p:childTnLst>
                          </p:cTn>
                        </p:par>
                        <p:par>
                          <p:cTn id="50" fill="hold">
                            <p:stCondLst>
                              <p:cond delay="500"/>
                            </p:stCondLst>
                            <p:childTnLst>
                              <p:par>
                                <p:cTn id="51" presetID="22" presetClass="entr" presetSubtype="1" fill="hold"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up)">
                                      <p:cBhvr>
                                        <p:cTn id="53" dur="500"/>
                                        <p:tgtEl>
                                          <p:spTgt spid="43"/>
                                        </p:tgtEl>
                                      </p:cBhvr>
                                    </p:animEffect>
                                  </p:childTnLst>
                                </p:cTn>
                              </p:par>
                            </p:childTnLst>
                          </p:cTn>
                        </p:par>
                        <p:par>
                          <p:cTn id="54" fill="hold">
                            <p:stCondLst>
                              <p:cond delay="1000"/>
                            </p:stCondLst>
                            <p:childTnLst>
                              <p:par>
                                <p:cTn id="55" presetID="10"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500"/>
                                        <p:tgtEl>
                                          <p:spTgt spid="34"/>
                                        </p:tgtEl>
                                      </p:cBhvr>
                                    </p:animEffect>
                                  </p:childTnLst>
                                </p:cTn>
                              </p:par>
                            </p:childTnLst>
                          </p:cTn>
                        </p:par>
                        <p:par>
                          <p:cTn id="63" fill="hold">
                            <p:stCondLst>
                              <p:cond delay="500"/>
                            </p:stCondLst>
                            <p:childTnLst>
                              <p:par>
                                <p:cTn id="64" presetID="22" presetClass="entr" presetSubtype="1"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up)">
                                      <p:cBhvr>
                                        <p:cTn id="66" dur="500"/>
                                        <p:tgtEl>
                                          <p:spTgt spid="4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500"/>
                                        <p:tgtEl>
                                          <p:spTgt spid="35"/>
                                        </p:tgtEl>
                                      </p:cBhvr>
                                    </p:animEffect>
                                  </p:childTnLst>
                                </p:cTn>
                              </p:par>
                            </p:childTnLst>
                          </p:cTn>
                        </p:par>
                        <p:par>
                          <p:cTn id="72" fill="hold">
                            <p:stCondLst>
                              <p:cond delay="500"/>
                            </p:stCondLst>
                            <p:childTnLst>
                              <p:par>
                                <p:cTn id="73" presetID="22" presetClass="entr" presetSubtype="1" fill="hold" nodeType="after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wipe(up)">
                                      <p:cBhvr>
                                        <p:cTn id="75" dur="500"/>
                                        <p:tgtEl>
                                          <p:spTgt spid="44"/>
                                        </p:tgtEl>
                                      </p:cBhvr>
                                    </p:animEffect>
                                  </p:childTnLst>
                                </p:cTn>
                              </p:par>
                            </p:childTnLst>
                          </p:cTn>
                        </p:par>
                        <p:par>
                          <p:cTn id="76" fill="hold">
                            <p:stCondLst>
                              <p:cond delay="1000"/>
                            </p:stCondLst>
                            <p:childTnLst>
                              <p:par>
                                <p:cTn id="77" presetID="10" presetClass="entr" presetSubtype="0"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9" grpId="0" animBg="1"/>
      <p:bldP spid="33" grpId="0" animBg="1"/>
      <p:bldP spid="34" grpId="0" animBg="1"/>
      <p:bldP spid="35" grpId="0" animBg="1"/>
      <p:bldP spid="26" grpId="0" animBg="1"/>
      <p:bldP spid="4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30513-6D42-9F77-2AD0-223EAC438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70D78D-5B35-12EF-4620-9C764DCE786C}"/>
              </a:ext>
            </a:extLst>
          </p:cNvPr>
          <p:cNvSpPr>
            <a:spLocks noGrp="1"/>
          </p:cNvSpPr>
          <p:nvPr>
            <p:ph type="title"/>
          </p:nvPr>
        </p:nvSpPr>
        <p:spPr/>
        <p:txBody>
          <a:bodyPr/>
          <a:lstStyle/>
          <a:p>
            <a:r>
              <a:rPr lang="en-US" sz="3200" b="1" dirty="0"/>
              <a:t>Pharmacologic Management of Obstructive and Non-Obstructive HCM</a:t>
            </a:r>
            <a:endParaRPr lang="en-US" dirty="0"/>
          </a:p>
        </p:txBody>
      </p:sp>
      <p:sp>
        <p:nvSpPr>
          <p:cNvPr id="54" name="Rectangle 53" descr="This algorithm shows the recommendation for the pharmacological management of obstructive HCM, non-obstructive HCM with preserved LVEF, and non-obstructive Apical HCM.">
            <a:extLst>
              <a:ext uri="{FF2B5EF4-FFF2-40B4-BE49-F238E27FC236}">
                <a16:creationId xmlns:a16="http://schemas.microsoft.com/office/drawing/2014/main" id="{12595676-72C3-354B-A11B-7A9581A4CC8A}"/>
              </a:ext>
            </a:extLst>
          </p:cNvPr>
          <p:cNvSpPr/>
          <p:nvPr/>
        </p:nvSpPr>
        <p:spPr>
          <a:xfrm>
            <a:off x="568410" y="1344639"/>
            <a:ext cx="10916123" cy="5011227"/>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A99EB5D3-9A74-1F7A-39A9-5A4987719DD7}"/>
              </a:ext>
            </a:extLst>
          </p:cNvPr>
          <p:cNvSpPr>
            <a:spLocks noGrp="1"/>
          </p:cNvSpPr>
          <p:nvPr>
            <p:ph type="body" sz="quarter" idx="13"/>
          </p:nvPr>
        </p:nvSpPr>
        <p:spPr>
          <a:xfrm>
            <a:off x="1577687" y="5806165"/>
            <a:ext cx="9036627" cy="366034"/>
          </a:xfrm>
        </p:spPr>
        <p:txBody>
          <a:bodyPr/>
          <a:lstStyle/>
          <a:p>
            <a:pPr marL="0" indent="0" algn="ctr"/>
            <a:r>
              <a:rPr lang="en-US" b="1" dirty="0"/>
              <a:t>Abbreviations: </a:t>
            </a:r>
            <a:r>
              <a:rPr lang="en-US" dirty="0" err="1"/>
              <a:t>ACEi</a:t>
            </a:r>
            <a:r>
              <a:rPr lang="en-US" dirty="0"/>
              <a:t> indicates angiotensin-converting enzyme inhibitors; ARB, angiotensin receptor blockers; CCBs, calcium channel blockers; </a:t>
            </a:r>
            <a:br>
              <a:rPr lang="en-US" dirty="0"/>
            </a:br>
            <a:r>
              <a:rPr lang="en-US" dirty="0"/>
              <a:t>GDMT, guideline-directed medical therapy; HCM, hypertrophic cardiomyopathy; LVOTO, left ventricular outflow tract obstruction; and r/t, related to</a:t>
            </a:r>
          </a:p>
        </p:txBody>
      </p:sp>
      <p:sp>
        <p:nvSpPr>
          <p:cNvPr id="17" name="TextBox 16">
            <a:extLst>
              <a:ext uri="{FF2B5EF4-FFF2-40B4-BE49-F238E27FC236}">
                <a16:creationId xmlns:a16="http://schemas.microsoft.com/office/drawing/2014/main" id="{1E33D229-3FA1-80DC-13CA-E3D0A599D464}"/>
              </a:ext>
              <a:ext uri="{C183D7F6-B498-43B3-948B-1728B52AA6E4}">
                <adec:decorative xmlns:adec="http://schemas.microsoft.com/office/drawing/2017/decorative" val="1"/>
              </a:ext>
            </a:extLst>
          </p:cNvPr>
          <p:cNvSpPr txBox="1"/>
          <p:nvPr/>
        </p:nvSpPr>
        <p:spPr>
          <a:xfrm>
            <a:off x="908538" y="1406341"/>
            <a:ext cx="5540892" cy="366034"/>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Obstructive HCM</a:t>
            </a:r>
          </a:p>
        </p:txBody>
      </p:sp>
      <p:sp>
        <p:nvSpPr>
          <p:cNvPr id="18" name="Round Same Side Corner Rectangle 60">
            <a:extLst>
              <a:ext uri="{FF2B5EF4-FFF2-40B4-BE49-F238E27FC236}">
                <a16:creationId xmlns:a16="http://schemas.microsoft.com/office/drawing/2014/main" id="{BC4C696F-4CFC-2EB1-A28D-3A092F22C612}"/>
              </a:ext>
              <a:ext uri="{C183D7F6-B498-43B3-948B-1728B52AA6E4}">
                <adec:decorative xmlns:adec="http://schemas.microsoft.com/office/drawing/2017/decorative" val="1"/>
              </a:ext>
            </a:extLst>
          </p:cNvPr>
          <p:cNvSpPr/>
          <p:nvPr/>
        </p:nvSpPr>
        <p:spPr>
          <a:xfrm>
            <a:off x="2796144" y="4157514"/>
            <a:ext cx="1139270" cy="1594466"/>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200" i="0" u="none" strike="noStrike" kern="1200" cap="none" spc="0" normalizeH="0" baseline="0" noProof="0" dirty="0">
                <a:ln>
                  <a:noFill/>
                </a:ln>
                <a:solidFill>
                  <a:schemeClr val="tx1"/>
                </a:solidFill>
                <a:effectLst/>
                <a:uLnTx/>
                <a:uFillTx/>
                <a:latin typeface="Lub Dub Condensed" panose="020B0506030403020204"/>
              </a:rPr>
              <a:t>If persistent dyspnea with volume overload, consider </a:t>
            </a:r>
            <a:r>
              <a:rPr kumimoji="0" lang="en-US" sz="1200" b="1" i="0" u="none" strike="noStrike" kern="1200" cap="none" spc="0" normalizeH="0" baseline="0" noProof="0" dirty="0">
                <a:ln>
                  <a:noFill/>
                </a:ln>
                <a:solidFill>
                  <a:schemeClr val="tx1"/>
                </a:solidFill>
                <a:effectLst/>
                <a:uLnTx/>
                <a:uFillTx/>
                <a:latin typeface="Lub Dub Condensed" panose="020B0506030403020204"/>
              </a:rPr>
              <a:t>Low Dose Diuretics </a:t>
            </a:r>
            <a:r>
              <a:rPr kumimoji="0" lang="en-US" sz="1200" i="0" u="none" strike="noStrike" kern="1200" cap="none" spc="0" normalizeH="0" baseline="0" noProof="0" dirty="0">
                <a:ln>
                  <a:noFill/>
                </a:ln>
                <a:solidFill>
                  <a:schemeClr val="tx1"/>
                </a:solidFill>
                <a:effectLst/>
                <a:uLnTx/>
                <a:uFillTx/>
                <a:latin typeface="Lub Dub Condensed" panose="020B0506030403020204"/>
              </a:rPr>
              <a:t>(Class 2b)</a:t>
            </a:r>
          </a:p>
        </p:txBody>
      </p:sp>
      <p:sp>
        <p:nvSpPr>
          <p:cNvPr id="21" name="TextBox 20">
            <a:extLst>
              <a:ext uri="{FF2B5EF4-FFF2-40B4-BE49-F238E27FC236}">
                <a16:creationId xmlns:a16="http://schemas.microsoft.com/office/drawing/2014/main" id="{A3DC0D38-720F-CEDF-4A8A-843756179FED}"/>
              </a:ext>
              <a:ext uri="{C183D7F6-B498-43B3-948B-1728B52AA6E4}">
                <adec:decorative xmlns:adec="http://schemas.microsoft.com/office/drawing/2017/decorative" val="1"/>
              </a:ext>
            </a:extLst>
          </p:cNvPr>
          <p:cNvSpPr txBox="1"/>
          <p:nvPr/>
        </p:nvSpPr>
        <p:spPr>
          <a:xfrm>
            <a:off x="7061751" y="1385055"/>
            <a:ext cx="4221712" cy="366034"/>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Non-Obstructive HCM </a:t>
            </a:r>
            <a:r>
              <a:rPr lang="en-US" sz="1600" b="0" dirty="0">
                <a:latin typeface="Lub Dub Condensed" panose="020B0506030403020204" pitchFamily="34" charset="0"/>
              </a:rPr>
              <a:t>Preserved LVEF</a:t>
            </a:r>
          </a:p>
        </p:txBody>
      </p:sp>
      <p:sp>
        <p:nvSpPr>
          <p:cNvPr id="23" name="Round Same Side Corner Rectangle 60">
            <a:extLst>
              <a:ext uri="{FF2B5EF4-FFF2-40B4-BE49-F238E27FC236}">
                <a16:creationId xmlns:a16="http://schemas.microsoft.com/office/drawing/2014/main" id="{B6E564DF-D524-B032-067F-71C4CB3C6C72}"/>
              </a:ext>
              <a:ext uri="{C183D7F6-B498-43B3-948B-1728B52AA6E4}">
                <adec:decorative xmlns:adec="http://schemas.microsoft.com/office/drawing/2017/decorative" val="1"/>
              </a:ext>
            </a:extLst>
          </p:cNvPr>
          <p:cNvSpPr/>
          <p:nvPr/>
        </p:nvSpPr>
        <p:spPr>
          <a:xfrm>
            <a:off x="7047804" y="4628979"/>
            <a:ext cx="4212401" cy="1117336"/>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109538"/>
            <a:r>
              <a:rPr kumimoji="0" lang="en-US" sz="1200" i="0" u="none" strike="noStrike" kern="1200" cap="none" spc="0" normalizeH="0" baseline="0" noProof="0" dirty="0">
                <a:ln>
                  <a:noFill/>
                </a:ln>
                <a:solidFill>
                  <a:schemeClr val="tx1"/>
                </a:solidFill>
                <a:effectLst/>
                <a:uLnTx/>
                <a:uFillTx/>
                <a:latin typeface="Lub Dub Condensed" panose="020B0506030403020204"/>
              </a:rPr>
              <a:t> </a:t>
            </a:r>
            <a:r>
              <a:rPr lang="en-US" sz="1200" dirty="0">
                <a:solidFill>
                  <a:schemeClr val="tx1"/>
                </a:solidFill>
              </a:rPr>
              <a:t>In highly selected patients with apical HCM with severe dyspnea or angina (NYHA class III or class IV) despite maximal medical therapy, and with preserved EF and small LV cavity size, apical myectomy by experienced surgeons at comprehensive centers may be considered to reduce symptoms  </a:t>
            </a:r>
            <a:r>
              <a:rPr kumimoji="0" lang="en-US" sz="1200" i="0" u="none" strike="noStrike" kern="1200" cap="none" spc="0" normalizeH="0" baseline="0" noProof="0" dirty="0">
                <a:ln>
                  <a:noFill/>
                </a:ln>
                <a:solidFill>
                  <a:schemeClr val="tx1"/>
                </a:solidFill>
                <a:effectLst/>
                <a:uLnTx/>
                <a:uFillTx/>
                <a:latin typeface="Lub Dub Condensed" panose="020B0506030403020204"/>
              </a:rPr>
              <a:t>(Class 2b)</a:t>
            </a:r>
          </a:p>
        </p:txBody>
      </p:sp>
      <p:sp>
        <p:nvSpPr>
          <p:cNvPr id="26" name="Round Same Side Corner Rectangle 60">
            <a:extLst>
              <a:ext uri="{FF2B5EF4-FFF2-40B4-BE49-F238E27FC236}">
                <a16:creationId xmlns:a16="http://schemas.microsoft.com/office/drawing/2014/main" id="{6404E070-A386-DB4F-E6EB-253B887EDBB7}"/>
              </a:ext>
              <a:ext uri="{C183D7F6-B498-43B3-948B-1728B52AA6E4}">
                <adec:decorative xmlns:adec="http://schemas.microsoft.com/office/drawing/2017/decorative" val="1"/>
              </a:ext>
            </a:extLst>
          </p:cNvPr>
          <p:cNvSpPr/>
          <p:nvPr/>
        </p:nvSpPr>
        <p:spPr>
          <a:xfrm>
            <a:off x="1121437" y="4157514"/>
            <a:ext cx="1158151" cy="1594466"/>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200" b="1" i="0" u="none" strike="noStrike" kern="1200" cap="none" spc="0" normalizeH="0" baseline="0" noProof="0" dirty="0">
                <a:ln>
                  <a:noFill/>
                </a:ln>
                <a:solidFill>
                  <a:schemeClr val="tx1"/>
                </a:solidFill>
                <a:effectLst/>
                <a:uLnTx/>
                <a:uFillTx/>
                <a:latin typeface="Lub Dub Condensed" panose="020B0506030403020204"/>
              </a:rPr>
              <a:t>Consider Discontinuing:</a:t>
            </a:r>
          </a:p>
          <a:p>
            <a:pPr marL="280988" indent="-171450">
              <a:buFont typeface="Arial" panose="020B0604020202020204" pitchFamily="34" charset="0"/>
              <a:buChar char="•"/>
            </a:pPr>
            <a:r>
              <a:rPr lang="en-US" sz="1100" dirty="0">
                <a:solidFill>
                  <a:schemeClr val="tx1"/>
                </a:solidFill>
                <a:latin typeface="Lub Dub Condensed" panose="020B0506030403020204"/>
              </a:rPr>
              <a:t>Vasodilators</a:t>
            </a:r>
          </a:p>
          <a:p>
            <a:pPr marL="280988" indent="-171450">
              <a:buFont typeface="Arial" panose="020B0604020202020204" pitchFamily="34" charset="0"/>
              <a:buChar char="•"/>
            </a:pPr>
            <a:r>
              <a:rPr lang="en-US" sz="1100" dirty="0">
                <a:solidFill>
                  <a:schemeClr val="tx1"/>
                </a:solidFill>
                <a:latin typeface="Lub Dub Condensed" panose="020B0506030403020204"/>
              </a:rPr>
              <a:t>Digoxin</a:t>
            </a:r>
          </a:p>
          <a:p>
            <a:pPr marL="280988" indent="-171450">
              <a:buFont typeface="Arial" panose="020B0604020202020204" pitchFamily="34" charset="0"/>
              <a:buChar char="•"/>
            </a:pPr>
            <a:r>
              <a:rPr lang="en-US" sz="1100" dirty="0">
                <a:solidFill>
                  <a:schemeClr val="tx1"/>
                </a:solidFill>
                <a:latin typeface="Lub Dub Condensed" panose="020B0506030403020204"/>
              </a:rPr>
              <a:t>High Dose Diuretics (Class 2b)</a:t>
            </a:r>
          </a:p>
        </p:txBody>
      </p:sp>
      <p:sp>
        <p:nvSpPr>
          <p:cNvPr id="27" name="Round Same Side Corner Rectangle 60">
            <a:extLst>
              <a:ext uri="{FF2B5EF4-FFF2-40B4-BE49-F238E27FC236}">
                <a16:creationId xmlns:a16="http://schemas.microsoft.com/office/drawing/2014/main" id="{94A5455E-1634-EAB0-82E4-DC21FEB2517D}"/>
              </a:ext>
              <a:ext uri="{C183D7F6-B498-43B3-948B-1728B52AA6E4}">
                <adec:decorative xmlns:adec="http://schemas.microsoft.com/office/drawing/2017/decorative" val="1"/>
              </a:ext>
            </a:extLst>
          </p:cNvPr>
          <p:cNvSpPr/>
          <p:nvPr/>
        </p:nvSpPr>
        <p:spPr>
          <a:xfrm>
            <a:off x="4473548" y="4167576"/>
            <a:ext cx="1576161" cy="1594466"/>
          </a:xfrm>
          <a:prstGeom prst="rect">
            <a:avLst/>
          </a:prstGeom>
          <a:solidFill>
            <a:srgbClr val="CE24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200" b="1" i="0" u="none" strike="noStrike" kern="1200" cap="none" spc="0" normalizeH="0" baseline="0" noProof="0" dirty="0">
                <a:ln>
                  <a:noFill/>
                </a:ln>
                <a:solidFill>
                  <a:schemeClr val="bg1"/>
                </a:solidFill>
                <a:effectLst/>
                <a:uLnTx/>
                <a:uFillTx/>
                <a:latin typeface="Lub Dub Condensed" panose="020B0506030403020204"/>
              </a:rPr>
              <a:t>Verapamil potentially HARMFUL in:</a:t>
            </a:r>
          </a:p>
          <a:p>
            <a:pPr marL="280988" indent="-171450">
              <a:buFont typeface="Arial" panose="020B0604020202020204" pitchFamily="34" charset="0"/>
              <a:buChar char="•"/>
            </a:pPr>
            <a:r>
              <a:rPr lang="en-US" sz="1100" dirty="0">
                <a:solidFill>
                  <a:schemeClr val="bg1"/>
                </a:solidFill>
                <a:latin typeface="Lub Dub Condensed" panose="020B0506030403020204"/>
              </a:rPr>
              <a:t>Severe Dyspnea at Rest</a:t>
            </a:r>
          </a:p>
          <a:p>
            <a:pPr marL="280988" indent="-171450">
              <a:buFont typeface="Arial" panose="020B0604020202020204" pitchFamily="34" charset="0"/>
              <a:buChar char="•"/>
            </a:pPr>
            <a:r>
              <a:rPr lang="en-US" sz="1100" dirty="0">
                <a:solidFill>
                  <a:schemeClr val="bg1"/>
                </a:solidFill>
                <a:latin typeface="Lub Dub Condensed" panose="020B0506030403020204"/>
              </a:rPr>
              <a:t>Very High Gradients (&gt;100 mmHg)</a:t>
            </a:r>
          </a:p>
          <a:p>
            <a:pPr marL="280988" indent="-171450">
              <a:buFont typeface="Arial" panose="020B0604020202020204" pitchFamily="34" charset="0"/>
              <a:buChar char="•"/>
            </a:pPr>
            <a:r>
              <a:rPr lang="en-US" sz="1100" dirty="0">
                <a:solidFill>
                  <a:schemeClr val="bg1"/>
                </a:solidFill>
                <a:latin typeface="Lub Dub Condensed" panose="020B0506030403020204"/>
              </a:rPr>
              <a:t>Children &lt; 6 Weeks (Class 3: Harm)</a:t>
            </a:r>
          </a:p>
        </p:txBody>
      </p:sp>
      <p:sp>
        <p:nvSpPr>
          <p:cNvPr id="28" name="Round Same Side Corner Rectangle 60">
            <a:extLst>
              <a:ext uri="{FF2B5EF4-FFF2-40B4-BE49-F238E27FC236}">
                <a16:creationId xmlns:a16="http://schemas.microsoft.com/office/drawing/2014/main" id="{D174CC2D-BDE1-C33E-972A-5A2341647BAD}"/>
              </a:ext>
              <a:ext uri="{C183D7F6-B498-43B3-948B-1728B52AA6E4}">
                <adec:decorative xmlns:adec="http://schemas.microsoft.com/office/drawing/2017/decorative" val="1"/>
              </a:ext>
            </a:extLst>
          </p:cNvPr>
          <p:cNvSpPr/>
          <p:nvPr/>
        </p:nvSpPr>
        <p:spPr>
          <a:xfrm>
            <a:off x="4373091" y="2369953"/>
            <a:ext cx="1514317" cy="1205449"/>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1313" indent="-231775">
              <a:buFont typeface="+mj-lt"/>
              <a:buAutoNum type="arabicPeriod"/>
            </a:pPr>
            <a:r>
              <a:rPr lang="en-US" sz="1200" b="1" dirty="0">
                <a:solidFill>
                  <a:schemeClr val="tx1"/>
                </a:solidFill>
                <a:latin typeface="Lub Dub Condensed" panose="020B0506030403020204"/>
              </a:rPr>
              <a:t>Intravenous Fluids</a:t>
            </a:r>
          </a:p>
          <a:p>
            <a:pPr marL="341313" indent="-231775">
              <a:buFont typeface="+mj-lt"/>
              <a:buAutoNum type="arabicPeriod"/>
            </a:pPr>
            <a:r>
              <a:rPr lang="en-US" sz="1200" b="1" dirty="0">
                <a:solidFill>
                  <a:schemeClr val="tx1"/>
                </a:solidFill>
                <a:latin typeface="Lub Dub Condensed" panose="020B0506030403020204"/>
              </a:rPr>
              <a:t>Phenylephrine ± ß-Blocker </a:t>
            </a:r>
            <a:r>
              <a:rPr lang="en-US" sz="1100" dirty="0">
                <a:solidFill>
                  <a:schemeClr val="tx1"/>
                </a:solidFill>
                <a:latin typeface="Lub Dub Condensed" panose="020B0506030403020204"/>
              </a:rPr>
              <a:t>(without inotropic activity) (Class 1)</a:t>
            </a:r>
            <a:endParaRPr lang="en-US" sz="1200" dirty="0">
              <a:solidFill>
                <a:schemeClr val="tx1"/>
              </a:solidFill>
              <a:latin typeface="Lub Dub Condensed" panose="020B0506030403020204"/>
            </a:endParaRPr>
          </a:p>
        </p:txBody>
      </p:sp>
      <p:sp>
        <p:nvSpPr>
          <p:cNvPr id="31" name="Round Same Side Corner Rectangle 60">
            <a:extLst>
              <a:ext uri="{FF2B5EF4-FFF2-40B4-BE49-F238E27FC236}">
                <a16:creationId xmlns:a16="http://schemas.microsoft.com/office/drawing/2014/main" id="{DA8A3303-AFBD-77D0-46A8-B104694DCCF4}"/>
              </a:ext>
              <a:ext uri="{C183D7F6-B498-43B3-948B-1728B52AA6E4}">
                <adec:decorative xmlns:adec="http://schemas.microsoft.com/office/drawing/2017/decorative" val="1"/>
              </a:ext>
            </a:extLst>
          </p:cNvPr>
          <p:cNvSpPr/>
          <p:nvPr/>
        </p:nvSpPr>
        <p:spPr>
          <a:xfrm>
            <a:off x="469548" y="2197258"/>
            <a:ext cx="3119608" cy="1883797"/>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538"/>
            <a:r>
              <a:rPr lang="en-US" sz="1200" b="1" dirty="0">
                <a:solidFill>
                  <a:schemeClr val="tx1"/>
                </a:solidFill>
                <a:latin typeface="Lub Dub Condensed" panose="020B0506030403020204"/>
              </a:rPr>
              <a:t>Step-Wise Approach:</a:t>
            </a:r>
          </a:p>
          <a:p>
            <a:pPr marL="341313" indent="-231775">
              <a:buFont typeface="+mj-lt"/>
              <a:buAutoNum type="arabicPeriod"/>
            </a:pPr>
            <a:r>
              <a:rPr lang="en-US" sz="1100" b="1" dirty="0">
                <a:solidFill>
                  <a:schemeClr val="tx1"/>
                </a:solidFill>
                <a:latin typeface="Lub Dub Condensed" panose="020B0506030403020204"/>
              </a:rPr>
              <a:t>Non-Vasodilating ß-Blocker</a:t>
            </a:r>
          </a:p>
          <a:p>
            <a:pPr marL="341313" indent="-231775">
              <a:buFont typeface="+mj-lt"/>
              <a:buAutoNum type="arabicPeriod"/>
            </a:pPr>
            <a:r>
              <a:rPr lang="en-US" sz="1100" dirty="0">
                <a:solidFill>
                  <a:schemeClr val="tx1"/>
                </a:solidFill>
                <a:latin typeface="Lub Dub Condensed" panose="020B0506030403020204"/>
              </a:rPr>
              <a:t>If not effective or not tolerated, switch to </a:t>
            </a:r>
            <a:r>
              <a:rPr lang="en-US" sz="1100" b="1" dirty="0">
                <a:solidFill>
                  <a:schemeClr val="tx1"/>
                </a:solidFill>
                <a:latin typeface="Lub Dub Condensed" panose="020B0506030403020204"/>
              </a:rPr>
              <a:t>Non-Dihydropyridine CCBs</a:t>
            </a:r>
          </a:p>
          <a:p>
            <a:pPr marL="341313" indent="-231775">
              <a:buFont typeface="+mj-lt"/>
              <a:buAutoNum type="arabicPeriod"/>
            </a:pPr>
            <a:r>
              <a:rPr lang="en-US" sz="1100" b="1" dirty="0">
                <a:solidFill>
                  <a:schemeClr val="tx1"/>
                </a:solidFill>
                <a:latin typeface="Lub Dub Condensed" panose="020B0506030403020204"/>
              </a:rPr>
              <a:t>If persistent severe symptoms,</a:t>
            </a:r>
          </a:p>
          <a:p>
            <a:pPr marL="512763" indent="-163513">
              <a:buFont typeface="Arial" panose="020B0604020202020204" pitchFamily="34" charset="0"/>
              <a:buChar char="•"/>
            </a:pPr>
            <a:r>
              <a:rPr lang="en-US" sz="1100" dirty="0">
                <a:solidFill>
                  <a:schemeClr val="tx1"/>
                </a:solidFill>
                <a:latin typeface="Lub Dub Condensed" panose="020B0506030403020204"/>
              </a:rPr>
              <a:t>Add </a:t>
            </a:r>
            <a:r>
              <a:rPr lang="en-US" sz="1100" b="1" dirty="0">
                <a:solidFill>
                  <a:schemeClr val="tx1"/>
                </a:solidFill>
                <a:latin typeface="Lub Dub Condensed" panose="020B0506030403020204"/>
              </a:rPr>
              <a:t>Myosin Inhibitor </a:t>
            </a:r>
            <a:r>
              <a:rPr lang="en-US" sz="1100" dirty="0">
                <a:solidFill>
                  <a:schemeClr val="tx1"/>
                </a:solidFill>
                <a:latin typeface="Lub Dub Condensed" panose="020B0506030403020204"/>
              </a:rPr>
              <a:t>(</a:t>
            </a:r>
            <a:r>
              <a:rPr lang="en-US" sz="1100" dirty="0" err="1">
                <a:solidFill>
                  <a:schemeClr val="tx1"/>
                </a:solidFill>
                <a:latin typeface="Lub Dub Condensed" panose="020B0506030403020204"/>
              </a:rPr>
              <a:t>ie</a:t>
            </a:r>
            <a:r>
              <a:rPr lang="en-US" sz="1100" dirty="0">
                <a:solidFill>
                  <a:schemeClr val="tx1"/>
                </a:solidFill>
                <a:latin typeface="Lub Dub Condensed" panose="020B0506030403020204"/>
              </a:rPr>
              <a:t> </a:t>
            </a:r>
            <a:r>
              <a:rPr lang="en-US" sz="1100" dirty="0" err="1">
                <a:solidFill>
                  <a:schemeClr val="tx1"/>
                </a:solidFill>
                <a:latin typeface="Lub Dub Condensed" panose="020B0506030403020204"/>
              </a:rPr>
              <a:t>Mavacamten</a:t>
            </a:r>
            <a:r>
              <a:rPr lang="en-US" sz="1100" dirty="0">
                <a:solidFill>
                  <a:schemeClr val="tx1"/>
                </a:solidFill>
                <a:latin typeface="Lub Dub Condensed" panose="020B0506030403020204"/>
              </a:rPr>
              <a:t>)</a:t>
            </a:r>
          </a:p>
          <a:p>
            <a:pPr marL="512763" indent="-163513"/>
            <a:r>
              <a:rPr lang="en-US" sz="1100" dirty="0">
                <a:solidFill>
                  <a:schemeClr val="tx1"/>
                </a:solidFill>
                <a:latin typeface="Lub Dub Condensed" panose="020B0506030403020204"/>
              </a:rPr>
              <a:t>-OR-</a:t>
            </a:r>
          </a:p>
          <a:p>
            <a:pPr marL="512763" indent="-163513">
              <a:buFont typeface="Arial" panose="020B0604020202020204" pitchFamily="34" charset="0"/>
              <a:buChar char="•"/>
            </a:pPr>
            <a:r>
              <a:rPr lang="en-US" sz="1100" dirty="0">
                <a:solidFill>
                  <a:schemeClr val="tx1"/>
                </a:solidFill>
                <a:latin typeface="Lub Dub Condensed" panose="020B0506030403020204"/>
              </a:rPr>
              <a:t>Add </a:t>
            </a:r>
            <a:r>
              <a:rPr lang="en-US" sz="1100" b="1" dirty="0">
                <a:solidFill>
                  <a:schemeClr val="tx1"/>
                </a:solidFill>
                <a:latin typeface="Lub Dub Condensed" panose="020B0506030403020204"/>
              </a:rPr>
              <a:t>Disopyramide</a:t>
            </a:r>
          </a:p>
          <a:p>
            <a:pPr marL="349250"/>
            <a:r>
              <a:rPr lang="en-US" sz="1100" dirty="0">
                <a:solidFill>
                  <a:schemeClr val="tx1"/>
                </a:solidFill>
                <a:latin typeface="Lub Dub Condensed" panose="020B0506030403020204"/>
              </a:rPr>
              <a:t>-OR-</a:t>
            </a:r>
          </a:p>
          <a:p>
            <a:pPr marL="512763" indent="-163513">
              <a:buFont typeface="Arial" panose="020B0604020202020204" pitchFamily="34" charset="0"/>
              <a:buChar char="•"/>
            </a:pPr>
            <a:r>
              <a:rPr lang="en-US" sz="1100" b="1" dirty="0">
                <a:solidFill>
                  <a:schemeClr val="tx1"/>
                </a:solidFill>
                <a:latin typeface="Lub Dub Condensed" panose="020B0506030403020204"/>
              </a:rPr>
              <a:t>Septal Reduction Therapy </a:t>
            </a:r>
            <a:r>
              <a:rPr lang="en-US" sz="1100" dirty="0">
                <a:solidFill>
                  <a:schemeClr val="tx1"/>
                </a:solidFill>
                <a:latin typeface="Lub Dub Condensed" panose="020B0506030403020204"/>
              </a:rPr>
              <a:t>performed at experienced centers (Class 1)</a:t>
            </a:r>
          </a:p>
        </p:txBody>
      </p:sp>
      <p:sp>
        <p:nvSpPr>
          <p:cNvPr id="32" name="Round Same Side Corner Rectangle 60">
            <a:extLst>
              <a:ext uri="{FF2B5EF4-FFF2-40B4-BE49-F238E27FC236}">
                <a16:creationId xmlns:a16="http://schemas.microsoft.com/office/drawing/2014/main" id="{0E7D357A-C44B-F5E7-EB10-9CAA8197FA80}"/>
              </a:ext>
              <a:ext uri="{C183D7F6-B498-43B3-948B-1728B52AA6E4}">
                <adec:decorative xmlns:adec="http://schemas.microsoft.com/office/drawing/2017/decorative" val="1"/>
              </a:ext>
            </a:extLst>
          </p:cNvPr>
          <p:cNvSpPr/>
          <p:nvPr/>
        </p:nvSpPr>
        <p:spPr>
          <a:xfrm>
            <a:off x="7060421" y="2304388"/>
            <a:ext cx="1439822" cy="600164"/>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200" b="1" i="0" u="none" strike="noStrike" kern="1200" cap="none" spc="0" normalizeH="0" baseline="0" noProof="0" dirty="0">
                <a:ln>
                  <a:noFill/>
                </a:ln>
                <a:solidFill>
                  <a:schemeClr val="tx1"/>
                </a:solidFill>
                <a:effectLst/>
                <a:uLnTx/>
                <a:uFillTx/>
                <a:latin typeface="Lub Dub Condensed" panose="020B0506030403020204"/>
              </a:rPr>
              <a:t>ß-Blocker</a:t>
            </a:r>
            <a:r>
              <a:rPr kumimoji="0" lang="en-US" sz="1200" i="0" u="none" strike="noStrike" kern="1200" cap="none" spc="0" normalizeH="0" baseline="0" noProof="0" dirty="0">
                <a:ln>
                  <a:noFill/>
                </a:ln>
                <a:solidFill>
                  <a:schemeClr val="tx1"/>
                </a:solidFill>
                <a:effectLst/>
                <a:uLnTx/>
                <a:uFillTx/>
                <a:latin typeface="Lub Dub Condensed" panose="020B0506030403020204"/>
              </a:rPr>
              <a:t> or </a:t>
            </a:r>
            <a:r>
              <a:rPr kumimoji="0" lang="en-US" sz="1200" b="1" i="0" u="none" strike="noStrike" kern="1200" cap="none" spc="0" normalizeH="0" baseline="0" noProof="0" dirty="0">
                <a:ln>
                  <a:noFill/>
                </a:ln>
                <a:solidFill>
                  <a:schemeClr val="tx1"/>
                </a:solidFill>
                <a:effectLst/>
                <a:uLnTx/>
                <a:uFillTx/>
                <a:latin typeface="Lub Dub Condensed" panose="020B0506030403020204"/>
              </a:rPr>
              <a:t>Non-Dihydropyridine CCBs </a:t>
            </a:r>
            <a:r>
              <a:rPr kumimoji="0" lang="en-US" sz="1100" i="0" u="none" strike="noStrike" kern="1200" cap="none" spc="0" normalizeH="0" baseline="0" noProof="0" dirty="0">
                <a:ln>
                  <a:noFill/>
                </a:ln>
                <a:solidFill>
                  <a:schemeClr val="tx1"/>
                </a:solidFill>
                <a:effectLst/>
                <a:uLnTx/>
                <a:uFillTx/>
                <a:latin typeface="Lub Dub Condensed" panose="020B0506030403020204"/>
              </a:rPr>
              <a:t>(Class 1)</a:t>
            </a:r>
            <a:endParaRPr kumimoji="0" lang="en-US" sz="1200" i="0" u="none" strike="noStrike" kern="1200" cap="none" spc="0" normalizeH="0" baseline="0" noProof="0" dirty="0">
              <a:ln>
                <a:noFill/>
              </a:ln>
              <a:solidFill>
                <a:schemeClr val="tx1"/>
              </a:solidFill>
              <a:effectLst/>
              <a:uLnTx/>
              <a:uFillTx/>
              <a:latin typeface="Lub Dub Condensed" panose="020B0506030403020204"/>
            </a:endParaRPr>
          </a:p>
        </p:txBody>
      </p:sp>
      <p:sp>
        <p:nvSpPr>
          <p:cNvPr id="33" name="Round Same Side Corner Rectangle 60">
            <a:extLst>
              <a:ext uri="{FF2B5EF4-FFF2-40B4-BE49-F238E27FC236}">
                <a16:creationId xmlns:a16="http://schemas.microsoft.com/office/drawing/2014/main" id="{46FB7194-24A4-627D-833E-716CC1A1954C}"/>
              </a:ext>
              <a:ext uri="{C183D7F6-B498-43B3-948B-1728B52AA6E4}">
                <adec:decorative xmlns:adec="http://schemas.microsoft.com/office/drawing/2017/decorative" val="1"/>
              </a:ext>
            </a:extLst>
          </p:cNvPr>
          <p:cNvSpPr/>
          <p:nvPr/>
        </p:nvSpPr>
        <p:spPr>
          <a:xfrm>
            <a:off x="7060421" y="2949928"/>
            <a:ext cx="1439818" cy="284116"/>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200" b="1" i="0" u="none" strike="noStrike" kern="1200" cap="none" spc="0" normalizeH="0" baseline="0" noProof="0" dirty="0">
                <a:ln>
                  <a:noFill/>
                </a:ln>
                <a:solidFill>
                  <a:schemeClr val="tx1"/>
                </a:solidFill>
                <a:effectLst/>
                <a:uLnTx/>
                <a:uFillTx/>
                <a:latin typeface="Lub Dub Condensed" panose="020B0506030403020204"/>
              </a:rPr>
              <a:t>Oral Diuretic </a:t>
            </a:r>
            <a:br>
              <a:rPr kumimoji="0" lang="en-US" sz="1200" b="1" i="0" u="none" strike="noStrike" kern="1200" cap="none" spc="0" normalizeH="0" baseline="0" noProof="0" dirty="0">
                <a:ln>
                  <a:noFill/>
                </a:ln>
                <a:solidFill>
                  <a:schemeClr val="tx1"/>
                </a:solidFill>
                <a:effectLst/>
                <a:uLnTx/>
                <a:uFillTx/>
                <a:latin typeface="Lub Dub Condensed" panose="020B0506030403020204"/>
              </a:rPr>
            </a:br>
            <a:r>
              <a:rPr lang="en-US" sz="1100" dirty="0">
                <a:solidFill>
                  <a:schemeClr val="tx1"/>
                </a:solidFill>
                <a:latin typeface="Lub Dub Condensed" panose="020B0506030403020204"/>
              </a:rPr>
              <a:t>(Class 2a)</a:t>
            </a:r>
          </a:p>
        </p:txBody>
      </p:sp>
      <p:sp>
        <p:nvSpPr>
          <p:cNvPr id="34" name="Round Same Side Corner Rectangle 60">
            <a:extLst>
              <a:ext uri="{FF2B5EF4-FFF2-40B4-BE49-F238E27FC236}">
                <a16:creationId xmlns:a16="http://schemas.microsoft.com/office/drawing/2014/main" id="{8E388050-BE24-B67F-6468-8E8130212DC6}"/>
              </a:ext>
              <a:ext uri="{C183D7F6-B498-43B3-948B-1728B52AA6E4}">
                <adec:decorative xmlns:adec="http://schemas.microsoft.com/office/drawing/2017/decorative" val="1"/>
              </a:ext>
            </a:extLst>
          </p:cNvPr>
          <p:cNvSpPr/>
          <p:nvPr/>
        </p:nvSpPr>
        <p:spPr>
          <a:xfrm>
            <a:off x="8702013" y="2643489"/>
            <a:ext cx="948817" cy="1365459"/>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200" i="0" u="none" strike="noStrike" kern="1200" cap="none" spc="0" normalizeH="0" baseline="0" noProof="0" dirty="0">
                <a:ln>
                  <a:noFill/>
                </a:ln>
                <a:solidFill>
                  <a:schemeClr val="tx1"/>
                </a:solidFill>
                <a:effectLst/>
                <a:uLnTx/>
                <a:uFillTx/>
                <a:latin typeface="Lub Dub Condensed" panose="020B0506030403020204"/>
              </a:rPr>
              <a:t>Benefits of </a:t>
            </a:r>
            <a:br>
              <a:rPr kumimoji="0" lang="en-US" sz="1200" i="0" u="none" strike="noStrike" kern="1200" cap="none" spc="0" normalizeH="0" baseline="0" noProof="0" dirty="0">
                <a:ln>
                  <a:noFill/>
                </a:ln>
                <a:solidFill>
                  <a:schemeClr val="tx1"/>
                </a:solidFill>
                <a:effectLst/>
                <a:uLnTx/>
                <a:uFillTx/>
                <a:latin typeface="Lub Dub Condensed" panose="020B0506030403020204"/>
              </a:rPr>
            </a:br>
            <a:r>
              <a:rPr kumimoji="0" lang="en-US" sz="1200" b="1" i="0" u="none" strike="noStrike" kern="1200" cap="none" spc="0" normalizeH="0" baseline="0" noProof="0" dirty="0">
                <a:ln>
                  <a:noFill/>
                </a:ln>
                <a:solidFill>
                  <a:schemeClr val="tx1"/>
                </a:solidFill>
                <a:effectLst/>
                <a:uLnTx/>
                <a:uFillTx/>
                <a:latin typeface="Lub Dub Condensed" panose="020B0506030403020204"/>
              </a:rPr>
              <a:t>b-Blocker or CCBs </a:t>
            </a:r>
            <a:r>
              <a:rPr kumimoji="0" lang="en-US" sz="1200" i="0" u="none" strike="noStrike" kern="1200" cap="none" spc="0" normalizeH="0" baseline="0" noProof="0" dirty="0">
                <a:ln>
                  <a:noFill/>
                </a:ln>
                <a:solidFill>
                  <a:schemeClr val="tx1"/>
                </a:solidFill>
                <a:effectLst/>
                <a:uLnTx/>
                <a:uFillTx/>
                <a:latin typeface="Lub Dub Condensed" panose="020B0506030403020204"/>
              </a:rPr>
              <a:t>is not well established (Class 2b)</a:t>
            </a:r>
          </a:p>
        </p:txBody>
      </p:sp>
      <p:sp>
        <p:nvSpPr>
          <p:cNvPr id="35" name="Round Same Side Corner Rectangle 60">
            <a:extLst>
              <a:ext uri="{FF2B5EF4-FFF2-40B4-BE49-F238E27FC236}">
                <a16:creationId xmlns:a16="http://schemas.microsoft.com/office/drawing/2014/main" id="{6C735C81-06A8-19D4-0B2C-8989F6187889}"/>
              </a:ext>
              <a:ext uri="{C183D7F6-B498-43B3-948B-1728B52AA6E4}">
                <adec:decorative xmlns:adec="http://schemas.microsoft.com/office/drawing/2017/decorative" val="1"/>
              </a:ext>
            </a:extLst>
          </p:cNvPr>
          <p:cNvSpPr/>
          <p:nvPr/>
        </p:nvSpPr>
        <p:spPr>
          <a:xfrm>
            <a:off x="10124800" y="3220380"/>
            <a:ext cx="1122142" cy="1365582"/>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200" b="1" i="0" u="none" strike="noStrike" kern="1200" cap="none" spc="0" normalizeH="0" baseline="0" noProof="0" dirty="0">
                <a:ln>
                  <a:noFill/>
                </a:ln>
                <a:solidFill>
                  <a:schemeClr val="tx1"/>
                </a:solidFill>
                <a:effectLst/>
                <a:uLnTx/>
                <a:uFillTx/>
                <a:latin typeface="Lub Dub Condensed" panose="020B0506030403020204"/>
              </a:rPr>
              <a:t>Valsartan</a:t>
            </a:r>
            <a:r>
              <a:rPr kumimoji="0" lang="en-US" sz="1200" i="0" u="none" strike="noStrike" kern="1200" cap="none" spc="0" normalizeH="0" baseline="0" noProof="0" dirty="0">
                <a:ln>
                  <a:noFill/>
                </a:ln>
                <a:solidFill>
                  <a:schemeClr val="tx1"/>
                </a:solidFill>
                <a:effectLst/>
                <a:uLnTx/>
                <a:uFillTx/>
                <a:latin typeface="Lub Dub Condensed" panose="020B0506030403020204"/>
              </a:rPr>
              <a:t> may be beneficial to slow adverse cardiac remodeling (Class 2b)</a:t>
            </a:r>
          </a:p>
        </p:txBody>
      </p:sp>
      <p:sp>
        <p:nvSpPr>
          <p:cNvPr id="36" name="Round Same Side Corner Rectangle 60">
            <a:extLst>
              <a:ext uri="{FF2B5EF4-FFF2-40B4-BE49-F238E27FC236}">
                <a16:creationId xmlns:a16="http://schemas.microsoft.com/office/drawing/2014/main" id="{1A865ED8-185E-6E6F-B438-6F0674081CDD}"/>
              </a:ext>
              <a:ext uri="{C183D7F6-B498-43B3-948B-1728B52AA6E4}">
                <adec:decorative xmlns:adec="http://schemas.microsoft.com/office/drawing/2017/decorative" val="1"/>
              </a:ext>
            </a:extLst>
          </p:cNvPr>
          <p:cNvSpPr/>
          <p:nvPr/>
        </p:nvSpPr>
        <p:spPr>
          <a:xfrm>
            <a:off x="7061751" y="3277061"/>
            <a:ext cx="1427824" cy="1162498"/>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200" i="0" u="none" strike="noStrike" kern="1200" cap="none" spc="0" normalizeH="0" baseline="0" noProof="0" dirty="0">
                <a:ln>
                  <a:noFill/>
                </a:ln>
                <a:solidFill>
                  <a:schemeClr val="tx1"/>
                </a:solidFill>
                <a:effectLst/>
                <a:uLnTx/>
                <a:uFillTx/>
                <a:latin typeface="Lub Dub Condensed" panose="020B0506030403020204"/>
              </a:rPr>
              <a:t>Usefulness of </a:t>
            </a:r>
            <a:br>
              <a:rPr kumimoji="0" lang="en-US" sz="1200" i="0" u="none" strike="noStrike" kern="1200" cap="none" spc="0" normalizeH="0" baseline="0" noProof="0" dirty="0">
                <a:ln>
                  <a:noFill/>
                </a:ln>
                <a:solidFill>
                  <a:schemeClr val="tx1"/>
                </a:solidFill>
                <a:effectLst/>
                <a:uLnTx/>
                <a:uFillTx/>
                <a:latin typeface="Lub Dub Condensed" panose="020B0506030403020204"/>
              </a:rPr>
            </a:br>
            <a:r>
              <a:rPr kumimoji="0" lang="en-US" sz="1200" b="1" i="0" u="none" strike="noStrike" kern="1200" cap="none" spc="0" normalizeH="0" baseline="0" noProof="0" dirty="0" err="1">
                <a:ln>
                  <a:noFill/>
                </a:ln>
                <a:solidFill>
                  <a:schemeClr val="tx1"/>
                </a:solidFill>
                <a:effectLst/>
                <a:uLnTx/>
                <a:uFillTx/>
                <a:latin typeface="Lub Dub Condensed" panose="020B0506030403020204"/>
              </a:rPr>
              <a:t>ACEi</a:t>
            </a:r>
            <a:r>
              <a:rPr kumimoji="0" lang="en-US" sz="1200" b="1" i="0" u="none" strike="noStrike" kern="1200" cap="none" spc="0" normalizeH="0" baseline="0" noProof="0" dirty="0">
                <a:ln>
                  <a:noFill/>
                </a:ln>
                <a:solidFill>
                  <a:schemeClr val="tx1"/>
                </a:solidFill>
                <a:effectLst/>
                <a:uLnTx/>
                <a:uFillTx/>
                <a:latin typeface="Lub Dub Condensed" panose="020B0506030403020204"/>
              </a:rPr>
              <a:t> / ARBs </a:t>
            </a:r>
            <a:r>
              <a:rPr kumimoji="0" lang="en-US" sz="1200" i="0" u="none" strike="noStrike" kern="1200" cap="none" spc="0" normalizeH="0" baseline="0" noProof="0" dirty="0">
                <a:ln>
                  <a:noFill/>
                </a:ln>
                <a:solidFill>
                  <a:schemeClr val="tx1"/>
                </a:solidFill>
                <a:effectLst/>
                <a:uLnTx/>
                <a:uFillTx/>
                <a:latin typeface="Lub Dub Condensed" panose="020B0506030403020204"/>
              </a:rPr>
              <a:t>in symptomatic patients is not well established </a:t>
            </a:r>
            <a:br>
              <a:rPr kumimoji="0" lang="en-US" sz="1200" i="0" u="none" strike="noStrike" kern="1200" cap="none" spc="0" normalizeH="0" baseline="0" noProof="0" dirty="0">
                <a:ln>
                  <a:noFill/>
                </a:ln>
                <a:solidFill>
                  <a:schemeClr val="tx1"/>
                </a:solidFill>
                <a:effectLst/>
                <a:uLnTx/>
                <a:uFillTx/>
                <a:latin typeface="Lub Dub Condensed" panose="020B0506030403020204"/>
              </a:rPr>
            </a:br>
            <a:r>
              <a:rPr kumimoji="0" lang="en-US" sz="1200" i="0" u="none" strike="noStrike" kern="1200" cap="none" spc="0" normalizeH="0" baseline="0" noProof="0" dirty="0">
                <a:ln>
                  <a:noFill/>
                </a:ln>
                <a:solidFill>
                  <a:schemeClr val="tx1"/>
                </a:solidFill>
                <a:effectLst/>
                <a:uLnTx/>
                <a:uFillTx/>
                <a:latin typeface="Lub Dub Condensed" panose="020B0506030403020204"/>
              </a:rPr>
              <a:t>(Class 2b)</a:t>
            </a:r>
          </a:p>
        </p:txBody>
      </p:sp>
      <p:cxnSp>
        <p:nvCxnSpPr>
          <p:cNvPr id="41" name="Elbow Connector 82">
            <a:extLst>
              <a:ext uri="{FF2B5EF4-FFF2-40B4-BE49-F238E27FC236}">
                <a16:creationId xmlns:a16="http://schemas.microsoft.com/office/drawing/2014/main" id="{AE6DFD02-B341-0534-178A-D26301B8DC5C}"/>
              </a:ext>
              <a:ext uri="{C183D7F6-B498-43B3-948B-1728B52AA6E4}">
                <adec:decorative xmlns:adec="http://schemas.microsoft.com/office/drawing/2017/decorative" val="1"/>
              </a:ext>
            </a:extLst>
          </p:cNvPr>
          <p:cNvCxnSpPr>
            <a:cxnSpLocks/>
            <a:stCxn id="21" idx="2"/>
            <a:endCxn id="32" idx="0"/>
          </p:cNvCxnSpPr>
          <p:nvPr/>
        </p:nvCxnSpPr>
        <p:spPr>
          <a:xfrm rot="5400000">
            <a:off x="8199821" y="1331601"/>
            <a:ext cx="553299" cy="1392275"/>
          </a:xfrm>
          <a:prstGeom prst="bentConnector3">
            <a:avLst>
              <a:gd name="adj1" fmla="val 15808"/>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Elbow Connector 82">
            <a:extLst>
              <a:ext uri="{FF2B5EF4-FFF2-40B4-BE49-F238E27FC236}">
                <a16:creationId xmlns:a16="http://schemas.microsoft.com/office/drawing/2014/main" id="{7857BF86-8FB0-1624-D4A2-C564F9F6E040}"/>
              </a:ext>
              <a:ext uri="{C183D7F6-B498-43B3-948B-1728B52AA6E4}">
                <adec:decorative xmlns:adec="http://schemas.microsoft.com/office/drawing/2017/decorative" val="1"/>
              </a:ext>
            </a:extLst>
          </p:cNvPr>
          <p:cNvCxnSpPr>
            <a:cxnSpLocks/>
            <a:stCxn id="21" idx="2"/>
            <a:endCxn id="35" idx="0"/>
          </p:cNvCxnSpPr>
          <p:nvPr/>
        </p:nvCxnSpPr>
        <p:spPr>
          <a:xfrm rot="16200000" flipH="1">
            <a:off x="9194594" y="1729102"/>
            <a:ext cx="1469291" cy="151326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51736328-EE29-9683-497A-BCBAF2A103B7}"/>
              </a:ext>
              <a:ext uri="{C183D7F6-B498-43B3-948B-1728B52AA6E4}">
                <adec:decorative xmlns:adec="http://schemas.microsoft.com/office/drawing/2017/decorative" val="1"/>
              </a:ext>
            </a:extLst>
          </p:cNvPr>
          <p:cNvSpPr txBox="1"/>
          <p:nvPr/>
        </p:nvSpPr>
        <p:spPr>
          <a:xfrm>
            <a:off x="9913333" y="1879935"/>
            <a:ext cx="1529693" cy="1107996"/>
          </a:xfrm>
          <a:prstGeom prst="rect">
            <a:avLst/>
          </a:prstGeom>
          <a:solidFill>
            <a:schemeClr val="bg1"/>
          </a:solidFill>
        </p:spPr>
        <p:txBody>
          <a:bodyPr wrap="square">
            <a:spAutoFit/>
          </a:bodyPr>
          <a:lstStyle/>
          <a:p>
            <a:pPr marL="171450" indent="-171450">
              <a:buFont typeface="Arial" panose="020B0604020202020204" pitchFamily="34" charset="0"/>
              <a:buChar char="•"/>
            </a:pPr>
            <a:r>
              <a:rPr lang="en-US" sz="1100" b="1" dirty="0">
                <a:latin typeface="Lub Dub Condensed" panose="020B0506030403020204" pitchFamily="34" charset="0"/>
              </a:rPr>
              <a:t>≤45 years</a:t>
            </a:r>
          </a:p>
          <a:p>
            <a:pPr marL="171450" indent="-171450">
              <a:buFont typeface="Arial" panose="020B0604020202020204" pitchFamily="34" charset="0"/>
              <a:buChar char="•"/>
            </a:pPr>
            <a:r>
              <a:rPr lang="en-US" sz="1100" b="1" dirty="0">
                <a:latin typeface="Lub Dub Condensed" panose="020B0506030403020204" pitchFamily="34" charset="0"/>
              </a:rPr>
              <a:t>Asymptomatic</a:t>
            </a:r>
          </a:p>
          <a:p>
            <a:pPr marL="171450" indent="-171450">
              <a:buFont typeface="Arial" panose="020B0604020202020204" pitchFamily="34" charset="0"/>
              <a:buChar char="•"/>
            </a:pPr>
            <a:r>
              <a:rPr lang="en-US" sz="1100" b="1" dirty="0">
                <a:latin typeface="Lub Dub Condensed" panose="020B0506030403020204" pitchFamily="34" charset="0"/>
              </a:rPr>
              <a:t>Pathogenic sarcomere variant carrier</a:t>
            </a:r>
          </a:p>
          <a:p>
            <a:pPr marL="171450" indent="-171450">
              <a:buFont typeface="Arial" panose="020B0604020202020204" pitchFamily="34" charset="0"/>
              <a:buChar char="•"/>
            </a:pPr>
            <a:r>
              <a:rPr lang="en-US" sz="1100" b="1" dirty="0">
                <a:latin typeface="Lub Dub Condensed" panose="020B0506030403020204" pitchFamily="34" charset="0"/>
              </a:rPr>
              <a:t>Mild phenotype:</a:t>
            </a:r>
          </a:p>
        </p:txBody>
      </p:sp>
      <p:sp>
        <p:nvSpPr>
          <p:cNvPr id="40" name="TextBox 39">
            <a:extLst>
              <a:ext uri="{FF2B5EF4-FFF2-40B4-BE49-F238E27FC236}">
                <a16:creationId xmlns:a16="http://schemas.microsoft.com/office/drawing/2014/main" id="{D8C0C5A5-D39E-8035-4FBA-5E68794CB8F2}"/>
              </a:ext>
              <a:ext uri="{C183D7F6-B498-43B3-948B-1728B52AA6E4}">
                <adec:decorative xmlns:adec="http://schemas.microsoft.com/office/drawing/2017/decorative" val="1"/>
              </a:ext>
            </a:extLst>
          </p:cNvPr>
          <p:cNvSpPr txBox="1"/>
          <p:nvPr/>
        </p:nvSpPr>
        <p:spPr>
          <a:xfrm>
            <a:off x="7051111" y="1897459"/>
            <a:ext cx="1438464" cy="261610"/>
          </a:xfrm>
          <a:prstGeom prst="rect">
            <a:avLst/>
          </a:prstGeom>
          <a:solidFill>
            <a:schemeClr val="bg1"/>
          </a:solidFill>
        </p:spPr>
        <p:txBody>
          <a:bodyPr wrap="square">
            <a:spAutoFit/>
          </a:bodyPr>
          <a:lstStyle/>
          <a:p>
            <a:pPr algn="ctr"/>
            <a:r>
              <a:rPr lang="en-US" sz="1100" b="1" dirty="0">
                <a:latin typeface="Lub Dub Condensed" panose="020B0506030403020204" pitchFamily="34" charset="0"/>
              </a:rPr>
              <a:t>Symptomatic:</a:t>
            </a:r>
          </a:p>
        </p:txBody>
      </p:sp>
      <p:cxnSp>
        <p:nvCxnSpPr>
          <p:cNvPr id="50" name="Elbow Connector 82">
            <a:extLst>
              <a:ext uri="{FF2B5EF4-FFF2-40B4-BE49-F238E27FC236}">
                <a16:creationId xmlns:a16="http://schemas.microsoft.com/office/drawing/2014/main" id="{C390AFCF-BBE1-D7D0-2F5A-62CAF9C5E7E4}"/>
              </a:ext>
              <a:ext uri="{C183D7F6-B498-43B3-948B-1728B52AA6E4}">
                <adec:decorative xmlns:adec="http://schemas.microsoft.com/office/drawing/2017/decorative" val="1"/>
              </a:ext>
            </a:extLst>
          </p:cNvPr>
          <p:cNvCxnSpPr>
            <a:cxnSpLocks/>
            <a:stCxn id="21" idx="2"/>
            <a:endCxn id="34" idx="0"/>
          </p:cNvCxnSpPr>
          <p:nvPr/>
        </p:nvCxnSpPr>
        <p:spPr>
          <a:xfrm rot="16200000" flipH="1">
            <a:off x="8728314" y="2195381"/>
            <a:ext cx="892400" cy="3815"/>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D844D6E4-B687-B87D-B26B-68ECBD143FE1}"/>
              </a:ext>
              <a:ext uri="{C183D7F6-B498-43B3-948B-1728B52AA6E4}">
                <adec:decorative xmlns:adec="http://schemas.microsoft.com/office/drawing/2017/decorative" val="1"/>
              </a:ext>
            </a:extLst>
          </p:cNvPr>
          <p:cNvSpPr txBox="1"/>
          <p:nvPr/>
        </p:nvSpPr>
        <p:spPr>
          <a:xfrm>
            <a:off x="8611535" y="2043706"/>
            <a:ext cx="1122142" cy="270723"/>
          </a:xfrm>
          <a:prstGeom prst="rect">
            <a:avLst/>
          </a:prstGeom>
          <a:solidFill>
            <a:schemeClr val="bg1"/>
          </a:solidFill>
        </p:spPr>
        <p:txBody>
          <a:bodyPr wrap="square">
            <a:spAutoFit/>
          </a:bodyPr>
          <a:lstStyle/>
          <a:p>
            <a:pPr algn="ctr"/>
            <a:r>
              <a:rPr lang="en-US" sz="1100" b="1" dirty="0">
                <a:latin typeface="Lub Dub Condensed" panose="020B0506030403020204" pitchFamily="34" charset="0"/>
              </a:rPr>
              <a:t>Asymptomatic:</a:t>
            </a:r>
          </a:p>
        </p:txBody>
      </p:sp>
      <p:sp>
        <p:nvSpPr>
          <p:cNvPr id="4" name="Slide Number Placeholder 3">
            <a:extLst>
              <a:ext uri="{FF2B5EF4-FFF2-40B4-BE49-F238E27FC236}">
                <a16:creationId xmlns:a16="http://schemas.microsoft.com/office/drawing/2014/main" id="{5331F88D-3DA6-7C6F-DA47-BD9033F3130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22</a:t>
            </a:fld>
            <a:endParaRPr lang="en-US" sz="900" dirty="0"/>
          </a:p>
        </p:txBody>
      </p:sp>
      <p:sp>
        <p:nvSpPr>
          <p:cNvPr id="77" name="TextBox 76">
            <a:extLst>
              <a:ext uri="{FF2B5EF4-FFF2-40B4-BE49-F238E27FC236}">
                <a16:creationId xmlns:a16="http://schemas.microsoft.com/office/drawing/2014/main" id="{A192DD51-51DF-9243-A388-69FCF04F1651}"/>
              </a:ext>
              <a:ext uri="{C183D7F6-B498-43B3-948B-1728B52AA6E4}">
                <adec:decorative xmlns:adec="http://schemas.microsoft.com/office/drawing/2017/decorative" val="1"/>
              </a:ext>
            </a:extLst>
          </p:cNvPr>
          <p:cNvSpPr txBox="1"/>
          <p:nvPr/>
        </p:nvSpPr>
        <p:spPr>
          <a:xfrm>
            <a:off x="1502119" y="1766370"/>
            <a:ext cx="807874" cy="430887"/>
          </a:xfrm>
          <a:prstGeom prst="rect">
            <a:avLst/>
          </a:prstGeom>
          <a:solidFill>
            <a:schemeClr val="bg1"/>
          </a:solidFill>
        </p:spPr>
        <p:txBody>
          <a:bodyPr wrap="square">
            <a:spAutoFit/>
          </a:bodyPr>
          <a:lstStyle/>
          <a:p>
            <a:pPr algn="ctr"/>
            <a:r>
              <a:rPr lang="en-US" sz="1100" b="1" dirty="0">
                <a:latin typeface="Lub Dub Condensed" panose="020B0506030403020204" pitchFamily="34" charset="0"/>
              </a:rPr>
              <a:t>Symptoms r/t LVOTO</a:t>
            </a:r>
          </a:p>
        </p:txBody>
      </p:sp>
      <p:sp>
        <p:nvSpPr>
          <p:cNvPr id="83" name="TextBox 82">
            <a:extLst>
              <a:ext uri="{FF2B5EF4-FFF2-40B4-BE49-F238E27FC236}">
                <a16:creationId xmlns:a16="http://schemas.microsoft.com/office/drawing/2014/main" id="{0043834A-B522-1169-DACA-05F0CAC06C52}"/>
              </a:ext>
              <a:ext uri="{C183D7F6-B498-43B3-948B-1728B52AA6E4}">
                <adec:decorative xmlns:adec="http://schemas.microsoft.com/office/drawing/2017/decorative" val="1"/>
              </a:ext>
            </a:extLst>
          </p:cNvPr>
          <p:cNvSpPr txBox="1"/>
          <p:nvPr/>
        </p:nvSpPr>
        <p:spPr>
          <a:xfrm>
            <a:off x="4621639" y="1834077"/>
            <a:ext cx="934752" cy="430887"/>
          </a:xfrm>
          <a:prstGeom prst="rect">
            <a:avLst/>
          </a:prstGeom>
          <a:solidFill>
            <a:schemeClr val="bg1"/>
          </a:solidFill>
        </p:spPr>
        <p:txBody>
          <a:bodyPr wrap="square">
            <a:spAutoFit/>
          </a:bodyPr>
          <a:lstStyle/>
          <a:p>
            <a:pPr algn="ctr"/>
            <a:r>
              <a:rPr lang="en-US" sz="1100" b="1" dirty="0">
                <a:latin typeface="Lub Dub Condensed" panose="020B0506030403020204" pitchFamily="34" charset="0"/>
              </a:rPr>
              <a:t>Acute Hypotension</a:t>
            </a:r>
          </a:p>
        </p:txBody>
      </p:sp>
      <p:cxnSp>
        <p:nvCxnSpPr>
          <p:cNvPr id="24" name="Elbow Connector 82">
            <a:extLst>
              <a:ext uri="{FF2B5EF4-FFF2-40B4-BE49-F238E27FC236}">
                <a16:creationId xmlns:a16="http://schemas.microsoft.com/office/drawing/2014/main" id="{6B40CC67-5DA0-31F7-6637-F9B183241B03}"/>
              </a:ext>
              <a:ext uri="{C183D7F6-B498-43B3-948B-1728B52AA6E4}">
                <adec:decorative xmlns:adec="http://schemas.microsoft.com/office/drawing/2017/decorative" val="1"/>
              </a:ext>
            </a:extLst>
          </p:cNvPr>
          <p:cNvCxnSpPr>
            <a:cxnSpLocks/>
          </p:cNvCxnSpPr>
          <p:nvPr/>
        </p:nvCxnSpPr>
        <p:spPr>
          <a:xfrm rot="5400000">
            <a:off x="7762032" y="4561098"/>
            <a:ext cx="157042" cy="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751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fade">
                                      <p:cBhvr>
                                        <p:cTn id="10" dur="500"/>
                                        <p:tgtEl>
                                          <p:spTgt spid="7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fade">
                                      <p:cBhvr>
                                        <p:cTn id="17" dur="500"/>
                                        <p:tgtEl>
                                          <p:spTgt spid="83"/>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up)">
                                      <p:cBhvr>
                                        <p:cTn id="42" dur="500"/>
                                        <p:tgtEl>
                                          <p:spTgt spid="41"/>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500"/>
                                        <p:tgtEl>
                                          <p:spTgt spid="40"/>
                                        </p:tgtEl>
                                      </p:cBhvr>
                                    </p:animEffec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childTnLst>
                                </p:cTn>
                              </p:par>
                            </p:childTnLst>
                          </p:cTn>
                        </p:par>
                        <p:par>
                          <p:cTn id="51" fill="hold">
                            <p:stCondLst>
                              <p:cond delay="2000"/>
                            </p:stCondLst>
                            <p:childTnLst>
                              <p:par>
                                <p:cTn id="52" presetID="10" presetClass="entr" presetSubtype="0" fill="hold" grpId="0" nodeType="after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childTnLst>
                          </p:cTn>
                        </p:par>
                        <p:par>
                          <p:cTn id="55" fill="hold">
                            <p:stCondLst>
                              <p:cond delay="2500"/>
                            </p:stCondLst>
                            <p:childTnLst>
                              <p:par>
                                <p:cTn id="56" presetID="10" presetClass="entr" presetSubtype="0" fill="hold" grpId="0"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nodeType="click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fade">
                                      <p:cBhvr>
                                        <p:cTn id="66" dur="500"/>
                                        <p:tgtEl>
                                          <p:spTgt spid="39"/>
                                        </p:tgtEl>
                                      </p:cBhvr>
                                    </p:animEffec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500"/>
                                        <p:tgtEl>
                                          <p:spTgt spid="34"/>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wipe(left)">
                                      <p:cBhvr>
                                        <p:cTn id="75" dur="500"/>
                                        <p:tgtEl>
                                          <p:spTgt spid="4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fade">
                                      <p:cBhvr>
                                        <p:cTn id="78" dur="500"/>
                                        <p:tgtEl>
                                          <p:spTgt spid="38"/>
                                        </p:tgtEl>
                                      </p:cBhvr>
                                    </p:animEffect>
                                  </p:childTnLst>
                                </p:cTn>
                              </p:par>
                            </p:childTnLst>
                          </p:cTn>
                        </p:par>
                        <p:par>
                          <p:cTn id="79" fill="hold">
                            <p:stCondLst>
                              <p:cond delay="500"/>
                            </p:stCondLst>
                            <p:childTnLst>
                              <p:par>
                                <p:cTn id="80" presetID="10" presetClass="entr" presetSubtype="0" fill="hold" grpId="0" nodeType="after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500"/>
                                        <p:tgtEl>
                                          <p:spTgt spid="35"/>
                                        </p:tgtEl>
                                      </p:cBhvr>
                                    </p:animEffect>
                                  </p:childTnLst>
                                </p:cTn>
                              </p:par>
                            </p:childTnLst>
                          </p:cTn>
                        </p:par>
                        <p:par>
                          <p:cTn id="83" fill="hold">
                            <p:stCondLst>
                              <p:cond delay="1000"/>
                            </p:stCondLst>
                            <p:childTnLst>
                              <p:par>
                                <p:cTn id="84" presetID="10" presetClass="entr" presetSubtype="0"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500"/>
                                        <p:tgtEl>
                                          <p:spTgt spid="23"/>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1" fill="hold" nodeType="click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wipe(up)">
                                      <p:cBhvr>
                                        <p:cTn id="9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1" grpId="0" animBg="1"/>
      <p:bldP spid="23" grpId="0" animBg="1"/>
      <p:bldP spid="26" grpId="0" animBg="1"/>
      <p:bldP spid="27" grpId="0" animBg="1"/>
      <p:bldP spid="28" grpId="0" animBg="1"/>
      <p:bldP spid="31" grpId="0" animBg="1"/>
      <p:bldP spid="32" grpId="0" animBg="1"/>
      <p:bldP spid="33" grpId="0" animBg="1"/>
      <p:bldP spid="34" grpId="0" animBg="1"/>
      <p:bldP spid="35" grpId="0" animBg="1"/>
      <p:bldP spid="36" grpId="0" animBg="1"/>
      <p:bldP spid="38" grpId="0" animBg="1"/>
      <p:bldP spid="40" grpId="0" animBg="1"/>
      <p:bldP spid="39" grpId="0" animBg="1"/>
      <p:bldP spid="77" grpId="0" animBg="1"/>
      <p:bldP spid="8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CF6BA-51B5-B710-62CC-9AC6F7815D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4173D8-99DA-0C77-CC1B-ED41DBF734BA}"/>
              </a:ext>
            </a:extLst>
          </p:cNvPr>
          <p:cNvSpPr>
            <a:spLocks noGrp="1"/>
          </p:cNvSpPr>
          <p:nvPr>
            <p:ph type="title"/>
          </p:nvPr>
        </p:nvSpPr>
        <p:spPr/>
        <p:txBody>
          <a:bodyPr/>
          <a:lstStyle/>
          <a:p>
            <a:r>
              <a:rPr lang="en-US" sz="3200" b="1" dirty="0"/>
              <a:t>Invasive Management of Obstructive HCM</a:t>
            </a:r>
            <a:endParaRPr lang="en-US" dirty="0"/>
          </a:p>
        </p:txBody>
      </p:sp>
      <p:sp>
        <p:nvSpPr>
          <p:cNvPr id="37" name="Rectangle 36" descr="This figure depicts the recommended invasive management of obstructive HCM with NYHA class III/IV heart failure or symptoms attributable to LVOTO.">
            <a:extLst>
              <a:ext uri="{FF2B5EF4-FFF2-40B4-BE49-F238E27FC236}">
                <a16:creationId xmlns:a16="http://schemas.microsoft.com/office/drawing/2014/main" id="{6B23D354-C2BA-62FF-76F9-B5AD40C76E9B}"/>
              </a:ext>
            </a:extLst>
          </p:cNvPr>
          <p:cNvSpPr/>
          <p:nvPr/>
        </p:nvSpPr>
        <p:spPr>
          <a:xfrm>
            <a:off x="617718" y="935138"/>
            <a:ext cx="10945841" cy="4793201"/>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8C15BFB3-3398-527C-A7D7-91AF8457860E}"/>
              </a:ext>
            </a:extLst>
          </p:cNvPr>
          <p:cNvSpPr>
            <a:spLocks noGrp="1"/>
          </p:cNvSpPr>
          <p:nvPr>
            <p:ph type="body" sz="quarter" idx="13"/>
          </p:nvPr>
        </p:nvSpPr>
        <p:spPr>
          <a:xfrm>
            <a:off x="1577687" y="5806165"/>
            <a:ext cx="9036627" cy="366034"/>
          </a:xfrm>
        </p:spPr>
        <p:txBody>
          <a:bodyPr/>
          <a:lstStyle/>
          <a:p>
            <a:pPr marL="0" indent="0" algn="ctr"/>
            <a:r>
              <a:rPr lang="en-US" b="1" dirty="0"/>
              <a:t>Abbreviations: </a:t>
            </a:r>
            <a:r>
              <a:rPr lang="en-US" dirty="0"/>
              <a:t>AF indicates atrial fibrillation; GDMT, guideline-directed medical therapy; LVOTO, HCM, hypertrophic cardiomyopathy; </a:t>
            </a:r>
            <a:br>
              <a:rPr lang="en-US" dirty="0"/>
            </a:br>
            <a:r>
              <a:rPr lang="en-US" dirty="0"/>
              <a:t>LAE, left atrial enlargement; left ventricular outflow tract obstruction; NYHA, New York Heart Association; and MR, mitral regurgitation; </a:t>
            </a:r>
          </a:p>
        </p:txBody>
      </p:sp>
      <p:sp>
        <p:nvSpPr>
          <p:cNvPr id="17" name="TextBox 16">
            <a:extLst>
              <a:ext uri="{FF2B5EF4-FFF2-40B4-BE49-F238E27FC236}">
                <a16:creationId xmlns:a16="http://schemas.microsoft.com/office/drawing/2014/main" id="{E9840914-ABF5-7F2C-B9B6-E1ED787285F3}"/>
              </a:ext>
              <a:ext uri="{C183D7F6-B498-43B3-948B-1728B52AA6E4}">
                <adec:decorative xmlns:adec="http://schemas.microsoft.com/office/drawing/2017/decorative" val="1"/>
              </a:ext>
            </a:extLst>
          </p:cNvPr>
          <p:cNvSpPr txBox="1"/>
          <p:nvPr/>
        </p:nvSpPr>
        <p:spPr>
          <a:xfrm>
            <a:off x="838200" y="1125461"/>
            <a:ext cx="2734826" cy="803494"/>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Obstructive HCM</a:t>
            </a:r>
          </a:p>
          <a:p>
            <a:r>
              <a:rPr lang="en-US" sz="1600" b="0" dirty="0">
                <a:latin typeface="Lub Dub Condensed" panose="020B0506030403020204" pitchFamily="34" charset="0"/>
              </a:rPr>
              <a:t>NYHA Class III / IV or symptoms attributable to LVOTO</a:t>
            </a:r>
          </a:p>
        </p:txBody>
      </p:sp>
      <p:sp>
        <p:nvSpPr>
          <p:cNvPr id="18" name="Round Same Side Corner Rectangle 60">
            <a:extLst>
              <a:ext uri="{FF2B5EF4-FFF2-40B4-BE49-F238E27FC236}">
                <a16:creationId xmlns:a16="http://schemas.microsoft.com/office/drawing/2014/main" id="{673EA166-C5D4-56BE-9E20-F4ACCA242C5A}"/>
              </a:ext>
              <a:ext uri="{C183D7F6-B498-43B3-948B-1728B52AA6E4}">
                <adec:decorative xmlns:adec="http://schemas.microsoft.com/office/drawing/2017/decorative" val="1"/>
              </a:ext>
            </a:extLst>
          </p:cNvPr>
          <p:cNvSpPr/>
          <p:nvPr/>
        </p:nvSpPr>
        <p:spPr>
          <a:xfrm>
            <a:off x="4862026" y="1129661"/>
            <a:ext cx="1885322" cy="799294"/>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dirty="0">
                <a:ln>
                  <a:noFill/>
                </a:ln>
                <a:solidFill>
                  <a:schemeClr val="tx1"/>
                </a:solidFill>
                <a:effectLst/>
                <a:uLnTx/>
                <a:uFillTx/>
                <a:latin typeface="Lub Dub Condensed" panose="020B0506030403020204"/>
              </a:rPr>
              <a:t>Septal Reduction Therapy </a:t>
            </a:r>
            <a:r>
              <a:rPr kumimoji="0" lang="en-US" sz="1400" i="0" u="none" strike="noStrike" kern="1200" cap="none" spc="0" normalizeH="0" baseline="0" noProof="0" dirty="0">
                <a:ln>
                  <a:noFill/>
                </a:ln>
                <a:solidFill>
                  <a:schemeClr val="tx1"/>
                </a:solidFill>
                <a:effectLst/>
                <a:uLnTx/>
                <a:uFillTx/>
                <a:latin typeface="Lub Dub Condensed" panose="020B0506030403020204"/>
              </a:rPr>
              <a:t>at experienced centers (Class 1</a:t>
            </a:r>
            <a:r>
              <a:rPr kumimoji="0" lang="en-US" sz="1400" b="1" i="0" u="none" strike="noStrike" kern="1200" cap="none" spc="0" normalizeH="0" baseline="0" noProof="0" dirty="0">
                <a:ln>
                  <a:noFill/>
                </a:ln>
                <a:solidFill>
                  <a:schemeClr val="tx1"/>
                </a:solidFill>
                <a:effectLst/>
                <a:uLnTx/>
                <a:uFillTx/>
                <a:latin typeface="Lub Dub Condensed" panose="020B0506030403020204"/>
              </a:rPr>
              <a:t>)</a:t>
            </a:r>
          </a:p>
        </p:txBody>
      </p:sp>
      <p:cxnSp>
        <p:nvCxnSpPr>
          <p:cNvPr id="19" name="Straight Arrow Connector 18">
            <a:extLst>
              <a:ext uri="{FF2B5EF4-FFF2-40B4-BE49-F238E27FC236}">
                <a16:creationId xmlns:a16="http://schemas.microsoft.com/office/drawing/2014/main" id="{56FA8EE7-1385-E4BA-5CB4-F34EF7643740}"/>
              </a:ext>
              <a:ext uri="{C183D7F6-B498-43B3-948B-1728B52AA6E4}">
                <adec:decorative xmlns:adec="http://schemas.microsoft.com/office/drawing/2017/decorative" val="1"/>
              </a:ext>
            </a:extLst>
          </p:cNvPr>
          <p:cNvCxnSpPr>
            <a:cxnSpLocks/>
            <a:stCxn id="17" idx="3"/>
            <a:endCxn id="18" idx="1"/>
          </p:cNvCxnSpPr>
          <p:nvPr/>
        </p:nvCxnSpPr>
        <p:spPr>
          <a:xfrm>
            <a:off x="3573026" y="1527208"/>
            <a:ext cx="1289000" cy="21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A51C52-1D59-0B67-D2A6-ABB9E58CA71F}"/>
              </a:ext>
              <a:ext uri="{C183D7F6-B498-43B3-948B-1728B52AA6E4}">
                <adec:decorative xmlns:adec="http://schemas.microsoft.com/office/drawing/2017/decorative" val="1"/>
              </a:ext>
            </a:extLst>
          </p:cNvPr>
          <p:cNvSpPr txBox="1"/>
          <p:nvPr/>
        </p:nvSpPr>
        <p:spPr>
          <a:xfrm>
            <a:off x="3837856" y="1351562"/>
            <a:ext cx="642382" cy="369332"/>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Despite GDMT</a:t>
            </a:r>
          </a:p>
        </p:txBody>
      </p:sp>
      <p:sp>
        <p:nvSpPr>
          <p:cNvPr id="23" name="Round Same Side Corner Rectangle 60">
            <a:extLst>
              <a:ext uri="{FF2B5EF4-FFF2-40B4-BE49-F238E27FC236}">
                <a16:creationId xmlns:a16="http://schemas.microsoft.com/office/drawing/2014/main" id="{4BA453DA-27C2-8BBF-D63C-6D7B747696CB}"/>
              </a:ext>
              <a:ext uri="{C183D7F6-B498-43B3-948B-1728B52AA6E4}">
                <adec:decorative xmlns:adec="http://schemas.microsoft.com/office/drawing/2017/decorative" val="1"/>
              </a:ext>
            </a:extLst>
          </p:cNvPr>
          <p:cNvSpPr/>
          <p:nvPr/>
        </p:nvSpPr>
        <p:spPr>
          <a:xfrm>
            <a:off x="4173934" y="2402012"/>
            <a:ext cx="3261645" cy="1121859"/>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dirty="0">
                <a:ln>
                  <a:noFill/>
                </a:ln>
                <a:solidFill>
                  <a:schemeClr val="tx1"/>
                </a:solidFill>
                <a:effectLst/>
                <a:uLnTx/>
                <a:uFillTx/>
                <a:latin typeface="Lub Dub Condensed" panose="020B0506030403020204"/>
              </a:rPr>
              <a:t>Alcohol Septal Ablation </a:t>
            </a:r>
            <a:r>
              <a:rPr kumimoji="0" lang="en-US" sz="1400" i="0" u="none" strike="noStrike" kern="1200" cap="none" spc="0" normalizeH="0" baseline="0" noProof="0" dirty="0">
                <a:ln>
                  <a:noFill/>
                </a:ln>
                <a:solidFill>
                  <a:schemeClr val="tx1"/>
                </a:solidFill>
                <a:effectLst/>
                <a:uLnTx/>
                <a:uFillTx/>
                <a:latin typeface="Lub Dub Condensed" panose="020B0506030403020204"/>
              </a:rPr>
              <a:t>in eligible patients is recommended in patients whom:</a:t>
            </a:r>
          </a:p>
          <a:p>
            <a:pPr marL="280988" indent="-171450">
              <a:buFont typeface="Arial" panose="020B0604020202020204" pitchFamily="34" charset="0"/>
              <a:buChar char="•"/>
            </a:pPr>
            <a:r>
              <a:rPr kumimoji="0" lang="en-US" sz="1200" i="0" u="none" strike="noStrike" kern="1200" cap="none" spc="0" normalizeH="0" baseline="0" noProof="0" dirty="0">
                <a:ln>
                  <a:noFill/>
                </a:ln>
                <a:solidFill>
                  <a:schemeClr val="tx1"/>
                </a:solidFill>
                <a:effectLst/>
                <a:uLnTx/>
                <a:uFillTx/>
                <a:latin typeface="Lub Dub Condensed" panose="020B0506030403020204"/>
              </a:rPr>
              <a:t>Surgery is contraindicated</a:t>
            </a:r>
          </a:p>
          <a:p>
            <a:pPr marL="280988" indent="-171450">
              <a:buFont typeface="Arial" panose="020B0604020202020204" pitchFamily="34" charset="0"/>
              <a:buChar char="•"/>
            </a:pPr>
            <a:r>
              <a:rPr kumimoji="0" lang="en-US" sz="1200" i="0" u="none" strike="noStrike" kern="1200" cap="none" spc="0" normalizeH="0" baseline="0" noProof="0" dirty="0">
                <a:ln>
                  <a:noFill/>
                </a:ln>
                <a:solidFill>
                  <a:schemeClr val="tx1"/>
                </a:solidFill>
                <a:effectLst/>
                <a:uLnTx/>
                <a:uFillTx/>
                <a:latin typeface="Lub Dub Condensed" panose="020B0506030403020204"/>
              </a:rPr>
              <a:t>Risk is considered unacceptable due to comorbidities or advanced age (Class 1)</a:t>
            </a:r>
          </a:p>
        </p:txBody>
      </p:sp>
      <p:sp>
        <p:nvSpPr>
          <p:cNvPr id="24" name="Round Same Side Corner Rectangle 60">
            <a:extLst>
              <a:ext uri="{FF2B5EF4-FFF2-40B4-BE49-F238E27FC236}">
                <a16:creationId xmlns:a16="http://schemas.microsoft.com/office/drawing/2014/main" id="{F7EB3F63-B025-2E8B-89FD-E758DD2524AF}"/>
              </a:ext>
              <a:ext uri="{C183D7F6-B498-43B3-948B-1728B52AA6E4}">
                <adec:decorative xmlns:adec="http://schemas.microsoft.com/office/drawing/2017/decorative" val="1"/>
              </a:ext>
            </a:extLst>
          </p:cNvPr>
          <p:cNvSpPr/>
          <p:nvPr/>
        </p:nvSpPr>
        <p:spPr>
          <a:xfrm>
            <a:off x="7929018" y="1118060"/>
            <a:ext cx="2734826" cy="2398410"/>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dirty="0">
                <a:ln>
                  <a:noFill/>
                </a:ln>
                <a:solidFill>
                  <a:schemeClr val="tx1"/>
                </a:solidFill>
                <a:effectLst/>
                <a:uLnTx/>
                <a:uFillTx/>
                <a:latin typeface="Lub Dub Condensed" panose="020B0506030403020204"/>
              </a:rPr>
              <a:t>Surgical Myectomy </a:t>
            </a:r>
            <a:r>
              <a:rPr kumimoji="0" lang="en-US" sz="1400" i="0" u="none" strike="noStrike" kern="1200" cap="none" spc="0" normalizeH="0" baseline="0" noProof="0" dirty="0">
                <a:ln>
                  <a:noFill/>
                </a:ln>
                <a:solidFill>
                  <a:schemeClr val="tx1"/>
                </a:solidFill>
                <a:effectLst/>
                <a:uLnTx/>
                <a:uFillTx/>
                <a:latin typeface="Lub Dub Condensed" panose="020B0506030403020204"/>
              </a:rPr>
              <a:t>is recommended in patients with associated cardiac disease requiring surgical treatment:</a:t>
            </a:r>
          </a:p>
          <a:p>
            <a:pPr marL="280988" indent="-171450">
              <a:buFont typeface="Arial" panose="020B0604020202020204" pitchFamily="34" charset="0"/>
              <a:buChar char="•"/>
            </a:pPr>
            <a:r>
              <a:rPr lang="en-US" sz="1200" dirty="0">
                <a:solidFill>
                  <a:schemeClr val="tx1"/>
                </a:solidFill>
                <a:latin typeface="Lub Dub Condensed" panose="020B0506030403020204"/>
              </a:rPr>
              <a:t>Associated anomalous papillary muscle</a:t>
            </a:r>
          </a:p>
          <a:p>
            <a:pPr marL="280988" indent="-171450">
              <a:buFont typeface="Arial" panose="020B0604020202020204" pitchFamily="34" charset="0"/>
              <a:buChar char="•"/>
            </a:pPr>
            <a:r>
              <a:rPr lang="en-US" sz="1200" dirty="0">
                <a:solidFill>
                  <a:schemeClr val="tx1"/>
                </a:solidFill>
                <a:latin typeface="Lub Dub Condensed" panose="020B0506030403020204"/>
              </a:rPr>
              <a:t>Markedly elongated anterior mitral valve leaflet</a:t>
            </a:r>
          </a:p>
          <a:p>
            <a:pPr marL="280988" indent="-171450">
              <a:buFont typeface="Arial" panose="020B0604020202020204" pitchFamily="34" charset="0"/>
              <a:buChar char="•"/>
            </a:pPr>
            <a:r>
              <a:rPr lang="en-US" sz="1200" dirty="0">
                <a:solidFill>
                  <a:schemeClr val="tx1"/>
                </a:solidFill>
                <a:latin typeface="Lub Dub Condensed" panose="020B0506030403020204"/>
              </a:rPr>
              <a:t>Intrinsic mitral valve disease</a:t>
            </a:r>
          </a:p>
          <a:p>
            <a:pPr marL="280988" indent="-171450">
              <a:buFont typeface="Arial" panose="020B0604020202020204" pitchFamily="34" charset="0"/>
              <a:buChar char="•"/>
            </a:pPr>
            <a:r>
              <a:rPr lang="en-US" sz="1200" dirty="0">
                <a:solidFill>
                  <a:schemeClr val="tx1"/>
                </a:solidFill>
                <a:latin typeface="Lub Dub Condensed" panose="020B0506030403020204"/>
              </a:rPr>
              <a:t>Multivessel coronary artery disease</a:t>
            </a:r>
          </a:p>
          <a:p>
            <a:pPr marL="280988" indent="-171450">
              <a:buFont typeface="Arial" panose="020B0604020202020204" pitchFamily="34" charset="0"/>
              <a:buChar char="•"/>
            </a:pPr>
            <a:r>
              <a:rPr lang="en-US" sz="1200" dirty="0">
                <a:solidFill>
                  <a:schemeClr val="tx1"/>
                </a:solidFill>
                <a:latin typeface="Lub Dub Condensed" panose="020B0506030403020204"/>
              </a:rPr>
              <a:t>Valvular aortic stenosis (Class 1)</a:t>
            </a:r>
          </a:p>
        </p:txBody>
      </p:sp>
      <p:sp>
        <p:nvSpPr>
          <p:cNvPr id="25" name="Round Same Side Corner Rectangle 60">
            <a:extLst>
              <a:ext uri="{FF2B5EF4-FFF2-40B4-BE49-F238E27FC236}">
                <a16:creationId xmlns:a16="http://schemas.microsoft.com/office/drawing/2014/main" id="{6068E33D-4F20-E506-AAC9-0A3E2E52BAB9}"/>
              </a:ext>
              <a:ext uri="{C183D7F6-B498-43B3-948B-1728B52AA6E4}">
                <adec:decorative xmlns:adec="http://schemas.microsoft.com/office/drawing/2017/decorative" val="1"/>
              </a:ext>
            </a:extLst>
          </p:cNvPr>
          <p:cNvSpPr/>
          <p:nvPr/>
        </p:nvSpPr>
        <p:spPr>
          <a:xfrm>
            <a:off x="628441" y="3964702"/>
            <a:ext cx="3388352" cy="803494"/>
          </a:xfrm>
          <a:prstGeom prst="rect">
            <a:avLst/>
          </a:prstGeom>
          <a:solidFill>
            <a:srgbClr val="CE24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i="0" u="none" strike="noStrike" kern="1200" cap="none" spc="0" normalizeH="0" baseline="0" noProof="0" dirty="0">
                <a:ln>
                  <a:noFill/>
                </a:ln>
                <a:solidFill>
                  <a:schemeClr val="bg1"/>
                </a:solidFill>
                <a:effectLst/>
                <a:uLnTx/>
                <a:uFillTx/>
                <a:latin typeface="Lub Dub Condensed" panose="020B0506030403020204"/>
              </a:rPr>
              <a:t>Mitral Valve Replacement </a:t>
            </a:r>
            <a:r>
              <a:rPr kumimoji="0" lang="en-US" sz="1400" b="1" i="0" u="sng" strike="noStrike" kern="1200" cap="none" spc="0" normalizeH="0" baseline="0" noProof="0" dirty="0">
                <a:ln>
                  <a:noFill/>
                </a:ln>
                <a:solidFill>
                  <a:schemeClr val="bg1"/>
                </a:solidFill>
                <a:effectLst/>
                <a:uLnTx/>
                <a:uFillTx/>
                <a:latin typeface="Lub Dub Condensed" panose="020B0506030403020204"/>
              </a:rPr>
              <a:t>should not</a:t>
            </a:r>
            <a:r>
              <a:rPr kumimoji="0" lang="en-US" sz="1400" i="0" u="none" strike="noStrike" kern="1200" cap="none" spc="0" normalizeH="0" baseline="0" noProof="0" dirty="0">
                <a:ln>
                  <a:noFill/>
                </a:ln>
                <a:solidFill>
                  <a:schemeClr val="bg1"/>
                </a:solidFill>
                <a:effectLst/>
                <a:uLnTx/>
                <a:uFillTx/>
                <a:latin typeface="Lub Dub Condensed" panose="020B0506030403020204"/>
              </a:rPr>
              <a:t> be performed for sole purpose of relieving LVOTO (Class 3:Harm)</a:t>
            </a:r>
          </a:p>
        </p:txBody>
      </p:sp>
      <p:sp>
        <p:nvSpPr>
          <p:cNvPr id="26" name="Round Same Side Corner Rectangle 60">
            <a:extLst>
              <a:ext uri="{FF2B5EF4-FFF2-40B4-BE49-F238E27FC236}">
                <a16:creationId xmlns:a16="http://schemas.microsoft.com/office/drawing/2014/main" id="{27D7C002-B2C9-0895-CCB2-CCD55C266532}"/>
              </a:ext>
              <a:ext uri="{C183D7F6-B498-43B3-948B-1728B52AA6E4}">
                <adec:decorative xmlns:adec="http://schemas.microsoft.com/office/drawing/2017/decorative" val="1"/>
              </a:ext>
            </a:extLst>
          </p:cNvPr>
          <p:cNvSpPr/>
          <p:nvPr/>
        </p:nvSpPr>
        <p:spPr>
          <a:xfrm>
            <a:off x="628441" y="4902446"/>
            <a:ext cx="3388352" cy="700597"/>
          </a:xfrm>
          <a:prstGeom prst="rect">
            <a:avLst/>
          </a:prstGeom>
          <a:solidFill>
            <a:srgbClr val="CE24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i="0" u="none" strike="noStrike" kern="1200" cap="none" spc="0" normalizeH="0" baseline="0" noProof="0" dirty="0">
                <a:ln>
                  <a:noFill/>
                </a:ln>
                <a:solidFill>
                  <a:schemeClr val="bg1"/>
                </a:solidFill>
                <a:effectLst/>
                <a:uLnTx/>
                <a:uFillTx/>
                <a:latin typeface="Lub Dub Condensed" panose="020B0506030403020204"/>
              </a:rPr>
              <a:t>Septal Reduction Therapy </a:t>
            </a:r>
            <a:r>
              <a:rPr kumimoji="0" lang="en-US" sz="1400" b="1" i="0" u="sng" strike="noStrike" kern="1200" cap="none" spc="0" normalizeH="0" baseline="0" noProof="0" dirty="0">
                <a:ln>
                  <a:noFill/>
                </a:ln>
                <a:solidFill>
                  <a:schemeClr val="bg1"/>
                </a:solidFill>
                <a:effectLst/>
                <a:uLnTx/>
                <a:uFillTx/>
                <a:latin typeface="Lub Dub Condensed" panose="020B0506030403020204"/>
              </a:rPr>
              <a:t>should not</a:t>
            </a:r>
            <a:r>
              <a:rPr kumimoji="0" lang="en-US" sz="1400" i="0" u="none" strike="noStrike" kern="1200" cap="none" spc="0" normalizeH="0" baseline="0" noProof="0" dirty="0">
                <a:ln>
                  <a:noFill/>
                </a:ln>
                <a:solidFill>
                  <a:schemeClr val="bg1"/>
                </a:solidFill>
                <a:effectLst/>
                <a:uLnTx/>
                <a:uFillTx/>
                <a:latin typeface="Lub Dub Condensed" panose="020B0506030403020204"/>
              </a:rPr>
              <a:t> be performed in asymptomatic patients with normal exercise capacity (Class 3:Harm)</a:t>
            </a:r>
          </a:p>
        </p:txBody>
      </p:sp>
      <p:sp>
        <p:nvSpPr>
          <p:cNvPr id="27" name="Round Same Side Corner Rectangle 60">
            <a:extLst>
              <a:ext uri="{FF2B5EF4-FFF2-40B4-BE49-F238E27FC236}">
                <a16:creationId xmlns:a16="http://schemas.microsoft.com/office/drawing/2014/main" id="{20083F41-F7A3-9FA4-1CBC-3C33B4A220B6}"/>
              </a:ext>
              <a:ext uri="{C183D7F6-B498-43B3-948B-1728B52AA6E4}">
                <adec:decorative xmlns:adec="http://schemas.microsoft.com/office/drawing/2017/decorative" val="1"/>
              </a:ext>
            </a:extLst>
          </p:cNvPr>
          <p:cNvSpPr/>
          <p:nvPr/>
        </p:nvSpPr>
        <p:spPr>
          <a:xfrm>
            <a:off x="4480238" y="3964701"/>
            <a:ext cx="2648898" cy="1638341"/>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i="0" u="none" strike="noStrike" kern="1200" cap="none" spc="0" normalizeH="0" baseline="0" noProof="0" dirty="0">
                <a:ln>
                  <a:noFill/>
                </a:ln>
                <a:solidFill>
                  <a:schemeClr val="tx1"/>
                </a:solidFill>
                <a:effectLst/>
                <a:uLnTx/>
                <a:uFillTx/>
                <a:latin typeface="Lub Dub Condensed" panose="020B0506030403020204"/>
              </a:rPr>
              <a:t>Septal Reduction Therapy </a:t>
            </a:r>
            <a:r>
              <a:rPr kumimoji="0" lang="en-US" sz="1400" b="1" i="0" u="sng" strike="noStrike" kern="1200" cap="none" spc="0" normalizeH="0" baseline="0" noProof="0" dirty="0">
                <a:ln>
                  <a:noFill/>
                </a:ln>
                <a:solidFill>
                  <a:schemeClr val="tx1"/>
                </a:solidFill>
                <a:effectLst/>
                <a:uLnTx/>
                <a:uFillTx/>
                <a:latin typeface="Lub Dub Condensed" panose="020B0506030403020204"/>
              </a:rPr>
              <a:t>may be considered </a:t>
            </a:r>
            <a:r>
              <a:rPr kumimoji="0" lang="en-US" sz="1400" i="0" u="none" strike="noStrike" kern="1200" cap="none" spc="0" normalizeH="0" baseline="0" noProof="0" dirty="0">
                <a:ln>
                  <a:noFill/>
                </a:ln>
                <a:solidFill>
                  <a:schemeClr val="tx1"/>
                </a:solidFill>
                <a:effectLst/>
                <a:uLnTx/>
                <a:uFillTx/>
                <a:latin typeface="Lub Dub Condensed" panose="020B0506030403020204"/>
              </a:rPr>
              <a:t>as alternative to escalation of medical therapy after shared-decision making (Class 2b)</a:t>
            </a:r>
          </a:p>
        </p:txBody>
      </p:sp>
      <p:sp>
        <p:nvSpPr>
          <p:cNvPr id="28" name="Round Same Side Corner Rectangle 60">
            <a:extLst>
              <a:ext uri="{FF2B5EF4-FFF2-40B4-BE49-F238E27FC236}">
                <a16:creationId xmlns:a16="http://schemas.microsoft.com/office/drawing/2014/main" id="{12134ADE-39FB-2EDA-96DB-0A7A3FE29B9E}"/>
              </a:ext>
              <a:ext uri="{C183D7F6-B498-43B3-948B-1728B52AA6E4}">
                <adec:decorative xmlns:adec="http://schemas.microsoft.com/office/drawing/2017/decorative" val="1"/>
              </a:ext>
            </a:extLst>
          </p:cNvPr>
          <p:cNvSpPr/>
          <p:nvPr/>
        </p:nvSpPr>
        <p:spPr>
          <a:xfrm>
            <a:off x="7592581" y="3949026"/>
            <a:ext cx="3918221" cy="1638340"/>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dirty="0">
                <a:ln>
                  <a:noFill/>
                </a:ln>
                <a:solidFill>
                  <a:schemeClr val="tx1"/>
                </a:solidFill>
                <a:effectLst/>
                <a:uLnTx/>
                <a:uFillTx/>
                <a:latin typeface="Lub Dub Condensed" panose="020B0506030403020204"/>
              </a:rPr>
              <a:t>Surgical Myectomy </a:t>
            </a:r>
            <a:r>
              <a:rPr kumimoji="0" lang="en-US" sz="1400" i="0" u="none" strike="noStrike" kern="1200" cap="none" spc="0" normalizeH="0" baseline="0" noProof="0" dirty="0">
                <a:ln>
                  <a:noFill/>
                </a:ln>
                <a:solidFill>
                  <a:schemeClr val="tx1"/>
                </a:solidFill>
                <a:effectLst/>
                <a:uLnTx/>
                <a:uFillTx/>
                <a:latin typeface="Lub Dub Condensed" panose="020B0506030403020204"/>
              </a:rPr>
              <a:t>is reasonable in NYHA Class II if: </a:t>
            </a:r>
          </a:p>
          <a:p>
            <a:pPr marL="280988" indent="-171450">
              <a:buFont typeface="Arial" panose="020B0604020202020204" pitchFamily="34" charset="0"/>
              <a:buChar char="•"/>
            </a:pPr>
            <a:r>
              <a:rPr lang="en-US" sz="1200" dirty="0">
                <a:solidFill>
                  <a:schemeClr val="tx1"/>
                </a:solidFill>
                <a:latin typeface="Lub Dub Condensed" panose="020B0506030403020204"/>
              </a:rPr>
              <a:t>Severe PH attributable to LVOTO or MR</a:t>
            </a:r>
          </a:p>
          <a:p>
            <a:pPr marL="280988" indent="-171450">
              <a:buFont typeface="Arial" panose="020B0604020202020204" pitchFamily="34" charset="0"/>
              <a:buChar char="•"/>
            </a:pPr>
            <a:r>
              <a:rPr lang="en-US" sz="1200" dirty="0">
                <a:solidFill>
                  <a:schemeClr val="tx1"/>
                </a:solidFill>
                <a:latin typeface="Lub Dub Condensed" panose="020B0506030403020204"/>
              </a:rPr>
              <a:t>LAE with ≥1 episodes of symptomatic AF</a:t>
            </a:r>
          </a:p>
          <a:p>
            <a:pPr marL="280988" indent="-171450">
              <a:buFont typeface="Arial" panose="020B0604020202020204" pitchFamily="34" charset="0"/>
              <a:buChar char="•"/>
            </a:pPr>
            <a:r>
              <a:rPr lang="en-US" sz="1200" dirty="0">
                <a:solidFill>
                  <a:schemeClr val="tx1"/>
                </a:solidFill>
                <a:latin typeface="Lub Dub Condensed" panose="020B0506030403020204"/>
              </a:rPr>
              <a:t>Poor functional capacity attributable to LVOTO</a:t>
            </a:r>
          </a:p>
          <a:p>
            <a:pPr marL="280988" indent="-171450">
              <a:buFont typeface="Arial" panose="020B0604020202020204" pitchFamily="34" charset="0"/>
              <a:buChar char="•"/>
            </a:pPr>
            <a:r>
              <a:rPr lang="en-US" sz="1200" dirty="0">
                <a:solidFill>
                  <a:schemeClr val="tx1"/>
                </a:solidFill>
                <a:latin typeface="Lub Dub Condensed" panose="020B0506030403020204"/>
              </a:rPr>
              <a:t>Children or young adults Class with very high LVOT gradients (&gt; 100 mmHg) (Class 2b)</a:t>
            </a:r>
          </a:p>
        </p:txBody>
      </p:sp>
      <p:cxnSp>
        <p:nvCxnSpPr>
          <p:cNvPr id="31" name="Straight Arrow Connector 30">
            <a:extLst>
              <a:ext uri="{FF2B5EF4-FFF2-40B4-BE49-F238E27FC236}">
                <a16:creationId xmlns:a16="http://schemas.microsoft.com/office/drawing/2014/main" id="{C433B1EE-9B1F-F157-4FDF-482B33591AB5}"/>
              </a:ext>
              <a:ext uri="{C183D7F6-B498-43B3-948B-1728B52AA6E4}">
                <adec:decorative xmlns:adec="http://schemas.microsoft.com/office/drawing/2017/decorative" val="1"/>
              </a:ext>
            </a:extLst>
          </p:cNvPr>
          <p:cNvCxnSpPr>
            <a:cxnSpLocks/>
            <a:stCxn id="18" idx="2"/>
            <a:endCxn id="23" idx="0"/>
          </p:cNvCxnSpPr>
          <p:nvPr/>
        </p:nvCxnSpPr>
        <p:spPr>
          <a:xfrm>
            <a:off x="5804687" y="1928955"/>
            <a:ext cx="70" cy="47305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547D354-C382-7C36-8180-2E7ED3B42304}"/>
              </a:ext>
              <a:ext uri="{C183D7F6-B498-43B3-948B-1728B52AA6E4}">
                <adec:decorative xmlns:adec="http://schemas.microsoft.com/office/drawing/2017/decorative" val="1"/>
              </a:ext>
            </a:extLst>
          </p:cNvPr>
          <p:cNvCxnSpPr>
            <a:cxnSpLocks/>
            <a:stCxn id="18" idx="3"/>
          </p:cNvCxnSpPr>
          <p:nvPr/>
        </p:nvCxnSpPr>
        <p:spPr>
          <a:xfrm>
            <a:off x="6747348" y="1529308"/>
            <a:ext cx="1181670"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758E1F5-78DC-70BA-BCD8-48DB977BE196}"/>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23</a:t>
            </a:fld>
            <a:endParaRPr lang="en-US" sz="900" dirty="0"/>
          </a:p>
        </p:txBody>
      </p:sp>
    </p:spTree>
    <p:extLst>
      <p:ext uri="{BB962C8B-B14F-4D97-AF65-F5344CB8AC3E}">
        <p14:creationId xmlns:p14="http://schemas.microsoft.com/office/powerpoint/2010/main" val="223721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par>
                                <p:cTn id="12" presetID="22" presetClass="entr" presetSubtype="8"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up)">
                                      <p:cBhvr>
                                        <p:cTn id="22" dur="500"/>
                                        <p:tgtEl>
                                          <p:spTgt spid="31"/>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par>
                          <p:cTn id="49" fill="hold">
                            <p:stCondLst>
                              <p:cond delay="1500"/>
                            </p:stCondLst>
                            <p:childTnLst>
                              <p:par>
                                <p:cTn id="50" presetID="10"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23" grpId="0" animBg="1"/>
      <p:bldP spid="24" grpId="0" animBg="1"/>
      <p:bldP spid="25" grpId="0" animBg="1"/>
      <p:bldP spid="26" grpId="0" animBg="1"/>
      <p:bldP spid="27" grpId="0" animBg="1"/>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FC086-558E-1BDE-B359-FCC75E8DF4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F49FB8-1547-DF9F-B761-DFFB2E154976}"/>
              </a:ext>
            </a:extLst>
          </p:cNvPr>
          <p:cNvSpPr>
            <a:spLocks noGrp="1"/>
          </p:cNvSpPr>
          <p:nvPr>
            <p:ph type="title"/>
          </p:nvPr>
        </p:nvSpPr>
        <p:spPr>
          <a:xfrm>
            <a:off x="838200" y="365125"/>
            <a:ext cx="8856518" cy="660111"/>
          </a:xfrm>
        </p:spPr>
        <p:txBody>
          <a:bodyPr/>
          <a:lstStyle/>
          <a:p>
            <a:r>
              <a:rPr lang="en-US" sz="3200" b="1" dirty="0"/>
              <a:t>Hypertrophic Cardiomyopathy with Advanced Heart Failure </a:t>
            </a:r>
            <a:endParaRPr lang="en-US" dirty="0"/>
          </a:p>
        </p:txBody>
      </p:sp>
      <p:sp>
        <p:nvSpPr>
          <p:cNvPr id="4" name="Slide Number Placeholder 3">
            <a:extLst>
              <a:ext uri="{FF2B5EF4-FFF2-40B4-BE49-F238E27FC236}">
                <a16:creationId xmlns:a16="http://schemas.microsoft.com/office/drawing/2014/main" id="{516F6D18-7585-D1A3-7CB8-023862CB325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24</a:t>
            </a:fld>
            <a:endParaRPr lang="en-US" sz="900" dirty="0"/>
          </a:p>
        </p:txBody>
      </p:sp>
      <p:sp>
        <p:nvSpPr>
          <p:cNvPr id="37" name="Rectangle 36" descr="This algorithm depicts the recommended evaluation and management of HCM with advanced heart failure. ">
            <a:extLst>
              <a:ext uri="{FF2B5EF4-FFF2-40B4-BE49-F238E27FC236}">
                <a16:creationId xmlns:a16="http://schemas.microsoft.com/office/drawing/2014/main" id="{C206A302-984F-1374-7596-A322CBF503CB}"/>
              </a:ext>
            </a:extLst>
          </p:cNvPr>
          <p:cNvSpPr/>
          <p:nvPr/>
        </p:nvSpPr>
        <p:spPr>
          <a:xfrm>
            <a:off x="661564" y="1174093"/>
            <a:ext cx="10930668" cy="4685933"/>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157E56F0-F90B-3DCF-1259-8189708BC7C6}"/>
              </a:ext>
            </a:extLst>
          </p:cNvPr>
          <p:cNvSpPr>
            <a:spLocks noGrp="1"/>
          </p:cNvSpPr>
          <p:nvPr>
            <p:ph type="body" sz="quarter" idx="13"/>
          </p:nvPr>
        </p:nvSpPr>
        <p:spPr>
          <a:xfrm>
            <a:off x="1577687" y="5806165"/>
            <a:ext cx="9036627" cy="366034"/>
          </a:xfrm>
        </p:spPr>
        <p:txBody>
          <a:bodyPr/>
          <a:lstStyle/>
          <a:p>
            <a:pPr marL="0" indent="0" algn="ctr"/>
            <a:r>
              <a:rPr lang="en-US" b="1" dirty="0"/>
              <a:t>Abbreviations: </a:t>
            </a:r>
            <a:r>
              <a:rPr lang="en-US" dirty="0"/>
              <a:t>CAD indicates coronary artery disease; GDMT, guideline-directed medical therapy; LBBB, left bundle branch block; </a:t>
            </a:r>
            <a:br>
              <a:rPr lang="en-US" dirty="0"/>
            </a:br>
            <a:r>
              <a:rPr lang="en-US" dirty="0"/>
              <a:t>LVAD, left ventricular assist device; LVEF, left ventricular ejection fraction; and NYHA, New York Heart Association</a:t>
            </a:r>
          </a:p>
        </p:txBody>
      </p:sp>
      <p:sp>
        <p:nvSpPr>
          <p:cNvPr id="17" name="Round Same Side Corner Rectangle 60">
            <a:extLst>
              <a:ext uri="{FF2B5EF4-FFF2-40B4-BE49-F238E27FC236}">
                <a16:creationId xmlns:a16="http://schemas.microsoft.com/office/drawing/2014/main" id="{5C40D419-29A9-2EFB-C3E0-CBD7C37A5269}"/>
              </a:ext>
              <a:ext uri="{C183D7F6-B498-43B3-948B-1728B52AA6E4}">
                <adec:decorative xmlns:adec="http://schemas.microsoft.com/office/drawing/2017/decorative" val="1"/>
              </a:ext>
            </a:extLst>
          </p:cNvPr>
          <p:cNvSpPr/>
          <p:nvPr/>
        </p:nvSpPr>
        <p:spPr>
          <a:xfrm>
            <a:off x="838199" y="1485869"/>
            <a:ext cx="5739585" cy="637873"/>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sng" strike="noStrike" kern="1200" cap="none" spc="0" normalizeH="0" baseline="0" noProof="0" dirty="0">
                <a:ln>
                  <a:noFill/>
                </a:ln>
                <a:solidFill>
                  <a:schemeClr val="tx1"/>
                </a:solidFill>
                <a:effectLst/>
                <a:uLnTx/>
                <a:uFillTx/>
                <a:latin typeface="Lub Dub Condensed" panose="020B0506030403020204"/>
              </a:rPr>
              <a:t>If systolic dysfunction:</a:t>
            </a:r>
          </a:p>
          <a:p>
            <a:pPr algn="ctr"/>
            <a:r>
              <a:rPr kumimoji="0" lang="en-US" sz="1400" i="0" u="none" strike="noStrike" kern="1200" cap="none" spc="0" normalizeH="0" baseline="0" noProof="0" dirty="0">
                <a:ln>
                  <a:noFill/>
                </a:ln>
                <a:solidFill>
                  <a:schemeClr val="tx1"/>
                </a:solidFill>
                <a:effectLst/>
                <a:uLnTx/>
                <a:uFillTx/>
                <a:latin typeface="Lub Dub Condensed" panose="020B0506030403020204"/>
              </a:rPr>
              <a:t>Rule out alternative etiologies (</a:t>
            </a:r>
            <a:r>
              <a:rPr kumimoji="0" lang="en-US" sz="1400" i="0" u="none" strike="noStrike" kern="1200" cap="none" spc="0" normalizeH="0" baseline="0" noProof="0" dirty="0" err="1">
                <a:ln>
                  <a:noFill/>
                </a:ln>
                <a:solidFill>
                  <a:schemeClr val="tx1"/>
                </a:solidFill>
                <a:effectLst/>
                <a:uLnTx/>
                <a:uFillTx/>
                <a:latin typeface="Lub Dub Condensed" panose="020B0506030403020204"/>
              </a:rPr>
              <a:t>eg</a:t>
            </a:r>
            <a:r>
              <a:rPr kumimoji="0" lang="en-US" sz="1400" i="0" u="none" strike="noStrike" kern="1200" cap="none" spc="0" normalizeH="0" baseline="0" noProof="0" dirty="0">
                <a:ln>
                  <a:noFill/>
                </a:ln>
                <a:solidFill>
                  <a:schemeClr val="tx1"/>
                </a:solidFill>
                <a:effectLst/>
                <a:uLnTx/>
                <a:uFillTx/>
                <a:latin typeface="Lub Dub Condensed" panose="020B0506030403020204"/>
              </a:rPr>
              <a:t> CAD) (Class 1)</a:t>
            </a:r>
          </a:p>
        </p:txBody>
      </p:sp>
      <p:sp>
        <p:nvSpPr>
          <p:cNvPr id="18" name="Round Same Side Corner Rectangle 60">
            <a:extLst>
              <a:ext uri="{FF2B5EF4-FFF2-40B4-BE49-F238E27FC236}">
                <a16:creationId xmlns:a16="http://schemas.microsoft.com/office/drawing/2014/main" id="{4F86D775-571E-D14C-11ED-305CF5BD5386}"/>
              </a:ext>
              <a:ext uri="{C183D7F6-B498-43B3-948B-1728B52AA6E4}">
                <adec:decorative xmlns:adec="http://schemas.microsoft.com/office/drawing/2017/decorative" val="1"/>
              </a:ext>
            </a:extLst>
          </p:cNvPr>
          <p:cNvSpPr/>
          <p:nvPr/>
        </p:nvSpPr>
        <p:spPr>
          <a:xfrm>
            <a:off x="838199" y="2457633"/>
            <a:ext cx="2219632" cy="1137543"/>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sng" strike="noStrike" kern="1200" cap="none" spc="0" normalizeH="0" baseline="0" noProof="0" dirty="0">
                <a:ln>
                  <a:noFill/>
                </a:ln>
                <a:solidFill>
                  <a:schemeClr val="tx1"/>
                </a:solidFill>
                <a:effectLst/>
                <a:uLnTx/>
                <a:uFillTx/>
                <a:latin typeface="Lub Dub Condensed" panose="020B0506030403020204"/>
              </a:rPr>
              <a:t>If persistent systolic dysfunction</a:t>
            </a:r>
          </a:p>
          <a:p>
            <a:pPr algn="ctr"/>
            <a:r>
              <a:rPr kumimoji="0" lang="en-US" sz="1400" i="0" strike="noStrike" kern="1200" cap="none" spc="0" normalizeH="0" baseline="0" noProof="0" dirty="0">
                <a:ln>
                  <a:noFill/>
                </a:ln>
                <a:solidFill>
                  <a:schemeClr val="tx1"/>
                </a:solidFill>
                <a:effectLst/>
                <a:uLnTx/>
                <a:uFillTx/>
                <a:latin typeface="Lub Dub Condensed" panose="020B0506030403020204"/>
              </a:rPr>
              <a:t>Discontinue Cardiac Myosin Inhibitors (</a:t>
            </a:r>
            <a:r>
              <a:rPr kumimoji="0" lang="en-US" sz="1400" i="0" strike="noStrike" kern="1200" cap="none" spc="0" normalizeH="0" baseline="0" noProof="0" dirty="0" err="1">
                <a:ln>
                  <a:noFill/>
                </a:ln>
                <a:solidFill>
                  <a:schemeClr val="tx1"/>
                </a:solidFill>
                <a:effectLst/>
                <a:uLnTx/>
                <a:uFillTx/>
                <a:latin typeface="Lub Dub Condensed" panose="020B0506030403020204"/>
              </a:rPr>
              <a:t>eg</a:t>
            </a:r>
            <a:r>
              <a:rPr kumimoji="0" lang="en-US" sz="1400" i="0" strike="noStrike" kern="1200" cap="none" spc="0" normalizeH="0" baseline="0" noProof="0" dirty="0">
                <a:ln>
                  <a:noFill/>
                </a:ln>
                <a:solidFill>
                  <a:schemeClr val="tx1"/>
                </a:solidFill>
                <a:effectLst/>
                <a:uLnTx/>
                <a:uFillTx/>
                <a:latin typeface="Lub Dub Condensed" panose="020B0506030403020204"/>
              </a:rPr>
              <a:t> </a:t>
            </a:r>
            <a:r>
              <a:rPr kumimoji="0" lang="en-US" sz="1400" i="0" strike="noStrike" kern="1200" cap="none" spc="0" normalizeH="0" baseline="0" noProof="0" dirty="0" err="1">
                <a:ln>
                  <a:noFill/>
                </a:ln>
                <a:solidFill>
                  <a:schemeClr val="tx1"/>
                </a:solidFill>
                <a:effectLst/>
                <a:uLnTx/>
                <a:uFillTx/>
                <a:latin typeface="Lub Dub Condensed" panose="020B0506030403020204"/>
              </a:rPr>
              <a:t>Mavacamten</a:t>
            </a:r>
            <a:r>
              <a:rPr kumimoji="0" lang="en-US" sz="1400" i="0" strike="noStrike" kern="1200" cap="none" spc="0" normalizeH="0" baseline="0" noProof="0" dirty="0">
                <a:ln>
                  <a:noFill/>
                </a:ln>
                <a:solidFill>
                  <a:schemeClr val="tx1"/>
                </a:solidFill>
                <a:effectLst/>
                <a:uLnTx/>
                <a:uFillTx/>
                <a:latin typeface="Lub Dub Condensed" panose="020B0506030403020204"/>
              </a:rPr>
              <a:t>) (Class 1)</a:t>
            </a:r>
          </a:p>
        </p:txBody>
      </p:sp>
      <p:sp>
        <p:nvSpPr>
          <p:cNvPr id="20" name="Round Same Side Corner Rectangle 60">
            <a:extLst>
              <a:ext uri="{FF2B5EF4-FFF2-40B4-BE49-F238E27FC236}">
                <a16:creationId xmlns:a16="http://schemas.microsoft.com/office/drawing/2014/main" id="{16842B5D-5784-E4E2-A6A1-407ECB1593A9}"/>
              </a:ext>
              <a:ext uri="{C183D7F6-B498-43B3-948B-1728B52AA6E4}">
                <adec:decorative xmlns:adec="http://schemas.microsoft.com/office/drawing/2017/decorative" val="1"/>
              </a:ext>
            </a:extLst>
          </p:cNvPr>
          <p:cNvSpPr/>
          <p:nvPr/>
        </p:nvSpPr>
        <p:spPr>
          <a:xfrm>
            <a:off x="835411" y="3692957"/>
            <a:ext cx="2219632" cy="1779316"/>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sng" strike="noStrike" kern="1200" cap="none" spc="0" normalizeH="0" baseline="0" noProof="0" dirty="0">
                <a:ln>
                  <a:noFill/>
                </a:ln>
                <a:solidFill>
                  <a:schemeClr val="tx1"/>
                </a:solidFill>
                <a:effectLst/>
                <a:uLnTx/>
                <a:uFillTx/>
                <a:latin typeface="Lub Dub Condensed" panose="020B0506030403020204"/>
              </a:rPr>
              <a:t>If persistent systolic dysfunction:</a:t>
            </a:r>
          </a:p>
          <a:p>
            <a:r>
              <a:rPr kumimoji="0" lang="en-US" sz="1400" i="0" strike="noStrike" kern="1200" cap="none" spc="0" normalizeH="0" baseline="0" noProof="0" dirty="0">
                <a:ln>
                  <a:noFill/>
                </a:ln>
                <a:solidFill>
                  <a:schemeClr val="tx1"/>
                </a:solidFill>
                <a:effectLst/>
                <a:uLnTx/>
                <a:uFillTx/>
                <a:latin typeface="Lub Dub Condensed" panose="020B0506030403020204"/>
              </a:rPr>
              <a:t>Reasonable to Discontinue negative inotropic agents:</a:t>
            </a:r>
          </a:p>
          <a:p>
            <a:pPr marL="285750" indent="-168275">
              <a:buFont typeface="Arial" panose="020B0604020202020204" pitchFamily="34" charset="0"/>
              <a:buChar char="•"/>
            </a:pPr>
            <a:r>
              <a:rPr kumimoji="0" lang="en-US" sz="1400" i="0" strike="noStrike" kern="1200" cap="none" spc="0" normalizeH="0" baseline="0" noProof="0" dirty="0">
                <a:ln>
                  <a:noFill/>
                </a:ln>
                <a:solidFill>
                  <a:schemeClr val="tx1"/>
                </a:solidFill>
                <a:effectLst/>
                <a:uLnTx/>
                <a:uFillTx/>
                <a:latin typeface="Lub Dub Condensed" panose="020B0506030403020204"/>
              </a:rPr>
              <a:t>Verapamil</a:t>
            </a:r>
          </a:p>
          <a:p>
            <a:pPr marL="285750" indent="-168275">
              <a:buFont typeface="Arial" panose="020B0604020202020204" pitchFamily="34" charset="0"/>
              <a:buChar char="•"/>
            </a:pPr>
            <a:r>
              <a:rPr kumimoji="0" lang="en-US" sz="1400" i="0" strike="noStrike" kern="1200" cap="none" spc="0" normalizeH="0" baseline="0" noProof="0" dirty="0">
                <a:ln>
                  <a:noFill/>
                </a:ln>
                <a:solidFill>
                  <a:schemeClr val="tx1"/>
                </a:solidFill>
                <a:effectLst/>
                <a:uLnTx/>
                <a:uFillTx/>
                <a:latin typeface="Lub Dub Condensed" panose="020B0506030403020204"/>
              </a:rPr>
              <a:t>Diltiazem</a:t>
            </a:r>
          </a:p>
          <a:p>
            <a:pPr marL="285750" indent="-168275">
              <a:buFont typeface="Arial" panose="020B0604020202020204" pitchFamily="34" charset="0"/>
              <a:buChar char="•"/>
            </a:pPr>
            <a:r>
              <a:rPr kumimoji="0" lang="en-US" sz="1400" i="0" strike="noStrike" kern="1200" cap="none" spc="0" normalizeH="0" baseline="0" noProof="0" dirty="0">
                <a:ln>
                  <a:noFill/>
                </a:ln>
                <a:solidFill>
                  <a:schemeClr val="tx1"/>
                </a:solidFill>
                <a:effectLst/>
                <a:uLnTx/>
                <a:uFillTx/>
                <a:latin typeface="Lub Dub Condensed" panose="020B0506030403020204"/>
              </a:rPr>
              <a:t>Disopyramide (Class 2a)</a:t>
            </a:r>
          </a:p>
        </p:txBody>
      </p:sp>
      <p:sp>
        <p:nvSpPr>
          <p:cNvPr id="21" name="Round Same Side Corner Rectangle 60">
            <a:extLst>
              <a:ext uri="{FF2B5EF4-FFF2-40B4-BE49-F238E27FC236}">
                <a16:creationId xmlns:a16="http://schemas.microsoft.com/office/drawing/2014/main" id="{14B5EC02-A0B6-EFE6-6274-B970AE1D3104}"/>
              </a:ext>
              <a:ext uri="{C183D7F6-B498-43B3-948B-1728B52AA6E4}">
                <adec:decorative xmlns:adec="http://schemas.microsoft.com/office/drawing/2017/decorative" val="1"/>
              </a:ext>
            </a:extLst>
          </p:cNvPr>
          <p:cNvSpPr/>
          <p:nvPr/>
        </p:nvSpPr>
        <p:spPr>
          <a:xfrm>
            <a:off x="3283645" y="4186979"/>
            <a:ext cx="1532769" cy="1137543"/>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strike="noStrike" kern="1200" cap="none" spc="0" normalizeH="0" baseline="0" noProof="0" dirty="0">
                <a:ln>
                  <a:noFill/>
                </a:ln>
                <a:solidFill>
                  <a:schemeClr val="tx1"/>
                </a:solidFill>
                <a:effectLst/>
                <a:uLnTx/>
                <a:uFillTx/>
                <a:latin typeface="Lub Dub Condensed" panose="020B0506030403020204"/>
              </a:rPr>
              <a:t>Cardiac Resynchronization Therapy </a:t>
            </a:r>
            <a:r>
              <a:rPr kumimoji="0" lang="en-US" sz="1400" i="0" strike="noStrike" kern="1200" cap="none" spc="0" normalizeH="0" baseline="0" noProof="0" dirty="0">
                <a:ln>
                  <a:noFill/>
                </a:ln>
                <a:solidFill>
                  <a:schemeClr val="tx1"/>
                </a:solidFill>
                <a:effectLst/>
                <a:uLnTx/>
                <a:uFillTx/>
                <a:latin typeface="Lub Dub Condensed" panose="020B0506030403020204"/>
              </a:rPr>
              <a:t>can be beneficial </a:t>
            </a:r>
            <a:br>
              <a:rPr kumimoji="0" lang="en-US" sz="1400" i="0" strike="noStrike" kern="1200" cap="none" spc="0" normalizeH="0" baseline="0" noProof="0" dirty="0">
                <a:ln>
                  <a:noFill/>
                </a:ln>
                <a:solidFill>
                  <a:schemeClr val="tx1"/>
                </a:solidFill>
                <a:effectLst/>
                <a:uLnTx/>
                <a:uFillTx/>
                <a:latin typeface="Lub Dub Condensed" panose="020B0506030403020204"/>
              </a:rPr>
            </a:br>
            <a:r>
              <a:rPr kumimoji="0" lang="en-US" sz="1400" i="0" strike="noStrike" kern="1200" cap="none" spc="0" normalizeH="0" baseline="0" noProof="0" dirty="0">
                <a:ln>
                  <a:noFill/>
                </a:ln>
                <a:solidFill>
                  <a:schemeClr val="tx1"/>
                </a:solidFill>
                <a:effectLst/>
                <a:uLnTx/>
                <a:uFillTx/>
                <a:latin typeface="Lub Dub Condensed" panose="020B0506030403020204"/>
              </a:rPr>
              <a:t>(Class 2a)</a:t>
            </a:r>
          </a:p>
        </p:txBody>
      </p:sp>
      <p:sp>
        <p:nvSpPr>
          <p:cNvPr id="25" name="Round Same Side Corner Rectangle 60">
            <a:extLst>
              <a:ext uri="{FF2B5EF4-FFF2-40B4-BE49-F238E27FC236}">
                <a16:creationId xmlns:a16="http://schemas.microsoft.com/office/drawing/2014/main" id="{125ABCA0-6005-575D-F26A-1BCABA0D9FD8}"/>
              </a:ext>
              <a:ext uri="{C183D7F6-B498-43B3-948B-1728B52AA6E4}">
                <adec:decorative xmlns:adec="http://schemas.microsoft.com/office/drawing/2017/decorative" val="1"/>
              </a:ext>
            </a:extLst>
          </p:cNvPr>
          <p:cNvSpPr/>
          <p:nvPr/>
        </p:nvSpPr>
        <p:spPr>
          <a:xfrm>
            <a:off x="5045016" y="4186978"/>
            <a:ext cx="1532769" cy="1137543"/>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strike="noStrike" kern="1200" cap="none" spc="0" normalizeH="0" baseline="0" noProof="0" dirty="0">
                <a:ln>
                  <a:noFill/>
                </a:ln>
                <a:solidFill>
                  <a:schemeClr val="tx1"/>
                </a:solidFill>
                <a:effectLst/>
                <a:uLnTx/>
                <a:uFillTx/>
                <a:latin typeface="Lub Dub Condensed" panose="020B0506030403020204"/>
              </a:rPr>
              <a:t>ICD Implantation </a:t>
            </a:r>
            <a:r>
              <a:rPr kumimoji="0" lang="en-US" sz="1400" i="0" strike="noStrike" kern="1200" cap="none" spc="0" normalizeH="0" baseline="0" noProof="0" dirty="0">
                <a:ln>
                  <a:noFill/>
                </a:ln>
                <a:solidFill>
                  <a:schemeClr val="tx1"/>
                </a:solidFill>
                <a:effectLst/>
                <a:uLnTx/>
                <a:uFillTx/>
                <a:latin typeface="Lub Dub Condensed" panose="020B0506030403020204"/>
              </a:rPr>
              <a:t>can be beneficial (Class 2a)</a:t>
            </a:r>
          </a:p>
        </p:txBody>
      </p:sp>
      <p:sp>
        <p:nvSpPr>
          <p:cNvPr id="26" name="Round Same Side Corner Rectangle 60">
            <a:extLst>
              <a:ext uri="{FF2B5EF4-FFF2-40B4-BE49-F238E27FC236}">
                <a16:creationId xmlns:a16="http://schemas.microsoft.com/office/drawing/2014/main" id="{F84FA64D-AC90-D12A-A398-B086D3D3E176}"/>
              </a:ext>
              <a:ext uri="{C183D7F6-B498-43B3-948B-1728B52AA6E4}">
                <adec:decorative xmlns:adec="http://schemas.microsoft.com/office/drawing/2017/decorative" val="1"/>
              </a:ext>
            </a:extLst>
          </p:cNvPr>
          <p:cNvSpPr/>
          <p:nvPr/>
        </p:nvSpPr>
        <p:spPr>
          <a:xfrm>
            <a:off x="7600336" y="1485869"/>
            <a:ext cx="3873909" cy="1591628"/>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sng" strike="noStrike" kern="1200" cap="none" spc="0" normalizeH="0" baseline="0" noProof="0" dirty="0">
                <a:ln>
                  <a:noFill/>
                </a:ln>
                <a:solidFill>
                  <a:schemeClr val="tx1"/>
                </a:solidFill>
                <a:effectLst/>
                <a:uLnTx/>
                <a:uFillTx/>
                <a:latin typeface="Lub Dub Condensed" panose="020B0506030403020204"/>
              </a:rPr>
              <a:t>If non-obstructive and NYHA III / IV despite GDMT:</a:t>
            </a:r>
          </a:p>
          <a:p>
            <a:pPr marL="285750" indent="-168275">
              <a:spcBef>
                <a:spcPts val="600"/>
              </a:spcBef>
              <a:buFont typeface="Arial" panose="020B0604020202020204" pitchFamily="34" charset="0"/>
              <a:buChar char="•"/>
            </a:pPr>
            <a:r>
              <a:rPr lang="en-US" sz="1400" b="1" dirty="0">
                <a:solidFill>
                  <a:schemeClr val="tx1"/>
                </a:solidFill>
                <a:latin typeface="Lub Dub Condensed" panose="020B0506030403020204"/>
              </a:rPr>
              <a:t>Cardiopulmonary Exercise Testing </a:t>
            </a:r>
            <a:r>
              <a:rPr lang="en-US" sz="1400" dirty="0">
                <a:solidFill>
                  <a:schemeClr val="tx1"/>
                </a:solidFill>
                <a:latin typeface="Lub Dub Condensed" panose="020B0506030403020204"/>
              </a:rPr>
              <a:t>should be performed to quantify functional limitations</a:t>
            </a:r>
          </a:p>
          <a:p>
            <a:pPr marL="285750" indent="-168275">
              <a:spcBef>
                <a:spcPts val="600"/>
              </a:spcBef>
              <a:buFont typeface="Arial" panose="020B0604020202020204" pitchFamily="34" charset="0"/>
              <a:buChar char="•"/>
            </a:pPr>
            <a:r>
              <a:rPr lang="en-US" sz="1400" b="1" dirty="0">
                <a:solidFill>
                  <a:schemeClr val="tx1"/>
                </a:solidFill>
                <a:latin typeface="Lub Dub Condensed" panose="020B0506030403020204"/>
              </a:rPr>
              <a:t>Heart Transplantation Assessment</a:t>
            </a:r>
          </a:p>
          <a:p>
            <a:pPr marL="461963" indent="-176213">
              <a:spcBef>
                <a:spcPts val="600"/>
              </a:spcBef>
              <a:buFont typeface="Lub Dub Condensed" panose="020B0506030403020204" pitchFamily="34" charset="0"/>
              <a:buChar char="–"/>
            </a:pPr>
            <a:r>
              <a:rPr lang="en-US" sz="1400" dirty="0">
                <a:solidFill>
                  <a:schemeClr val="tx1"/>
                </a:solidFill>
                <a:latin typeface="Lub Dub Condensed" panose="020B0506030403020204"/>
              </a:rPr>
              <a:t>Also consider if ventricular arrhythmias refractory to GDMT (Class 1)</a:t>
            </a:r>
          </a:p>
        </p:txBody>
      </p:sp>
      <p:sp>
        <p:nvSpPr>
          <p:cNvPr id="27" name="Round Same Side Corner Rectangle 60">
            <a:extLst>
              <a:ext uri="{FF2B5EF4-FFF2-40B4-BE49-F238E27FC236}">
                <a16:creationId xmlns:a16="http://schemas.microsoft.com/office/drawing/2014/main" id="{F19E9B82-3342-60EF-227E-8A1AB137FF11}"/>
              </a:ext>
              <a:ext uri="{C183D7F6-B498-43B3-948B-1728B52AA6E4}">
                <adec:decorative xmlns:adec="http://schemas.microsoft.com/office/drawing/2017/decorative" val="1"/>
              </a:ext>
            </a:extLst>
          </p:cNvPr>
          <p:cNvSpPr/>
          <p:nvPr/>
        </p:nvSpPr>
        <p:spPr>
          <a:xfrm>
            <a:off x="7618937" y="3182598"/>
            <a:ext cx="3873909" cy="900822"/>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sng" strike="noStrike" kern="1200" cap="none" spc="0" normalizeH="0" baseline="0" noProof="0" dirty="0">
                <a:ln>
                  <a:noFill/>
                </a:ln>
                <a:solidFill>
                  <a:schemeClr val="tx1"/>
                </a:solidFill>
                <a:effectLst/>
                <a:uLnTx/>
                <a:uFillTx/>
                <a:latin typeface="Lub Dub Condensed" panose="020B0506030403020204"/>
              </a:rPr>
              <a:t>If non-obstructive and NYHA III / IV:</a:t>
            </a:r>
          </a:p>
          <a:p>
            <a:pPr algn="ctr"/>
            <a:r>
              <a:rPr kumimoji="0" lang="en-US" sz="1400" b="1" i="0" strike="noStrike" kern="1200" cap="none" spc="0" normalizeH="0" baseline="0" noProof="0" dirty="0">
                <a:ln>
                  <a:noFill/>
                </a:ln>
                <a:solidFill>
                  <a:schemeClr val="tx1"/>
                </a:solidFill>
                <a:effectLst/>
                <a:uLnTx/>
                <a:uFillTx/>
                <a:latin typeface="Lub Dub Condensed" panose="020B0506030403020204"/>
              </a:rPr>
              <a:t>Continuous-Flow LVAD therapy </a:t>
            </a:r>
            <a:r>
              <a:rPr kumimoji="0" lang="en-US" sz="1400" i="0" strike="noStrike" kern="1200" cap="none" spc="0" normalizeH="0" baseline="0" noProof="0" dirty="0">
                <a:ln>
                  <a:noFill/>
                </a:ln>
                <a:solidFill>
                  <a:schemeClr val="tx1"/>
                </a:solidFill>
                <a:effectLst/>
                <a:uLnTx/>
                <a:uFillTx/>
                <a:latin typeface="Lub Dub Condensed" panose="020B0506030403020204"/>
              </a:rPr>
              <a:t>is a reasonable bridge to heart transplantation (Class 2a)</a:t>
            </a:r>
          </a:p>
        </p:txBody>
      </p:sp>
      <p:cxnSp>
        <p:nvCxnSpPr>
          <p:cNvPr id="28" name="Straight Arrow Connector 27">
            <a:extLst>
              <a:ext uri="{FF2B5EF4-FFF2-40B4-BE49-F238E27FC236}">
                <a16:creationId xmlns:a16="http://schemas.microsoft.com/office/drawing/2014/main" id="{601BAFB8-4E3C-D995-1798-CAE4C6792759}"/>
              </a:ext>
              <a:ext uri="{C183D7F6-B498-43B3-948B-1728B52AA6E4}">
                <adec:decorative xmlns:adec="http://schemas.microsoft.com/office/drawing/2017/decorative" val="1"/>
              </a:ext>
            </a:extLst>
          </p:cNvPr>
          <p:cNvCxnSpPr>
            <a:cxnSpLocks/>
          </p:cNvCxnSpPr>
          <p:nvPr/>
        </p:nvCxnSpPr>
        <p:spPr>
          <a:xfrm>
            <a:off x="4028352" y="2123742"/>
            <a:ext cx="0" cy="208279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B477FA8-0409-5735-4B07-D881D840F45D}"/>
              </a:ext>
              <a:ext uri="{C183D7F6-B498-43B3-948B-1728B52AA6E4}">
                <adec:decorative xmlns:adec="http://schemas.microsoft.com/office/drawing/2017/decorative" val="1"/>
              </a:ext>
            </a:extLst>
          </p:cNvPr>
          <p:cNvSpPr txBox="1"/>
          <p:nvPr/>
        </p:nvSpPr>
        <p:spPr>
          <a:xfrm>
            <a:off x="3391103" y="3546884"/>
            <a:ext cx="1317852" cy="369332"/>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NYHA II – IV despite </a:t>
            </a:r>
            <a:br>
              <a:rPr lang="en-US" sz="1200" b="1" dirty="0">
                <a:ln w="0"/>
                <a:latin typeface="Lub Dub Condensed" panose="020B0506030403020204" pitchFamily="34" charset="0"/>
              </a:rPr>
            </a:br>
            <a:r>
              <a:rPr lang="en-US" sz="1200" b="1" dirty="0">
                <a:ln w="0"/>
                <a:latin typeface="Lub Dub Condensed" panose="020B0506030403020204" pitchFamily="34" charset="0"/>
              </a:rPr>
              <a:t>GDMT with LBBB</a:t>
            </a:r>
          </a:p>
        </p:txBody>
      </p:sp>
      <p:cxnSp>
        <p:nvCxnSpPr>
          <p:cNvPr id="30" name="Straight Arrow Connector 29">
            <a:extLst>
              <a:ext uri="{FF2B5EF4-FFF2-40B4-BE49-F238E27FC236}">
                <a16:creationId xmlns:a16="http://schemas.microsoft.com/office/drawing/2014/main" id="{9D68D72C-6853-26B4-967E-E0D53E270B1B}"/>
              </a:ext>
              <a:ext uri="{C183D7F6-B498-43B3-948B-1728B52AA6E4}">
                <adec:decorative xmlns:adec="http://schemas.microsoft.com/office/drawing/2017/decorative" val="1"/>
              </a:ext>
            </a:extLst>
          </p:cNvPr>
          <p:cNvCxnSpPr>
            <a:cxnSpLocks/>
          </p:cNvCxnSpPr>
          <p:nvPr/>
        </p:nvCxnSpPr>
        <p:spPr>
          <a:xfrm>
            <a:off x="5803075" y="2123742"/>
            <a:ext cx="0" cy="208279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Elbow Connector 82">
            <a:extLst>
              <a:ext uri="{FF2B5EF4-FFF2-40B4-BE49-F238E27FC236}">
                <a16:creationId xmlns:a16="http://schemas.microsoft.com/office/drawing/2014/main" id="{C94F5DB4-C9F9-E0F8-959D-9B65B1A243A6}"/>
              </a:ext>
              <a:ext uri="{C183D7F6-B498-43B3-948B-1728B52AA6E4}">
                <adec:decorative xmlns:adec="http://schemas.microsoft.com/office/drawing/2017/decorative" val="1"/>
              </a:ext>
            </a:extLst>
          </p:cNvPr>
          <p:cNvCxnSpPr>
            <a:cxnSpLocks/>
            <a:stCxn id="17" idx="2"/>
            <a:endCxn id="18" idx="0"/>
          </p:cNvCxnSpPr>
          <p:nvPr/>
        </p:nvCxnSpPr>
        <p:spPr>
          <a:xfrm rot="5400000">
            <a:off x="2661059" y="1410699"/>
            <a:ext cx="333891" cy="175997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91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right)">
                                      <p:cBhvr>
                                        <p:cTn id="11" dur="500"/>
                                        <p:tgtEl>
                                          <p:spTgt spid="3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up)">
                                      <p:cBhvr>
                                        <p:cTn id="23" dur="500"/>
                                        <p:tgtEl>
                                          <p:spTgt spid="2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par>
                          <p:cTn id="31" fill="hold">
                            <p:stCondLst>
                              <p:cond delay="3000"/>
                            </p:stCondLst>
                            <p:childTnLst>
                              <p:par>
                                <p:cTn id="32" presetID="22" presetClass="entr" presetSubtype="1"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up)">
                                      <p:cBhvr>
                                        <p:cTn id="34" dur="500"/>
                                        <p:tgtEl>
                                          <p:spTgt spid="3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21" grpId="0" animBg="1"/>
      <p:bldP spid="25" grpId="0" animBg="1"/>
      <p:bldP spid="26" grpId="0" animBg="1"/>
      <p:bldP spid="27" grpId="0" animBg="1"/>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ADB4F-68D0-9445-3985-0D4C839B9D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B58112-E9D1-CAED-BAAE-A4BC5B2534A4}"/>
              </a:ext>
            </a:extLst>
          </p:cNvPr>
          <p:cNvSpPr>
            <a:spLocks noGrp="1"/>
          </p:cNvSpPr>
          <p:nvPr>
            <p:ph type="title"/>
          </p:nvPr>
        </p:nvSpPr>
        <p:spPr>
          <a:xfrm>
            <a:off x="838200" y="365125"/>
            <a:ext cx="8856518" cy="660111"/>
          </a:xfrm>
        </p:spPr>
        <p:txBody>
          <a:bodyPr/>
          <a:lstStyle/>
          <a:p>
            <a:r>
              <a:rPr lang="en-US" sz="3200" b="1" dirty="0"/>
              <a:t>Management of Atrial Fibrillation in Patients with HCM</a:t>
            </a:r>
            <a:endParaRPr lang="en-US" dirty="0"/>
          </a:p>
        </p:txBody>
      </p:sp>
      <p:graphicFrame>
        <p:nvGraphicFramePr>
          <p:cNvPr id="7" name="Content Placeholder 5">
            <a:extLst>
              <a:ext uri="{FF2B5EF4-FFF2-40B4-BE49-F238E27FC236}">
                <a16:creationId xmlns:a16="http://schemas.microsoft.com/office/drawing/2014/main" id="{73932714-4C75-0C59-DAF8-44FECC1EBC15}"/>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883567051"/>
              </p:ext>
            </p:extLst>
          </p:nvPr>
        </p:nvGraphicFramePr>
        <p:xfrm>
          <a:off x="1211826" y="1313073"/>
          <a:ext cx="9849464" cy="4190356"/>
        </p:xfrm>
        <a:graphic>
          <a:graphicData uri="http://schemas.openxmlformats.org/drawingml/2006/table">
            <a:tbl>
              <a:tblPr firstRow="1" bandRow="1">
                <a:tableStyleId>{5C22544A-7EE6-4342-B048-85BDC9FD1C3A}</a:tableStyleId>
              </a:tblPr>
              <a:tblGrid>
                <a:gridCol w="886691">
                  <a:extLst>
                    <a:ext uri="{9D8B030D-6E8A-4147-A177-3AD203B41FA5}">
                      <a16:colId xmlns:a16="http://schemas.microsoft.com/office/drawing/2014/main" val="2649235253"/>
                    </a:ext>
                  </a:extLst>
                </a:gridCol>
                <a:gridCol w="8962773">
                  <a:extLst>
                    <a:ext uri="{9D8B030D-6E8A-4147-A177-3AD203B41FA5}">
                      <a16:colId xmlns:a16="http://schemas.microsoft.com/office/drawing/2014/main" val="3265590656"/>
                    </a:ext>
                  </a:extLst>
                </a:gridCol>
              </a:tblGrid>
              <a:tr h="37434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54514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7475" lvl="0" indent="0">
                        <a:buFont typeface="Wingdings" panose="05000000000000000000" pitchFamily="2" charset="2"/>
                        <a:buNone/>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clinical AF or subclinical AF (≥ 24 hours), anticoagulation with </a:t>
                      </a:r>
                      <a: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t>direct-acting oral anticoagulants (DOACs) </a:t>
                      </a:r>
                      <a:b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b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is </a:t>
                      </a:r>
                      <a:r>
                        <a:rPr lang="en-US" sz="1400" b="0" i="0" u="sng" strike="noStrike" kern="1200" baseline="0" dirty="0">
                          <a:solidFill>
                            <a:schemeClr val="dk1"/>
                          </a:solidFill>
                          <a:latin typeface="Lub Dub Condensed" panose="020B0506030403020204" pitchFamily="34" charset="0"/>
                          <a:ea typeface="+mn-ea"/>
                          <a:cs typeface="Arial" panose="020B0604020202020204" pitchFamily="34" charset="0"/>
                        </a:rPr>
                        <a:t>first line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545145">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74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Anticoagulation with </a:t>
                      </a:r>
                      <a: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t>Vitamin K Antagonists </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is </a:t>
                      </a:r>
                      <a:r>
                        <a:rPr lang="en-US" sz="1400" b="0" i="0" u="sng" strike="noStrike" kern="1200" baseline="0" dirty="0">
                          <a:solidFill>
                            <a:schemeClr val="dk1"/>
                          </a:solidFill>
                          <a:latin typeface="Lub Dub Condensed" panose="020B0506030403020204" pitchFamily="34" charset="0"/>
                          <a:ea typeface="+mn-ea"/>
                          <a:cs typeface="Arial" panose="020B0604020202020204" pitchFamily="34" charset="0"/>
                        </a:rPr>
                        <a:t>second line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545145">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74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t>ß-Blocker, Verapamil, or Diltiazem </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is recommended if pursuing rate control strategy</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05634836"/>
                  </a:ext>
                </a:extLst>
              </a:tr>
              <a:tr h="545145">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74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subclinical AF, lasting &gt; 5 minutes but &lt; 24 hours for a given episode, anticoagulation with </a:t>
                      </a:r>
                      <a: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t>DOAC</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as </a:t>
                      </a:r>
                      <a:r>
                        <a:rPr lang="en-US" sz="1400" b="0" i="0" u="sng" strike="noStrike" kern="1200" baseline="0" dirty="0">
                          <a:solidFill>
                            <a:schemeClr val="dk1"/>
                          </a:solidFill>
                          <a:latin typeface="Lub Dub Condensed" panose="020B0506030403020204" pitchFamily="34" charset="0"/>
                          <a:ea typeface="+mn-ea"/>
                          <a:cs typeface="Arial" panose="020B0604020202020204" pitchFamily="34" charset="0"/>
                        </a:rPr>
                        <a:t>first line</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and </a:t>
                      </a:r>
                      <a: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t>vitamin K Antagonist </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as </a:t>
                      </a:r>
                      <a:r>
                        <a:rPr lang="en-US" sz="1400" b="0" i="0" u="sng" strike="noStrike" kern="1200" baseline="0" dirty="0">
                          <a:solidFill>
                            <a:schemeClr val="dk1"/>
                          </a:solidFill>
                          <a:latin typeface="Lub Dub Condensed" panose="020B0506030403020204" pitchFamily="34" charset="0"/>
                          <a:ea typeface="+mn-ea"/>
                          <a:cs typeface="Arial" panose="020B0604020202020204" pitchFamily="34" charset="0"/>
                        </a:rPr>
                        <a:t>second line</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can be beneficial</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18945508"/>
                  </a:ext>
                </a:extLst>
              </a:tr>
              <a:tr h="545145">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74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Patients with poorly tolerated AF, a </a:t>
                      </a:r>
                      <a: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t>rhythm control strategy </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with </a:t>
                      </a:r>
                      <a: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t>cardioversion or anti-arrhythmic drugs </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can be beneficial</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55820522"/>
                  </a:ext>
                </a:extLst>
              </a:tr>
              <a:tr h="545145">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74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t>AF catheter ablation </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can be effective when drug therapy is 1) ineffective, 2) contraindicated or 3) not patient’s preference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85392550"/>
                  </a:ext>
                </a:extLst>
              </a:tr>
              <a:tr h="545145">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74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AF undergoing myectomy, </a:t>
                      </a:r>
                      <a: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t>concomitant surgical AF ablation </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can be beneficial</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522727959"/>
                  </a:ext>
                </a:extLst>
              </a:tr>
            </a:tbl>
          </a:graphicData>
        </a:graphic>
      </p:graphicFrame>
      <p:sp>
        <p:nvSpPr>
          <p:cNvPr id="5" name="Text Placeholder 4">
            <a:extLst>
              <a:ext uri="{FF2B5EF4-FFF2-40B4-BE49-F238E27FC236}">
                <a16:creationId xmlns:a16="http://schemas.microsoft.com/office/drawing/2014/main" id="{AF15124D-28D1-0520-047A-BB94C858A97D}"/>
              </a:ext>
            </a:extLst>
          </p:cNvPr>
          <p:cNvSpPr>
            <a:spLocks noGrp="1"/>
          </p:cNvSpPr>
          <p:nvPr>
            <p:ph type="body" sz="quarter" idx="13"/>
          </p:nvPr>
        </p:nvSpPr>
        <p:spPr>
          <a:xfrm>
            <a:off x="1577687" y="5953991"/>
            <a:ext cx="9036627" cy="218208"/>
          </a:xfrm>
        </p:spPr>
        <p:txBody>
          <a:bodyPr/>
          <a:lstStyle/>
          <a:p>
            <a:pPr marL="0" indent="0" algn="ctr"/>
            <a:r>
              <a:rPr lang="en-US" b="1" dirty="0"/>
              <a:t>Abbreviations: </a:t>
            </a:r>
            <a:r>
              <a:rPr lang="en-US" dirty="0"/>
              <a:t>AF indicates atrial fibrillation; and DOACs, direct-acting oral anticoagulants</a:t>
            </a:r>
          </a:p>
        </p:txBody>
      </p:sp>
      <p:sp>
        <p:nvSpPr>
          <p:cNvPr id="4" name="Slide Number Placeholder 3">
            <a:extLst>
              <a:ext uri="{FF2B5EF4-FFF2-40B4-BE49-F238E27FC236}">
                <a16:creationId xmlns:a16="http://schemas.microsoft.com/office/drawing/2014/main" id="{B1302BF8-DE2C-AD39-CDBC-6BD588D7833D}"/>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25</a:t>
            </a:fld>
            <a:endParaRPr lang="en-US" sz="900" dirty="0"/>
          </a:p>
        </p:txBody>
      </p:sp>
    </p:spTree>
    <p:extLst>
      <p:ext uri="{BB962C8B-B14F-4D97-AF65-F5344CB8AC3E}">
        <p14:creationId xmlns:p14="http://schemas.microsoft.com/office/powerpoint/2010/main" val="554945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C32DE-83D6-296A-3FEB-B7FA190E45FB}"/>
            </a:ext>
          </a:extLst>
        </p:cNvPr>
        <p:cNvGrpSpPr/>
        <p:nvPr/>
      </p:nvGrpSpPr>
      <p:grpSpPr>
        <a:xfrm>
          <a:off x="0" y="0"/>
          <a:ext cx="0" cy="0"/>
          <a:chOff x="0" y="0"/>
          <a:chExt cx="0" cy="0"/>
        </a:xfrm>
      </p:grpSpPr>
      <p:cxnSp>
        <p:nvCxnSpPr>
          <p:cNvPr id="51" name="Straight Arrow Connector 50">
            <a:extLst>
              <a:ext uri="{FF2B5EF4-FFF2-40B4-BE49-F238E27FC236}">
                <a16:creationId xmlns:a16="http://schemas.microsoft.com/office/drawing/2014/main" id="{F6684EBC-8229-1796-07AB-CBE8C43BB397}"/>
              </a:ext>
              <a:ext uri="{C183D7F6-B498-43B3-948B-1728B52AA6E4}">
                <adec:decorative xmlns:adec="http://schemas.microsoft.com/office/drawing/2017/decorative" val="1"/>
              </a:ext>
            </a:extLst>
          </p:cNvPr>
          <p:cNvCxnSpPr>
            <a:cxnSpLocks/>
          </p:cNvCxnSpPr>
          <p:nvPr/>
        </p:nvCxnSpPr>
        <p:spPr>
          <a:xfrm>
            <a:off x="9776460" y="1866923"/>
            <a:ext cx="0" cy="10972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DB55AB6E-7F99-0124-44EE-B4D67AF12214}"/>
              </a:ext>
              <a:ext uri="{C183D7F6-B498-43B3-948B-1728B52AA6E4}">
                <adec:decorative xmlns:adec="http://schemas.microsoft.com/office/drawing/2017/decorative" val="1"/>
              </a:ext>
            </a:extLst>
          </p:cNvPr>
          <p:cNvCxnSpPr>
            <a:cxnSpLocks/>
          </p:cNvCxnSpPr>
          <p:nvPr/>
        </p:nvCxnSpPr>
        <p:spPr>
          <a:xfrm>
            <a:off x="7451653" y="1860370"/>
            <a:ext cx="0" cy="10972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C07A848-2999-FDE1-0554-0EDFBAF450EE}"/>
              </a:ext>
            </a:extLst>
          </p:cNvPr>
          <p:cNvSpPr>
            <a:spLocks noGrp="1"/>
          </p:cNvSpPr>
          <p:nvPr>
            <p:ph type="title"/>
          </p:nvPr>
        </p:nvSpPr>
        <p:spPr>
          <a:xfrm>
            <a:off x="838200" y="365125"/>
            <a:ext cx="8856518" cy="660111"/>
          </a:xfrm>
        </p:spPr>
        <p:txBody>
          <a:bodyPr/>
          <a:lstStyle/>
          <a:p>
            <a:r>
              <a:rPr lang="en-US" sz="3200" b="1" dirty="0"/>
              <a:t>Management of Ventricular Tachycardia in Patients with HCM</a:t>
            </a:r>
            <a:endParaRPr lang="en-US" dirty="0"/>
          </a:p>
        </p:txBody>
      </p:sp>
      <p:sp>
        <p:nvSpPr>
          <p:cNvPr id="56" name="Rectangle 55" descr="This algorithm depicts the recommended treatment and management of ventricular tachycardia in patients with HCM. ">
            <a:extLst>
              <a:ext uri="{FF2B5EF4-FFF2-40B4-BE49-F238E27FC236}">
                <a16:creationId xmlns:a16="http://schemas.microsoft.com/office/drawing/2014/main" id="{67B0B17B-BB66-B8DE-834C-EAEB5559C096}"/>
              </a:ext>
            </a:extLst>
          </p:cNvPr>
          <p:cNvSpPr/>
          <p:nvPr/>
        </p:nvSpPr>
        <p:spPr>
          <a:xfrm>
            <a:off x="661564" y="1174093"/>
            <a:ext cx="10930668" cy="4685933"/>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16BCC4D7-0FCF-7483-3C63-6AD40EADEA8B}"/>
              </a:ext>
            </a:extLst>
          </p:cNvPr>
          <p:cNvSpPr>
            <a:spLocks noGrp="1"/>
          </p:cNvSpPr>
          <p:nvPr>
            <p:ph type="body" sz="quarter" idx="13"/>
          </p:nvPr>
        </p:nvSpPr>
        <p:spPr>
          <a:xfrm>
            <a:off x="1577687" y="5953991"/>
            <a:ext cx="9036627" cy="218208"/>
          </a:xfrm>
        </p:spPr>
        <p:txBody>
          <a:bodyPr/>
          <a:lstStyle/>
          <a:p>
            <a:pPr marL="0" indent="0" algn="ctr"/>
            <a:r>
              <a:rPr lang="en-US" b="1" dirty="0"/>
              <a:t>Abbreviations: </a:t>
            </a:r>
            <a:r>
              <a:rPr lang="en-US" dirty="0"/>
              <a:t>AADs indicates anti-arrhythmic drugs; and HCM, hypertrophic cardiomyopathy</a:t>
            </a:r>
          </a:p>
        </p:txBody>
      </p:sp>
      <p:sp>
        <p:nvSpPr>
          <p:cNvPr id="18" name="Round Same Side Corner Rectangle 60">
            <a:extLst>
              <a:ext uri="{FF2B5EF4-FFF2-40B4-BE49-F238E27FC236}">
                <a16:creationId xmlns:a16="http://schemas.microsoft.com/office/drawing/2014/main" id="{573E9E06-A47F-4BC8-A2EC-4CA8AE774BB5}"/>
              </a:ext>
              <a:ext uri="{C183D7F6-B498-43B3-948B-1728B52AA6E4}">
                <adec:decorative xmlns:adec="http://schemas.microsoft.com/office/drawing/2017/decorative" val="1"/>
              </a:ext>
            </a:extLst>
          </p:cNvPr>
          <p:cNvSpPr/>
          <p:nvPr/>
        </p:nvSpPr>
        <p:spPr>
          <a:xfrm>
            <a:off x="6865473" y="2964203"/>
            <a:ext cx="1496631" cy="950423"/>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dirty="0">
                <a:ln>
                  <a:noFill/>
                </a:ln>
                <a:solidFill>
                  <a:schemeClr val="tx1"/>
                </a:solidFill>
                <a:effectLst/>
                <a:uLnTx/>
                <a:uFillTx/>
                <a:latin typeface="Lub Dub Condensed" panose="020B0506030403020204"/>
              </a:rPr>
              <a:t>Anti-Tachycardia Pacing </a:t>
            </a:r>
            <a:r>
              <a:rPr kumimoji="0" lang="en-US" sz="1400" i="0" u="none" strike="noStrike" kern="1200" cap="none" spc="0" normalizeH="0" baseline="0" noProof="0" dirty="0">
                <a:ln>
                  <a:noFill/>
                </a:ln>
                <a:solidFill>
                  <a:schemeClr val="tx1"/>
                </a:solidFill>
                <a:effectLst/>
                <a:uLnTx/>
                <a:uFillTx/>
                <a:latin typeface="Lub Dub Condensed" panose="020B0506030403020204"/>
              </a:rPr>
              <a:t>to minimize risk of shocks (Class 1) </a:t>
            </a:r>
          </a:p>
        </p:txBody>
      </p:sp>
      <p:sp>
        <p:nvSpPr>
          <p:cNvPr id="19" name="Round Same Side Corner Rectangle 60">
            <a:extLst>
              <a:ext uri="{FF2B5EF4-FFF2-40B4-BE49-F238E27FC236}">
                <a16:creationId xmlns:a16="http://schemas.microsoft.com/office/drawing/2014/main" id="{DB6E7C78-7394-70CA-9EA7-B47514517B97}"/>
              </a:ext>
              <a:ext uri="{C183D7F6-B498-43B3-948B-1728B52AA6E4}">
                <adec:decorative xmlns:adec="http://schemas.microsoft.com/office/drawing/2017/decorative" val="1"/>
              </a:ext>
            </a:extLst>
          </p:cNvPr>
          <p:cNvSpPr/>
          <p:nvPr/>
        </p:nvSpPr>
        <p:spPr>
          <a:xfrm>
            <a:off x="9028144" y="2977309"/>
            <a:ext cx="1496631" cy="950423"/>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dirty="0">
                <a:ln>
                  <a:noFill/>
                </a:ln>
                <a:solidFill>
                  <a:schemeClr val="tx1"/>
                </a:solidFill>
                <a:effectLst/>
                <a:uLnTx/>
                <a:uFillTx/>
                <a:latin typeface="Lub Dub Condensed" panose="020B0506030403020204"/>
              </a:rPr>
              <a:t>Heart Transplantation Assessment </a:t>
            </a:r>
            <a:br>
              <a:rPr kumimoji="0" lang="en-US" sz="1400" b="1" i="0" u="none" strike="noStrike" kern="1200" cap="none" spc="0" normalizeH="0" baseline="0" noProof="0" dirty="0">
                <a:ln>
                  <a:noFill/>
                </a:ln>
                <a:solidFill>
                  <a:schemeClr val="tx1"/>
                </a:solidFill>
                <a:effectLst/>
                <a:uLnTx/>
                <a:uFillTx/>
                <a:latin typeface="Lub Dub Condensed" panose="020B0506030403020204"/>
              </a:rPr>
            </a:br>
            <a:r>
              <a:rPr kumimoji="0" lang="en-US" sz="1400" i="0" u="none" strike="noStrike" kern="1200" cap="none" spc="0" normalizeH="0" baseline="0" noProof="0" dirty="0">
                <a:ln>
                  <a:noFill/>
                </a:ln>
                <a:solidFill>
                  <a:schemeClr val="tx1"/>
                </a:solidFill>
                <a:effectLst/>
                <a:uLnTx/>
                <a:uFillTx/>
                <a:latin typeface="Lub Dub Condensed" panose="020B0506030403020204"/>
              </a:rPr>
              <a:t>(Class 1) </a:t>
            </a:r>
          </a:p>
        </p:txBody>
      </p:sp>
      <p:sp>
        <p:nvSpPr>
          <p:cNvPr id="20" name="Round Same Side Corner Rectangle 60">
            <a:extLst>
              <a:ext uri="{FF2B5EF4-FFF2-40B4-BE49-F238E27FC236}">
                <a16:creationId xmlns:a16="http://schemas.microsoft.com/office/drawing/2014/main" id="{0612DAD1-DABC-6548-9E05-6C49DC7FB286}"/>
              </a:ext>
              <a:ext uri="{C183D7F6-B498-43B3-948B-1728B52AA6E4}">
                <adec:decorative xmlns:adec="http://schemas.microsoft.com/office/drawing/2017/decorative" val="1"/>
              </a:ext>
            </a:extLst>
          </p:cNvPr>
          <p:cNvSpPr/>
          <p:nvPr/>
        </p:nvSpPr>
        <p:spPr>
          <a:xfrm>
            <a:off x="1397328" y="2730763"/>
            <a:ext cx="1942132" cy="1212381"/>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sng" strike="noStrike" kern="1200" cap="none" spc="0" normalizeH="0" baseline="0" noProof="0" dirty="0">
                <a:ln>
                  <a:noFill/>
                </a:ln>
                <a:solidFill>
                  <a:schemeClr val="tx1"/>
                </a:solidFill>
                <a:effectLst/>
                <a:uLnTx/>
                <a:uFillTx/>
                <a:latin typeface="Lub Dub Condensed" panose="020B0506030403020204"/>
              </a:rPr>
              <a:t>ADULTS*</a:t>
            </a:r>
          </a:p>
          <a:p>
            <a:pPr algn="ctr"/>
            <a:r>
              <a:rPr kumimoji="0" lang="en-US" sz="1400" b="1" i="0" u="none" strike="noStrike" kern="1200" cap="none" spc="0" normalizeH="0" baseline="0" noProof="0" dirty="0">
                <a:ln>
                  <a:noFill/>
                </a:ln>
                <a:solidFill>
                  <a:schemeClr val="tx1"/>
                </a:solidFill>
                <a:effectLst/>
                <a:uLnTx/>
                <a:uFillTx/>
                <a:latin typeface="Lub Dub Condensed" panose="020B0506030403020204"/>
              </a:rPr>
              <a:t>Amiodarone</a:t>
            </a:r>
          </a:p>
          <a:p>
            <a:pPr algn="ctr"/>
            <a:r>
              <a:rPr kumimoji="0" lang="en-US" sz="1400" b="1" i="0" u="none" strike="noStrike" kern="1200" cap="none" spc="0" normalizeH="0" baseline="0" noProof="0" dirty="0" err="1">
                <a:ln>
                  <a:noFill/>
                </a:ln>
                <a:solidFill>
                  <a:schemeClr val="tx1"/>
                </a:solidFill>
                <a:effectLst/>
                <a:uLnTx/>
                <a:uFillTx/>
                <a:latin typeface="Lub Dub Condensed" panose="020B0506030403020204"/>
              </a:rPr>
              <a:t>Dofetilide</a:t>
            </a:r>
            <a:endParaRPr kumimoji="0" lang="en-US" sz="1400" b="1" i="0" u="none" strike="noStrike" kern="1200" cap="none" spc="0" normalizeH="0" baseline="0" noProof="0" dirty="0">
              <a:ln>
                <a:noFill/>
              </a:ln>
              <a:solidFill>
                <a:schemeClr val="tx1"/>
              </a:solidFill>
              <a:effectLst/>
              <a:uLnTx/>
              <a:uFillTx/>
              <a:latin typeface="Lub Dub Condensed" panose="020B0506030403020204"/>
            </a:endParaRPr>
          </a:p>
          <a:p>
            <a:pPr algn="ctr"/>
            <a:r>
              <a:rPr kumimoji="0" lang="en-US" sz="1400" b="1" i="0" u="none" strike="noStrike" kern="1200" cap="none" spc="0" normalizeH="0" baseline="0" noProof="0" dirty="0">
                <a:ln>
                  <a:noFill/>
                </a:ln>
                <a:solidFill>
                  <a:schemeClr val="tx1"/>
                </a:solidFill>
                <a:effectLst/>
                <a:uLnTx/>
                <a:uFillTx/>
                <a:latin typeface="Lub Dub Condensed" panose="020B0506030403020204"/>
              </a:rPr>
              <a:t>Mexiletine</a:t>
            </a:r>
          </a:p>
          <a:p>
            <a:pPr algn="ctr"/>
            <a:r>
              <a:rPr kumimoji="0" lang="en-US" sz="1400" b="1" i="0" u="none" strike="noStrike" kern="1200" cap="none" spc="0" normalizeH="0" baseline="0" noProof="0" dirty="0">
                <a:ln>
                  <a:noFill/>
                </a:ln>
                <a:solidFill>
                  <a:schemeClr val="tx1"/>
                </a:solidFill>
                <a:effectLst/>
                <a:uLnTx/>
                <a:uFillTx/>
                <a:latin typeface="Lub Dub Condensed" panose="020B0506030403020204"/>
              </a:rPr>
              <a:t>Sotalol </a:t>
            </a:r>
            <a:r>
              <a:rPr kumimoji="0" lang="en-US" sz="1400" i="0" u="none" strike="noStrike" kern="1200" cap="none" spc="0" normalizeH="0" baseline="0" noProof="0" dirty="0">
                <a:ln>
                  <a:noFill/>
                </a:ln>
                <a:solidFill>
                  <a:schemeClr val="tx1"/>
                </a:solidFill>
                <a:effectLst/>
                <a:uLnTx/>
                <a:uFillTx/>
                <a:latin typeface="Lub Dub Condensed" panose="020B0506030403020204"/>
              </a:rPr>
              <a:t>(Class 1)</a:t>
            </a:r>
          </a:p>
        </p:txBody>
      </p:sp>
      <p:sp>
        <p:nvSpPr>
          <p:cNvPr id="21" name="Round Same Side Corner Rectangle 60">
            <a:extLst>
              <a:ext uri="{FF2B5EF4-FFF2-40B4-BE49-F238E27FC236}">
                <a16:creationId xmlns:a16="http://schemas.microsoft.com/office/drawing/2014/main" id="{91519CA5-6A4C-5EE0-4E8B-3489F79CB50F}"/>
              </a:ext>
              <a:ext uri="{C183D7F6-B498-43B3-948B-1728B52AA6E4}">
                <adec:decorative xmlns:adec="http://schemas.microsoft.com/office/drawing/2017/decorative" val="1"/>
              </a:ext>
            </a:extLst>
          </p:cNvPr>
          <p:cNvSpPr/>
          <p:nvPr/>
        </p:nvSpPr>
        <p:spPr>
          <a:xfrm>
            <a:off x="3678098" y="2766169"/>
            <a:ext cx="1942132" cy="1212381"/>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sng" strike="noStrike" kern="1200" cap="none" spc="0" normalizeH="0" baseline="0" noProof="0" dirty="0">
                <a:ln>
                  <a:noFill/>
                </a:ln>
                <a:solidFill>
                  <a:schemeClr val="tx1"/>
                </a:solidFill>
                <a:effectLst/>
                <a:uLnTx/>
                <a:uFillTx/>
                <a:latin typeface="Lub Dub Condensed" panose="020B0506030403020204"/>
              </a:rPr>
              <a:t>CHILDREN*</a:t>
            </a:r>
          </a:p>
          <a:p>
            <a:pPr algn="ctr"/>
            <a:r>
              <a:rPr kumimoji="0" lang="en-US" sz="1400" b="1" i="0" u="none" strike="noStrike" kern="1200" cap="none" spc="0" normalizeH="0" baseline="0" noProof="0" dirty="0">
                <a:ln>
                  <a:noFill/>
                </a:ln>
                <a:solidFill>
                  <a:schemeClr val="tx1"/>
                </a:solidFill>
                <a:effectLst/>
                <a:uLnTx/>
                <a:uFillTx/>
                <a:latin typeface="Lub Dub Condensed" panose="020B0506030403020204"/>
              </a:rPr>
              <a:t>Amiodarone</a:t>
            </a:r>
          </a:p>
          <a:p>
            <a:pPr algn="ctr"/>
            <a:r>
              <a:rPr kumimoji="0" lang="en-US" sz="1400" b="1" i="0" u="none" strike="noStrike" kern="1200" cap="none" spc="0" normalizeH="0" baseline="0" noProof="0" dirty="0">
                <a:ln>
                  <a:noFill/>
                </a:ln>
                <a:solidFill>
                  <a:schemeClr val="tx1"/>
                </a:solidFill>
                <a:effectLst/>
                <a:uLnTx/>
                <a:uFillTx/>
                <a:latin typeface="Lub Dub Condensed" panose="020B0506030403020204"/>
              </a:rPr>
              <a:t>Mexiletine</a:t>
            </a:r>
          </a:p>
          <a:p>
            <a:pPr algn="ctr"/>
            <a:r>
              <a:rPr kumimoji="0" lang="en-US" sz="1400" b="1" i="0" u="none" strike="noStrike" kern="1200" cap="none" spc="0" normalizeH="0" baseline="0" noProof="0" dirty="0">
                <a:ln>
                  <a:noFill/>
                </a:ln>
                <a:solidFill>
                  <a:schemeClr val="tx1"/>
                </a:solidFill>
                <a:effectLst/>
                <a:uLnTx/>
                <a:uFillTx/>
                <a:latin typeface="Lub Dub Condensed" panose="020B0506030403020204"/>
              </a:rPr>
              <a:t>Sotalol </a:t>
            </a:r>
          </a:p>
          <a:p>
            <a:pPr algn="ctr"/>
            <a:r>
              <a:rPr kumimoji="0" lang="en-US" sz="1400" i="0" u="none" strike="noStrike" kern="1200" cap="none" spc="0" normalizeH="0" baseline="0" noProof="0" dirty="0">
                <a:ln>
                  <a:noFill/>
                </a:ln>
                <a:solidFill>
                  <a:schemeClr val="tx1"/>
                </a:solidFill>
                <a:effectLst/>
                <a:uLnTx/>
                <a:uFillTx/>
                <a:latin typeface="Lub Dub Condensed" panose="020B0506030403020204"/>
              </a:rPr>
              <a:t>(Class 1)</a:t>
            </a:r>
          </a:p>
        </p:txBody>
      </p:sp>
      <p:sp>
        <p:nvSpPr>
          <p:cNvPr id="23" name="TextBox 22">
            <a:extLst>
              <a:ext uri="{FF2B5EF4-FFF2-40B4-BE49-F238E27FC236}">
                <a16:creationId xmlns:a16="http://schemas.microsoft.com/office/drawing/2014/main" id="{18BFFA5E-F240-9B85-4DFB-D823572F7F14}"/>
              </a:ext>
              <a:ext uri="{C183D7F6-B498-43B3-948B-1728B52AA6E4}">
                <adec:decorative xmlns:adec="http://schemas.microsoft.com/office/drawing/2017/decorative" val="1"/>
              </a:ext>
            </a:extLst>
          </p:cNvPr>
          <p:cNvSpPr txBox="1"/>
          <p:nvPr/>
        </p:nvSpPr>
        <p:spPr>
          <a:xfrm>
            <a:off x="562460" y="4262935"/>
            <a:ext cx="1308985" cy="1446550"/>
          </a:xfrm>
          <a:prstGeom prst="rect">
            <a:avLst/>
          </a:prstGeom>
          <a:noFill/>
        </p:spPr>
        <p:txBody>
          <a:bodyPr wrap="square">
            <a:spAutoFit/>
          </a:bodyPr>
          <a:lstStyle/>
          <a:p>
            <a:r>
              <a:rPr lang="en-US" sz="1100" dirty="0">
                <a:latin typeface="Lub Dub Condensed" panose="020B0506030403020204" pitchFamily="34" charset="0"/>
              </a:rPr>
              <a:t>* Choice of agent guided by age, underlying comorbidities, severity of disease, patient preferences, and balance of efficacy and safety</a:t>
            </a:r>
          </a:p>
        </p:txBody>
      </p:sp>
      <p:sp>
        <p:nvSpPr>
          <p:cNvPr id="26" name="Round Same Side Corner Rectangle 60">
            <a:extLst>
              <a:ext uri="{FF2B5EF4-FFF2-40B4-BE49-F238E27FC236}">
                <a16:creationId xmlns:a16="http://schemas.microsoft.com/office/drawing/2014/main" id="{2A139121-7219-C4B4-5742-F6D6B61E682E}"/>
              </a:ext>
              <a:ext uri="{C183D7F6-B498-43B3-948B-1728B52AA6E4}">
                <adec:decorative xmlns:adec="http://schemas.microsoft.com/office/drawing/2017/decorative" val="1"/>
              </a:ext>
            </a:extLst>
          </p:cNvPr>
          <p:cNvSpPr/>
          <p:nvPr/>
        </p:nvSpPr>
        <p:spPr>
          <a:xfrm>
            <a:off x="2147309" y="5069959"/>
            <a:ext cx="3161922" cy="501375"/>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dirty="0">
                <a:ln>
                  <a:noFill/>
                </a:ln>
                <a:solidFill>
                  <a:schemeClr val="tx1"/>
                </a:solidFill>
                <a:effectLst/>
                <a:uLnTx/>
                <a:uFillTx/>
                <a:latin typeface="Lub Dub Condensed" panose="020B0506030403020204"/>
              </a:rPr>
              <a:t>Catheter Ablation </a:t>
            </a:r>
            <a:r>
              <a:rPr kumimoji="0" lang="en-US" sz="1400" i="0" u="none" strike="noStrike" kern="1200" cap="none" spc="0" normalizeH="0" baseline="0" noProof="0" dirty="0">
                <a:ln>
                  <a:noFill/>
                </a:ln>
                <a:solidFill>
                  <a:schemeClr val="tx1"/>
                </a:solidFill>
                <a:effectLst/>
                <a:uLnTx/>
                <a:uFillTx/>
                <a:latin typeface="Lub Dub Condensed" panose="020B0506030403020204"/>
              </a:rPr>
              <a:t>can be useful for reducing arrhythmia burden (Class 2a)</a:t>
            </a:r>
          </a:p>
        </p:txBody>
      </p:sp>
      <p:cxnSp>
        <p:nvCxnSpPr>
          <p:cNvPr id="29" name="Elbow Connector 82">
            <a:extLst>
              <a:ext uri="{FF2B5EF4-FFF2-40B4-BE49-F238E27FC236}">
                <a16:creationId xmlns:a16="http://schemas.microsoft.com/office/drawing/2014/main" id="{998449AA-BDA2-9242-6226-E7B88C4C9479}"/>
              </a:ext>
              <a:ext uri="{C183D7F6-B498-43B3-948B-1728B52AA6E4}">
                <adec:decorative xmlns:adec="http://schemas.microsoft.com/office/drawing/2017/decorative" val="1"/>
              </a:ext>
            </a:extLst>
          </p:cNvPr>
          <p:cNvCxnSpPr>
            <a:cxnSpLocks/>
          </p:cNvCxnSpPr>
          <p:nvPr/>
        </p:nvCxnSpPr>
        <p:spPr>
          <a:xfrm rot="16200000" flipH="1">
            <a:off x="3360932" y="1716251"/>
            <a:ext cx="1097280" cy="100584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Elbow Connector 82">
            <a:extLst>
              <a:ext uri="{FF2B5EF4-FFF2-40B4-BE49-F238E27FC236}">
                <a16:creationId xmlns:a16="http://schemas.microsoft.com/office/drawing/2014/main" id="{3100607A-DC49-2EF6-B515-C37D15DB8E90}"/>
              </a:ext>
              <a:ext uri="{C183D7F6-B498-43B3-948B-1728B52AA6E4}">
                <adec:decorative xmlns:adec="http://schemas.microsoft.com/office/drawing/2017/decorative" val="1"/>
              </a:ext>
            </a:extLst>
          </p:cNvPr>
          <p:cNvCxnSpPr>
            <a:cxnSpLocks/>
          </p:cNvCxnSpPr>
          <p:nvPr/>
        </p:nvCxnSpPr>
        <p:spPr>
          <a:xfrm rot="5400000">
            <a:off x="2346945" y="1675799"/>
            <a:ext cx="1097280" cy="100584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Elbow Connector 82">
            <a:extLst>
              <a:ext uri="{FF2B5EF4-FFF2-40B4-BE49-F238E27FC236}">
                <a16:creationId xmlns:a16="http://schemas.microsoft.com/office/drawing/2014/main" id="{E9BD15E2-EC60-89F5-FE4E-44688B87EE0A}"/>
              </a:ext>
              <a:ext uri="{C183D7F6-B498-43B3-948B-1728B52AA6E4}">
                <adec:decorative xmlns:adec="http://schemas.microsoft.com/office/drawing/2017/decorative" val="1"/>
              </a:ext>
            </a:extLst>
          </p:cNvPr>
          <p:cNvCxnSpPr>
            <a:cxnSpLocks/>
          </p:cNvCxnSpPr>
          <p:nvPr/>
        </p:nvCxnSpPr>
        <p:spPr>
          <a:xfrm rot="16200000" flipH="1">
            <a:off x="2598478" y="3978248"/>
            <a:ext cx="1097280" cy="100584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Elbow Connector 82">
            <a:extLst>
              <a:ext uri="{FF2B5EF4-FFF2-40B4-BE49-F238E27FC236}">
                <a16:creationId xmlns:a16="http://schemas.microsoft.com/office/drawing/2014/main" id="{975A03E3-3101-39DF-F489-54DF3679E522}"/>
              </a:ext>
              <a:ext uri="{C183D7F6-B498-43B3-948B-1728B52AA6E4}">
                <adec:decorative xmlns:adec="http://schemas.microsoft.com/office/drawing/2017/decorative" val="1"/>
              </a:ext>
            </a:extLst>
          </p:cNvPr>
          <p:cNvCxnSpPr>
            <a:cxnSpLocks/>
          </p:cNvCxnSpPr>
          <p:nvPr/>
        </p:nvCxnSpPr>
        <p:spPr>
          <a:xfrm rot="5400000">
            <a:off x="3604318" y="3988864"/>
            <a:ext cx="1097280" cy="100584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1AAA1DB-9460-F640-ABEC-07D6E5AB5CC0}"/>
              </a:ext>
              <a:ext uri="{C183D7F6-B498-43B3-948B-1728B52AA6E4}">
                <adec:decorative xmlns:adec="http://schemas.microsoft.com/office/drawing/2017/decorative" val="1"/>
              </a:ext>
            </a:extLst>
          </p:cNvPr>
          <p:cNvSpPr txBox="1"/>
          <p:nvPr/>
        </p:nvSpPr>
        <p:spPr>
          <a:xfrm>
            <a:off x="2747742" y="4362694"/>
            <a:ext cx="1832652" cy="461665"/>
          </a:xfrm>
          <a:prstGeom prst="rect">
            <a:avLst/>
          </a:prstGeom>
          <a:solidFill>
            <a:schemeClr val="bg1"/>
          </a:solidFill>
        </p:spPr>
        <p:txBody>
          <a:bodyPr wrap="square">
            <a:spAutoFit/>
          </a:bodyPr>
          <a:lstStyle/>
          <a:p>
            <a:pPr algn="ctr"/>
            <a:r>
              <a:rPr lang="en-US" sz="1200" b="1" dirty="0">
                <a:latin typeface="Lub Dub Condensed" panose="020B0506030403020204" pitchFamily="34" charset="0"/>
              </a:rPr>
              <a:t>If AAD is ineffective, not tolerated, or not preferred</a:t>
            </a:r>
          </a:p>
        </p:txBody>
      </p:sp>
      <p:sp>
        <p:nvSpPr>
          <p:cNvPr id="54" name="TextBox 53">
            <a:extLst>
              <a:ext uri="{FF2B5EF4-FFF2-40B4-BE49-F238E27FC236}">
                <a16:creationId xmlns:a16="http://schemas.microsoft.com/office/drawing/2014/main" id="{A2A45226-171A-108F-20AF-526A33192328}"/>
              </a:ext>
              <a:ext uri="{C183D7F6-B498-43B3-948B-1728B52AA6E4}">
                <adec:decorative xmlns:adec="http://schemas.microsoft.com/office/drawing/2017/decorative" val="1"/>
              </a:ext>
            </a:extLst>
          </p:cNvPr>
          <p:cNvSpPr txBox="1"/>
          <p:nvPr/>
        </p:nvSpPr>
        <p:spPr>
          <a:xfrm>
            <a:off x="9349829" y="2083612"/>
            <a:ext cx="1005833" cy="461665"/>
          </a:xfrm>
          <a:prstGeom prst="rect">
            <a:avLst/>
          </a:prstGeom>
          <a:solidFill>
            <a:schemeClr val="bg1"/>
          </a:solidFill>
        </p:spPr>
        <p:txBody>
          <a:bodyPr wrap="square">
            <a:spAutoFit/>
          </a:bodyPr>
          <a:lstStyle/>
          <a:p>
            <a:pPr algn="ctr"/>
            <a:r>
              <a:rPr lang="en-US" sz="1200" b="1" dirty="0">
                <a:latin typeface="Lub Dub Condensed" panose="020B0506030403020204" pitchFamily="34" charset="0"/>
              </a:rPr>
              <a:t>Despite AAD and Ablation</a:t>
            </a:r>
          </a:p>
        </p:txBody>
      </p:sp>
      <p:sp>
        <p:nvSpPr>
          <p:cNvPr id="55" name="TextBox 54">
            <a:extLst>
              <a:ext uri="{FF2B5EF4-FFF2-40B4-BE49-F238E27FC236}">
                <a16:creationId xmlns:a16="http://schemas.microsoft.com/office/drawing/2014/main" id="{64A77697-A563-38B6-7848-191136601372}"/>
              </a:ext>
              <a:ext uri="{C183D7F6-B498-43B3-948B-1728B52AA6E4}">
                <adec:decorative xmlns:adec="http://schemas.microsoft.com/office/drawing/2017/decorative" val="1"/>
              </a:ext>
            </a:extLst>
          </p:cNvPr>
          <p:cNvSpPr txBox="1"/>
          <p:nvPr/>
        </p:nvSpPr>
        <p:spPr>
          <a:xfrm>
            <a:off x="2638482" y="2113597"/>
            <a:ext cx="1603317" cy="276999"/>
          </a:xfrm>
          <a:prstGeom prst="rect">
            <a:avLst/>
          </a:prstGeom>
          <a:solidFill>
            <a:schemeClr val="bg1"/>
          </a:solidFill>
        </p:spPr>
        <p:txBody>
          <a:bodyPr wrap="square">
            <a:spAutoFit/>
          </a:bodyPr>
          <a:lstStyle/>
          <a:p>
            <a:pPr algn="ctr"/>
            <a:r>
              <a:rPr lang="en-US" sz="1200" b="1" dirty="0">
                <a:latin typeface="Lub Dub Condensed" panose="020B0506030403020204" pitchFamily="34" charset="0"/>
              </a:rPr>
              <a:t>Despite ß-Blocker Use </a:t>
            </a:r>
          </a:p>
        </p:txBody>
      </p:sp>
      <p:sp>
        <p:nvSpPr>
          <p:cNvPr id="4" name="Slide Number Placeholder 3">
            <a:extLst>
              <a:ext uri="{FF2B5EF4-FFF2-40B4-BE49-F238E27FC236}">
                <a16:creationId xmlns:a16="http://schemas.microsoft.com/office/drawing/2014/main" id="{1CD7B404-023A-9C7B-C241-AE3C6BE69FEA}"/>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26</a:t>
            </a:fld>
            <a:endParaRPr lang="en-US" sz="900" dirty="0"/>
          </a:p>
        </p:txBody>
      </p:sp>
      <p:sp>
        <p:nvSpPr>
          <p:cNvPr id="17" name="TextBox 16">
            <a:extLst>
              <a:ext uri="{FF2B5EF4-FFF2-40B4-BE49-F238E27FC236}">
                <a16:creationId xmlns:a16="http://schemas.microsoft.com/office/drawing/2014/main" id="{B3E6BF05-F3BE-E5B0-5B80-DA8842E7B3E7}"/>
              </a:ext>
              <a:ext uri="{C183D7F6-B498-43B3-948B-1728B52AA6E4}">
                <adec:decorative xmlns:adec="http://schemas.microsoft.com/office/drawing/2017/decorative" val="1"/>
              </a:ext>
            </a:extLst>
          </p:cNvPr>
          <p:cNvSpPr txBox="1"/>
          <p:nvPr/>
        </p:nvSpPr>
        <p:spPr>
          <a:xfrm>
            <a:off x="1030259" y="1406341"/>
            <a:ext cx="10158851" cy="447476"/>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Recurrent Ventricular Tachycardia </a:t>
            </a:r>
          </a:p>
        </p:txBody>
      </p:sp>
    </p:spTree>
    <p:extLst>
      <p:ext uri="{BB962C8B-B14F-4D97-AF65-F5344CB8AC3E}">
        <p14:creationId xmlns:p14="http://schemas.microsoft.com/office/powerpoint/2010/main" val="243182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up)">
                                      <p:cBhvr>
                                        <p:cTn id="11" dur="500"/>
                                        <p:tgtEl>
                                          <p:spTgt spid="5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wipe(up)">
                                      <p:cBhvr>
                                        <p:cTn id="20" dur="500"/>
                                        <p:tgtEl>
                                          <p:spTgt spid="5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right)">
                                      <p:cBhvr>
                                        <p:cTn id="32" dur="500"/>
                                        <p:tgtEl>
                                          <p:spTgt spid="32"/>
                                        </p:tgtEl>
                                      </p:cBhvr>
                                    </p:animEffect>
                                  </p:childTnLst>
                                </p:cTn>
                              </p:par>
                              <p:par>
                                <p:cTn id="33" presetID="22" presetClass="entr" presetSubtype="8"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500"/>
                                        <p:tgtEl>
                                          <p:spTgt spid="55"/>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childTnLst>
                          </p:cTn>
                        </p:par>
                        <p:par>
                          <p:cTn id="49" fill="hold">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par>
                                <p:cTn id="53" presetID="22" presetClass="entr" presetSubtype="1"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wipe(up)">
                                      <p:cBhvr>
                                        <p:cTn id="55" dur="500"/>
                                        <p:tgtEl>
                                          <p:spTgt spid="49"/>
                                        </p:tgtEl>
                                      </p:cBhvr>
                                    </p:animEffect>
                                  </p:childTnLst>
                                </p:cTn>
                              </p:par>
                              <p:par>
                                <p:cTn id="56" presetID="22" presetClass="entr" presetSubtype="1" fill="hold" nodeType="with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wipe(up)">
                                      <p:cBhvr>
                                        <p:cTn id="58" dur="500"/>
                                        <p:tgtEl>
                                          <p:spTgt spid="50"/>
                                        </p:tgtEl>
                                      </p:cBhvr>
                                    </p:animEffect>
                                  </p:childTnLst>
                                </p:cTn>
                              </p:par>
                            </p:childTnLst>
                          </p:cTn>
                        </p:par>
                        <p:par>
                          <p:cTn id="59" fill="hold">
                            <p:stCondLst>
                              <p:cond delay="1500"/>
                            </p:stCondLst>
                            <p:childTnLst>
                              <p:par>
                                <p:cTn id="60" presetID="10" presetClass="entr" presetSubtype="0" fill="hold" grpId="0" nodeType="after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3" grpId="0"/>
      <p:bldP spid="26" grpId="0" animBg="1"/>
      <p:bldP spid="25" grpId="0" animBg="1"/>
      <p:bldP spid="54" grpId="0" animBg="1"/>
      <p:bldP spid="55"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717F3-4664-5BB7-22A3-2A6D4295FD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DB5011-1153-9604-D896-2EB613BE6348}"/>
              </a:ext>
            </a:extLst>
          </p:cNvPr>
          <p:cNvSpPr>
            <a:spLocks noGrp="1"/>
          </p:cNvSpPr>
          <p:nvPr>
            <p:ph type="title"/>
          </p:nvPr>
        </p:nvSpPr>
        <p:spPr>
          <a:xfrm>
            <a:off x="838200" y="365125"/>
            <a:ext cx="8825345" cy="660111"/>
          </a:xfrm>
        </p:spPr>
        <p:txBody>
          <a:bodyPr/>
          <a:lstStyle/>
          <a:p>
            <a:r>
              <a:rPr lang="en-US" dirty="0"/>
              <a:t>Recreational Physical Activity and Competitive Sports in HCM</a:t>
            </a:r>
          </a:p>
        </p:txBody>
      </p:sp>
      <p:graphicFrame>
        <p:nvGraphicFramePr>
          <p:cNvPr id="6" name="Content Placeholder 5">
            <a:extLst>
              <a:ext uri="{FF2B5EF4-FFF2-40B4-BE49-F238E27FC236}">
                <a16:creationId xmlns:a16="http://schemas.microsoft.com/office/drawing/2014/main" id="{91AD7C7C-5F63-7068-90EC-71AB0FCE273E}"/>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888250394"/>
              </p:ext>
            </p:extLst>
          </p:nvPr>
        </p:nvGraphicFramePr>
        <p:xfrm>
          <a:off x="1585841" y="1313073"/>
          <a:ext cx="9020319" cy="4428181"/>
        </p:xfrm>
        <a:graphic>
          <a:graphicData uri="http://schemas.openxmlformats.org/drawingml/2006/table">
            <a:tbl>
              <a:tblPr firstRow="1" bandRow="1">
                <a:tableStyleId>{5C22544A-7EE6-4342-B048-85BDC9FD1C3A}</a:tableStyleId>
              </a:tblPr>
              <a:tblGrid>
                <a:gridCol w="886691">
                  <a:extLst>
                    <a:ext uri="{9D8B030D-6E8A-4147-A177-3AD203B41FA5}">
                      <a16:colId xmlns:a16="http://schemas.microsoft.com/office/drawing/2014/main" val="2649235253"/>
                    </a:ext>
                  </a:extLst>
                </a:gridCol>
                <a:gridCol w="8133628">
                  <a:extLst>
                    <a:ext uri="{9D8B030D-6E8A-4147-A177-3AD203B41FA5}">
                      <a16:colId xmlns:a16="http://schemas.microsoft.com/office/drawing/2014/main" val="3265590656"/>
                    </a:ext>
                  </a:extLst>
                </a:gridCol>
              </a:tblGrid>
              <a:tr h="37434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57912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6858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Mild- to moderate-intensity recreational exercise is encouraged for patients with HCM.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579120">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6858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Elite athletes engaging in competition should undergo comprehensive evaluation with an expert provider.</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579120">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6858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individuals who are genotype-positive, phenotype-negative for HCM, participation in competitive sports is reasonable.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05634836"/>
                  </a:ext>
                </a:extLst>
              </a:tr>
              <a:tr h="579120">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6858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Vigorous recreational activities are reasonable for patients with HCM with annual evaluations.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18945508"/>
                  </a:ext>
                </a:extLst>
              </a:tr>
              <a:tr h="579120">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6858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Competitive sports may be considered after annual comprehensive evaluation and shared decision-making that includes an expert in HCM and sports cardiology.</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55820522"/>
                  </a:ext>
                </a:extLst>
              </a:tr>
              <a:tr h="579120">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3: No Benefit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7320"/>
                    </a:solidFill>
                  </a:tcPr>
                </a:tc>
                <a:tc>
                  <a:txBody>
                    <a:bodyPr/>
                    <a:lstStyle/>
                    <a:p>
                      <a:pPr marL="6858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Universal restriction from vigorous physical activity or competitive sports is not indicated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787316781"/>
                  </a:ext>
                </a:extLst>
              </a:tr>
              <a:tr h="579120">
                <a:tc>
                  <a:txBody>
                    <a:bodyPr/>
                    <a:lstStyle/>
                    <a:p>
                      <a:pPr marL="0" indent="0" algn="ctr">
                        <a:lnSpc>
                          <a:spcPct val="100000"/>
                        </a:lnSpc>
                        <a:spcBef>
                          <a:spcPts val="295"/>
                        </a:spcBef>
                      </a:pPr>
                      <a:r>
                        <a:rPr lang="en-US" sz="1600" b="1" dirty="0">
                          <a:ln>
                            <a:noFill/>
                          </a:ln>
                          <a:solidFill>
                            <a:schemeClr val="bg1"/>
                          </a:solidFill>
                          <a:latin typeface="Lub Dub Bold" panose="020B0803030403020204" pitchFamily="34" charset="0"/>
                          <a:cs typeface="Arial" panose="020B0604020202020204" pitchFamily="34" charset="0"/>
                        </a:rPr>
                        <a:t>3: </a:t>
                      </a:r>
                      <a:br>
                        <a:rPr lang="en-US" sz="1600" b="1" dirty="0">
                          <a:ln>
                            <a:noFill/>
                          </a:ln>
                          <a:solidFill>
                            <a:schemeClr val="bg1"/>
                          </a:solidFill>
                          <a:latin typeface="Lub Dub Bold" panose="020B0803030403020204" pitchFamily="34" charset="0"/>
                          <a:cs typeface="Arial" panose="020B0604020202020204" pitchFamily="34" charset="0"/>
                        </a:rPr>
                      </a:br>
                      <a:r>
                        <a:rPr lang="en-US" sz="1600" b="1" dirty="0">
                          <a:ln>
                            <a:noFill/>
                          </a:ln>
                          <a:solidFill>
                            <a:schemeClr val="bg1"/>
                          </a:solidFill>
                          <a:latin typeface="Lub Dub Bold" panose="020B0803030403020204" pitchFamily="34" charset="0"/>
                          <a:cs typeface="Arial" panose="020B0604020202020204" pitchFamily="34" charset="0"/>
                        </a:rPr>
                        <a:t>Harm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242B"/>
                    </a:solidFill>
                  </a:tcPr>
                </a:tc>
                <a:tc>
                  <a:txBody>
                    <a:bodyPr/>
                    <a:lstStyle/>
                    <a:p>
                      <a:pPr marL="6858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ICD placement for the sole purpose of participation in competitive athletics should not be performed.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318080925"/>
                  </a:ext>
                </a:extLst>
              </a:tr>
            </a:tbl>
          </a:graphicData>
        </a:graphic>
      </p:graphicFrame>
      <p:pic>
        <p:nvPicPr>
          <p:cNvPr id="16" name="Graphic 15">
            <a:extLst>
              <a:ext uri="{FF2B5EF4-FFF2-40B4-BE49-F238E27FC236}">
                <a16:creationId xmlns:a16="http://schemas.microsoft.com/office/drawing/2014/main" id="{B39EBEA8-C13B-9C29-41BD-077A08786EA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90930" y="4056424"/>
            <a:ext cx="464836" cy="464836"/>
          </a:xfrm>
          <a:prstGeom prst="rect">
            <a:avLst/>
          </a:prstGeom>
        </p:spPr>
      </p:pic>
      <p:pic>
        <p:nvPicPr>
          <p:cNvPr id="17" name="Graphic 16">
            <a:extLst>
              <a:ext uri="{FF2B5EF4-FFF2-40B4-BE49-F238E27FC236}">
                <a16:creationId xmlns:a16="http://schemas.microsoft.com/office/drawing/2014/main" id="{B20F7B07-0ECF-C357-199C-100990F7B39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24435" y="5248451"/>
            <a:ext cx="397827" cy="397827"/>
          </a:xfrm>
          <a:prstGeom prst="rect">
            <a:avLst/>
          </a:prstGeom>
        </p:spPr>
      </p:pic>
      <p:pic>
        <p:nvPicPr>
          <p:cNvPr id="19" name="Graphic 18">
            <a:extLst>
              <a:ext uri="{FF2B5EF4-FFF2-40B4-BE49-F238E27FC236}">
                <a16:creationId xmlns:a16="http://schemas.microsoft.com/office/drawing/2014/main" id="{AFE11063-B5CC-2D8C-21C7-24BE543D60F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42490" y="2944608"/>
            <a:ext cx="361716" cy="361716"/>
          </a:xfrm>
          <a:prstGeom prst="rect">
            <a:avLst/>
          </a:prstGeom>
        </p:spPr>
      </p:pic>
      <p:pic>
        <p:nvPicPr>
          <p:cNvPr id="20" name="Graphic 19">
            <a:extLst>
              <a:ext uri="{FF2B5EF4-FFF2-40B4-BE49-F238E27FC236}">
                <a16:creationId xmlns:a16="http://schemas.microsoft.com/office/drawing/2014/main" id="{7ECCC1B0-9618-16D4-5DC7-D80BB38CA142}"/>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04082" y="2343347"/>
            <a:ext cx="438533" cy="438533"/>
          </a:xfrm>
          <a:prstGeom prst="rect">
            <a:avLst/>
          </a:prstGeom>
        </p:spPr>
      </p:pic>
      <p:pic>
        <p:nvPicPr>
          <p:cNvPr id="21" name="Picture 20">
            <a:extLst>
              <a:ext uri="{FF2B5EF4-FFF2-40B4-BE49-F238E27FC236}">
                <a16:creationId xmlns:a16="http://schemas.microsoft.com/office/drawing/2014/main" id="{2EDB3446-7391-B7BC-5200-196BAE82DA1E}"/>
              </a:ext>
              <a:ext uri="{C183D7F6-B498-43B3-948B-1728B52AA6E4}">
                <adec:decorative xmlns:adec="http://schemas.microsoft.com/office/drawing/2017/decorative" val="1"/>
              </a:ext>
            </a:extLst>
          </p:cNvPr>
          <p:cNvPicPr>
            <a:picLocks noChangeAspect="1"/>
          </p:cNvPicPr>
          <p:nvPr/>
        </p:nvPicPr>
        <p:blipFill rotWithShape="1">
          <a:blip r:embed="rId10"/>
          <a:srcRect b="46714"/>
          <a:stretch/>
        </p:blipFill>
        <p:spPr>
          <a:xfrm>
            <a:off x="2559315" y="3458890"/>
            <a:ext cx="528067" cy="474835"/>
          </a:xfrm>
          <a:prstGeom prst="rect">
            <a:avLst/>
          </a:prstGeom>
        </p:spPr>
      </p:pic>
      <p:pic>
        <p:nvPicPr>
          <p:cNvPr id="22" name="Graphic 21">
            <a:extLst>
              <a:ext uri="{FF2B5EF4-FFF2-40B4-BE49-F238E27FC236}">
                <a16:creationId xmlns:a16="http://schemas.microsoft.com/office/drawing/2014/main" id="{FC4A66E4-6160-10AD-B88C-E15C80C59A69}"/>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604081" y="1757674"/>
            <a:ext cx="438534" cy="438534"/>
          </a:xfrm>
          <a:prstGeom prst="rect">
            <a:avLst/>
          </a:prstGeom>
        </p:spPr>
      </p:pic>
      <p:pic>
        <p:nvPicPr>
          <p:cNvPr id="23" name="Graphic 22">
            <a:extLst>
              <a:ext uri="{FF2B5EF4-FFF2-40B4-BE49-F238E27FC236}">
                <a16:creationId xmlns:a16="http://schemas.microsoft.com/office/drawing/2014/main" id="{8D303E79-2789-01AE-284F-1FBE6D4EBF81}"/>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587197" y="4643959"/>
            <a:ext cx="472302" cy="472302"/>
          </a:xfrm>
          <a:prstGeom prst="rect">
            <a:avLst/>
          </a:prstGeom>
        </p:spPr>
      </p:pic>
      <p:sp>
        <p:nvSpPr>
          <p:cNvPr id="18" name="Text Placeholder 17">
            <a:extLst>
              <a:ext uri="{FF2B5EF4-FFF2-40B4-BE49-F238E27FC236}">
                <a16:creationId xmlns:a16="http://schemas.microsoft.com/office/drawing/2014/main" id="{2F0DDC17-8A75-DD7F-AE6F-4DFDE925DAEB}"/>
              </a:ext>
              <a:ext uri="{C183D7F6-B498-43B3-948B-1728B52AA6E4}">
                <adec:decorative xmlns:adec="http://schemas.microsoft.com/office/drawing/2017/decorative" val="0"/>
              </a:ext>
            </a:extLst>
          </p:cNvPr>
          <p:cNvSpPr>
            <a:spLocks noGrp="1"/>
          </p:cNvSpPr>
          <p:nvPr>
            <p:ph type="body" sz="quarter" idx="13"/>
          </p:nvPr>
        </p:nvSpPr>
        <p:spPr>
          <a:xfrm>
            <a:off x="838200" y="5949128"/>
            <a:ext cx="10515600" cy="271939"/>
          </a:xfrm>
        </p:spPr>
        <p:txBody>
          <a:bodyPr/>
          <a:lstStyle/>
          <a:p>
            <a:pPr algn="ctr"/>
            <a:r>
              <a:rPr lang="en-US" b="1" dirty="0"/>
              <a:t>Abbreviations: </a:t>
            </a:r>
            <a:r>
              <a:rPr lang="en-US" dirty="0"/>
              <a:t>HCM indicates hypertrophic cardiomyopathy; ICD, implantable cardioverter defibrillator; and SCD, sudden cardiac death.</a:t>
            </a:r>
          </a:p>
        </p:txBody>
      </p:sp>
      <p:sp>
        <p:nvSpPr>
          <p:cNvPr id="4" name="Slide Number Placeholder 3">
            <a:extLst>
              <a:ext uri="{FF2B5EF4-FFF2-40B4-BE49-F238E27FC236}">
                <a16:creationId xmlns:a16="http://schemas.microsoft.com/office/drawing/2014/main" id="{51F70EBE-8CF1-09B4-5120-BE93BF7321F9}"/>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27</a:t>
            </a:fld>
            <a:endParaRPr lang="en-US" dirty="0"/>
          </a:p>
        </p:txBody>
      </p:sp>
    </p:spTree>
    <p:extLst>
      <p:ext uri="{BB962C8B-B14F-4D97-AF65-F5344CB8AC3E}">
        <p14:creationId xmlns:p14="http://schemas.microsoft.com/office/powerpoint/2010/main" val="1605716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94698-450E-D58F-44F8-420A9FC8EB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8C7E99-B90E-0245-65FB-4086CF5ADDCF}"/>
              </a:ext>
            </a:extLst>
          </p:cNvPr>
          <p:cNvSpPr>
            <a:spLocks noGrp="1"/>
          </p:cNvSpPr>
          <p:nvPr>
            <p:ph type="title"/>
          </p:nvPr>
        </p:nvSpPr>
        <p:spPr>
          <a:xfrm>
            <a:off x="838200" y="365125"/>
            <a:ext cx="8825345" cy="660111"/>
          </a:xfrm>
        </p:spPr>
        <p:txBody>
          <a:bodyPr/>
          <a:lstStyle/>
          <a:p>
            <a:r>
              <a:rPr lang="en-US" dirty="0"/>
              <a:t>Occupation Recommendations in HCM</a:t>
            </a:r>
          </a:p>
        </p:txBody>
      </p:sp>
      <p:graphicFrame>
        <p:nvGraphicFramePr>
          <p:cNvPr id="6" name="Content Placeholder 5">
            <a:extLst>
              <a:ext uri="{FF2B5EF4-FFF2-40B4-BE49-F238E27FC236}">
                <a16:creationId xmlns:a16="http://schemas.microsoft.com/office/drawing/2014/main" id="{642478D7-2C10-18A6-764E-C4569C67A86F}"/>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45584592"/>
              </p:ext>
            </p:extLst>
          </p:nvPr>
        </p:nvGraphicFramePr>
        <p:xfrm>
          <a:off x="1585841" y="1527844"/>
          <a:ext cx="9020319" cy="3571084"/>
        </p:xfrm>
        <a:graphic>
          <a:graphicData uri="http://schemas.openxmlformats.org/drawingml/2006/table">
            <a:tbl>
              <a:tblPr firstRow="1" bandRow="1">
                <a:tableStyleId>{5C22544A-7EE6-4342-B048-85BDC9FD1C3A}</a:tableStyleId>
              </a:tblPr>
              <a:tblGrid>
                <a:gridCol w="886691">
                  <a:extLst>
                    <a:ext uri="{9D8B030D-6E8A-4147-A177-3AD203B41FA5}">
                      <a16:colId xmlns:a16="http://schemas.microsoft.com/office/drawing/2014/main" val="2649235253"/>
                    </a:ext>
                  </a:extLst>
                </a:gridCol>
                <a:gridCol w="8133628">
                  <a:extLst>
                    <a:ext uri="{9D8B030D-6E8A-4147-A177-3AD203B41FA5}">
                      <a16:colId xmlns:a16="http://schemas.microsoft.com/office/drawing/2014/main" val="3265590656"/>
                    </a:ext>
                  </a:extLst>
                </a:gridCol>
              </a:tblGrid>
              <a:tr h="37434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065581">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6858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Follow the Federal Motor Carrier Safety Guidelines for those without ICD or major risk factors for SCD and are using a GDMT plan.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05634836"/>
                  </a:ext>
                </a:extLst>
              </a:tr>
              <a:tr h="1065581">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6858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For pilots, follow Federal Aviation Administration guidelines for multicrew flying duties if they are asymptomatic, low risk for SCD and complete a treadmill stress test at 85% of peak heart rate.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18945508"/>
                  </a:ext>
                </a:extLst>
              </a:tr>
              <a:tr h="1065581">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6858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Occupations that require manual labor, heavy lifting, or a high level of physical performance may be reasonably considered after annual comprehensive evaluation, SCD risk assessment, and GDMT in the context of  shared decision-making.</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55820522"/>
                  </a:ext>
                </a:extLst>
              </a:tr>
            </a:tbl>
          </a:graphicData>
        </a:graphic>
      </p:graphicFrame>
      <p:pic>
        <p:nvPicPr>
          <p:cNvPr id="3" name="Graphic 2">
            <a:extLst>
              <a:ext uri="{FF2B5EF4-FFF2-40B4-BE49-F238E27FC236}">
                <a16:creationId xmlns:a16="http://schemas.microsoft.com/office/drawing/2014/main" id="{561AC7FA-4A0D-824F-1C53-1DB4BDE2115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63247" y="2179592"/>
            <a:ext cx="523222" cy="523222"/>
          </a:xfrm>
          <a:prstGeom prst="rect">
            <a:avLst/>
          </a:prstGeom>
        </p:spPr>
      </p:pic>
      <p:pic>
        <p:nvPicPr>
          <p:cNvPr id="5" name="Graphic 4">
            <a:extLst>
              <a:ext uri="{FF2B5EF4-FFF2-40B4-BE49-F238E27FC236}">
                <a16:creationId xmlns:a16="http://schemas.microsoft.com/office/drawing/2014/main" id="{BBF56D2D-A793-79B7-BF43-022D3059208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63248" y="3209459"/>
            <a:ext cx="600366" cy="600366"/>
          </a:xfrm>
          <a:prstGeom prst="rect">
            <a:avLst/>
          </a:prstGeom>
        </p:spPr>
      </p:pic>
      <p:pic>
        <p:nvPicPr>
          <p:cNvPr id="7" name="Graphic 6">
            <a:extLst>
              <a:ext uri="{FF2B5EF4-FFF2-40B4-BE49-F238E27FC236}">
                <a16:creationId xmlns:a16="http://schemas.microsoft.com/office/drawing/2014/main" id="{F3E9DBF1-CA2D-662B-6BDF-F3F92A830BFD}"/>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63247" y="4286167"/>
            <a:ext cx="523221" cy="523221"/>
          </a:xfrm>
          <a:prstGeom prst="rect">
            <a:avLst/>
          </a:prstGeom>
        </p:spPr>
      </p:pic>
      <p:sp>
        <p:nvSpPr>
          <p:cNvPr id="18" name="Text Placeholder 17">
            <a:extLst>
              <a:ext uri="{FF2B5EF4-FFF2-40B4-BE49-F238E27FC236}">
                <a16:creationId xmlns:a16="http://schemas.microsoft.com/office/drawing/2014/main" id="{B938CAAB-DB9F-38D0-71CB-A3BB7E7AAFDD}"/>
              </a:ext>
            </a:extLst>
          </p:cNvPr>
          <p:cNvSpPr>
            <a:spLocks noGrp="1"/>
          </p:cNvSpPr>
          <p:nvPr>
            <p:ph type="body" sz="quarter" idx="13"/>
          </p:nvPr>
        </p:nvSpPr>
        <p:spPr>
          <a:xfrm>
            <a:off x="838200" y="5870470"/>
            <a:ext cx="10515600" cy="271939"/>
          </a:xfrm>
        </p:spPr>
        <p:txBody>
          <a:bodyPr/>
          <a:lstStyle/>
          <a:p>
            <a:pPr algn="ctr"/>
            <a:r>
              <a:rPr lang="en-US" b="1" dirty="0"/>
              <a:t>Abbreviations: </a:t>
            </a:r>
            <a:r>
              <a:rPr lang="en-US" dirty="0"/>
              <a:t>GDMT indicates guideline-directed management and therapy; HCM, hypertrophic cardiomyopathy;</a:t>
            </a:r>
            <a:br>
              <a:rPr lang="en-US" dirty="0"/>
            </a:br>
            <a:r>
              <a:rPr lang="en-US" dirty="0"/>
              <a:t>ICD, implantable cardioverter defibrillator; and SCD, sudden cardiac death.</a:t>
            </a:r>
          </a:p>
        </p:txBody>
      </p:sp>
      <p:sp>
        <p:nvSpPr>
          <p:cNvPr id="4" name="Slide Number Placeholder 3">
            <a:extLst>
              <a:ext uri="{FF2B5EF4-FFF2-40B4-BE49-F238E27FC236}">
                <a16:creationId xmlns:a16="http://schemas.microsoft.com/office/drawing/2014/main" id="{F7764A2A-A855-4F2A-C895-E9F5C73D7F3F}"/>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28</a:t>
            </a:fld>
            <a:endParaRPr lang="en-US" dirty="0"/>
          </a:p>
        </p:txBody>
      </p:sp>
    </p:spTree>
    <p:extLst>
      <p:ext uri="{BB962C8B-B14F-4D97-AF65-F5344CB8AC3E}">
        <p14:creationId xmlns:p14="http://schemas.microsoft.com/office/powerpoint/2010/main" val="185670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564F1-9E3A-7C91-D882-9B639CFB4B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F4C1B6-FD02-3943-760D-E86021C4CC01}"/>
              </a:ext>
            </a:extLst>
          </p:cNvPr>
          <p:cNvSpPr>
            <a:spLocks noGrp="1"/>
          </p:cNvSpPr>
          <p:nvPr>
            <p:ph type="title"/>
          </p:nvPr>
        </p:nvSpPr>
        <p:spPr>
          <a:xfrm>
            <a:off x="838200" y="365125"/>
            <a:ext cx="8825345" cy="660111"/>
          </a:xfrm>
        </p:spPr>
        <p:txBody>
          <a:bodyPr/>
          <a:lstStyle/>
          <a:p>
            <a:r>
              <a:rPr lang="en-US" dirty="0"/>
              <a:t>Pregnancy in HCM</a:t>
            </a:r>
          </a:p>
        </p:txBody>
      </p:sp>
      <p:graphicFrame>
        <p:nvGraphicFramePr>
          <p:cNvPr id="6" name="Content Placeholder 5">
            <a:extLst>
              <a:ext uri="{FF2B5EF4-FFF2-40B4-BE49-F238E27FC236}">
                <a16:creationId xmlns:a16="http://schemas.microsoft.com/office/drawing/2014/main" id="{FA4DAC44-4B3E-B780-3468-F5CC1F74EAA9}"/>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3661077987"/>
              </p:ext>
            </p:extLst>
          </p:nvPr>
        </p:nvGraphicFramePr>
        <p:xfrm>
          <a:off x="1211826" y="1313073"/>
          <a:ext cx="4677697" cy="4444149"/>
        </p:xfrm>
        <a:graphic>
          <a:graphicData uri="http://schemas.openxmlformats.org/drawingml/2006/table">
            <a:tbl>
              <a:tblPr firstRow="1" bandRow="1">
                <a:tableStyleId>{5C22544A-7EE6-4342-B048-85BDC9FD1C3A}</a:tableStyleId>
              </a:tblPr>
              <a:tblGrid>
                <a:gridCol w="886691">
                  <a:extLst>
                    <a:ext uri="{9D8B030D-6E8A-4147-A177-3AD203B41FA5}">
                      <a16:colId xmlns:a16="http://schemas.microsoft.com/office/drawing/2014/main" val="2649235253"/>
                    </a:ext>
                  </a:extLst>
                </a:gridCol>
                <a:gridCol w="3791006">
                  <a:extLst>
                    <a:ext uri="{9D8B030D-6E8A-4147-A177-3AD203B41FA5}">
                      <a16:colId xmlns:a16="http://schemas.microsoft.com/office/drawing/2014/main" val="3265590656"/>
                    </a:ext>
                  </a:extLst>
                </a:gridCol>
              </a:tblGrid>
              <a:tr h="37434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78123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6858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high risk HCM, consultation with a maternal-fetal medicine expert is recommended.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781232">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6858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families affected by HCM, </a:t>
                      </a:r>
                      <a:r>
                        <a:rPr lang="en-US" sz="1400" b="0" i="0" u="none" strike="noStrike" kern="1200" baseline="0" dirty="0" err="1">
                          <a:solidFill>
                            <a:schemeClr val="dk1"/>
                          </a:solidFill>
                          <a:latin typeface="Lub Dub Condensed" panose="020B0506030403020204" pitchFamily="34" charset="0"/>
                          <a:ea typeface="+mn-ea"/>
                          <a:cs typeface="Arial" panose="020B0604020202020204" pitchFamily="34" charset="0"/>
                        </a:rPr>
                        <a:t>preconceptional</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and prenatal reproductive and genetic counseling recommended.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781232">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6858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HCM and AF low molecular weight heparin or low dose warfarin are recommended.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05634836"/>
                  </a:ext>
                </a:extLst>
              </a:tr>
              <a:tr h="781232">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6858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Beta-blocker for symptoms of LVOT obstruction or arrhythmia, with monitoring of fetal growth.</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18945508"/>
                  </a:ext>
                </a:extLst>
              </a:tr>
              <a:tr h="781232">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6858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Vaginal delivery is the first-choice </a:t>
                      </a:r>
                      <a:b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b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HCM.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55820522"/>
                  </a:ext>
                </a:extLst>
              </a:tr>
            </a:tbl>
          </a:graphicData>
        </a:graphic>
      </p:graphicFrame>
      <p:graphicFrame>
        <p:nvGraphicFramePr>
          <p:cNvPr id="5" name="Content Placeholder 5">
            <a:extLst>
              <a:ext uri="{FF2B5EF4-FFF2-40B4-BE49-F238E27FC236}">
                <a16:creationId xmlns:a16="http://schemas.microsoft.com/office/drawing/2014/main" id="{775F08EE-8B10-DD4F-098D-2A0DCA98A752}"/>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330536431"/>
              </p:ext>
            </p:extLst>
          </p:nvPr>
        </p:nvGraphicFramePr>
        <p:xfrm>
          <a:off x="6407396" y="1313073"/>
          <a:ext cx="4677697" cy="4444149"/>
        </p:xfrm>
        <a:graphic>
          <a:graphicData uri="http://schemas.openxmlformats.org/drawingml/2006/table">
            <a:tbl>
              <a:tblPr firstRow="1" bandRow="1">
                <a:tableStyleId>{5C22544A-7EE6-4342-B048-85BDC9FD1C3A}</a:tableStyleId>
              </a:tblPr>
              <a:tblGrid>
                <a:gridCol w="886691">
                  <a:extLst>
                    <a:ext uri="{9D8B030D-6E8A-4147-A177-3AD203B41FA5}">
                      <a16:colId xmlns:a16="http://schemas.microsoft.com/office/drawing/2014/main" val="2649235253"/>
                    </a:ext>
                  </a:extLst>
                </a:gridCol>
                <a:gridCol w="3791006">
                  <a:extLst>
                    <a:ext uri="{9D8B030D-6E8A-4147-A177-3AD203B41FA5}">
                      <a16:colId xmlns:a16="http://schemas.microsoft.com/office/drawing/2014/main" val="3265590656"/>
                    </a:ext>
                  </a:extLst>
                </a:gridCol>
              </a:tblGrid>
              <a:tr h="37434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78123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6858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clinically stable HCM, it is reasonable to advise pregnancy is generally safe as part of shared discussion and initiation of GDMT.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781232">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6858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Reasonable to cardiovert new or recurrent atrial fibrillation, especially if symptomatic.</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781232">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6858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Reasonable to use general or epidural anesthesia, with precautions to avoid hypotension.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05634836"/>
                  </a:ext>
                </a:extLst>
              </a:tr>
              <a:tr h="781232">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6858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Reasonable to perform serial echocardiography in the second or third trimester, or if symptoms develop.</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18945508"/>
                  </a:ext>
                </a:extLst>
              </a:tr>
              <a:tr h="781232">
                <a:tc>
                  <a:txBody>
                    <a:bodyPr/>
                    <a:lstStyle/>
                    <a:p>
                      <a:pPr marL="0" indent="0" algn="ctr">
                        <a:lnSpc>
                          <a:spcPct val="100000"/>
                        </a:lnSpc>
                        <a:spcBef>
                          <a:spcPts val="295"/>
                        </a:spcBef>
                      </a:pPr>
                      <a:r>
                        <a:rPr lang="en-US" sz="1600" b="1" dirty="0">
                          <a:ln>
                            <a:noFill/>
                          </a:ln>
                          <a:solidFill>
                            <a:schemeClr val="bg1"/>
                          </a:solidFill>
                          <a:latin typeface="Lub Dub Bold" panose="020B0803030403020204" pitchFamily="34" charset="0"/>
                          <a:cs typeface="Arial" panose="020B0604020202020204" pitchFamily="34" charset="0"/>
                        </a:rPr>
                        <a:t>3: </a:t>
                      </a:r>
                      <a:br>
                        <a:rPr lang="en-US" sz="1600" b="1" dirty="0">
                          <a:ln>
                            <a:noFill/>
                          </a:ln>
                          <a:solidFill>
                            <a:schemeClr val="bg1"/>
                          </a:solidFill>
                          <a:latin typeface="Lub Dub Bold" panose="020B0803030403020204" pitchFamily="34" charset="0"/>
                          <a:cs typeface="Arial" panose="020B0604020202020204" pitchFamily="34" charset="0"/>
                        </a:rPr>
                      </a:br>
                      <a:r>
                        <a:rPr lang="en-US" sz="1600" b="1" dirty="0">
                          <a:ln>
                            <a:noFill/>
                          </a:ln>
                          <a:solidFill>
                            <a:schemeClr val="bg1"/>
                          </a:solidFill>
                          <a:latin typeface="Lub Dub Bold" panose="020B0803030403020204" pitchFamily="34" charset="0"/>
                          <a:cs typeface="Arial" panose="020B0604020202020204" pitchFamily="34" charset="0"/>
                        </a:rPr>
                        <a:t>Harm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242B"/>
                    </a:solidFill>
                  </a:tcPr>
                </a:tc>
                <a:tc>
                  <a:txBody>
                    <a:bodyPr/>
                    <a:lstStyle/>
                    <a:p>
                      <a:pPr marL="6858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Use of </a:t>
                      </a:r>
                      <a:r>
                        <a:rPr lang="en-US" sz="1400" b="0" i="0" u="none" strike="noStrike" kern="1200" baseline="0" dirty="0" err="1">
                          <a:solidFill>
                            <a:schemeClr val="dk1"/>
                          </a:solidFill>
                          <a:latin typeface="Lub Dub Condensed" panose="020B0506030403020204" pitchFamily="34" charset="0"/>
                          <a:ea typeface="+mn-ea"/>
                          <a:cs typeface="Arial" panose="020B0604020202020204" pitchFamily="34" charset="0"/>
                        </a:rPr>
                        <a:t>mavacamten</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is contraindicated due to potential teratogenic effects.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55820522"/>
                  </a:ext>
                </a:extLst>
              </a:tr>
            </a:tbl>
          </a:graphicData>
        </a:graphic>
      </p:graphicFrame>
      <p:pic>
        <p:nvPicPr>
          <p:cNvPr id="17" name="Graphic 16">
            <a:extLst>
              <a:ext uri="{FF2B5EF4-FFF2-40B4-BE49-F238E27FC236}">
                <a16:creationId xmlns:a16="http://schemas.microsoft.com/office/drawing/2014/main" id="{13BEC339-FA3B-FAC6-AD6F-6FEEFFADF36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79953" y="5155862"/>
            <a:ext cx="397827" cy="397827"/>
          </a:xfrm>
          <a:prstGeom prst="rect">
            <a:avLst/>
          </a:prstGeom>
        </p:spPr>
      </p:pic>
      <p:pic>
        <p:nvPicPr>
          <p:cNvPr id="7" name="Graphic 6">
            <a:extLst>
              <a:ext uri="{FF2B5EF4-FFF2-40B4-BE49-F238E27FC236}">
                <a16:creationId xmlns:a16="http://schemas.microsoft.com/office/drawing/2014/main" id="{DCD4EF21-B2CB-0D5D-2B65-16AD79A9BB2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92281" y="2732077"/>
            <a:ext cx="573170" cy="621425"/>
          </a:xfrm>
          <a:prstGeom prst="rect">
            <a:avLst/>
          </a:prstGeom>
        </p:spPr>
      </p:pic>
      <p:pic>
        <p:nvPicPr>
          <p:cNvPr id="8" name="Graphic 7">
            <a:extLst>
              <a:ext uri="{FF2B5EF4-FFF2-40B4-BE49-F238E27FC236}">
                <a16:creationId xmlns:a16="http://schemas.microsoft.com/office/drawing/2014/main" id="{A073F5B7-8165-E660-69FF-A29C46D22F5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57415" y="4347591"/>
            <a:ext cx="442902" cy="442902"/>
          </a:xfrm>
          <a:prstGeom prst="rect">
            <a:avLst/>
          </a:prstGeom>
        </p:spPr>
      </p:pic>
      <p:pic>
        <p:nvPicPr>
          <p:cNvPr id="9" name="Picture 8">
            <a:extLst>
              <a:ext uri="{FF2B5EF4-FFF2-40B4-BE49-F238E27FC236}">
                <a16:creationId xmlns:a16="http://schemas.microsoft.com/office/drawing/2014/main" id="{E9C3FFB9-CA8E-4991-7F29-4F38E9F0E50F}"/>
              </a:ext>
              <a:ext uri="{C183D7F6-B498-43B3-948B-1728B52AA6E4}">
                <adec:decorative xmlns:adec="http://schemas.microsoft.com/office/drawing/2017/decorative" val="1"/>
              </a:ext>
            </a:extLst>
          </p:cNvPr>
          <p:cNvPicPr>
            <a:picLocks noChangeAspect="1"/>
          </p:cNvPicPr>
          <p:nvPr/>
        </p:nvPicPr>
        <p:blipFill rotWithShape="1">
          <a:blip r:embed="rId8"/>
          <a:srcRect l="60008" t="3935" r="2488" b="58527"/>
          <a:stretch/>
        </p:blipFill>
        <p:spPr>
          <a:xfrm>
            <a:off x="7407615" y="1879419"/>
            <a:ext cx="542503" cy="542998"/>
          </a:xfrm>
          <a:prstGeom prst="rect">
            <a:avLst/>
          </a:prstGeom>
        </p:spPr>
      </p:pic>
      <p:pic>
        <p:nvPicPr>
          <p:cNvPr id="10" name="Graphic 9">
            <a:extLst>
              <a:ext uri="{FF2B5EF4-FFF2-40B4-BE49-F238E27FC236}">
                <a16:creationId xmlns:a16="http://schemas.microsoft.com/office/drawing/2014/main" id="{DA18F78F-AB42-2090-815C-55588354570A}"/>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409450" y="3545408"/>
            <a:ext cx="538833" cy="538833"/>
          </a:xfrm>
          <a:prstGeom prst="rect">
            <a:avLst/>
          </a:prstGeom>
        </p:spPr>
      </p:pic>
      <p:pic>
        <p:nvPicPr>
          <p:cNvPr id="11" name="Graphic 10">
            <a:extLst>
              <a:ext uri="{FF2B5EF4-FFF2-40B4-BE49-F238E27FC236}">
                <a16:creationId xmlns:a16="http://schemas.microsoft.com/office/drawing/2014/main" id="{027F6C9E-3B1A-C932-B411-D387DA868F4C}"/>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62225" y="4309339"/>
            <a:ext cx="574253" cy="574253"/>
          </a:xfrm>
          <a:prstGeom prst="rect">
            <a:avLst/>
          </a:prstGeom>
        </p:spPr>
      </p:pic>
      <p:pic>
        <p:nvPicPr>
          <p:cNvPr id="12" name="Graphic 11">
            <a:extLst>
              <a:ext uri="{FF2B5EF4-FFF2-40B4-BE49-F238E27FC236}">
                <a16:creationId xmlns:a16="http://schemas.microsoft.com/office/drawing/2014/main" id="{564D7041-9F3B-6DA5-A120-A3C42574D669}"/>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142560" y="3517865"/>
            <a:ext cx="574254" cy="574254"/>
          </a:xfrm>
          <a:prstGeom prst="rect">
            <a:avLst/>
          </a:prstGeom>
        </p:spPr>
      </p:pic>
      <p:pic>
        <p:nvPicPr>
          <p:cNvPr id="13" name="Graphic 12">
            <a:extLst>
              <a:ext uri="{FF2B5EF4-FFF2-40B4-BE49-F238E27FC236}">
                <a16:creationId xmlns:a16="http://schemas.microsoft.com/office/drawing/2014/main" id="{4CC4A12E-A149-409C-E63F-2D1809B4175C}"/>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142560" y="5083551"/>
            <a:ext cx="574254" cy="574254"/>
          </a:xfrm>
          <a:prstGeom prst="rect">
            <a:avLst/>
          </a:prstGeom>
        </p:spPr>
      </p:pic>
      <p:pic>
        <p:nvPicPr>
          <p:cNvPr id="14" name="Graphic 13">
            <a:extLst>
              <a:ext uri="{FF2B5EF4-FFF2-40B4-BE49-F238E27FC236}">
                <a16:creationId xmlns:a16="http://schemas.microsoft.com/office/drawing/2014/main" id="{6E2E7EE4-141B-FC1E-C990-D0016F25C600}"/>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159060" y="2722245"/>
            <a:ext cx="541254" cy="541254"/>
          </a:xfrm>
          <a:prstGeom prst="rect">
            <a:avLst/>
          </a:prstGeom>
        </p:spPr>
      </p:pic>
      <p:pic>
        <p:nvPicPr>
          <p:cNvPr id="15" name="Graphic 14">
            <a:extLst>
              <a:ext uri="{FF2B5EF4-FFF2-40B4-BE49-F238E27FC236}">
                <a16:creationId xmlns:a16="http://schemas.microsoft.com/office/drawing/2014/main" id="{5CD9860F-1F8E-B359-765D-12549D99836B}"/>
              </a:ext>
              <a:ext uri="{C183D7F6-B498-43B3-948B-1728B52AA6E4}">
                <adec:decorative xmlns:adec="http://schemas.microsoft.com/office/drawing/2017/decorative" val="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060492" y="1720097"/>
            <a:ext cx="738390" cy="738390"/>
          </a:xfrm>
          <a:prstGeom prst="rect">
            <a:avLst/>
          </a:prstGeom>
        </p:spPr>
      </p:pic>
      <p:sp>
        <p:nvSpPr>
          <p:cNvPr id="18" name="Text Placeholder 17">
            <a:extLst>
              <a:ext uri="{FF2B5EF4-FFF2-40B4-BE49-F238E27FC236}">
                <a16:creationId xmlns:a16="http://schemas.microsoft.com/office/drawing/2014/main" id="{9EF97906-3B41-B5DF-E469-4A945F3717DD}"/>
              </a:ext>
            </a:extLst>
          </p:cNvPr>
          <p:cNvSpPr>
            <a:spLocks noGrp="1"/>
          </p:cNvSpPr>
          <p:nvPr>
            <p:ph type="body" sz="quarter" idx="13"/>
          </p:nvPr>
        </p:nvSpPr>
        <p:spPr>
          <a:xfrm>
            <a:off x="838200" y="5949128"/>
            <a:ext cx="10515600" cy="271939"/>
          </a:xfrm>
        </p:spPr>
        <p:txBody>
          <a:bodyPr/>
          <a:lstStyle/>
          <a:p>
            <a:pPr algn="ctr"/>
            <a:r>
              <a:rPr lang="en-US" b="1" dirty="0"/>
              <a:t>Abbreviations: </a:t>
            </a:r>
            <a:r>
              <a:rPr lang="en-US" dirty="0"/>
              <a:t>GDMT indicates guideline-directed management and therapy; </a:t>
            </a:r>
            <a:r>
              <a:rPr lang="en-US" dirty="0" err="1"/>
              <a:t>HCM,hypertrophic</a:t>
            </a:r>
            <a:r>
              <a:rPr lang="en-US" dirty="0"/>
              <a:t> cardiomyopathy; and LVOT, left ventricular outflow tract.</a:t>
            </a:r>
          </a:p>
        </p:txBody>
      </p:sp>
      <p:sp>
        <p:nvSpPr>
          <p:cNvPr id="4" name="Slide Number Placeholder 3">
            <a:extLst>
              <a:ext uri="{FF2B5EF4-FFF2-40B4-BE49-F238E27FC236}">
                <a16:creationId xmlns:a16="http://schemas.microsoft.com/office/drawing/2014/main" id="{6F3424FC-FD96-D501-09A4-8A6200D3266D}"/>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29</a:t>
            </a:fld>
            <a:endParaRPr lang="en-US" dirty="0"/>
          </a:p>
        </p:txBody>
      </p:sp>
    </p:spTree>
    <p:extLst>
      <p:ext uri="{BB962C8B-B14F-4D97-AF65-F5344CB8AC3E}">
        <p14:creationId xmlns:p14="http://schemas.microsoft.com/office/powerpoint/2010/main" val="61038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5870E-6077-13DA-EF9D-38E2A263331D}"/>
              </a:ext>
            </a:extLst>
          </p:cNvPr>
          <p:cNvSpPr>
            <a:spLocks noGrp="1"/>
          </p:cNvSpPr>
          <p:nvPr>
            <p:ph type="title"/>
          </p:nvPr>
        </p:nvSpPr>
        <p:spPr/>
        <p:txBody>
          <a:bodyPr/>
          <a:lstStyle/>
          <a:p>
            <a:pPr algn="ctr"/>
            <a:r>
              <a:rPr lang="en-US" dirty="0"/>
              <a:t>Hypertrophic Cardiomyopathy Prevalence and Characteristics</a:t>
            </a:r>
          </a:p>
        </p:txBody>
      </p:sp>
      <p:sp>
        <p:nvSpPr>
          <p:cNvPr id="27" name="TextBox 26">
            <a:extLst>
              <a:ext uri="{FF2B5EF4-FFF2-40B4-BE49-F238E27FC236}">
                <a16:creationId xmlns:a16="http://schemas.microsoft.com/office/drawing/2014/main" id="{8FBB673C-7707-F743-5C4C-B18BB38C3F4B}"/>
              </a:ext>
            </a:extLst>
          </p:cNvPr>
          <p:cNvSpPr txBox="1"/>
          <p:nvPr/>
        </p:nvSpPr>
        <p:spPr>
          <a:xfrm>
            <a:off x="637237" y="1231835"/>
            <a:ext cx="2583468" cy="646331"/>
          </a:xfrm>
          <a:prstGeom prst="rect">
            <a:avLst/>
          </a:prstGeom>
          <a:noFill/>
        </p:spPr>
        <p:txBody>
          <a:bodyPr wrap="square">
            <a:spAutoFit/>
          </a:bodyPr>
          <a:lstStyle/>
          <a:p>
            <a:pPr algn="ctr"/>
            <a:r>
              <a:rPr lang="en-US" dirty="0">
                <a:solidFill>
                  <a:srgbClr val="CF2429"/>
                </a:solidFill>
                <a:latin typeface="Lub Dub Heavy" panose="020B0903030403020204" pitchFamily="34" charset="0"/>
              </a:rPr>
              <a:t>Inheritance </a:t>
            </a:r>
            <a:br>
              <a:rPr lang="en-US" dirty="0">
                <a:solidFill>
                  <a:srgbClr val="CF2429"/>
                </a:solidFill>
                <a:latin typeface="Lub Dub Heavy" panose="020B0903030403020204" pitchFamily="34" charset="0"/>
              </a:rPr>
            </a:br>
            <a:r>
              <a:rPr lang="en-US" dirty="0">
                <a:solidFill>
                  <a:srgbClr val="CF2429"/>
                </a:solidFill>
                <a:latin typeface="Lub Dub Heavy" panose="020B0903030403020204" pitchFamily="34" charset="0"/>
              </a:rPr>
              <a:t>Pattern</a:t>
            </a:r>
          </a:p>
        </p:txBody>
      </p:sp>
      <p:sp>
        <p:nvSpPr>
          <p:cNvPr id="8" name="TextBox 7">
            <a:extLst>
              <a:ext uri="{FF2B5EF4-FFF2-40B4-BE49-F238E27FC236}">
                <a16:creationId xmlns:a16="http://schemas.microsoft.com/office/drawing/2014/main" id="{2DB2F082-C057-BC2E-DA33-8744357EC71B}"/>
              </a:ext>
            </a:extLst>
          </p:cNvPr>
          <p:cNvSpPr txBox="1"/>
          <p:nvPr/>
        </p:nvSpPr>
        <p:spPr>
          <a:xfrm>
            <a:off x="638964" y="2458940"/>
            <a:ext cx="1347288" cy="584775"/>
          </a:xfrm>
          <a:prstGeom prst="rect">
            <a:avLst/>
          </a:prstGeom>
          <a:solidFill>
            <a:srgbClr val="FFFFFF"/>
          </a:solidFill>
        </p:spPr>
        <p:txBody>
          <a:bodyPr wrap="square" rtlCol="0">
            <a:spAutoFit/>
          </a:bodyPr>
          <a:lstStyle/>
          <a:p>
            <a:pPr algn="ctr"/>
            <a:r>
              <a:rPr lang="en-US" sz="1600" b="1" dirty="0">
                <a:latin typeface="Lub Dub Condensed" panose="020B0506030403020204" pitchFamily="34" charset="0"/>
              </a:rPr>
              <a:t>Autosomal Dominant</a:t>
            </a:r>
          </a:p>
        </p:txBody>
      </p:sp>
      <p:sp>
        <p:nvSpPr>
          <p:cNvPr id="40" name="TextBox 39">
            <a:extLst>
              <a:ext uri="{FF2B5EF4-FFF2-40B4-BE49-F238E27FC236}">
                <a16:creationId xmlns:a16="http://schemas.microsoft.com/office/drawing/2014/main" id="{50FD1BD4-2A24-7DCE-D4C9-A85F46057CE5}"/>
              </a:ext>
            </a:extLst>
          </p:cNvPr>
          <p:cNvSpPr txBox="1"/>
          <p:nvPr/>
        </p:nvSpPr>
        <p:spPr>
          <a:xfrm>
            <a:off x="3236217" y="1237319"/>
            <a:ext cx="2623923" cy="646331"/>
          </a:xfrm>
          <a:prstGeom prst="rect">
            <a:avLst/>
          </a:prstGeom>
          <a:noFill/>
        </p:spPr>
        <p:txBody>
          <a:bodyPr wrap="square">
            <a:spAutoFit/>
          </a:bodyPr>
          <a:lstStyle/>
          <a:p>
            <a:pPr algn="ctr"/>
            <a:r>
              <a:rPr lang="en-US" dirty="0">
                <a:solidFill>
                  <a:srgbClr val="CF2429"/>
                </a:solidFill>
                <a:latin typeface="Lub Dub Heavy" panose="020B0903030403020204" pitchFamily="34" charset="0"/>
              </a:rPr>
              <a:t>Sex </a:t>
            </a:r>
            <a:br>
              <a:rPr lang="en-US" dirty="0">
                <a:solidFill>
                  <a:srgbClr val="CF2429"/>
                </a:solidFill>
                <a:latin typeface="Lub Dub Heavy" panose="020B0903030403020204" pitchFamily="34" charset="0"/>
              </a:rPr>
            </a:br>
            <a:r>
              <a:rPr lang="en-US" dirty="0">
                <a:solidFill>
                  <a:srgbClr val="CF2429"/>
                </a:solidFill>
                <a:latin typeface="Lub Dub Heavy" panose="020B0903030403020204" pitchFamily="34" charset="0"/>
              </a:rPr>
              <a:t>Distribution</a:t>
            </a:r>
          </a:p>
        </p:txBody>
      </p:sp>
      <p:sp>
        <p:nvSpPr>
          <p:cNvPr id="46" name="TextBox 45">
            <a:extLst>
              <a:ext uri="{FF2B5EF4-FFF2-40B4-BE49-F238E27FC236}">
                <a16:creationId xmlns:a16="http://schemas.microsoft.com/office/drawing/2014/main" id="{9CE3768B-F4EE-263C-1C43-A30301402F9E}"/>
              </a:ext>
            </a:extLst>
          </p:cNvPr>
          <p:cNvSpPr txBox="1"/>
          <p:nvPr/>
        </p:nvSpPr>
        <p:spPr>
          <a:xfrm>
            <a:off x="3278237" y="2639942"/>
            <a:ext cx="2539571" cy="584775"/>
          </a:xfrm>
          <a:prstGeom prst="rect">
            <a:avLst/>
          </a:prstGeom>
          <a:noFill/>
        </p:spPr>
        <p:txBody>
          <a:bodyPr wrap="square">
            <a:spAutoFit/>
          </a:bodyPr>
          <a:lstStyle/>
          <a:p>
            <a:pPr algn="ctr"/>
            <a:r>
              <a:rPr lang="en-US" sz="1600" b="1" dirty="0">
                <a:latin typeface="Lub Dub Condensed" panose="020B0506030403020204" pitchFamily="34" charset="0"/>
              </a:rPr>
              <a:t>Women less likely to be diagnosed</a:t>
            </a:r>
          </a:p>
        </p:txBody>
      </p:sp>
      <p:sp>
        <p:nvSpPr>
          <p:cNvPr id="59" name="TextBox 58">
            <a:extLst>
              <a:ext uri="{FF2B5EF4-FFF2-40B4-BE49-F238E27FC236}">
                <a16:creationId xmlns:a16="http://schemas.microsoft.com/office/drawing/2014/main" id="{63C2C53F-5FC2-A46C-D0C1-4DDCA37602A7}"/>
              </a:ext>
            </a:extLst>
          </p:cNvPr>
          <p:cNvSpPr txBox="1"/>
          <p:nvPr/>
        </p:nvSpPr>
        <p:spPr>
          <a:xfrm>
            <a:off x="5880443" y="1231835"/>
            <a:ext cx="2623923" cy="646331"/>
          </a:xfrm>
          <a:prstGeom prst="rect">
            <a:avLst/>
          </a:prstGeom>
          <a:noFill/>
        </p:spPr>
        <p:txBody>
          <a:bodyPr wrap="square">
            <a:spAutoFit/>
          </a:bodyPr>
          <a:lstStyle/>
          <a:p>
            <a:pPr algn="ctr"/>
            <a:r>
              <a:rPr lang="en-US" dirty="0">
                <a:solidFill>
                  <a:srgbClr val="CF2429"/>
                </a:solidFill>
                <a:latin typeface="Lub Dub Heavy" panose="020B0903030403020204" pitchFamily="34" charset="0"/>
              </a:rPr>
              <a:t>Disease </a:t>
            </a:r>
            <a:br>
              <a:rPr lang="en-US" dirty="0">
                <a:solidFill>
                  <a:srgbClr val="CF2429"/>
                </a:solidFill>
                <a:latin typeface="Lub Dub Heavy" panose="020B0903030403020204" pitchFamily="34" charset="0"/>
              </a:rPr>
            </a:br>
            <a:r>
              <a:rPr lang="en-US" dirty="0">
                <a:solidFill>
                  <a:srgbClr val="CF2429"/>
                </a:solidFill>
                <a:latin typeface="Lub Dub Heavy" panose="020B0903030403020204" pitchFamily="34" charset="0"/>
              </a:rPr>
              <a:t>Prevalence</a:t>
            </a:r>
          </a:p>
        </p:txBody>
      </p:sp>
      <p:sp>
        <p:nvSpPr>
          <p:cNvPr id="52" name="TextBox 51">
            <a:extLst>
              <a:ext uri="{FF2B5EF4-FFF2-40B4-BE49-F238E27FC236}">
                <a16:creationId xmlns:a16="http://schemas.microsoft.com/office/drawing/2014/main" id="{5A2F086E-2BEC-8680-A45C-C4E075B3AB03}"/>
              </a:ext>
            </a:extLst>
          </p:cNvPr>
          <p:cNvSpPr txBox="1"/>
          <p:nvPr/>
        </p:nvSpPr>
        <p:spPr>
          <a:xfrm>
            <a:off x="6043167" y="2401758"/>
            <a:ext cx="1347288" cy="584775"/>
          </a:xfrm>
          <a:prstGeom prst="rect">
            <a:avLst/>
          </a:prstGeom>
          <a:solidFill>
            <a:srgbClr val="FFFFFF"/>
          </a:solidFill>
        </p:spPr>
        <p:txBody>
          <a:bodyPr wrap="square" rtlCol="0">
            <a:spAutoFit/>
          </a:bodyPr>
          <a:lstStyle/>
          <a:p>
            <a:pPr algn="ctr"/>
            <a:r>
              <a:rPr lang="en-US" sz="1600" b="1" dirty="0">
                <a:latin typeface="Lub Dub Condensed" panose="020B0506030403020204" pitchFamily="34" charset="0"/>
              </a:rPr>
              <a:t>Estimated</a:t>
            </a:r>
          </a:p>
          <a:p>
            <a:pPr algn="ctr"/>
            <a:r>
              <a:rPr lang="en-US" sz="1600" b="1" dirty="0">
                <a:latin typeface="Lub Dub Condensed" panose="020B0506030403020204" pitchFamily="34" charset="0"/>
              </a:rPr>
              <a:t>1:500</a:t>
            </a:r>
          </a:p>
        </p:txBody>
      </p:sp>
      <p:sp>
        <p:nvSpPr>
          <p:cNvPr id="61" name="TextBox 60">
            <a:extLst>
              <a:ext uri="{FF2B5EF4-FFF2-40B4-BE49-F238E27FC236}">
                <a16:creationId xmlns:a16="http://schemas.microsoft.com/office/drawing/2014/main" id="{93551A60-B539-56D2-BCCB-56EED1F54294}"/>
              </a:ext>
            </a:extLst>
          </p:cNvPr>
          <p:cNvSpPr txBox="1"/>
          <p:nvPr/>
        </p:nvSpPr>
        <p:spPr>
          <a:xfrm>
            <a:off x="8479424" y="1237319"/>
            <a:ext cx="2749013" cy="646331"/>
          </a:xfrm>
          <a:prstGeom prst="rect">
            <a:avLst/>
          </a:prstGeom>
          <a:noFill/>
        </p:spPr>
        <p:txBody>
          <a:bodyPr wrap="square">
            <a:spAutoFit/>
          </a:bodyPr>
          <a:lstStyle/>
          <a:p>
            <a:pPr algn="ctr"/>
            <a:r>
              <a:rPr lang="en-US" dirty="0">
                <a:solidFill>
                  <a:srgbClr val="CF2429"/>
                </a:solidFill>
                <a:latin typeface="Lub Dub Heavy" panose="020B0903030403020204" pitchFamily="34" charset="0"/>
              </a:rPr>
              <a:t>Triggers for Evaluation</a:t>
            </a:r>
          </a:p>
        </p:txBody>
      </p:sp>
      <p:sp>
        <p:nvSpPr>
          <p:cNvPr id="76" name="TextBox 75">
            <a:extLst>
              <a:ext uri="{FF2B5EF4-FFF2-40B4-BE49-F238E27FC236}">
                <a16:creationId xmlns:a16="http://schemas.microsoft.com/office/drawing/2014/main" id="{F0F04D7C-8BE7-4FD6-458A-1249DEA293E5}"/>
              </a:ext>
            </a:extLst>
          </p:cNvPr>
          <p:cNvSpPr txBox="1"/>
          <p:nvPr/>
        </p:nvSpPr>
        <p:spPr>
          <a:xfrm>
            <a:off x="9786220" y="1910395"/>
            <a:ext cx="1452511" cy="1384995"/>
          </a:xfrm>
          <a:prstGeom prst="rect">
            <a:avLst/>
          </a:prstGeom>
          <a:noFill/>
        </p:spPr>
        <p:txBody>
          <a:bodyPr wrap="square">
            <a:spAutoFit/>
          </a:bodyPr>
          <a:lstStyle/>
          <a:p>
            <a:pPr algn="ctr"/>
            <a:r>
              <a:rPr lang="en-US" sz="1400" b="1" dirty="0">
                <a:latin typeface="Lub Dub Condensed" panose="020B0506030403020204" pitchFamily="34" charset="0"/>
              </a:rPr>
              <a:t>Symptoms</a:t>
            </a:r>
          </a:p>
          <a:p>
            <a:pPr algn="ctr"/>
            <a:r>
              <a:rPr lang="en-US" sz="1400" b="1" dirty="0">
                <a:latin typeface="Lub Dub Condensed" panose="020B0506030403020204" pitchFamily="34" charset="0"/>
              </a:rPr>
              <a:t>Cardiac Event</a:t>
            </a:r>
          </a:p>
          <a:p>
            <a:pPr algn="ctr"/>
            <a:r>
              <a:rPr lang="en-US" sz="1400" b="1" dirty="0">
                <a:latin typeface="Lub Dub Condensed" panose="020B0506030403020204" pitchFamily="34" charset="0"/>
              </a:rPr>
              <a:t>Heart Murmur</a:t>
            </a:r>
          </a:p>
          <a:p>
            <a:pPr algn="ctr"/>
            <a:r>
              <a:rPr lang="en-US" sz="1400" b="1" dirty="0">
                <a:latin typeface="Lub Dub Condensed" panose="020B0506030403020204" pitchFamily="34" charset="0"/>
              </a:rPr>
              <a:t>Abnormal EKG</a:t>
            </a:r>
          </a:p>
          <a:p>
            <a:pPr algn="ctr"/>
            <a:r>
              <a:rPr lang="en-US" sz="1400" b="1" dirty="0">
                <a:latin typeface="Lub Dub Condensed" panose="020B0506030403020204" pitchFamily="34" charset="0"/>
              </a:rPr>
              <a:t>Cardiac Imaging</a:t>
            </a:r>
          </a:p>
          <a:p>
            <a:pPr algn="ctr"/>
            <a:r>
              <a:rPr lang="en-US" sz="1400" b="1" dirty="0">
                <a:latin typeface="Lub Dub Condensed" panose="020B0506030403020204" pitchFamily="34" charset="0"/>
              </a:rPr>
              <a:t>Family Studies</a:t>
            </a:r>
          </a:p>
        </p:txBody>
      </p:sp>
      <p:sp>
        <p:nvSpPr>
          <p:cNvPr id="82" name="TextBox 81">
            <a:extLst>
              <a:ext uri="{FF2B5EF4-FFF2-40B4-BE49-F238E27FC236}">
                <a16:creationId xmlns:a16="http://schemas.microsoft.com/office/drawing/2014/main" id="{5F20C394-07BE-649D-953D-BDC911346613}"/>
              </a:ext>
            </a:extLst>
          </p:cNvPr>
          <p:cNvSpPr txBox="1"/>
          <p:nvPr/>
        </p:nvSpPr>
        <p:spPr>
          <a:xfrm>
            <a:off x="2095881" y="3914129"/>
            <a:ext cx="2317342" cy="1569660"/>
          </a:xfrm>
          <a:prstGeom prst="rect">
            <a:avLst/>
          </a:prstGeom>
          <a:noFill/>
        </p:spPr>
        <p:txBody>
          <a:bodyPr wrap="square">
            <a:spAutoFit/>
          </a:bodyPr>
          <a:lstStyle/>
          <a:p>
            <a:pPr algn="ctr"/>
            <a:r>
              <a:rPr lang="en-US" sz="1600" b="1" dirty="0">
                <a:latin typeface="Lub Dub Condensed" panose="020B0506030403020204" pitchFamily="34" charset="0"/>
              </a:rPr>
              <a:t>Underlying SDOH likely drive differences in prevalence, genetic testing, and cardiovascular outcomes by race and ethnicity</a:t>
            </a:r>
          </a:p>
        </p:txBody>
      </p:sp>
      <p:sp>
        <p:nvSpPr>
          <p:cNvPr id="83" name="TextBox 82">
            <a:extLst>
              <a:ext uri="{FF2B5EF4-FFF2-40B4-BE49-F238E27FC236}">
                <a16:creationId xmlns:a16="http://schemas.microsoft.com/office/drawing/2014/main" id="{4EC1B622-79C6-0D09-1E77-3BC51A3F1172}"/>
              </a:ext>
            </a:extLst>
          </p:cNvPr>
          <p:cNvSpPr txBox="1"/>
          <p:nvPr/>
        </p:nvSpPr>
        <p:spPr>
          <a:xfrm>
            <a:off x="4739446" y="3567586"/>
            <a:ext cx="6370466" cy="369332"/>
          </a:xfrm>
          <a:prstGeom prst="rect">
            <a:avLst/>
          </a:prstGeom>
          <a:noFill/>
        </p:spPr>
        <p:txBody>
          <a:bodyPr wrap="square">
            <a:spAutoFit/>
          </a:bodyPr>
          <a:lstStyle/>
          <a:p>
            <a:pPr algn="ctr"/>
            <a:r>
              <a:rPr lang="en-US" dirty="0">
                <a:solidFill>
                  <a:srgbClr val="CF2429"/>
                </a:solidFill>
                <a:latin typeface="Lub Dub Heavy" panose="020B0903030403020204" pitchFamily="34" charset="0"/>
              </a:rPr>
              <a:t>Other non-HCM Causes of LV Hypertrophy</a:t>
            </a:r>
          </a:p>
        </p:txBody>
      </p:sp>
      <p:sp>
        <p:nvSpPr>
          <p:cNvPr id="84" name="TextBox 83">
            <a:extLst>
              <a:ext uri="{FF2B5EF4-FFF2-40B4-BE49-F238E27FC236}">
                <a16:creationId xmlns:a16="http://schemas.microsoft.com/office/drawing/2014/main" id="{61E2A4A5-1409-648C-FA8F-0DD530A370C1}"/>
              </a:ext>
            </a:extLst>
          </p:cNvPr>
          <p:cNvSpPr txBox="1"/>
          <p:nvPr/>
        </p:nvSpPr>
        <p:spPr>
          <a:xfrm>
            <a:off x="5090891" y="3984272"/>
            <a:ext cx="3019698" cy="1600438"/>
          </a:xfrm>
          <a:prstGeom prst="rect">
            <a:avLst/>
          </a:prstGeom>
          <a:noFill/>
        </p:spPr>
        <p:txBody>
          <a:bodyPr wrap="square">
            <a:spAutoFit/>
          </a:bodyPr>
          <a:lstStyle/>
          <a:p>
            <a:pPr algn="ctr"/>
            <a:r>
              <a:rPr lang="en-US" sz="1400" b="1" u="sng" dirty="0">
                <a:latin typeface="Lub Dub Condensed" panose="020B0506030403020204" pitchFamily="34" charset="0"/>
              </a:rPr>
              <a:t>Metabolic &amp; Multi-organ Syndromes</a:t>
            </a:r>
          </a:p>
          <a:p>
            <a:pPr algn="ctr"/>
            <a:r>
              <a:rPr lang="en-US" sz="1400" dirty="0" err="1">
                <a:latin typeface="Lub Dub Condensed" panose="020B0506030403020204" pitchFamily="34" charset="0"/>
              </a:rPr>
              <a:t>RASopathies</a:t>
            </a:r>
            <a:endParaRPr lang="en-US" sz="1400" dirty="0">
              <a:latin typeface="Lub Dub Condensed" panose="020B0506030403020204" pitchFamily="34" charset="0"/>
            </a:endParaRPr>
          </a:p>
          <a:p>
            <a:pPr algn="ctr"/>
            <a:r>
              <a:rPr lang="en-US" sz="1400" dirty="0">
                <a:latin typeface="Lub Dub Condensed" panose="020B0506030403020204" pitchFamily="34" charset="0"/>
              </a:rPr>
              <a:t>Mitochondrial myopathies</a:t>
            </a:r>
          </a:p>
          <a:p>
            <a:pPr algn="ctr"/>
            <a:r>
              <a:rPr lang="en-US" sz="1400" dirty="0">
                <a:latin typeface="Lub Dub Condensed" panose="020B0506030403020204" pitchFamily="34" charset="0"/>
              </a:rPr>
              <a:t>Glycogen / Lysosomal storage diseases</a:t>
            </a:r>
          </a:p>
          <a:p>
            <a:pPr algn="ctr"/>
            <a:r>
              <a:rPr lang="en-US" sz="1400" dirty="0">
                <a:latin typeface="Lub Dub Condensed" panose="020B0506030403020204" pitchFamily="34" charset="0"/>
              </a:rPr>
              <a:t>Amyloidosis</a:t>
            </a:r>
          </a:p>
          <a:p>
            <a:pPr algn="ctr"/>
            <a:r>
              <a:rPr lang="en-US" sz="1400" dirty="0">
                <a:latin typeface="Lub Dub Condensed" panose="020B0506030403020204" pitchFamily="34" charset="0"/>
              </a:rPr>
              <a:t>Sarcoidosis</a:t>
            </a:r>
          </a:p>
          <a:p>
            <a:pPr algn="ctr"/>
            <a:r>
              <a:rPr lang="en-US" sz="1400" dirty="0" err="1">
                <a:latin typeface="Lub Dub Condensed" panose="020B0506030403020204" pitchFamily="34" charset="0"/>
              </a:rPr>
              <a:t>Danon</a:t>
            </a:r>
            <a:r>
              <a:rPr lang="en-US" sz="1400" dirty="0">
                <a:latin typeface="Lub Dub Condensed" panose="020B0506030403020204" pitchFamily="34" charset="0"/>
              </a:rPr>
              <a:t> disease</a:t>
            </a:r>
          </a:p>
        </p:txBody>
      </p:sp>
      <p:sp>
        <p:nvSpPr>
          <p:cNvPr id="86" name="TextBox 85">
            <a:extLst>
              <a:ext uri="{FF2B5EF4-FFF2-40B4-BE49-F238E27FC236}">
                <a16:creationId xmlns:a16="http://schemas.microsoft.com/office/drawing/2014/main" id="{4CAB6E28-CF62-2B25-96E6-B736A71E1357}"/>
              </a:ext>
            </a:extLst>
          </p:cNvPr>
          <p:cNvSpPr txBox="1"/>
          <p:nvPr/>
        </p:nvSpPr>
        <p:spPr>
          <a:xfrm>
            <a:off x="8366207" y="3984272"/>
            <a:ext cx="2381510" cy="954107"/>
          </a:xfrm>
          <a:prstGeom prst="rect">
            <a:avLst/>
          </a:prstGeom>
          <a:noFill/>
        </p:spPr>
        <p:txBody>
          <a:bodyPr wrap="square">
            <a:spAutoFit/>
          </a:bodyPr>
          <a:lstStyle/>
          <a:p>
            <a:pPr algn="ctr"/>
            <a:r>
              <a:rPr lang="en-US" sz="1400" b="1" u="sng" dirty="0">
                <a:latin typeface="Lub Dub Condensed" panose="020B0506030403020204" pitchFamily="34" charset="0"/>
              </a:rPr>
              <a:t>Secondary Causes</a:t>
            </a:r>
          </a:p>
          <a:p>
            <a:pPr algn="ctr"/>
            <a:r>
              <a:rPr lang="en-US" sz="1400" dirty="0">
                <a:latin typeface="Lub Dub Condensed" panose="020B0506030403020204" pitchFamily="34" charset="0"/>
              </a:rPr>
              <a:t>Athlete’s heart</a:t>
            </a:r>
          </a:p>
          <a:p>
            <a:pPr algn="ctr"/>
            <a:r>
              <a:rPr lang="en-US" sz="1400" dirty="0">
                <a:latin typeface="Lub Dub Condensed" panose="020B0506030403020204" pitchFamily="34" charset="0"/>
              </a:rPr>
              <a:t>Hypertension</a:t>
            </a:r>
          </a:p>
          <a:p>
            <a:pPr algn="ctr"/>
            <a:r>
              <a:rPr lang="en-US" sz="1400" dirty="0">
                <a:latin typeface="Lub Dub Condensed" panose="020B0506030403020204" pitchFamily="34" charset="0"/>
              </a:rPr>
              <a:t>Valvular &amp; </a:t>
            </a:r>
            <a:r>
              <a:rPr lang="en-US" sz="1400" dirty="0" err="1">
                <a:latin typeface="Lub Dub Condensed" panose="020B0506030403020204" pitchFamily="34" charset="0"/>
              </a:rPr>
              <a:t>subvalvular</a:t>
            </a:r>
            <a:r>
              <a:rPr lang="en-US" sz="1400" dirty="0">
                <a:latin typeface="Lub Dub Condensed" panose="020B0506030403020204" pitchFamily="34" charset="0"/>
              </a:rPr>
              <a:t> stenosis</a:t>
            </a:r>
          </a:p>
        </p:txBody>
      </p:sp>
      <p:sp>
        <p:nvSpPr>
          <p:cNvPr id="11" name="Text Placeholder 10">
            <a:extLst>
              <a:ext uri="{FF2B5EF4-FFF2-40B4-BE49-F238E27FC236}">
                <a16:creationId xmlns:a16="http://schemas.microsoft.com/office/drawing/2014/main" id="{4F1F3D0B-FE00-B0EC-F21E-3FF59F506B2A}"/>
              </a:ext>
              <a:ext uri="{C183D7F6-B498-43B3-948B-1728B52AA6E4}">
                <adec:decorative xmlns:adec="http://schemas.microsoft.com/office/drawing/2017/decorative" val="0"/>
              </a:ext>
            </a:extLst>
          </p:cNvPr>
          <p:cNvSpPr>
            <a:spLocks noGrp="1"/>
          </p:cNvSpPr>
          <p:nvPr>
            <p:ph type="body" sz="quarter" idx="13"/>
          </p:nvPr>
        </p:nvSpPr>
        <p:spPr>
          <a:xfrm>
            <a:off x="838200" y="6043024"/>
            <a:ext cx="10515600" cy="271939"/>
          </a:xfrm>
        </p:spPr>
        <p:txBody>
          <a:bodyPr/>
          <a:lstStyle/>
          <a:p>
            <a:pPr algn="ctr"/>
            <a:r>
              <a:rPr lang="en-US" b="1" dirty="0"/>
              <a:t>Abbreviations:  </a:t>
            </a:r>
            <a:r>
              <a:rPr lang="en-US" dirty="0"/>
              <a:t>EKG indicates electrocardiogram; SDOH, social determinants of health; and RAS, reticular activating system. </a:t>
            </a:r>
          </a:p>
        </p:txBody>
      </p:sp>
      <p:pic>
        <p:nvPicPr>
          <p:cNvPr id="69" name="Picture 68">
            <a:extLst>
              <a:ext uri="{FF2B5EF4-FFF2-40B4-BE49-F238E27FC236}">
                <a16:creationId xmlns:a16="http://schemas.microsoft.com/office/drawing/2014/main" id="{B56027CB-2C8E-A07F-CCF6-08CE37736E7B}"/>
              </a:ext>
              <a:ext uri="{C183D7F6-B498-43B3-948B-1728B52AA6E4}">
                <adec:decorative xmlns:adec="http://schemas.microsoft.com/office/drawing/2017/decorative" val="1"/>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194550" y="2001558"/>
            <a:ext cx="634525" cy="634525"/>
          </a:xfrm>
          <a:prstGeom prst="rect">
            <a:avLst/>
          </a:prstGeom>
          <a:solidFill>
            <a:srgbClr val="A2A1A1"/>
          </a:solidFill>
        </p:spPr>
      </p:pic>
      <p:sp>
        <p:nvSpPr>
          <p:cNvPr id="4" name="Slide Number Placeholder 3">
            <a:extLst>
              <a:ext uri="{FF2B5EF4-FFF2-40B4-BE49-F238E27FC236}">
                <a16:creationId xmlns:a16="http://schemas.microsoft.com/office/drawing/2014/main" id="{63935B47-45CF-4C73-257D-C2B7911055D2}"/>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a:t>
            </a:fld>
            <a:endParaRPr lang="en-US" sz="900" dirty="0"/>
          </a:p>
        </p:txBody>
      </p:sp>
      <p:cxnSp>
        <p:nvCxnSpPr>
          <p:cNvPr id="16" name="Straight Connector 15">
            <a:extLst>
              <a:ext uri="{FF2B5EF4-FFF2-40B4-BE49-F238E27FC236}">
                <a16:creationId xmlns:a16="http://schemas.microsoft.com/office/drawing/2014/main" id="{A0E47991-4F0E-7A4E-75A6-43107C9819E5}"/>
              </a:ext>
              <a:ext uri="{C183D7F6-B498-43B3-948B-1728B52AA6E4}">
                <adec:decorative xmlns:adec="http://schemas.microsoft.com/office/drawing/2017/decorative" val="1"/>
              </a:ext>
            </a:extLst>
          </p:cNvPr>
          <p:cNvCxnSpPr>
            <a:cxnSpLocks/>
          </p:cNvCxnSpPr>
          <p:nvPr/>
        </p:nvCxnSpPr>
        <p:spPr>
          <a:xfrm>
            <a:off x="729810" y="3410853"/>
            <a:ext cx="2393190" cy="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34856CC2-7F41-E323-5841-7472AF674185}"/>
              </a:ext>
              <a:ext uri="{C183D7F6-B498-43B3-948B-1728B52AA6E4}">
                <adec:decorative xmlns:adec="http://schemas.microsoft.com/office/drawing/2017/decorative" val="1"/>
              </a:ext>
            </a:extLst>
          </p:cNvPr>
          <p:cNvGrpSpPr/>
          <p:nvPr/>
        </p:nvGrpSpPr>
        <p:grpSpPr>
          <a:xfrm>
            <a:off x="1677333" y="2298625"/>
            <a:ext cx="1457394" cy="790654"/>
            <a:chOff x="482294" y="1269300"/>
            <a:chExt cx="2341974" cy="1270550"/>
          </a:xfrm>
        </p:grpSpPr>
        <p:pic>
          <p:nvPicPr>
            <p:cNvPr id="19" name="Picture 18">
              <a:extLst>
                <a:ext uri="{FF2B5EF4-FFF2-40B4-BE49-F238E27FC236}">
                  <a16:creationId xmlns:a16="http://schemas.microsoft.com/office/drawing/2014/main" id="{D98EF029-3539-BE1D-76C4-6EEBBA62DF81}"/>
                </a:ext>
                <a:ext uri="{C183D7F6-B498-43B3-948B-1728B52AA6E4}">
                  <adec:decorative xmlns:adec="http://schemas.microsoft.com/office/drawing/2017/decorative" val="1"/>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96741" y="1269925"/>
              <a:ext cx="1269924" cy="1269925"/>
            </a:xfrm>
            <a:prstGeom prst="rect">
              <a:avLst/>
            </a:prstGeom>
          </p:spPr>
        </p:pic>
        <p:sp>
          <p:nvSpPr>
            <p:cNvPr id="20" name="TextBox 19">
              <a:extLst>
                <a:ext uri="{FF2B5EF4-FFF2-40B4-BE49-F238E27FC236}">
                  <a16:creationId xmlns:a16="http://schemas.microsoft.com/office/drawing/2014/main" id="{027FA9C1-4CD5-F892-259D-B2CFFA258376}"/>
                </a:ext>
                <a:ext uri="{C183D7F6-B498-43B3-948B-1728B52AA6E4}">
                  <adec:decorative xmlns:adec="http://schemas.microsoft.com/office/drawing/2017/decorative" val="1"/>
                </a:ext>
              </a:extLst>
            </p:cNvPr>
            <p:cNvSpPr txBox="1"/>
            <p:nvPr/>
          </p:nvSpPr>
          <p:spPr>
            <a:xfrm>
              <a:off x="482294" y="1277650"/>
              <a:ext cx="610903" cy="420397"/>
            </a:xfrm>
            <a:prstGeom prst="rect">
              <a:avLst/>
            </a:prstGeom>
            <a:noFill/>
          </p:spPr>
          <p:txBody>
            <a:bodyPr wrap="square" rtlCol="0">
              <a:spAutoFit/>
            </a:bodyPr>
            <a:lstStyle/>
            <a:p>
              <a:pPr algn="ctr"/>
              <a:r>
                <a:rPr lang="en-US" sz="1100" b="1" dirty="0">
                  <a:solidFill>
                    <a:srgbClr val="A5A4A4"/>
                  </a:solidFill>
                </a:rPr>
                <a:t>+/-</a:t>
              </a:r>
            </a:p>
          </p:txBody>
        </p:sp>
        <p:sp>
          <p:nvSpPr>
            <p:cNvPr id="23" name="TextBox 22">
              <a:extLst>
                <a:ext uri="{FF2B5EF4-FFF2-40B4-BE49-F238E27FC236}">
                  <a16:creationId xmlns:a16="http://schemas.microsoft.com/office/drawing/2014/main" id="{A2E628C4-5BCD-76D5-8662-F8410D9FBB76}"/>
                </a:ext>
                <a:ext uri="{C183D7F6-B498-43B3-948B-1728B52AA6E4}">
                  <adec:decorative xmlns:adec="http://schemas.microsoft.com/office/drawing/2017/decorative" val="1"/>
                </a:ext>
              </a:extLst>
            </p:cNvPr>
            <p:cNvSpPr txBox="1"/>
            <p:nvPr/>
          </p:nvSpPr>
          <p:spPr>
            <a:xfrm>
              <a:off x="2185749" y="1269300"/>
              <a:ext cx="638519" cy="420397"/>
            </a:xfrm>
            <a:prstGeom prst="rect">
              <a:avLst/>
            </a:prstGeom>
            <a:noFill/>
          </p:spPr>
          <p:txBody>
            <a:bodyPr wrap="square" rtlCol="0">
              <a:spAutoFit/>
            </a:bodyPr>
            <a:lstStyle/>
            <a:p>
              <a:pPr algn="ctr"/>
              <a:r>
                <a:rPr lang="en-US" sz="1100" b="1" dirty="0">
                  <a:solidFill>
                    <a:srgbClr val="A5A4A4"/>
                  </a:solidFill>
                </a:rPr>
                <a:t>+/+</a:t>
              </a:r>
            </a:p>
          </p:txBody>
        </p:sp>
        <p:sp>
          <p:nvSpPr>
            <p:cNvPr id="25" name="TextBox 24">
              <a:extLst>
                <a:ext uri="{FF2B5EF4-FFF2-40B4-BE49-F238E27FC236}">
                  <a16:creationId xmlns:a16="http://schemas.microsoft.com/office/drawing/2014/main" id="{96D2D74C-163C-C791-86B9-5472FEF24ADE}"/>
                </a:ext>
                <a:ext uri="{C183D7F6-B498-43B3-948B-1728B52AA6E4}">
                  <adec:decorative xmlns:adec="http://schemas.microsoft.com/office/drawing/2017/decorative" val="1"/>
                </a:ext>
              </a:extLst>
            </p:cNvPr>
            <p:cNvSpPr txBox="1"/>
            <p:nvPr/>
          </p:nvSpPr>
          <p:spPr>
            <a:xfrm>
              <a:off x="1743320" y="2080775"/>
              <a:ext cx="638521" cy="420397"/>
            </a:xfrm>
            <a:prstGeom prst="rect">
              <a:avLst/>
            </a:prstGeom>
            <a:noFill/>
          </p:spPr>
          <p:txBody>
            <a:bodyPr wrap="square" rtlCol="0">
              <a:spAutoFit/>
            </a:bodyPr>
            <a:lstStyle/>
            <a:p>
              <a:pPr algn="ctr"/>
              <a:r>
                <a:rPr lang="en-US" sz="1100" b="1" dirty="0">
                  <a:solidFill>
                    <a:srgbClr val="A5A4A4"/>
                  </a:solidFill>
                </a:rPr>
                <a:t>+/-</a:t>
              </a:r>
            </a:p>
          </p:txBody>
        </p:sp>
      </p:grpSp>
      <p:cxnSp>
        <p:nvCxnSpPr>
          <p:cNvPr id="36" name="Straight Connector 35">
            <a:extLst>
              <a:ext uri="{FF2B5EF4-FFF2-40B4-BE49-F238E27FC236}">
                <a16:creationId xmlns:a16="http://schemas.microsoft.com/office/drawing/2014/main" id="{F312BE3C-1C9C-F80E-1A9B-19A9CFB1097C}"/>
              </a:ext>
              <a:ext uri="{C183D7F6-B498-43B3-948B-1728B52AA6E4}">
                <adec:decorative xmlns:adec="http://schemas.microsoft.com/office/drawing/2017/decorative" val="1"/>
              </a:ext>
            </a:extLst>
          </p:cNvPr>
          <p:cNvCxnSpPr>
            <a:cxnSpLocks/>
          </p:cNvCxnSpPr>
          <p:nvPr/>
        </p:nvCxnSpPr>
        <p:spPr>
          <a:xfrm>
            <a:off x="3220705" y="1407380"/>
            <a:ext cx="0" cy="192024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08ADA8A1-1678-5E73-D845-781A1F8BC2A8}"/>
              </a:ext>
              <a:ext uri="{C183D7F6-B498-43B3-948B-1728B52AA6E4}">
                <adec:decorative xmlns:adec="http://schemas.microsoft.com/office/drawing/2017/decorative" val="1"/>
              </a:ext>
            </a:extLst>
          </p:cNvPr>
          <p:cNvSpPr txBox="1"/>
          <p:nvPr/>
        </p:nvSpPr>
        <p:spPr>
          <a:xfrm>
            <a:off x="3438950" y="2188016"/>
            <a:ext cx="933089" cy="338554"/>
          </a:xfrm>
          <a:prstGeom prst="rect">
            <a:avLst/>
          </a:prstGeom>
          <a:noFill/>
        </p:spPr>
        <p:txBody>
          <a:bodyPr wrap="square" rtlCol="0">
            <a:spAutoFit/>
          </a:bodyPr>
          <a:lstStyle/>
          <a:p>
            <a:pPr algn="ctr"/>
            <a:r>
              <a:rPr lang="en-US" sz="1600" b="1" dirty="0">
                <a:solidFill>
                  <a:srgbClr val="A5A4A4"/>
                </a:solidFill>
                <a:latin typeface="Lub Dub Condensed" panose="020B0506030403020204" pitchFamily="34" charset="0"/>
              </a:rPr>
              <a:t>50%</a:t>
            </a:r>
          </a:p>
        </p:txBody>
      </p:sp>
      <p:sp>
        <p:nvSpPr>
          <p:cNvPr id="44" name="TextBox 43">
            <a:extLst>
              <a:ext uri="{FF2B5EF4-FFF2-40B4-BE49-F238E27FC236}">
                <a16:creationId xmlns:a16="http://schemas.microsoft.com/office/drawing/2014/main" id="{06C9688E-4A7A-9EAE-C786-298048A503FE}"/>
              </a:ext>
              <a:ext uri="{C183D7F6-B498-43B3-948B-1728B52AA6E4}">
                <adec:decorative xmlns:adec="http://schemas.microsoft.com/office/drawing/2017/decorative" val="1"/>
              </a:ext>
            </a:extLst>
          </p:cNvPr>
          <p:cNvSpPr txBox="1"/>
          <p:nvPr/>
        </p:nvSpPr>
        <p:spPr>
          <a:xfrm>
            <a:off x="4632355" y="2188016"/>
            <a:ext cx="933089" cy="338554"/>
          </a:xfrm>
          <a:prstGeom prst="rect">
            <a:avLst/>
          </a:prstGeom>
          <a:noFill/>
        </p:spPr>
        <p:txBody>
          <a:bodyPr wrap="square" rtlCol="0">
            <a:spAutoFit/>
          </a:bodyPr>
          <a:lstStyle/>
          <a:p>
            <a:pPr algn="ctr"/>
            <a:r>
              <a:rPr lang="en-US" sz="1600" b="1" dirty="0">
                <a:solidFill>
                  <a:srgbClr val="A5A4A4"/>
                </a:solidFill>
                <a:latin typeface="Lub Dub Condensed" panose="020B0506030403020204" pitchFamily="34" charset="0"/>
              </a:rPr>
              <a:t>50%</a:t>
            </a:r>
          </a:p>
        </p:txBody>
      </p:sp>
      <p:cxnSp>
        <p:nvCxnSpPr>
          <p:cNvPr id="50" name="Straight Connector 49">
            <a:extLst>
              <a:ext uri="{FF2B5EF4-FFF2-40B4-BE49-F238E27FC236}">
                <a16:creationId xmlns:a16="http://schemas.microsoft.com/office/drawing/2014/main" id="{9C4FBD7B-CA20-E376-6362-3E2C4ED01AA2}"/>
              </a:ext>
              <a:ext uri="{C183D7F6-B498-43B3-948B-1728B52AA6E4}">
                <adec:decorative xmlns:adec="http://schemas.microsoft.com/office/drawing/2017/decorative" val="1"/>
              </a:ext>
            </a:extLst>
          </p:cNvPr>
          <p:cNvCxnSpPr>
            <a:cxnSpLocks/>
          </p:cNvCxnSpPr>
          <p:nvPr/>
        </p:nvCxnSpPr>
        <p:spPr>
          <a:xfrm>
            <a:off x="3346418" y="3410853"/>
            <a:ext cx="2393190" cy="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B48BD2D-D031-6346-D2C6-AAA18A0F7C3A}"/>
              </a:ext>
              <a:ext uri="{C183D7F6-B498-43B3-948B-1728B52AA6E4}">
                <adec:decorative xmlns:adec="http://schemas.microsoft.com/office/drawing/2017/decorative" val="1"/>
              </a:ext>
            </a:extLst>
          </p:cNvPr>
          <p:cNvCxnSpPr>
            <a:cxnSpLocks/>
          </p:cNvCxnSpPr>
          <p:nvPr/>
        </p:nvCxnSpPr>
        <p:spPr>
          <a:xfrm>
            <a:off x="5866809" y="1407380"/>
            <a:ext cx="0" cy="192024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FB7C4C5-3E51-CBE9-253D-7C405D7F4578}"/>
              </a:ext>
              <a:ext uri="{C183D7F6-B498-43B3-948B-1728B52AA6E4}">
                <adec:decorative xmlns:adec="http://schemas.microsoft.com/office/drawing/2017/decorative" val="1"/>
              </a:ext>
            </a:extLst>
          </p:cNvPr>
          <p:cNvCxnSpPr>
            <a:cxnSpLocks/>
          </p:cNvCxnSpPr>
          <p:nvPr/>
        </p:nvCxnSpPr>
        <p:spPr>
          <a:xfrm>
            <a:off x="5973017" y="3410853"/>
            <a:ext cx="2393190" cy="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4D5388C-4B19-6173-5880-2C54FFB958B6}"/>
              </a:ext>
              <a:ext uri="{C183D7F6-B498-43B3-948B-1728B52AA6E4}">
                <adec:decorative xmlns:adec="http://schemas.microsoft.com/office/drawing/2017/decorative" val="1"/>
              </a:ext>
            </a:extLst>
          </p:cNvPr>
          <p:cNvCxnSpPr>
            <a:cxnSpLocks/>
          </p:cNvCxnSpPr>
          <p:nvPr/>
        </p:nvCxnSpPr>
        <p:spPr>
          <a:xfrm>
            <a:off x="8463912" y="1407380"/>
            <a:ext cx="0" cy="192024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7786C5E-1213-E08E-F294-B3DBC6AD7383}"/>
              </a:ext>
              <a:ext uri="{C183D7F6-B498-43B3-948B-1728B52AA6E4}">
                <adec:decorative xmlns:adec="http://schemas.microsoft.com/office/drawing/2017/decorative" val="1"/>
              </a:ext>
            </a:extLst>
          </p:cNvPr>
          <p:cNvCxnSpPr>
            <a:cxnSpLocks/>
          </p:cNvCxnSpPr>
          <p:nvPr/>
        </p:nvCxnSpPr>
        <p:spPr>
          <a:xfrm>
            <a:off x="8589625" y="3410853"/>
            <a:ext cx="2393190" cy="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71" name="Picture 70">
            <a:extLst>
              <a:ext uri="{FF2B5EF4-FFF2-40B4-BE49-F238E27FC236}">
                <a16:creationId xmlns:a16="http://schemas.microsoft.com/office/drawing/2014/main" id="{C431FB9C-19CB-31FE-281F-D81AF562CAAD}"/>
              </a:ext>
              <a:ext uri="{C183D7F6-B498-43B3-948B-1728B52AA6E4}">
                <adec:decorative xmlns:adec="http://schemas.microsoft.com/office/drawing/2017/decorative" val="1"/>
              </a:ext>
            </a:extLst>
          </p:cNvPr>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299092" y="2299637"/>
            <a:ext cx="837859" cy="765573"/>
          </a:xfrm>
          <a:prstGeom prst="rect">
            <a:avLst/>
          </a:prstGeom>
        </p:spPr>
      </p:pic>
      <p:pic>
        <p:nvPicPr>
          <p:cNvPr id="78" name="Picture 77">
            <a:extLst>
              <a:ext uri="{FF2B5EF4-FFF2-40B4-BE49-F238E27FC236}">
                <a16:creationId xmlns:a16="http://schemas.microsoft.com/office/drawing/2014/main" id="{7773D36E-2375-046C-64EF-F06D27BFCF7C}"/>
              </a:ext>
              <a:ext uri="{C183D7F6-B498-43B3-948B-1728B52AA6E4}">
                <adec:decorative xmlns:adec="http://schemas.microsoft.com/office/drawing/2017/decorative" val="1"/>
              </a:ext>
            </a:extLst>
          </p:cNvPr>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702062" y="2020911"/>
            <a:ext cx="1151185" cy="1151185"/>
          </a:xfrm>
          <a:prstGeom prst="rect">
            <a:avLst/>
          </a:prstGeom>
        </p:spPr>
      </p:pic>
      <p:cxnSp>
        <p:nvCxnSpPr>
          <p:cNvPr id="79" name="Straight Connector 78">
            <a:extLst>
              <a:ext uri="{FF2B5EF4-FFF2-40B4-BE49-F238E27FC236}">
                <a16:creationId xmlns:a16="http://schemas.microsoft.com/office/drawing/2014/main" id="{A7C3EE39-2225-C8CA-0FF8-C9323E3F184B}"/>
              </a:ext>
              <a:ext uri="{C183D7F6-B498-43B3-948B-1728B52AA6E4}">
                <adec:decorative xmlns:adec="http://schemas.microsoft.com/office/drawing/2017/decorative" val="1"/>
              </a:ext>
            </a:extLst>
          </p:cNvPr>
          <p:cNvCxnSpPr>
            <a:cxnSpLocks/>
          </p:cNvCxnSpPr>
          <p:nvPr/>
        </p:nvCxnSpPr>
        <p:spPr>
          <a:xfrm>
            <a:off x="4739446" y="3522139"/>
            <a:ext cx="0" cy="2406713"/>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87" name="Graphic 86">
            <a:extLst>
              <a:ext uri="{FF2B5EF4-FFF2-40B4-BE49-F238E27FC236}">
                <a16:creationId xmlns:a16="http://schemas.microsoft.com/office/drawing/2014/main" id="{1AAA16EC-D9E1-F363-C99F-FBC5A9DB3F41}"/>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1764" y="3873997"/>
            <a:ext cx="1640945" cy="1640945"/>
          </a:xfrm>
          <a:prstGeom prst="rect">
            <a:avLst/>
          </a:prstGeom>
        </p:spPr>
      </p:pic>
    </p:spTree>
    <p:extLst>
      <p:ext uri="{BB962C8B-B14F-4D97-AF65-F5344CB8AC3E}">
        <p14:creationId xmlns:p14="http://schemas.microsoft.com/office/powerpoint/2010/main" val="2111703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85981-CD7C-A283-E9B2-B9F88EFB89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B5212D-AE6A-D7ED-C08B-A5B52A36A0E5}"/>
              </a:ext>
            </a:extLst>
          </p:cNvPr>
          <p:cNvSpPr>
            <a:spLocks noGrp="1"/>
          </p:cNvSpPr>
          <p:nvPr>
            <p:ph type="title"/>
          </p:nvPr>
        </p:nvSpPr>
        <p:spPr>
          <a:xfrm>
            <a:off x="838200" y="365125"/>
            <a:ext cx="8825345" cy="660111"/>
          </a:xfrm>
        </p:spPr>
        <p:txBody>
          <a:bodyPr/>
          <a:lstStyle/>
          <a:p>
            <a:r>
              <a:rPr lang="en-US" dirty="0"/>
              <a:t>Unmet Needs and Future Directions</a:t>
            </a:r>
          </a:p>
        </p:txBody>
      </p:sp>
      <p:pic>
        <p:nvPicPr>
          <p:cNvPr id="24" name="Picture 23">
            <a:extLst>
              <a:ext uri="{FF2B5EF4-FFF2-40B4-BE49-F238E27FC236}">
                <a16:creationId xmlns:a16="http://schemas.microsoft.com/office/drawing/2014/main" id="{B826873F-7B46-B511-7014-16E5CA4054C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l="15980" r="15980"/>
          <a:stretch/>
        </p:blipFill>
        <p:spPr>
          <a:xfrm>
            <a:off x="4235688" y="1653681"/>
            <a:ext cx="3650388" cy="3626503"/>
          </a:xfrm>
          <a:prstGeom prst="ellipse">
            <a:avLst/>
          </a:prstGeom>
        </p:spPr>
      </p:pic>
      <p:sp>
        <p:nvSpPr>
          <p:cNvPr id="20" name="Rectangle 19">
            <a:extLst>
              <a:ext uri="{FF2B5EF4-FFF2-40B4-BE49-F238E27FC236}">
                <a16:creationId xmlns:a16="http://schemas.microsoft.com/office/drawing/2014/main" id="{88BFAFC2-708F-0561-ECBC-96CDF91D6731}"/>
              </a:ext>
              <a:ext uri="{C183D7F6-B498-43B3-948B-1728B52AA6E4}">
                <adec:decorative xmlns:adec="http://schemas.microsoft.com/office/drawing/2017/decorative" val="1"/>
              </a:ext>
            </a:extLst>
          </p:cNvPr>
          <p:cNvSpPr/>
          <p:nvPr/>
        </p:nvSpPr>
        <p:spPr>
          <a:xfrm>
            <a:off x="236878" y="4654547"/>
            <a:ext cx="4432098" cy="973990"/>
          </a:xfrm>
          <a:prstGeom prst="rect">
            <a:avLst/>
          </a:prstGeom>
          <a:solidFill>
            <a:srgbClr val="CCCC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23D86DA-CBF5-7326-7BA1-ABFB3C8FFFC4}"/>
              </a:ext>
              <a:ext uri="{C183D7F6-B498-43B3-948B-1728B52AA6E4}">
                <adec:decorative xmlns:adec="http://schemas.microsoft.com/office/drawing/2017/decorative" val="1"/>
              </a:ext>
            </a:extLst>
          </p:cNvPr>
          <p:cNvSpPr/>
          <p:nvPr/>
        </p:nvSpPr>
        <p:spPr>
          <a:xfrm>
            <a:off x="236879" y="2886004"/>
            <a:ext cx="3417678" cy="973990"/>
          </a:xfrm>
          <a:prstGeom prst="rect">
            <a:avLst/>
          </a:prstGeom>
          <a:solidFill>
            <a:srgbClr val="CCCC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0F792DD-F553-3EAD-C323-46C23D6E831C}"/>
              </a:ext>
              <a:ext uri="{C183D7F6-B498-43B3-948B-1728B52AA6E4}">
                <adec:decorative xmlns:adec="http://schemas.microsoft.com/office/drawing/2017/decorative" val="1"/>
              </a:ext>
            </a:extLst>
          </p:cNvPr>
          <p:cNvSpPr/>
          <p:nvPr/>
        </p:nvSpPr>
        <p:spPr>
          <a:xfrm>
            <a:off x="236878" y="1165288"/>
            <a:ext cx="4630871" cy="1061164"/>
          </a:xfrm>
          <a:prstGeom prst="rect">
            <a:avLst/>
          </a:prstGeom>
          <a:solidFill>
            <a:srgbClr val="CCCC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CFDFA0D-7AD7-40D0-07C1-F24E4CD6E7C6}"/>
              </a:ext>
              <a:ext uri="{C183D7F6-B498-43B3-948B-1728B52AA6E4}">
                <adec:decorative xmlns:adec="http://schemas.microsoft.com/office/drawing/2017/decorative" val="1"/>
              </a:ext>
            </a:extLst>
          </p:cNvPr>
          <p:cNvSpPr/>
          <p:nvPr/>
        </p:nvSpPr>
        <p:spPr>
          <a:xfrm>
            <a:off x="7304597" y="4652438"/>
            <a:ext cx="3167010" cy="973990"/>
          </a:xfrm>
          <a:prstGeom prst="rect">
            <a:avLst/>
          </a:prstGeom>
          <a:solidFill>
            <a:srgbClr val="CCCC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5AAF320-813B-4908-403A-C3645498422E}"/>
              </a:ext>
              <a:ext uri="{C183D7F6-B498-43B3-948B-1728B52AA6E4}">
                <adec:decorative xmlns:adec="http://schemas.microsoft.com/office/drawing/2017/decorative" val="1"/>
              </a:ext>
            </a:extLst>
          </p:cNvPr>
          <p:cNvSpPr/>
          <p:nvPr/>
        </p:nvSpPr>
        <p:spPr>
          <a:xfrm>
            <a:off x="8363890" y="2883895"/>
            <a:ext cx="3167010" cy="973990"/>
          </a:xfrm>
          <a:prstGeom prst="rect">
            <a:avLst/>
          </a:prstGeom>
          <a:solidFill>
            <a:srgbClr val="CCCC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CD9A053-D860-C21C-84C2-E9F3304BEA82}"/>
              </a:ext>
              <a:ext uri="{C183D7F6-B498-43B3-948B-1728B52AA6E4}">
                <adec:decorative xmlns:adec="http://schemas.microsoft.com/office/drawing/2017/decorative" val="1"/>
              </a:ext>
            </a:extLst>
          </p:cNvPr>
          <p:cNvSpPr/>
          <p:nvPr/>
        </p:nvSpPr>
        <p:spPr>
          <a:xfrm>
            <a:off x="7138219" y="1250353"/>
            <a:ext cx="3954641" cy="973990"/>
          </a:xfrm>
          <a:prstGeom prst="rect">
            <a:avLst/>
          </a:prstGeom>
          <a:solidFill>
            <a:srgbClr val="CCCC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32E4405-E2AC-7495-1B27-709470CDDA2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64009" y="1052357"/>
            <a:ext cx="6748304" cy="4829153"/>
          </a:xfrm>
          <a:prstGeom prst="rect">
            <a:avLst/>
          </a:prstGeom>
        </p:spPr>
      </p:pic>
      <p:sp>
        <p:nvSpPr>
          <p:cNvPr id="5" name="TextBox 4">
            <a:extLst>
              <a:ext uri="{FF2B5EF4-FFF2-40B4-BE49-F238E27FC236}">
                <a16:creationId xmlns:a16="http://schemas.microsoft.com/office/drawing/2014/main" id="{39FCEFFB-EE14-B7ED-98ED-ED9831BB2FAE}"/>
              </a:ext>
            </a:extLst>
          </p:cNvPr>
          <p:cNvSpPr txBox="1"/>
          <p:nvPr/>
        </p:nvSpPr>
        <p:spPr>
          <a:xfrm>
            <a:off x="7913782" y="1341526"/>
            <a:ext cx="3179078" cy="830997"/>
          </a:xfrm>
          <a:prstGeom prst="rect">
            <a:avLst/>
          </a:prstGeom>
          <a:noFill/>
        </p:spPr>
        <p:txBody>
          <a:bodyPr wrap="square">
            <a:spAutoFit/>
          </a:bodyPr>
          <a:lstStyle/>
          <a:p>
            <a:r>
              <a:rPr lang="en-US" sz="1600" b="1" dirty="0">
                <a:latin typeface="Lub Dub Condensed" panose="020B0506030403020204" pitchFamily="34" charset="0"/>
              </a:rPr>
              <a:t>Refining criteria for HCM to improve diagnostic accuracy and facilitate potential targeted therapies</a:t>
            </a:r>
          </a:p>
        </p:txBody>
      </p:sp>
      <p:sp>
        <p:nvSpPr>
          <p:cNvPr id="6" name="TextBox 5">
            <a:extLst>
              <a:ext uri="{FF2B5EF4-FFF2-40B4-BE49-F238E27FC236}">
                <a16:creationId xmlns:a16="http://schemas.microsoft.com/office/drawing/2014/main" id="{350DB8CE-0142-66AB-73AE-4DB36224AD37}"/>
              </a:ext>
            </a:extLst>
          </p:cNvPr>
          <p:cNvSpPr txBox="1"/>
          <p:nvPr/>
        </p:nvSpPr>
        <p:spPr>
          <a:xfrm>
            <a:off x="8787333" y="2955391"/>
            <a:ext cx="2716901" cy="830997"/>
          </a:xfrm>
          <a:prstGeom prst="rect">
            <a:avLst/>
          </a:prstGeom>
          <a:noFill/>
        </p:spPr>
        <p:txBody>
          <a:bodyPr wrap="square">
            <a:spAutoFit/>
          </a:bodyPr>
          <a:lstStyle/>
          <a:p>
            <a:r>
              <a:rPr lang="en-US" sz="1600" b="1" dirty="0">
                <a:latin typeface="Lub Dub Condensed" panose="020B0506030403020204" pitchFamily="34" charset="0"/>
              </a:rPr>
              <a:t>Developing safe and effective therapies that attenuate and prevent disease progression</a:t>
            </a:r>
          </a:p>
        </p:txBody>
      </p:sp>
      <p:sp>
        <p:nvSpPr>
          <p:cNvPr id="8" name="TextBox 7">
            <a:extLst>
              <a:ext uri="{FF2B5EF4-FFF2-40B4-BE49-F238E27FC236}">
                <a16:creationId xmlns:a16="http://schemas.microsoft.com/office/drawing/2014/main" id="{346362A8-6B18-4CAD-D59D-6EB2FB17F241}"/>
              </a:ext>
            </a:extLst>
          </p:cNvPr>
          <p:cNvSpPr txBox="1"/>
          <p:nvPr/>
        </p:nvSpPr>
        <p:spPr>
          <a:xfrm>
            <a:off x="7889911" y="4846374"/>
            <a:ext cx="2684445" cy="584775"/>
          </a:xfrm>
          <a:prstGeom prst="rect">
            <a:avLst/>
          </a:prstGeom>
          <a:noFill/>
        </p:spPr>
        <p:txBody>
          <a:bodyPr wrap="square">
            <a:spAutoFit/>
          </a:bodyPr>
          <a:lstStyle/>
          <a:p>
            <a:r>
              <a:rPr lang="en-US" sz="1600" b="1" dirty="0">
                <a:latin typeface="Lub Dub Condensed" panose="020B0506030403020204" pitchFamily="34" charset="0"/>
              </a:rPr>
              <a:t>Advancing care for patients with </a:t>
            </a:r>
            <a:r>
              <a:rPr lang="en-US" sz="1600" b="1" u="sng" dirty="0">
                <a:latin typeface="Lub Dub Condensed" panose="020B0506030403020204" pitchFamily="34" charset="0"/>
              </a:rPr>
              <a:t>non-obstructive</a:t>
            </a:r>
            <a:r>
              <a:rPr lang="en-US" sz="1600" b="1" dirty="0">
                <a:latin typeface="Lub Dub Condensed" panose="020B0506030403020204" pitchFamily="34" charset="0"/>
              </a:rPr>
              <a:t> HCM</a:t>
            </a:r>
          </a:p>
        </p:txBody>
      </p:sp>
      <p:sp>
        <p:nvSpPr>
          <p:cNvPr id="11" name="TextBox 10">
            <a:extLst>
              <a:ext uri="{FF2B5EF4-FFF2-40B4-BE49-F238E27FC236}">
                <a16:creationId xmlns:a16="http://schemas.microsoft.com/office/drawing/2014/main" id="{7AC07B1F-9147-1A35-574A-48445806E523}"/>
              </a:ext>
            </a:extLst>
          </p:cNvPr>
          <p:cNvSpPr txBox="1"/>
          <p:nvPr/>
        </p:nvSpPr>
        <p:spPr>
          <a:xfrm>
            <a:off x="757084" y="4719290"/>
            <a:ext cx="3456745" cy="830997"/>
          </a:xfrm>
          <a:prstGeom prst="rect">
            <a:avLst/>
          </a:prstGeom>
          <a:noFill/>
        </p:spPr>
        <p:txBody>
          <a:bodyPr wrap="square">
            <a:spAutoFit/>
          </a:bodyPr>
          <a:lstStyle/>
          <a:p>
            <a:pPr algn="r"/>
            <a:r>
              <a:rPr lang="en-US" sz="1600" b="1" dirty="0">
                <a:latin typeface="Lub Dub Condensed" panose="020B0506030403020204" pitchFamily="34" charset="0"/>
              </a:rPr>
              <a:t>Incorporating new risk factors and tools to improve screening, risk stratification, and disease monitoring</a:t>
            </a:r>
          </a:p>
        </p:txBody>
      </p:sp>
      <p:sp>
        <p:nvSpPr>
          <p:cNvPr id="13" name="TextBox 12">
            <a:extLst>
              <a:ext uri="{FF2B5EF4-FFF2-40B4-BE49-F238E27FC236}">
                <a16:creationId xmlns:a16="http://schemas.microsoft.com/office/drawing/2014/main" id="{4687832D-CF4C-F628-09E2-CF557CD15C75}"/>
              </a:ext>
            </a:extLst>
          </p:cNvPr>
          <p:cNvSpPr txBox="1"/>
          <p:nvPr/>
        </p:nvSpPr>
        <p:spPr>
          <a:xfrm>
            <a:off x="1130710" y="2955390"/>
            <a:ext cx="2228301" cy="830997"/>
          </a:xfrm>
          <a:prstGeom prst="rect">
            <a:avLst/>
          </a:prstGeom>
          <a:noFill/>
        </p:spPr>
        <p:txBody>
          <a:bodyPr wrap="square">
            <a:spAutoFit/>
          </a:bodyPr>
          <a:lstStyle/>
          <a:p>
            <a:pPr algn="r"/>
            <a:r>
              <a:rPr lang="en-US" sz="1600" b="1" dirty="0">
                <a:latin typeface="Lub Dub Condensed" panose="020B0506030403020204" pitchFamily="34" charset="0"/>
              </a:rPr>
              <a:t>Improving management of arrhythmias in patients with HCM</a:t>
            </a:r>
          </a:p>
        </p:txBody>
      </p:sp>
      <p:sp>
        <p:nvSpPr>
          <p:cNvPr id="14" name="TextBox 13">
            <a:extLst>
              <a:ext uri="{FF2B5EF4-FFF2-40B4-BE49-F238E27FC236}">
                <a16:creationId xmlns:a16="http://schemas.microsoft.com/office/drawing/2014/main" id="{99C113F5-90C3-4E5C-D62A-C5C457BFA339}"/>
              </a:ext>
            </a:extLst>
          </p:cNvPr>
          <p:cNvSpPr txBox="1"/>
          <p:nvPr/>
        </p:nvSpPr>
        <p:spPr>
          <a:xfrm>
            <a:off x="236878" y="1165288"/>
            <a:ext cx="4055390" cy="1077218"/>
          </a:xfrm>
          <a:prstGeom prst="rect">
            <a:avLst/>
          </a:prstGeom>
          <a:noFill/>
        </p:spPr>
        <p:txBody>
          <a:bodyPr wrap="square">
            <a:spAutoFit/>
          </a:bodyPr>
          <a:lstStyle/>
          <a:p>
            <a:pPr algn="r"/>
            <a:r>
              <a:rPr lang="en-US" sz="1600" b="1" dirty="0">
                <a:latin typeface="Lub Dub Condensed" panose="020B0506030403020204" pitchFamily="34" charset="0"/>
              </a:rPr>
              <a:t>Expanding access to genetic counseling </a:t>
            </a:r>
            <a:br>
              <a:rPr lang="en-US" sz="1600" b="1" dirty="0">
                <a:latin typeface="Lub Dub Condensed" panose="020B0506030403020204" pitchFamily="34" charset="0"/>
              </a:rPr>
            </a:br>
            <a:r>
              <a:rPr lang="en-US" sz="1600" b="1" dirty="0">
                <a:latin typeface="Lub Dub Condensed" panose="020B0506030403020204" pitchFamily="34" charset="0"/>
              </a:rPr>
              <a:t>and testing, as well as improving interpretation of results </a:t>
            </a:r>
            <a:r>
              <a:rPr lang="en-US" sz="1600" dirty="0">
                <a:latin typeface="Lub Dub Condensed" panose="020B0506030403020204" pitchFamily="34" charset="0"/>
              </a:rPr>
              <a:t>(particularly pertaining to variants of unknown significance)</a:t>
            </a:r>
          </a:p>
        </p:txBody>
      </p:sp>
      <p:sp>
        <p:nvSpPr>
          <p:cNvPr id="18" name="Text Placeholder 17">
            <a:extLst>
              <a:ext uri="{FF2B5EF4-FFF2-40B4-BE49-F238E27FC236}">
                <a16:creationId xmlns:a16="http://schemas.microsoft.com/office/drawing/2014/main" id="{681729BA-0AAD-5FCE-175F-639818EBE245}"/>
              </a:ext>
            </a:extLst>
          </p:cNvPr>
          <p:cNvSpPr>
            <a:spLocks noGrp="1"/>
          </p:cNvSpPr>
          <p:nvPr>
            <p:ph type="body" sz="quarter" idx="13"/>
          </p:nvPr>
        </p:nvSpPr>
        <p:spPr>
          <a:xfrm>
            <a:off x="838200" y="5908633"/>
            <a:ext cx="10515600" cy="233776"/>
          </a:xfrm>
        </p:spPr>
        <p:txBody>
          <a:bodyPr/>
          <a:lstStyle/>
          <a:p>
            <a:pPr algn="ctr"/>
            <a:r>
              <a:rPr lang="en-US" b="1" dirty="0"/>
              <a:t>Abbreviations: </a:t>
            </a:r>
            <a:r>
              <a:rPr lang="en-US" dirty="0"/>
              <a:t>HCM indicates hypertrophic cardiomyopathy</a:t>
            </a:r>
          </a:p>
        </p:txBody>
      </p:sp>
      <p:sp>
        <p:nvSpPr>
          <p:cNvPr id="4" name="Slide Number Placeholder 3">
            <a:extLst>
              <a:ext uri="{FF2B5EF4-FFF2-40B4-BE49-F238E27FC236}">
                <a16:creationId xmlns:a16="http://schemas.microsoft.com/office/drawing/2014/main" id="{FB21AC6F-C8AB-52A3-B5BE-A10C8E8801AB}"/>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30</a:t>
            </a:fld>
            <a:endParaRPr lang="en-US" dirty="0"/>
          </a:p>
        </p:txBody>
      </p:sp>
    </p:spTree>
    <p:extLst>
      <p:ext uri="{BB962C8B-B14F-4D97-AF65-F5344CB8AC3E}">
        <p14:creationId xmlns:p14="http://schemas.microsoft.com/office/powerpoint/2010/main" val="3413891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85981-CD7C-A283-E9B2-B9F88EFB89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B5212D-AE6A-D7ED-C08B-A5B52A36A0E5}"/>
              </a:ext>
            </a:extLst>
          </p:cNvPr>
          <p:cNvSpPr>
            <a:spLocks noGrp="1"/>
          </p:cNvSpPr>
          <p:nvPr>
            <p:ph type="title"/>
          </p:nvPr>
        </p:nvSpPr>
        <p:spPr>
          <a:xfrm>
            <a:off x="838200" y="365125"/>
            <a:ext cx="10252046" cy="1069392"/>
          </a:xfrm>
        </p:spPr>
        <p:txBody>
          <a:bodyPr/>
          <a:lstStyle/>
          <a:p>
            <a:r>
              <a:rPr lang="en-US" dirty="0"/>
              <a:t>HCM-AF Risk Calculator: Risk for Atrial Fibrillation in Hypertrophic Cardiomyopathy</a:t>
            </a:r>
          </a:p>
        </p:txBody>
      </p:sp>
      <p:sp>
        <p:nvSpPr>
          <p:cNvPr id="18" name="Text Placeholder 17">
            <a:extLst>
              <a:ext uri="{FF2B5EF4-FFF2-40B4-BE49-F238E27FC236}">
                <a16:creationId xmlns:a16="http://schemas.microsoft.com/office/drawing/2014/main" id="{681729BA-0AAD-5FCE-175F-639818EBE245}"/>
              </a:ext>
            </a:extLst>
          </p:cNvPr>
          <p:cNvSpPr>
            <a:spLocks noGrp="1"/>
          </p:cNvSpPr>
          <p:nvPr>
            <p:ph type="body" sz="quarter" idx="13"/>
          </p:nvPr>
        </p:nvSpPr>
        <p:spPr>
          <a:xfrm>
            <a:off x="838200" y="5908633"/>
            <a:ext cx="10515600" cy="233776"/>
          </a:xfrm>
        </p:spPr>
        <p:txBody>
          <a:bodyPr/>
          <a:lstStyle/>
          <a:p>
            <a:pPr algn="ctr"/>
            <a:r>
              <a:rPr lang="en-US" b="1" dirty="0"/>
              <a:t>Abbreviations: </a:t>
            </a:r>
            <a:r>
              <a:rPr lang="en-US" dirty="0"/>
              <a:t>AF indicates atrial fibrillation; and HCM, hypertrophic cardiomyopathy</a:t>
            </a:r>
          </a:p>
        </p:txBody>
      </p:sp>
      <p:sp>
        <p:nvSpPr>
          <p:cNvPr id="4" name="Slide Number Placeholder 3">
            <a:extLst>
              <a:ext uri="{FF2B5EF4-FFF2-40B4-BE49-F238E27FC236}">
                <a16:creationId xmlns:a16="http://schemas.microsoft.com/office/drawing/2014/main" id="{FB21AC6F-C8AB-52A3-B5BE-A10C8E8801AB}"/>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31</a:t>
            </a:fld>
            <a:endParaRPr lang="en-US" dirty="0"/>
          </a:p>
        </p:txBody>
      </p:sp>
      <p:pic>
        <p:nvPicPr>
          <p:cNvPr id="9" name="Picture 8" descr="A qr code on a black background&#10;&#10;Description automatically generated">
            <a:extLst>
              <a:ext uri="{FF2B5EF4-FFF2-40B4-BE49-F238E27FC236}">
                <a16:creationId xmlns:a16="http://schemas.microsoft.com/office/drawing/2014/main" id="{F2E66493-C338-EF35-C998-0F82659A48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0640" y="1902133"/>
            <a:ext cx="2504131" cy="2504131"/>
          </a:xfrm>
          <a:prstGeom prst="rect">
            <a:avLst/>
          </a:prstGeom>
        </p:spPr>
      </p:pic>
      <p:sp>
        <p:nvSpPr>
          <p:cNvPr id="12" name="TextBox 11">
            <a:extLst>
              <a:ext uri="{FF2B5EF4-FFF2-40B4-BE49-F238E27FC236}">
                <a16:creationId xmlns:a16="http://schemas.microsoft.com/office/drawing/2014/main" id="{0B3A650D-8C70-4CCD-44CC-A81F6FBE0A69}"/>
              </a:ext>
            </a:extLst>
          </p:cNvPr>
          <p:cNvSpPr txBox="1"/>
          <p:nvPr/>
        </p:nvSpPr>
        <p:spPr>
          <a:xfrm>
            <a:off x="7540783" y="4619721"/>
            <a:ext cx="4004345" cy="461665"/>
          </a:xfrm>
          <a:prstGeom prst="rect">
            <a:avLst/>
          </a:prstGeom>
          <a:noFill/>
        </p:spPr>
        <p:txBody>
          <a:bodyPr wrap="square">
            <a:spAutoFit/>
          </a:bodyPr>
          <a:lstStyle/>
          <a:p>
            <a:r>
              <a:rPr lang="en-US" sz="1200" u="sng" dirty="0">
                <a:solidFill>
                  <a:srgbClr val="467886"/>
                </a:solidFill>
                <a:effectLst/>
                <a:latin typeface="Lub Dub Medium" panose="020B0603030403020204" pitchFamily="34" charset="0"/>
                <a:ea typeface="Aptos" panose="020B0004020202020204" pitchFamily="34" charset="0"/>
                <a:cs typeface="Aptos" panose="020B0004020202020204" pitchFamily="34" charset="0"/>
                <a:hlinkClick r:id="rId3"/>
              </a:rPr>
              <a:t>https://professional.heart.org/en/guidelines-and-statements/hcm-af-risk-calculator</a:t>
            </a:r>
            <a:endParaRPr lang="en-US" sz="1200" dirty="0"/>
          </a:p>
        </p:txBody>
      </p:sp>
      <p:pic>
        <p:nvPicPr>
          <p:cNvPr id="23" name="Picture 22">
            <a:extLst>
              <a:ext uri="{FF2B5EF4-FFF2-40B4-BE49-F238E27FC236}">
                <a16:creationId xmlns:a16="http://schemas.microsoft.com/office/drawing/2014/main" id="{C149FF79-ED25-3CA2-EBFA-4106742ABDBF}"/>
              </a:ext>
            </a:extLst>
          </p:cNvPr>
          <p:cNvPicPr>
            <a:picLocks noChangeAspect="1"/>
          </p:cNvPicPr>
          <p:nvPr/>
        </p:nvPicPr>
        <p:blipFill>
          <a:blip r:embed="rId4"/>
          <a:stretch>
            <a:fillRect/>
          </a:stretch>
        </p:blipFill>
        <p:spPr>
          <a:xfrm>
            <a:off x="838200" y="1547500"/>
            <a:ext cx="5238750" cy="4248150"/>
          </a:xfrm>
          <a:prstGeom prst="rect">
            <a:avLst/>
          </a:prstGeom>
        </p:spPr>
      </p:pic>
    </p:spTree>
    <p:extLst>
      <p:ext uri="{BB962C8B-B14F-4D97-AF65-F5344CB8AC3E}">
        <p14:creationId xmlns:p14="http://schemas.microsoft.com/office/powerpoint/2010/main" val="6068557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48E2F6-410F-3C90-3FB7-7F719D017F9D}"/>
              </a:ext>
            </a:extLst>
          </p:cNvPr>
          <p:cNvSpPr>
            <a:spLocks noGrp="1"/>
          </p:cNvSpPr>
          <p:nvPr>
            <p:ph type="title"/>
          </p:nvPr>
        </p:nvSpPr>
        <p:spPr/>
        <p:txBody>
          <a:bodyPr/>
          <a:lstStyle/>
          <a:p>
            <a:r>
              <a:rPr lang="en-US" dirty="0"/>
              <a:t>Acknowledgments</a:t>
            </a:r>
          </a:p>
        </p:txBody>
      </p:sp>
      <p:sp>
        <p:nvSpPr>
          <p:cNvPr id="6" name="Content Placeholder 5">
            <a:extLst>
              <a:ext uri="{FF2B5EF4-FFF2-40B4-BE49-F238E27FC236}">
                <a16:creationId xmlns:a16="http://schemas.microsoft.com/office/drawing/2014/main" id="{98371956-81F8-49E7-CCD2-C49A7A8DB4BB}"/>
              </a:ext>
            </a:extLst>
          </p:cNvPr>
          <p:cNvSpPr>
            <a:spLocks noGrp="1"/>
          </p:cNvSpPr>
          <p:nvPr>
            <p:ph idx="1"/>
          </p:nvPr>
        </p:nvSpPr>
        <p:spPr>
          <a:xfrm>
            <a:off x="765772" y="1086193"/>
            <a:ext cx="9908263" cy="3835357"/>
          </a:xfrm>
        </p:spPr>
        <p:txBody>
          <a:bodyPr>
            <a:normAutofit/>
          </a:bodyPr>
          <a:lstStyle/>
          <a:p>
            <a:pPr marL="0" indent="0">
              <a:lnSpc>
                <a:spcPct val="100000"/>
              </a:lnSpc>
              <a:buNone/>
            </a:pPr>
            <a:r>
              <a:rPr lang="en-US" sz="2000" dirty="0"/>
              <a:t>Many thanks to our Guideline Ambassadors who were guided by Dr. Elliott Antman in developing this translational learning product in support of the </a:t>
            </a:r>
            <a:r>
              <a:rPr lang="en-US" sz="2000" b="1" dirty="0"/>
              <a:t>2024 AHA/ACC/AMSSM/HRS/PACES Guideline for the Management of Hypertrophic Cardiomyopathy</a:t>
            </a:r>
            <a:r>
              <a:rPr lang="en-US" sz="2000" dirty="0"/>
              <a:t>.</a:t>
            </a:r>
          </a:p>
          <a:p>
            <a:pPr marL="0" indent="0">
              <a:lnSpc>
                <a:spcPct val="100000"/>
              </a:lnSpc>
              <a:buNone/>
            </a:pPr>
            <a:endParaRPr lang="en-US" sz="2000" dirty="0"/>
          </a:p>
        </p:txBody>
      </p:sp>
      <p:sp>
        <p:nvSpPr>
          <p:cNvPr id="8" name="TextBox 7">
            <a:extLst>
              <a:ext uri="{FF2B5EF4-FFF2-40B4-BE49-F238E27FC236}">
                <a16:creationId xmlns:a16="http://schemas.microsoft.com/office/drawing/2014/main" id="{C809FE08-8957-56B3-622C-633C17B75F70}"/>
              </a:ext>
            </a:extLst>
          </p:cNvPr>
          <p:cNvSpPr txBox="1"/>
          <p:nvPr/>
        </p:nvSpPr>
        <p:spPr>
          <a:xfrm>
            <a:off x="887128" y="2589899"/>
            <a:ext cx="9245600" cy="1298769"/>
          </a:xfrm>
          <a:prstGeom prst="rect">
            <a:avLst/>
          </a:prstGeom>
          <a:noFill/>
        </p:spPr>
        <p:txBody>
          <a:bodyPr wrap="square" numCol="2" spcCol="18288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Lub Dub Bold" panose="020B0803030403020204" pitchFamily="34" charset="0"/>
              </a:rPr>
              <a:t>Ijeoma </a:t>
            </a:r>
            <a:r>
              <a:rPr kumimoji="0" lang="en-US" sz="2000" i="0" u="none" strike="noStrike" kern="1200" cap="none" spc="0" normalizeH="0" baseline="0" noProof="0" dirty="0" err="1">
                <a:ln>
                  <a:noFill/>
                </a:ln>
                <a:solidFill>
                  <a:prstClr val="black"/>
                </a:solidFill>
                <a:effectLst/>
                <a:uLnTx/>
                <a:uFillTx/>
                <a:latin typeface="Lub Dub Bold" panose="020B0803030403020204" pitchFamily="34" charset="0"/>
              </a:rPr>
              <a:t>Eleazu</a:t>
            </a:r>
            <a:r>
              <a:rPr kumimoji="0" lang="en-US" sz="2000" i="0" u="none" strike="noStrike" kern="1200" cap="none" spc="0" normalizeH="0" baseline="0" noProof="0" dirty="0">
                <a:ln>
                  <a:noFill/>
                </a:ln>
                <a:solidFill>
                  <a:prstClr val="black"/>
                </a:solidFill>
                <a:effectLst/>
                <a:uLnTx/>
                <a:uFillTx/>
                <a:latin typeface="Lub Dub Bold" panose="020B0803030403020204" pitchFamily="34" charset="0"/>
              </a:rPr>
              <a:t>, MD</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Lub Dub Bold" panose="020B0803030403020204" pitchFamily="34" charset="0"/>
              </a:rPr>
              <a:t>Ahmed Kazem, DO</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Lub Dub Bold" panose="020B0803030403020204" pitchFamily="34" charset="0"/>
              </a:rPr>
              <a:t>Dennis Narcisse, MD</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Lub Dub Bold" panose="020B0803030403020204" pitchFamily="34" charset="0"/>
              </a:rPr>
              <a:t>Jessica Regan, MD</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Lub Dub Bold" panose="020B0803030403020204" pitchFamily="34" charset="0"/>
              </a:rPr>
              <a:t>Raymond Yeow, MD</a:t>
            </a:r>
          </a:p>
        </p:txBody>
      </p:sp>
      <p:sp>
        <p:nvSpPr>
          <p:cNvPr id="9" name="Text Placeholder 4">
            <a:extLst>
              <a:ext uri="{FF2B5EF4-FFF2-40B4-BE49-F238E27FC236}">
                <a16:creationId xmlns:a16="http://schemas.microsoft.com/office/drawing/2014/main" id="{8EDF807D-F0E6-DF23-E1F1-77343594D6F0}"/>
              </a:ext>
              <a:ext uri="{C183D7F6-B498-43B3-948B-1728B52AA6E4}">
                <adec:decorative xmlns:adec="http://schemas.microsoft.com/office/drawing/2017/decorative" val="0"/>
              </a:ext>
            </a:extLst>
          </p:cNvPr>
          <p:cNvSpPr txBox="1">
            <a:spLocks/>
          </p:cNvSpPr>
          <p:nvPr/>
        </p:nvSpPr>
        <p:spPr>
          <a:xfrm>
            <a:off x="838200" y="3985650"/>
            <a:ext cx="9648825" cy="1452341"/>
          </a:xfrm>
          <a:prstGeom prst="rect">
            <a:avLst/>
          </a:prstGeom>
        </p:spPr>
        <p:txBody>
          <a:bodyPr lIns="0"/>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The American Heart Association requests this electronic slide deck be cited as follows: </a:t>
            </a:r>
          </a:p>
          <a:p>
            <a:pPr marL="0" lvl="0" indent="0">
              <a:lnSpc>
                <a:spcPct val="100000"/>
              </a:lnSpc>
              <a:spcBef>
                <a:spcPts val="0"/>
              </a:spcBef>
              <a:buNone/>
              <a:defRPr/>
            </a:pPr>
            <a:r>
              <a:rPr lang="en-US" sz="1800" dirty="0" err="1">
                <a:solidFill>
                  <a:prstClr val="black"/>
                </a:solidFill>
                <a:latin typeface="Lub Dub Condensed" panose="020B0506030403020204" pitchFamily="34" charset="0"/>
              </a:rPr>
              <a:t>Eleazu</a:t>
            </a:r>
            <a:r>
              <a:rPr lang="en-US" sz="1800" dirty="0">
                <a:solidFill>
                  <a:prstClr val="black"/>
                </a:solidFill>
                <a:latin typeface="Lub Dub Condensed" panose="020B0506030403020204" pitchFamily="34" charset="0"/>
              </a:rPr>
              <a:t>, I., Kazem, A., Narcisse, D., Regan, J., Yeow, R., Reyna, G. G., Be</a:t>
            </a:r>
            <a:r>
              <a:rPr kumimoji="0" lang="en-US" sz="1800" b="0" i="0" u="none" strike="noStrike" kern="1200" cap="none" spc="0" normalizeH="0" baseline="0" noProof="0" dirty="0" err="1">
                <a:ln>
                  <a:noFill/>
                </a:ln>
                <a:solidFill>
                  <a:prstClr val="black"/>
                </a:solidFill>
                <a:effectLst/>
                <a:uLnTx/>
                <a:uFillTx/>
                <a:latin typeface="Lub Dub Condensed" panose="020B0506030403020204" pitchFamily="34" charset="0"/>
                <a:ea typeface="+mn-ea"/>
                <a:cs typeface="+mn-cs"/>
              </a:rPr>
              <a:t>zanson</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J. L., &amp; Antman, E. </a:t>
            </a:r>
            <a:r>
              <a:rPr lang="en-US" sz="1800" dirty="0">
                <a:solidFill>
                  <a:prstClr val="black"/>
                </a:solidFill>
                <a:latin typeface="Lub Dub Condensed" panose="020B0506030403020204" pitchFamily="34" charset="0"/>
              </a:rPr>
              <a:t>M</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(2024).  AHA Clinical </a:t>
            </a:r>
            <a:r>
              <a:rPr lang="en-US" sz="1800" dirty="0">
                <a:solidFill>
                  <a:prstClr val="black"/>
                </a:solidFill>
                <a:latin typeface="Lub Dub Condensed" panose="020B0506030403020204" pitchFamily="34" charset="0"/>
              </a:rPr>
              <a:t>Slides [PowerPoint slides]</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Adapted from the 2024 ACC/AHA/AMSSM/HRS/PACES Guideline for</a:t>
            </a:r>
            <a:r>
              <a:rPr lang="en-US" sz="1800" dirty="0">
                <a:solidFill>
                  <a:prstClr val="black"/>
                </a:solidFill>
                <a:latin typeface="Lub Dub Condensed" panose="020B0506030403020204" pitchFamily="34" charset="0"/>
              </a:rPr>
              <a:t> the Management of Hypertrophic Cardiomyopathy</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a:t>
            </a:r>
            <a:r>
              <a:rPr kumimoji="0" lang="en-US" sz="1800" b="0" i="1"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Circulation</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Retrieved from:</a:t>
            </a:r>
          </a:p>
          <a:p>
            <a:pPr marL="0" indent="0">
              <a:lnSpc>
                <a:spcPct val="100000"/>
              </a:lnSpc>
              <a:spcBef>
                <a:spcPts val="0"/>
              </a:spcBef>
              <a:buNone/>
              <a:defRPr/>
            </a:pPr>
            <a:r>
              <a:rPr lang="en-US" sz="1800" dirty="0">
                <a:latin typeface="Lub Dub Condensed" panose="020B0506030403020204" pitchFamily="34" charset="0"/>
                <a:hlinkClick r:id="rId3"/>
              </a:rPr>
              <a:t>Guideline Essentials: AHA Clinical Slide Series - Professional Heart Daily | American Heart Association</a:t>
            </a:r>
            <a:r>
              <a:rPr lang="en-US" sz="1800" dirty="0">
                <a:solidFill>
                  <a:prstClr val="black"/>
                </a:solidFill>
                <a:latin typeface="Lub Dub Condensed" panose="020B0506030403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endParaRPr>
          </a:p>
        </p:txBody>
      </p:sp>
      <p:sp>
        <p:nvSpPr>
          <p:cNvPr id="2" name="Slide Number Placeholder 1">
            <a:extLst>
              <a:ext uri="{FF2B5EF4-FFF2-40B4-BE49-F238E27FC236}">
                <a16:creationId xmlns:a16="http://schemas.microsoft.com/office/drawing/2014/main" id="{0F8604CC-9C8B-DBCA-EE33-DA994C5514CA}"/>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32</a:t>
            </a:fld>
            <a:endParaRPr lang="en-US" sz="900" dirty="0"/>
          </a:p>
        </p:txBody>
      </p:sp>
    </p:spTree>
    <p:extLst>
      <p:ext uri="{BB962C8B-B14F-4D97-AF65-F5344CB8AC3E}">
        <p14:creationId xmlns:p14="http://schemas.microsoft.com/office/powerpoint/2010/main" val="6758896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5697B-71E9-7EE7-B2B0-74BBEFD45B24}"/>
            </a:ext>
          </a:extLst>
        </p:cNvPr>
        <p:cNvGrpSpPr/>
        <p:nvPr/>
      </p:nvGrpSpPr>
      <p:grpSpPr>
        <a:xfrm>
          <a:off x="0" y="0"/>
          <a:ext cx="0" cy="0"/>
          <a:chOff x="0" y="0"/>
          <a:chExt cx="0" cy="0"/>
        </a:xfrm>
      </p:grpSpPr>
      <p:sp>
        <p:nvSpPr>
          <p:cNvPr id="4" name="Rectangle 3" descr="American Heart Association">
            <a:extLst>
              <a:ext uri="{FF2B5EF4-FFF2-40B4-BE49-F238E27FC236}">
                <a16:creationId xmlns:a16="http://schemas.microsoft.com/office/drawing/2014/main" id="{C0356C33-2511-5740-2D07-A70C23D20C65}"/>
              </a:ext>
            </a:extLst>
          </p:cNvPr>
          <p:cNvSpPr/>
          <p:nvPr/>
        </p:nvSpPr>
        <p:spPr>
          <a:xfrm>
            <a:off x="160256" y="5825765"/>
            <a:ext cx="1470581" cy="895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B8F2D78-46A2-DA99-2E31-F0669B41E6D3}"/>
              </a:ext>
            </a:extLst>
          </p:cNvPr>
          <p:cNvSpPr>
            <a:spLocks noGrp="1"/>
          </p:cNvSpPr>
          <p:nvPr>
            <p:ph type="ctrTitle"/>
          </p:nvPr>
        </p:nvSpPr>
        <p:spPr>
          <a:xfrm>
            <a:off x="2009775" y="452582"/>
            <a:ext cx="9144000" cy="1637607"/>
          </a:xfrm>
        </p:spPr>
        <p:txBody>
          <a:bodyPr/>
          <a:lstStyle/>
          <a:p>
            <a:r>
              <a:rPr lang="en-US" sz="6000" dirty="0"/>
              <a:t>Copyright and Permissions Notice</a:t>
            </a:r>
          </a:p>
        </p:txBody>
      </p:sp>
      <p:sp>
        <p:nvSpPr>
          <p:cNvPr id="3" name="Subtitle 2">
            <a:extLst>
              <a:ext uri="{FF2B5EF4-FFF2-40B4-BE49-F238E27FC236}">
                <a16:creationId xmlns:a16="http://schemas.microsoft.com/office/drawing/2014/main" id="{56273EBC-F1EB-8D2A-969E-06C017A7D6FA}"/>
              </a:ext>
            </a:extLst>
          </p:cNvPr>
          <p:cNvSpPr>
            <a:spLocks noGrp="1"/>
          </p:cNvSpPr>
          <p:nvPr>
            <p:ph type="subTitle" idx="1"/>
          </p:nvPr>
        </p:nvSpPr>
        <p:spPr>
          <a:xfrm>
            <a:off x="2409825" y="2745971"/>
            <a:ext cx="8743950" cy="4112029"/>
          </a:xfrm>
        </p:spPr>
        <p:txBody>
          <a:bodyPr>
            <a:normAutofit fontScale="25000" lnSpcReduction="20000"/>
          </a:bodyPr>
          <a:lstStyle/>
          <a:p>
            <a:r>
              <a:rPr lang="en-US" sz="8000" dirty="0"/>
              <a:t>© Copyright 2025. American Heart Association. All rights reserved.</a:t>
            </a:r>
          </a:p>
          <a:p>
            <a:r>
              <a:rPr lang="en-US" sz="8000" dirty="0"/>
              <a:t>This material is the copyrighted property of the American Heart Association and is provided for reference purposes only. It may not be copied, reproduced, stored in a retrieval system, transmitted, altered in any way or used as a derivative work, or distributed in any form or by any means—electronic, mechanical, photocopying, recording, or otherwise—without prior written permission from the publisher.</a:t>
            </a:r>
          </a:p>
          <a:p>
            <a:r>
              <a:rPr lang="en-US" sz="8000" i="1" dirty="0"/>
              <a:t>This content may be used for limited educational and personal use. Further distribution or dissemination requires a licensing agreement. Unauthorized use or distribution in any media is strictly prohibited.</a:t>
            </a:r>
            <a:endParaRPr lang="en-US" sz="8000" dirty="0"/>
          </a:p>
          <a:p>
            <a:r>
              <a:rPr lang="en-US" sz="8000" dirty="0"/>
              <a:t>For permissions inquiries and licensing fee information, please see the information/Request Form at this link:</a:t>
            </a:r>
          </a:p>
          <a:p>
            <a:r>
              <a:rPr lang="en-US" sz="8000" u="sng" dirty="0">
                <a:hlinkClick r:id="rId3"/>
              </a:rPr>
              <a:t>https://www.heart.org/en/about-us/statements-and-policies/copyright-request-form</a:t>
            </a:r>
            <a:br>
              <a:rPr lang="en-US" sz="4900" dirty="0">
                <a:latin typeface="Times New Roman" panose="02020603050405020304" pitchFamily="18" charset="0"/>
                <a:cs typeface="Times New Roman" panose="02020603050405020304" pitchFamily="18" charset="0"/>
              </a:rPr>
            </a:br>
            <a:endParaRPr lang="en-US" sz="4900" dirty="0">
              <a:latin typeface="Times New Roman" panose="02020603050405020304" pitchFamily="18" charset="0"/>
              <a:cs typeface="Times New Roman" panose="02020603050405020304" pitchFamily="18" charset="0"/>
            </a:endParaRPr>
          </a:p>
          <a:p>
            <a:pPr>
              <a:lnSpc>
                <a:spcPct val="120000"/>
              </a:lnSpc>
            </a:pPr>
            <a:br>
              <a:rPr lang="en-US" dirty="0">
                <a:latin typeface="Times New Roman" panose="02020603050405020304" pitchFamily="18" charset="0"/>
                <a:cs typeface="Times New Roman" panose="02020603050405020304" pitchFamily="18" charset="0"/>
              </a:rPr>
            </a:br>
            <a:r>
              <a:rPr lang="en-US" sz="1050" dirty="0">
                <a:latin typeface="Times New Roman" panose="02020603050405020304" pitchFamily="18" charset="0"/>
                <a:cs typeface="Times New Roman" panose="02020603050405020304" pitchFamily="18" charset="0"/>
              </a:rPr>
              <a:t> </a:t>
            </a:r>
            <a:br>
              <a:rPr lang="en-US" sz="1600" dirty="0"/>
            </a:br>
            <a:endParaRPr lang="en-US" sz="3200" dirty="0">
              <a:latin typeface="Lub Dub Bold" panose="020B0803030403020204" pitchFamily="34" charset="0"/>
            </a:endParaRPr>
          </a:p>
        </p:txBody>
      </p:sp>
    </p:spTree>
    <p:extLst>
      <p:ext uri="{BB962C8B-B14F-4D97-AF65-F5344CB8AC3E}">
        <p14:creationId xmlns:p14="http://schemas.microsoft.com/office/powerpoint/2010/main" val="1157976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6A08138-BB6E-1B9E-26D1-EF335C096572}"/>
              </a:ext>
            </a:extLst>
          </p:cNvPr>
          <p:cNvSpPr>
            <a:spLocks noGrp="1"/>
          </p:cNvSpPr>
          <p:nvPr>
            <p:ph type="title"/>
          </p:nvPr>
        </p:nvSpPr>
        <p:spPr/>
        <p:txBody>
          <a:bodyPr/>
          <a:lstStyle/>
          <a:p>
            <a:r>
              <a:rPr lang="en-US" dirty="0"/>
              <a:t>Defining Hypertrophic Cardiomyopathy in 2024</a:t>
            </a:r>
          </a:p>
        </p:txBody>
      </p:sp>
      <p:sp>
        <p:nvSpPr>
          <p:cNvPr id="7" name="Content Placeholder 6">
            <a:extLst>
              <a:ext uri="{FF2B5EF4-FFF2-40B4-BE49-F238E27FC236}">
                <a16:creationId xmlns:a16="http://schemas.microsoft.com/office/drawing/2014/main" id="{DE4ECB1A-EA53-9186-C76C-E46403A37F92}"/>
              </a:ext>
            </a:extLst>
          </p:cNvPr>
          <p:cNvSpPr>
            <a:spLocks noGrp="1"/>
          </p:cNvSpPr>
          <p:nvPr>
            <p:ph idx="1"/>
          </p:nvPr>
        </p:nvSpPr>
        <p:spPr>
          <a:xfrm>
            <a:off x="2790772" y="1200272"/>
            <a:ext cx="8312726" cy="1800796"/>
          </a:xfrm>
        </p:spPr>
        <p:txBody>
          <a:bodyPr>
            <a:noAutofit/>
          </a:bodyPr>
          <a:lstStyle/>
          <a:p>
            <a:pPr>
              <a:buClr>
                <a:srgbClr val="CF2429"/>
              </a:buClr>
            </a:pPr>
            <a:r>
              <a:rPr lang="en-US" sz="1600"/>
              <a:t>Characterized by left ventricular hypertrophy</a:t>
            </a:r>
            <a:br>
              <a:rPr lang="en-US" sz="1600"/>
            </a:br>
            <a:r>
              <a:rPr lang="en-US" sz="1600" i="1"/>
              <a:t>Basal anterior septum in continuity with the anterior free wall = most common</a:t>
            </a:r>
          </a:p>
          <a:p>
            <a:pPr marL="231775" indent="-231775">
              <a:buClr>
                <a:srgbClr val="CF2429"/>
              </a:buClr>
            </a:pPr>
            <a:r>
              <a:rPr lang="en-US" sz="1600"/>
              <a:t>No other cardiac, systemic or metabolic disease capable of producing the magnitude of hypertrophy present</a:t>
            </a:r>
          </a:p>
          <a:p>
            <a:pPr marL="231775" indent="-231775">
              <a:buClr>
                <a:srgbClr val="CF2429"/>
              </a:buClr>
            </a:pPr>
            <a:r>
              <a:rPr lang="en-US" sz="1600"/>
              <a:t>Disease-causing sarcomere (or sarcomere-related) variant identified or genetic etiology unresolved</a:t>
            </a:r>
            <a:endParaRPr lang="en-US" sz="1600" dirty="0"/>
          </a:p>
        </p:txBody>
      </p:sp>
      <p:sp>
        <p:nvSpPr>
          <p:cNvPr id="16" name="TextBox 15">
            <a:extLst>
              <a:ext uri="{FF2B5EF4-FFF2-40B4-BE49-F238E27FC236}">
                <a16:creationId xmlns:a16="http://schemas.microsoft.com/office/drawing/2014/main" id="{9FB05B5A-9ED7-78C5-8523-6A2BEF215816}"/>
              </a:ext>
            </a:extLst>
          </p:cNvPr>
          <p:cNvSpPr txBox="1"/>
          <p:nvPr/>
        </p:nvSpPr>
        <p:spPr>
          <a:xfrm>
            <a:off x="838198" y="3619629"/>
            <a:ext cx="5532267" cy="369332"/>
          </a:xfrm>
          <a:prstGeom prst="rect">
            <a:avLst/>
          </a:prstGeom>
          <a:noFill/>
        </p:spPr>
        <p:txBody>
          <a:bodyPr wrap="square">
            <a:spAutoFit/>
          </a:bodyPr>
          <a:lstStyle/>
          <a:p>
            <a:pPr algn="ctr"/>
            <a:r>
              <a:rPr lang="en-US" dirty="0">
                <a:solidFill>
                  <a:srgbClr val="CF2429"/>
                </a:solidFill>
                <a:latin typeface="Lub Dub Heavy" panose="020B0903030403020204" pitchFamily="34" charset="0"/>
              </a:rPr>
              <a:t>Diagnostic Criteria in Adults</a:t>
            </a:r>
          </a:p>
        </p:txBody>
      </p:sp>
      <p:sp>
        <p:nvSpPr>
          <p:cNvPr id="17" name="TextBox 16">
            <a:extLst>
              <a:ext uri="{FF2B5EF4-FFF2-40B4-BE49-F238E27FC236}">
                <a16:creationId xmlns:a16="http://schemas.microsoft.com/office/drawing/2014/main" id="{647BB46F-4EAA-789C-0559-0E3379B01CC6}"/>
              </a:ext>
            </a:extLst>
          </p:cNvPr>
          <p:cNvSpPr txBox="1"/>
          <p:nvPr/>
        </p:nvSpPr>
        <p:spPr>
          <a:xfrm>
            <a:off x="2702643" y="4163997"/>
            <a:ext cx="3640911" cy="1384995"/>
          </a:xfrm>
          <a:prstGeom prst="rect">
            <a:avLst/>
          </a:prstGeom>
          <a:noFill/>
        </p:spPr>
        <p:txBody>
          <a:bodyPr wrap="square">
            <a:spAutoFit/>
          </a:bodyPr>
          <a:lstStyle/>
          <a:p>
            <a:r>
              <a:rPr lang="en-US" sz="1400" b="1" u="sng" dirty="0">
                <a:latin typeface="Lub Dub Condensed" panose="020B0506030403020204" pitchFamily="34" charset="0"/>
              </a:rPr>
              <a:t>2D echocardiography or cardiac MRI</a:t>
            </a:r>
          </a:p>
          <a:p>
            <a:r>
              <a:rPr lang="en-US" sz="1400" dirty="0">
                <a:latin typeface="Lub Dub Condensed" panose="020B0506030403020204" pitchFamily="34" charset="0"/>
              </a:rPr>
              <a:t>Maximal end-diastolic LV wall thickness &gt; 15 mm</a:t>
            </a:r>
          </a:p>
          <a:p>
            <a:endParaRPr lang="en-US" sz="1400" dirty="0">
              <a:latin typeface="Lub Dub Condensed" panose="020B0506030403020204" pitchFamily="34" charset="0"/>
            </a:endParaRPr>
          </a:p>
          <a:p>
            <a:r>
              <a:rPr lang="en-US" sz="1400" dirty="0">
                <a:latin typeface="Lub Dub Condensed" panose="020B0506030403020204" pitchFamily="34" charset="0"/>
              </a:rPr>
              <a:t>Maximal end-diastolic LV wall thickness 13-14 mm in family member of HCM pt. or in conjunction with positive genetic test</a:t>
            </a:r>
          </a:p>
        </p:txBody>
      </p:sp>
      <p:sp>
        <p:nvSpPr>
          <p:cNvPr id="18" name="TextBox 17">
            <a:extLst>
              <a:ext uri="{FF2B5EF4-FFF2-40B4-BE49-F238E27FC236}">
                <a16:creationId xmlns:a16="http://schemas.microsoft.com/office/drawing/2014/main" id="{0C188AE3-9B6F-B92D-6D4C-B0EB8F3DDE9F}"/>
              </a:ext>
            </a:extLst>
          </p:cNvPr>
          <p:cNvSpPr txBox="1"/>
          <p:nvPr/>
        </p:nvSpPr>
        <p:spPr>
          <a:xfrm>
            <a:off x="6794337" y="3618446"/>
            <a:ext cx="4693222" cy="369332"/>
          </a:xfrm>
          <a:prstGeom prst="rect">
            <a:avLst/>
          </a:prstGeom>
          <a:noFill/>
        </p:spPr>
        <p:txBody>
          <a:bodyPr wrap="square">
            <a:spAutoFit/>
          </a:bodyPr>
          <a:lstStyle/>
          <a:p>
            <a:pPr algn="ctr"/>
            <a:r>
              <a:rPr lang="en-US" dirty="0">
                <a:solidFill>
                  <a:srgbClr val="CF2429"/>
                </a:solidFill>
                <a:latin typeface="Lub Dub Heavy" panose="020B0903030403020204" pitchFamily="34" charset="0"/>
              </a:rPr>
              <a:t>Diagnostic Criteria in Children</a:t>
            </a:r>
          </a:p>
        </p:txBody>
      </p:sp>
      <p:sp>
        <p:nvSpPr>
          <p:cNvPr id="8" name="Text Placeholder 7">
            <a:extLst>
              <a:ext uri="{FF2B5EF4-FFF2-40B4-BE49-F238E27FC236}">
                <a16:creationId xmlns:a16="http://schemas.microsoft.com/office/drawing/2014/main" id="{8F45590B-1960-196D-3C62-AD6A154C6631}"/>
              </a:ext>
            </a:extLst>
          </p:cNvPr>
          <p:cNvSpPr>
            <a:spLocks noGrp="1"/>
          </p:cNvSpPr>
          <p:nvPr>
            <p:ph type="body" sz="quarter" idx="13"/>
          </p:nvPr>
        </p:nvSpPr>
        <p:spPr>
          <a:xfrm>
            <a:off x="838200" y="5968062"/>
            <a:ext cx="10515600" cy="271939"/>
          </a:xfrm>
        </p:spPr>
        <p:txBody>
          <a:bodyPr/>
          <a:lstStyle/>
          <a:p>
            <a:pPr algn="ctr"/>
            <a:r>
              <a:rPr lang="en-US" b="1" dirty="0"/>
              <a:t>Abbreviations: </a:t>
            </a:r>
            <a:r>
              <a:rPr lang="en-US" dirty="0"/>
              <a:t>2D indicates two </a:t>
            </a:r>
            <a:r>
              <a:rPr lang="en-US" dirty="0" err="1"/>
              <a:t>dimentional</a:t>
            </a:r>
            <a:r>
              <a:rPr lang="en-US" dirty="0"/>
              <a:t>; MRI, magnetic resonance imaging; mm, millimeter; MV, mitral valve; and pt, patient. </a:t>
            </a:r>
          </a:p>
        </p:txBody>
      </p:sp>
      <p:cxnSp>
        <p:nvCxnSpPr>
          <p:cNvPr id="9" name="Straight Connector 8">
            <a:extLst>
              <a:ext uri="{FF2B5EF4-FFF2-40B4-BE49-F238E27FC236}">
                <a16:creationId xmlns:a16="http://schemas.microsoft.com/office/drawing/2014/main" id="{21A8FD30-38BD-AF1A-A388-05644DB97B89}"/>
              </a:ext>
              <a:ext uri="{C183D7F6-B498-43B3-948B-1728B52AA6E4}">
                <adec:decorative xmlns:adec="http://schemas.microsoft.com/office/drawing/2017/decorative" val="1"/>
              </a:ext>
            </a:extLst>
          </p:cNvPr>
          <p:cNvCxnSpPr>
            <a:cxnSpLocks/>
          </p:cNvCxnSpPr>
          <p:nvPr/>
        </p:nvCxnSpPr>
        <p:spPr>
          <a:xfrm>
            <a:off x="838200" y="3465361"/>
            <a:ext cx="5532266" cy="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08435C1-E741-C4E2-5C1F-1F4401F7CE06}"/>
              </a:ext>
              <a:ext uri="{C183D7F6-B498-43B3-948B-1728B52AA6E4}">
                <adec:decorative xmlns:adec="http://schemas.microsoft.com/office/drawing/2017/decorative" val="1"/>
              </a:ext>
            </a:extLst>
          </p:cNvPr>
          <p:cNvCxnSpPr>
            <a:cxnSpLocks/>
          </p:cNvCxnSpPr>
          <p:nvPr/>
        </p:nvCxnSpPr>
        <p:spPr>
          <a:xfrm>
            <a:off x="6578285" y="3465361"/>
            <a:ext cx="4794974" cy="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0E2A001-287D-B1BB-69AA-371B9371B03C}"/>
              </a:ext>
              <a:ext uri="{C183D7F6-B498-43B3-948B-1728B52AA6E4}">
                <adec:decorative xmlns:adec="http://schemas.microsoft.com/office/drawing/2017/decorative" val="1"/>
              </a:ext>
            </a:extLst>
          </p:cNvPr>
          <p:cNvCxnSpPr>
            <a:cxnSpLocks/>
          </p:cNvCxnSpPr>
          <p:nvPr/>
        </p:nvCxnSpPr>
        <p:spPr>
          <a:xfrm>
            <a:off x="6475567" y="3545474"/>
            <a:ext cx="0" cy="228600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8FEF802E-F05F-7D02-C371-900B4257281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769" y="1057253"/>
            <a:ext cx="1639130" cy="2123418"/>
          </a:xfrm>
          <a:prstGeom prst="rect">
            <a:avLst/>
          </a:prstGeom>
        </p:spPr>
      </p:pic>
      <p:pic>
        <p:nvPicPr>
          <p:cNvPr id="24" name="Picture 23">
            <a:extLst>
              <a:ext uri="{FF2B5EF4-FFF2-40B4-BE49-F238E27FC236}">
                <a16:creationId xmlns:a16="http://schemas.microsoft.com/office/drawing/2014/main" id="{C7173C8E-1D30-1AA6-EAB1-B8A1C51ADCC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222" y="4170270"/>
            <a:ext cx="1216107" cy="884441"/>
          </a:xfrm>
          <a:prstGeom prst="rect">
            <a:avLst/>
          </a:prstGeom>
        </p:spPr>
      </p:pic>
      <p:pic>
        <p:nvPicPr>
          <p:cNvPr id="25" name="Picture 24">
            <a:extLst>
              <a:ext uri="{FF2B5EF4-FFF2-40B4-BE49-F238E27FC236}">
                <a16:creationId xmlns:a16="http://schemas.microsoft.com/office/drawing/2014/main" id="{85C15BCB-F641-5779-211E-7DF30E61E6BD}"/>
              </a:ext>
              <a:ext uri="{C183D7F6-B498-43B3-948B-1728B52AA6E4}">
                <adec:decorative xmlns:adec="http://schemas.microsoft.com/office/drawing/2017/decorative" val="1"/>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75031" y="4690864"/>
            <a:ext cx="1025860" cy="905999"/>
          </a:xfrm>
          <a:prstGeom prst="rect">
            <a:avLst/>
          </a:prstGeom>
        </p:spPr>
      </p:pic>
      <p:sp>
        <p:nvSpPr>
          <p:cNvPr id="4" name="Slide Number Placeholder 3">
            <a:extLst>
              <a:ext uri="{FF2B5EF4-FFF2-40B4-BE49-F238E27FC236}">
                <a16:creationId xmlns:a16="http://schemas.microsoft.com/office/drawing/2014/main" id="{90483BDD-66B2-372B-8502-9A5A042A893B}"/>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a:t>
            </a:fld>
            <a:endParaRPr lang="en-US" sz="900" dirty="0"/>
          </a:p>
        </p:txBody>
      </p:sp>
      <p:sp>
        <p:nvSpPr>
          <p:cNvPr id="2" name="TextBox 1">
            <a:extLst>
              <a:ext uri="{FF2B5EF4-FFF2-40B4-BE49-F238E27FC236}">
                <a16:creationId xmlns:a16="http://schemas.microsoft.com/office/drawing/2014/main" id="{A33B2117-7486-E372-BD24-D7CF2CDF396C}"/>
              </a:ext>
            </a:extLst>
          </p:cNvPr>
          <p:cNvSpPr txBox="1"/>
          <p:nvPr/>
        </p:nvSpPr>
        <p:spPr>
          <a:xfrm>
            <a:off x="7407688" y="4324068"/>
            <a:ext cx="3522118" cy="954107"/>
          </a:xfrm>
          <a:prstGeom prst="rect">
            <a:avLst/>
          </a:prstGeom>
          <a:noFill/>
        </p:spPr>
        <p:txBody>
          <a:bodyPr wrap="none" rtlCol="0">
            <a:spAutoFit/>
          </a:bodyPr>
          <a:lstStyle/>
          <a:p>
            <a:r>
              <a:rPr lang="en-US" sz="1400" b="0" i="0" dirty="0">
                <a:solidFill>
                  <a:srgbClr val="242424"/>
                </a:solidFill>
                <a:effectLst/>
                <a:highlight>
                  <a:srgbClr val="FFFFFF"/>
                </a:highlight>
                <a:latin typeface="Lub Dub Condensed" panose="020B0506030403020204" pitchFamily="34" charset="0"/>
              </a:rPr>
              <a:t>z-score &gt; 2.5 for most</a:t>
            </a:r>
          </a:p>
          <a:p>
            <a:endParaRPr lang="en-US" sz="1400" b="0" i="0" dirty="0">
              <a:solidFill>
                <a:srgbClr val="242424"/>
              </a:solidFill>
              <a:effectLst/>
              <a:highlight>
                <a:srgbClr val="FFFFFF"/>
              </a:highlight>
              <a:latin typeface="Lub Dub Condensed" panose="020B0506030403020204" pitchFamily="34" charset="0"/>
            </a:endParaRPr>
          </a:p>
          <a:p>
            <a:r>
              <a:rPr lang="en-US" sz="1400" b="0" i="0" dirty="0">
                <a:solidFill>
                  <a:srgbClr val="242424"/>
                </a:solidFill>
                <a:effectLst/>
                <a:highlight>
                  <a:srgbClr val="FFFFFF"/>
                </a:highlight>
                <a:latin typeface="Lub Dub Condensed" panose="020B0506030403020204" pitchFamily="34" charset="0"/>
              </a:rPr>
              <a:t>z-score  &gt;2 if there is a definitive family history </a:t>
            </a:r>
          </a:p>
          <a:p>
            <a:r>
              <a:rPr lang="en-US" sz="1400" b="0" i="0" dirty="0">
                <a:solidFill>
                  <a:srgbClr val="242424"/>
                </a:solidFill>
                <a:effectLst/>
                <a:highlight>
                  <a:srgbClr val="FFFFFF"/>
                </a:highlight>
                <a:latin typeface="Lub Dub Condensed" panose="020B0506030403020204" pitchFamily="34" charset="0"/>
              </a:rPr>
              <a:t>and/or positive genetic test</a:t>
            </a:r>
            <a:endParaRPr lang="en-US" sz="1400" dirty="0">
              <a:latin typeface="Lub Dub Condensed" panose="020B0506030403020204" pitchFamily="34" charset="0"/>
            </a:endParaRPr>
          </a:p>
        </p:txBody>
      </p:sp>
    </p:spTree>
    <p:extLst>
      <p:ext uri="{BB962C8B-B14F-4D97-AF65-F5344CB8AC3E}">
        <p14:creationId xmlns:p14="http://schemas.microsoft.com/office/powerpoint/2010/main" val="2237102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A0C97-939B-669F-6CF1-B55B99E91BF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D7662C2-BF07-615C-2B15-2448BD76E58F}"/>
              </a:ext>
            </a:extLst>
          </p:cNvPr>
          <p:cNvSpPr>
            <a:spLocks noGrp="1"/>
          </p:cNvSpPr>
          <p:nvPr>
            <p:ph type="title"/>
          </p:nvPr>
        </p:nvSpPr>
        <p:spPr>
          <a:xfrm>
            <a:off x="838200" y="365125"/>
            <a:ext cx="7509387" cy="660111"/>
          </a:xfrm>
        </p:spPr>
        <p:txBody>
          <a:bodyPr/>
          <a:lstStyle/>
          <a:p>
            <a:r>
              <a:rPr lang="en-US" dirty="0"/>
              <a:t>Adverse Event Associated Hypertrophic Cardiomyopathy</a:t>
            </a:r>
          </a:p>
        </p:txBody>
      </p:sp>
      <p:sp>
        <p:nvSpPr>
          <p:cNvPr id="2" name="Rectangle 1">
            <a:extLst>
              <a:ext uri="{FF2B5EF4-FFF2-40B4-BE49-F238E27FC236}">
                <a16:creationId xmlns:a16="http://schemas.microsoft.com/office/drawing/2014/main" id="{2735A31B-3CF8-0C2E-F0B6-B5F73600A7FB}"/>
              </a:ext>
              <a:ext uri="{C183D7F6-B498-43B3-948B-1728B52AA6E4}">
                <adec:decorative xmlns:adec="http://schemas.microsoft.com/office/drawing/2017/decorative" val="1"/>
              </a:ext>
            </a:extLst>
          </p:cNvPr>
          <p:cNvSpPr/>
          <p:nvPr/>
        </p:nvSpPr>
        <p:spPr>
          <a:xfrm>
            <a:off x="629177" y="1271872"/>
            <a:ext cx="10377175" cy="1426301"/>
          </a:xfrm>
          <a:prstGeom prst="rect">
            <a:avLst/>
          </a:prstGeom>
          <a:solidFill>
            <a:schemeClr val="bg1">
              <a:lumMod val="85000"/>
            </a:schemeClr>
          </a:solidFill>
          <a:ln>
            <a:solidFill>
              <a:srgbClr val="CE242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1343CC8D-160F-6E9D-A1B9-DA08C9A399A2}"/>
              </a:ext>
            </a:extLst>
          </p:cNvPr>
          <p:cNvSpPr>
            <a:spLocks noGrp="1"/>
          </p:cNvSpPr>
          <p:nvPr>
            <p:ph idx="1"/>
          </p:nvPr>
        </p:nvSpPr>
        <p:spPr>
          <a:xfrm>
            <a:off x="1855920" y="1295759"/>
            <a:ext cx="8191499" cy="1402413"/>
          </a:xfrm>
        </p:spPr>
        <p:txBody>
          <a:bodyPr>
            <a:noAutofit/>
          </a:bodyPr>
          <a:lstStyle/>
          <a:p>
            <a:pPr marL="0" indent="0" algn="ctr">
              <a:lnSpc>
                <a:spcPct val="100000"/>
              </a:lnSpc>
              <a:buNone/>
            </a:pPr>
            <a:r>
              <a:rPr lang="en-US" sz="2800" dirty="0">
                <a:latin typeface="Lub Dub Bold" panose="020B0803030403020204" pitchFamily="34" charset="0"/>
              </a:rPr>
              <a:t>Majority of patients with HCM have a normal life expectancy without limiting symptoms or the need for major treatments</a:t>
            </a:r>
          </a:p>
        </p:txBody>
      </p:sp>
      <p:sp>
        <p:nvSpPr>
          <p:cNvPr id="15" name="TextBox 14">
            <a:extLst>
              <a:ext uri="{FF2B5EF4-FFF2-40B4-BE49-F238E27FC236}">
                <a16:creationId xmlns:a16="http://schemas.microsoft.com/office/drawing/2014/main" id="{AF7A1904-1B21-4150-1598-EAC0092F5255}"/>
              </a:ext>
            </a:extLst>
          </p:cNvPr>
          <p:cNvSpPr txBox="1"/>
          <p:nvPr/>
        </p:nvSpPr>
        <p:spPr>
          <a:xfrm>
            <a:off x="463438" y="4498730"/>
            <a:ext cx="2149747" cy="584775"/>
          </a:xfrm>
          <a:prstGeom prst="rect">
            <a:avLst/>
          </a:prstGeom>
          <a:noFill/>
        </p:spPr>
        <p:txBody>
          <a:bodyPr wrap="square">
            <a:spAutoFit/>
          </a:bodyPr>
          <a:lstStyle/>
          <a:p>
            <a:pPr algn="ctr"/>
            <a:r>
              <a:rPr lang="en-US" sz="1600" dirty="0">
                <a:solidFill>
                  <a:srgbClr val="CF2429"/>
                </a:solidFill>
                <a:latin typeface="Lub Dub Heavy" panose="020B0903030403020204" pitchFamily="34" charset="0"/>
              </a:rPr>
              <a:t>Sudden </a:t>
            </a:r>
            <a:br>
              <a:rPr lang="en-US" sz="1600" dirty="0">
                <a:solidFill>
                  <a:srgbClr val="CF2429"/>
                </a:solidFill>
                <a:latin typeface="Lub Dub Heavy" panose="020B0903030403020204" pitchFamily="34" charset="0"/>
              </a:rPr>
            </a:br>
            <a:r>
              <a:rPr lang="en-US" sz="1600" dirty="0">
                <a:solidFill>
                  <a:srgbClr val="CF2429"/>
                </a:solidFill>
                <a:latin typeface="Lub Dub Heavy" panose="020B0903030403020204" pitchFamily="34" charset="0"/>
              </a:rPr>
              <a:t>Death</a:t>
            </a:r>
          </a:p>
        </p:txBody>
      </p:sp>
      <p:cxnSp>
        <p:nvCxnSpPr>
          <p:cNvPr id="16" name="Straight Connector 15">
            <a:extLst>
              <a:ext uri="{FF2B5EF4-FFF2-40B4-BE49-F238E27FC236}">
                <a16:creationId xmlns:a16="http://schemas.microsoft.com/office/drawing/2014/main" id="{25FC91D5-15CA-8DE0-7788-D245FFE92A05}"/>
              </a:ext>
              <a:ext uri="{C183D7F6-B498-43B3-948B-1728B52AA6E4}">
                <adec:decorative xmlns:adec="http://schemas.microsoft.com/office/drawing/2017/decorative" val="1"/>
              </a:ext>
            </a:extLst>
          </p:cNvPr>
          <p:cNvCxnSpPr>
            <a:cxnSpLocks/>
          </p:cNvCxnSpPr>
          <p:nvPr/>
        </p:nvCxnSpPr>
        <p:spPr>
          <a:xfrm>
            <a:off x="2613185" y="3318214"/>
            <a:ext cx="0" cy="192024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1456361-E365-44B7-C92D-E39FF727E413}"/>
              </a:ext>
            </a:extLst>
          </p:cNvPr>
          <p:cNvSpPr txBox="1"/>
          <p:nvPr/>
        </p:nvSpPr>
        <p:spPr>
          <a:xfrm>
            <a:off x="2613184" y="4360230"/>
            <a:ext cx="2129443" cy="830997"/>
          </a:xfrm>
          <a:prstGeom prst="rect">
            <a:avLst/>
          </a:prstGeom>
          <a:noFill/>
        </p:spPr>
        <p:txBody>
          <a:bodyPr wrap="square">
            <a:spAutoFit/>
          </a:bodyPr>
          <a:lstStyle/>
          <a:p>
            <a:pPr algn="ctr"/>
            <a:r>
              <a:rPr lang="en-US" sz="1600" dirty="0">
                <a:solidFill>
                  <a:srgbClr val="CF2429"/>
                </a:solidFill>
                <a:latin typeface="Lub Dub Heavy" panose="020B0903030403020204" pitchFamily="34" charset="0"/>
              </a:rPr>
              <a:t>Progressive Functional Limitation</a:t>
            </a:r>
          </a:p>
        </p:txBody>
      </p:sp>
      <p:cxnSp>
        <p:nvCxnSpPr>
          <p:cNvPr id="19" name="Straight Connector 18">
            <a:extLst>
              <a:ext uri="{FF2B5EF4-FFF2-40B4-BE49-F238E27FC236}">
                <a16:creationId xmlns:a16="http://schemas.microsoft.com/office/drawing/2014/main" id="{F7BF368D-A509-C352-AB76-E10BFB8A5594}"/>
              </a:ext>
              <a:ext uri="{C183D7F6-B498-43B3-948B-1728B52AA6E4}">
                <adec:decorative xmlns:adec="http://schemas.microsoft.com/office/drawing/2017/decorative" val="1"/>
              </a:ext>
            </a:extLst>
          </p:cNvPr>
          <p:cNvCxnSpPr>
            <a:cxnSpLocks/>
          </p:cNvCxnSpPr>
          <p:nvPr/>
        </p:nvCxnSpPr>
        <p:spPr>
          <a:xfrm>
            <a:off x="4742629" y="3318214"/>
            <a:ext cx="0" cy="192024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E3C6DF4-3526-3EC1-16D2-30BA059FF9FD}"/>
              </a:ext>
            </a:extLst>
          </p:cNvPr>
          <p:cNvSpPr txBox="1"/>
          <p:nvPr/>
        </p:nvSpPr>
        <p:spPr>
          <a:xfrm>
            <a:off x="4742627" y="4498730"/>
            <a:ext cx="2129443" cy="338554"/>
          </a:xfrm>
          <a:prstGeom prst="rect">
            <a:avLst/>
          </a:prstGeom>
          <a:noFill/>
        </p:spPr>
        <p:txBody>
          <a:bodyPr wrap="square">
            <a:spAutoFit/>
          </a:bodyPr>
          <a:lstStyle/>
          <a:p>
            <a:pPr algn="ctr"/>
            <a:r>
              <a:rPr lang="en-US" sz="1600" dirty="0">
                <a:solidFill>
                  <a:srgbClr val="CF2429"/>
                </a:solidFill>
                <a:latin typeface="Lub Dub Heavy" panose="020B0903030403020204" pitchFamily="34" charset="0"/>
              </a:rPr>
              <a:t>Atrial Fibrillation</a:t>
            </a:r>
          </a:p>
        </p:txBody>
      </p:sp>
      <p:cxnSp>
        <p:nvCxnSpPr>
          <p:cNvPr id="22" name="Straight Connector 21">
            <a:extLst>
              <a:ext uri="{FF2B5EF4-FFF2-40B4-BE49-F238E27FC236}">
                <a16:creationId xmlns:a16="http://schemas.microsoft.com/office/drawing/2014/main" id="{A8CE7FCF-4D4B-A610-B716-B79C36F6667B}"/>
              </a:ext>
              <a:ext uri="{C183D7F6-B498-43B3-948B-1728B52AA6E4}">
                <adec:decorative xmlns:adec="http://schemas.microsoft.com/office/drawing/2017/decorative" val="1"/>
              </a:ext>
            </a:extLst>
          </p:cNvPr>
          <p:cNvCxnSpPr>
            <a:cxnSpLocks/>
          </p:cNvCxnSpPr>
          <p:nvPr/>
        </p:nvCxnSpPr>
        <p:spPr>
          <a:xfrm>
            <a:off x="6872073" y="3318214"/>
            <a:ext cx="0" cy="192024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992A721-D8B8-9366-A878-5E223866ABD1}"/>
              </a:ext>
            </a:extLst>
          </p:cNvPr>
          <p:cNvSpPr txBox="1"/>
          <p:nvPr/>
        </p:nvSpPr>
        <p:spPr>
          <a:xfrm>
            <a:off x="6872068" y="4498730"/>
            <a:ext cx="2129444" cy="584775"/>
          </a:xfrm>
          <a:prstGeom prst="rect">
            <a:avLst/>
          </a:prstGeom>
          <a:noFill/>
        </p:spPr>
        <p:txBody>
          <a:bodyPr wrap="square">
            <a:spAutoFit/>
          </a:bodyPr>
          <a:lstStyle/>
          <a:p>
            <a:pPr algn="ctr"/>
            <a:r>
              <a:rPr lang="en-US" sz="1600" dirty="0">
                <a:solidFill>
                  <a:srgbClr val="CF2429"/>
                </a:solidFill>
                <a:latin typeface="Lub Dub Heavy" panose="020B0903030403020204" pitchFamily="34" charset="0"/>
              </a:rPr>
              <a:t>Heart </a:t>
            </a:r>
            <a:br>
              <a:rPr lang="en-US" sz="1600" dirty="0">
                <a:solidFill>
                  <a:srgbClr val="CF2429"/>
                </a:solidFill>
                <a:latin typeface="Lub Dub Heavy" panose="020B0903030403020204" pitchFamily="34" charset="0"/>
              </a:rPr>
            </a:br>
            <a:r>
              <a:rPr lang="en-US" sz="1600" dirty="0">
                <a:solidFill>
                  <a:srgbClr val="CF2429"/>
                </a:solidFill>
                <a:latin typeface="Lub Dub Heavy" panose="020B0903030403020204" pitchFamily="34" charset="0"/>
              </a:rPr>
              <a:t>Failure</a:t>
            </a:r>
          </a:p>
        </p:txBody>
      </p:sp>
      <p:cxnSp>
        <p:nvCxnSpPr>
          <p:cNvPr id="27" name="Straight Connector 26">
            <a:extLst>
              <a:ext uri="{FF2B5EF4-FFF2-40B4-BE49-F238E27FC236}">
                <a16:creationId xmlns:a16="http://schemas.microsoft.com/office/drawing/2014/main" id="{5576E10F-3A43-421D-F41A-AF727BD91E02}"/>
              </a:ext>
              <a:ext uri="{C183D7F6-B498-43B3-948B-1728B52AA6E4}">
                <adec:decorative xmlns:adec="http://schemas.microsoft.com/office/drawing/2017/decorative" val="1"/>
              </a:ext>
            </a:extLst>
          </p:cNvPr>
          <p:cNvCxnSpPr>
            <a:cxnSpLocks/>
          </p:cNvCxnSpPr>
          <p:nvPr/>
        </p:nvCxnSpPr>
        <p:spPr>
          <a:xfrm>
            <a:off x="9001517" y="3318214"/>
            <a:ext cx="0" cy="192024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E221ADC-9F89-FA0A-C54B-66C28FEFC298}"/>
              </a:ext>
            </a:extLst>
          </p:cNvPr>
          <p:cNvSpPr txBox="1"/>
          <p:nvPr/>
        </p:nvSpPr>
        <p:spPr>
          <a:xfrm>
            <a:off x="9001504" y="4637229"/>
            <a:ext cx="2380489" cy="338554"/>
          </a:xfrm>
          <a:prstGeom prst="rect">
            <a:avLst/>
          </a:prstGeom>
          <a:noFill/>
        </p:spPr>
        <p:txBody>
          <a:bodyPr wrap="square">
            <a:spAutoFit/>
          </a:bodyPr>
          <a:lstStyle/>
          <a:p>
            <a:pPr algn="ctr"/>
            <a:r>
              <a:rPr lang="en-US" sz="1600" dirty="0">
                <a:solidFill>
                  <a:srgbClr val="CF2429"/>
                </a:solidFill>
                <a:latin typeface="Lub Dub Heavy" panose="020B0903030403020204" pitchFamily="34" charset="0"/>
              </a:rPr>
              <a:t>Thromboembolism</a:t>
            </a:r>
          </a:p>
        </p:txBody>
      </p:sp>
      <p:sp>
        <p:nvSpPr>
          <p:cNvPr id="8" name="Text Placeholder 7">
            <a:extLst>
              <a:ext uri="{FF2B5EF4-FFF2-40B4-BE49-F238E27FC236}">
                <a16:creationId xmlns:a16="http://schemas.microsoft.com/office/drawing/2014/main" id="{92D1E8CC-D672-6434-810B-3BBF5E1E05CF}"/>
              </a:ext>
            </a:extLst>
          </p:cNvPr>
          <p:cNvSpPr>
            <a:spLocks noGrp="1"/>
          </p:cNvSpPr>
          <p:nvPr>
            <p:ph type="body" sz="quarter" idx="13"/>
          </p:nvPr>
        </p:nvSpPr>
        <p:spPr>
          <a:xfrm>
            <a:off x="838200" y="5968062"/>
            <a:ext cx="10515600" cy="271939"/>
          </a:xfrm>
        </p:spPr>
        <p:txBody>
          <a:bodyPr/>
          <a:lstStyle/>
          <a:p>
            <a:pPr algn="ctr"/>
            <a:r>
              <a:rPr lang="en-US" b="1" dirty="0"/>
              <a:t>Abbreviations: </a:t>
            </a:r>
            <a:r>
              <a:rPr lang="en-US" sz="1200" dirty="0">
                <a:ea typeface="Calibri" panose="020F0502020204030204" pitchFamily="34" charset="0"/>
              </a:rPr>
              <a:t>HCM indicates hypertrophic cardiomyopathy. </a:t>
            </a:r>
            <a:endParaRPr lang="en-US" dirty="0"/>
          </a:p>
        </p:txBody>
      </p:sp>
      <p:sp>
        <p:nvSpPr>
          <p:cNvPr id="4" name="Slide Number Placeholder 3">
            <a:extLst>
              <a:ext uri="{FF2B5EF4-FFF2-40B4-BE49-F238E27FC236}">
                <a16:creationId xmlns:a16="http://schemas.microsoft.com/office/drawing/2014/main" id="{517F1EDE-92BE-C697-63AB-1DE2692E74DB}"/>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5</a:t>
            </a:fld>
            <a:endParaRPr lang="en-US" sz="900" dirty="0"/>
          </a:p>
        </p:txBody>
      </p:sp>
      <p:pic>
        <p:nvPicPr>
          <p:cNvPr id="12" name="Graphic 11">
            <a:extLst>
              <a:ext uri="{FF2B5EF4-FFF2-40B4-BE49-F238E27FC236}">
                <a16:creationId xmlns:a16="http://schemas.microsoft.com/office/drawing/2014/main" id="{1CD6CAA6-E385-2D68-5F3A-6F92656BE9B5}"/>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28308" y="3224678"/>
            <a:ext cx="1305727" cy="1158565"/>
          </a:xfrm>
          <a:prstGeom prst="rect">
            <a:avLst/>
          </a:prstGeom>
        </p:spPr>
      </p:pic>
      <p:pic>
        <p:nvPicPr>
          <p:cNvPr id="14" name="Graphic 13">
            <a:extLst>
              <a:ext uri="{FF2B5EF4-FFF2-40B4-BE49-F238E27FC236}">
                <a16:creationId xmlns:a16="http://schemas.microsoft.com/office/drawing/2014/main" id="{BEA7A0BB-83A5-DF16-2346-19318B8DB131}"/>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44628" y="3173555"/>
            <a:ext cx="885637" cy="1198215"/>
          </a:xfrm>
          <a:prstGeom prst="rect">
            <a:avLst/>
          </a:prstGeom>
        </p:spPr>
      </p:pic>
      <p:pic>
        <p:nvPicPr>
          <p:cNvPr id="25" name="Picture 24">
            <a:extLst>
              <a:ext uri="{FF2B5EF4-FFF2-40B4-BE49-F238E27FC236}">
                <a16:creationId xmlns:a16="http://schemas.microsoft.com/office/drawing/2014/main" id="{4817AD6D-1EF0-FCE1-8200-A81C6D3844FE}"/>
              </a:ext>
              <a:ext uri="{C183D7F6-B498-43B3-948B-1728B52AA6E4}">
                <adec:decorative xmlns:adec="http://schemas.microsoft.com/office/drawing/2017/decorative" val="1"/>
              </a:ext>
            </a:extLst>
          </p:cNvPr>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438253" y="3173559"/>
            <a:ext cx="1217034" cy="1217034"/>
          </a:xfrm>
          <a:prstGeom prst="rect">
            <a:avLst/>
          </a:prstGeom>
          <a:ln>
            <a:noFill/>
          </a:ln>
        </p:spPr>
      </p:pic>
      <p:pic>
        <p:nvPicPr>
          <p:cNvPr id="5" name="Graphic 4" descr="Broken Heart with solid fill">
            <a:extLst>
              <a:ext uri="{FF2B5EF4-FFF2-40B4-BE49-F238E27FC236}">
                <a16:creationId xmlns:a16="http://schemas.microsoft.com/office/drawing/2014/main" id="{EB183925-3353-C6FD-9230-3D7B9F84116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6217" y="3305057"/>
            <a:ext cx="1220991" cy="1256569"/>
          </a:xfrm>
          <a:prstGeom prst="rect">
            <a:avLst/>
          </a:prstGeom>
        </p:spPr>
      </p:pic>
      <p:pic>
        <p:nvPicPr>
          <p:cNvPr id="11" name="Graphic 10" descr="Bar graph with downward trend with solid fill">
            <a:extLst>
              <a:ext uri="{FF2B5EF4-FFF2-40B4-BE49-F238E27FC236}">
                <a16:creationId xmlns:a16="http://schemas.microsoft.com/office/drawing/2014/main" id="{40719C45-8D70-AFEF-B233-23C403E050F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83948" y="3313131"/>
            <a:ext cx="1079662" cy="1079662"/>
          </a:xfrm>
          <a:prstGeom prst="rect">
            <a:avLst/>
          </a:prstGeom>
        </p:spPr>
      </p:pic>
    </p:spTree>
    <p:extLst>
      <p:ext uri="{BB962C8B-B14F-4D97-AF65-F5344CB8AC3E}">
        <p14:creationId xmlns:p14="http://schemas.microsoft.com/office/powerpoint/2010/main" val="2136519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8DB61-BD0F-3B7A-F49E-AD563A3C4D5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B44170E-7659-4636-24E2-F03B68FBD697}"/>
              </a:ext>
            </a:extLst>
          </p:cNvPr>
          <p:cNvSpPr>
            <a:spLocks noGrp="1"/>
          </p:cNvSpPr>
          <p:nvPr>
            <p:ph type="title"/>
          </p:nvPr>
        </p:nvSpPr>
        <p:spPr>
          <a:xfrm>
            <a:off x="838200" y="365125"/>
            <a:ext cx="7568045" cy="885421"/>
          </a:xfrm>
        </p:spPr>
        <p:txBody>
          <a:bodyPr/>
          <a:lstStyle/>
          <a:p>
            <a:r>
              <a:rPr lang="en-US" dirty="0"/>
              <a:t>Pathophysiology of Hypertrophic Cardiomyopathy</a:t>
            </a:r>
          </a:p>
        </p:txBody>
      </p:sp>
      <p:sp>
        <p:nvSpPr>
          <p:cNvPr id="20" name="Freeform 11">
            <a:extLst>
              <a:ext uri="{FF2B5EF4-FFF2-40B4-BE49-F238E27FC236}">
                <a16:creationId xmlns:a16="http://schemas.microsoft.com/office/drawing/2014/main" id="{EBC200CF-B6E1-5EEA-13E3-D2F0F5E7EC62}"/>
              </a:ext>
            </a:extLst>
          </p:cNvPr>
          <p:cNvSpPr>
            <a:spLocks/>
          </p:cNvSpPr>
          <p:nvPr/>
        </p:nvSpPr>
        <p:spPr bwMode="auto">
          <a:xfrm>
            <a:off x="6056263" y="2209748"/>
            <a:ext cx="380549" cy="662890"/>
          </a:xfrm>
          <a:custGeom>
            <a:avLst/>
            <a:gdLst>
              <a:gd name="T0" fmla="*/ 219 w 219"/>
              <a:gd name="T1" fmla="*/ 197 h 381"/>
              <a:gd name="T2" fmla="*/ 162 w 219"/>
              <a:gd name="T3" fmla="*/ 197 h 381"/>
              <a:gd name="T4" fmla="*/ 162 w 219"/>
              <a:gd name="T5" fmla="*/ 0 h 381"/>
              <a:gd name="T6" fmla="*/ 57 w 219"/>
              <a:gd name="T7" fmla="*/ 0 h 381"/>
              <a:gd name="T8" fmla="*/ 57 w 219"/>
              <a:gd name="T9" fmla="*/ 190 h 381"/>
              <a:gd name="T10" fmla="*/ 0 w 219"/>
              <a:gd name="T11" fmla="*/ 190 h 381"/>
              <a:gd name="T12" fmla="*/ 106 w 219"/>
              <a:gd name="T13" fmla="*/ 381 h 381"/>
              <a:gd name="T14" fmla="*/ 219 w 219"/>
              <a:gd name="T15" fmla="*/ 197 h 3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381">
                <a:moveTo>
                  <a:pt x="219" y="197"/>
                </a:moveTo>
                <a:lnTo>
                  <a:pt x="162" y="197"/>
                </a:lnTo>
                <a:lnTo>
                  <a:pt x="162" y="0"/>
                </a:lnTo>
                <a:lnTo>
                  <a:pt x="57" y="0"/>
                </a:lnTo>
                <a:lnTo>
                  <a:pt x="57" y="190"/>
                </a:lnTo>
                <a:lnTo>
                  <a:pt x="0" y="190"/>
                </a:lnTo>
                <a:lnTo>
                  <a:pt x="106" y="381"/>
                </a:lnTo>
                <a:lnTo>
                  <a:pt x="219" y="197"/>
                </a:lnTo>
                <a:close/>
              </a:path>
            </a:pathLst>
          </a:custGeom>
          <a:solidFill>
            <a:schemeClr val="bg1">
              <a:lumMod val="85000"/>
            </a:schemeClr>
          </a:solidFill>
          <a:ln w="9525" cap="flat" cmpd="sng" algn="ctr">
            <a:noFill/>
            <a:prstDash val="solid"/>
            <a:round/>
            <a:headEnd type="none" w="med" len="med"/>
            <a:tailEnd type="none" w="med" len="med"/>
          </a:ln>
          <a:effectLst>
            <a:outerShdw blurRad="38100" dist="25400" dir="5400000" algn="t" rotWithShape="0">
              <a:srgbClr val="000000">
                <a:alpha val="26667"/>
              </a:srgbClr>
            </a:outerShdw>
          </a:effectLst>
        </p:spPr>
        <p:txBody>
          <a:bodyPr lIns="82124" tIns="41061" rIns="82124" bIns="41061" anchor="ctr"/>
          <a:lstStyle/>
          <a:p>
            <a:pPr algn="ctr" defTabSz="814388">
              <a:lnSpc>
                <a:spcPct val="90000"/>
              </a:lnSpc>
              <a:defRPr/>
            </a:pPr>
            <a:endParaRPr lang="en-US" sz="2400">
              <a:latin typeface="Arial" charset="0"/>
              <a:cs typeface="+mn-cs"/>
            </a:endParaRPr>
          </a:p>
        </p:txBody>
      </p:sp>
      <p:sp>
        <p:nvSpPr>
          <p:cNvPr id="21" name="Oval 9">
            <a:extLst>
              <a:ext uri="{FF2B5EF4-FFF2-40B4-BE49-F238E27FC236}">
                <a16:creationId xmlns:a16="http://schemas.microsoft.com/office/drawing/2014/main" id="{F6AC4B9B-2362-AAAC-0D8C-56A1D3160C78}"/>
              </a:ext>
              <a:ext uri="{C183D7F6-B498-43B3-948B-1728B52AA6E4}">
                <adec:decorative xmlns:adec="http://schemas.microsoft.com/office/drawing/2017/decorative" val="1"/>
              </a:ext>
            </a:extLst>
          </p:cNvPr>
          <p:cNvSpPr>
            <a:spLocks noChangeArrowheads="1"/>
          </p:cNvSpPr>
          <p:nvPr/>
        </p:nvSpPr>
        <p:spPr bwMode="auto">
          <a:xfrm>
            <a:off x="4773180" y="1450207"/>
            <a:ext cx="2856132" cy="626389"/>
          </a:xfrm>
          <a:prstGeom prst="rect">
            <a:avLst/>
          </a:prstGeom>
          <a:solidFill>
            <a:schemeClr val="bg1">
              <a:lumMod val="85000"/>
            </a:schemeClr>
          </a:solidFill>
          <a:ln w="9525" cap="flat" cmpd="sng" algn="ctr">
            <a:noFill/>
            <a:prstDash val="solid"/>
            <a:round/>
            <a:headEnd type="none" w="med" len="med"/>
            <a:tailEnd type="none" w="med" len="med"/>
          </a:ln>
          <a:effectLst>
            <a:outerShdw blurRad="38100" dist="25400" dir="5400000" algn="t" rotWithShape="0">
              <a:srgbClr val="000000">
                <a:alpha val="26667"/>
              </a:srgbClr>
            </a:outerShdw>
          </a:effectLst>
        </p:spPr>
        <p:txBody>
          <a:bodyPr lIns="82124" tIns="41061" rIns="82124" bIns="41061" anchor="ctr"/>
          <a:lstStyle/>
          <a:p>
            <a:pPr algn="ctr" defTabSz="814388">
              <a:lnSpc>
                <a:spcPct val="90000"/>
              </a:lnSpc>
              <a:defRPr/>
            </a:pPr>
            <a:endParaRPr lang="en-US" sz="2400">
              <a:latin typeface="Arial" charset="0"/>
              <a:cs typeface="+mn-cs"/>
            </a:endParaRPr>
          </a:p>
        </p:txBody>
      </p:sp>
      <p:sp>
        <p:nvSpPr>
          <p:cNvPr id="22" name="Freeform 16">
            <a:extLst>
              <a:ext uri="{FF2B5EF4-FFF2-40B4-BE49-F238E27FC236}">
                <a16:creationId xmlns:a16="http://schemas.microsoft.com/office/drawing/2014/main" id="{62E19169-FCC4-794B-F972-ADFD39F71C16}"/>
              </a:ext>
            </a:extLst>
          </p:cNvPr>
          <p:cNvSpPr>
            <a:spLocks/>
          </p:cNvSpPr>
          <p:nvPr/>
        </p:nvSpPr>
        <p:spPr bwMode="auto">
          <a:xfrm>
            <a:off x="4832392" y="3150810"/>
            <a:ext cx="647107" cy="366518"/>
          </a:xfrm>
          <a:custGeom>
            <a:avLst/>
            <a:gdLst>
              <a:gd name="T0" fmla="*/ 232 w 373"/>
              <a:gd name="T1" fmla="*/ 7 h 211"/>
              <a:gd name="T2" fmla="*/ 218 w 373"/>
              <a:gd name="T3" fmla="*/ 63 h 211"/>
              <a:gd name="T4" fmla="*/ 28 w 373"/>
              <a:gd name="T5" fmla="*/ 0 h 211"/>
              <a:gd name="T6" fmla="*/ 0 w 373"/>
              <a:gd name="T7" fmla="*/ 98 h 211"/>
              <a:gd name="T8" fmla="*/ 183 w 373"/>
              <a:gd name="T9" fmla="*/ 162 h 211"/>
              <a:gd name="T10" fmla="*/ 169 w 373"/>
              <a:gd name="T11" fmla="*/ 211 h 211"/>
              <a:gd name="T12" fmla="*/ 373 w 373"/>
              <a:gd name="T13" fmla="*/ 169 h 211"/>
              <a:gd name="T14" fmla="*/ 232 w 373"/>
              <a:gd name="T15" fmla="*/ 7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11">
                <a:moveTo>
                  <a:pt x="232" y="7"/>
                </a:moveTo>
                <a:lnTo>
                  <a:pt x="218" y="63"/>
                </a:lnTo>
                <a:lnTo>
                  <a:pt x="28" y="0"/>
                </a:lnTo>
                <a:lnTo>
                  <a:pt x="0" y="98"/>
                </a:lnTo>
                <a:lnTo>
                  <a:pt x="183" y="162"/>
                </a:lnTo>
                <a:lnTo>
                  <a:pt x="169" y="211"/>
                </a:lnTo>
                <a:lnTo>
                  <a:pt x="373" y="169"/>
                </a:lnTo>
                <a:lnTo>
                  <a:pt x="232" y="7"/>
                </a:lnTo>
                <a:close/>
              </a:path>
            </a:pathLst>
          </a:custGeom>
          <a:solidFill>
            <a:schemeClr val="bg1">
              <a:lumMod val="85000"/>
            </a:schemeClr>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a:latin typeface="Arial" charset="0"/>
              <a:cs typeface="+mn-cs"/>
            </a:endParaRPr>
          </a:p>
        </p:txBody>
      </p:sp>
      <p:sp>
        <p:nvSpPr>
          <p:cNvPr id="23" name="Freeform 19">
            <a:extLst>
              <a:ext uri="{FF2B5EF4-FFF2-40B4-BE49-F238E27FC236}">
                <a16:creationId xmlns:a16="http://schemas.microsoft.com/office/drawing/2014/main" id="{5DAFA8D2-673D-67EF-AA3C-DF37E2BDFC59}"/>
              </a:ext>
              <a:ext uri="{C183D7F6-B498-43B3-948B-1728B52AA6E4}">
                <adec:decorative xmlns:adec="http://schemas.microsoft.com/office/drawing/2017/decorative" val="1"/>
              </a:ext>
            </a:extLst>
          </p:cNvPr>
          <p:cNvSpPr>
            <a:spLocks/>
          </p:cNvSpPr>
          <p:nvPr/>
        </p:nvSpPr>
        <p:spPr bwMode="auto">
          <a:xfrm>
            <a:off x="5196715" y="4586912"/>
            <a:ext cx="503414" cy="503040"/>
          </a:xfrm>
          <a:custGeom>
            <a:avLst/>
            <a:gdLst>
              <a:gd name="T0" fmla="*/ 71 w 268"/>
              <a:gd name="T1" fmla="*/ 85 h 339"/>
              <a:gd name="T2" fmla="*/ 113 w 268"/>
              <a:gd name="T3" fmla="*/ 120 h 339"/>
              <a:gd name="T4" fmla="*/ 0 w 268"/>
              <a:gd name="T5" fmla="*/ 275 h 339"/>
              <a:gd name="T6" fmla="*/ 85 w 268"/>
              <a:gd name="T7" fmla="*/ 339 h 339"/>
              <a:gd name="T8" fmla="*/ 205 w 268"/>
              <a:gd name="T9" fmla="*/ 183 h 339"/>
              <a:gd name="T10" fmla="*/ 247 w 268"/>
              <a:gd name="T11" fmla="*/ 212 h 339"/>
              <a:gd name="T12" fmla="*/ 268 w 268"/>
              <a:gd name="T13" fmla="*/ 0 h 339"/>
              <a:gd name="T14" fmla="*/ 71 w 268"/>
              <a:gd name="T15" fmla="*/ 85 h 3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339">
                <a:moveTo>
                  <a:pt x="71" y="85"/>
                </a:moveTo>
                <a:lnTo>
                  <a:pt x="113" y="120"/>
                </a:lnTo>
                <a:lnTo>
                  <a:pt x="0" y="275"/>
                </a:lnTo>
                <a:lnTo>
                  <a:pt x="85" y="339"/>
                </a:lnTo>
                <a:lnTo>
                  <a:pt x="205" y="183"/>
                </a:lnTo>
                <a:lnTo>
                  <a:pt x="247" y="212"/>
                </a:lnTo>
                <a:lnTo>
                  <a:pt x="268" y="0"/>
                </a:lnTo>
                <a:lnTo>
                  <a:pt x="71" y="85"/>
                </a:lnTo>
                <a:close/>
              </a:path>
            </a:pathLst>
          </a:custGeom>
          <a:solidFill>
            <a:schemeClr val="bg1">
              <a:lumMod val="85000"/>
            </a:schemeClr>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a:latin typeface="Arial" charset="0"/>
              <a:cs typeface="+mn-cs"/>
            </a:endParaRPr>
          </a:p>
        </p:txBody>
      </p:sp>
      <p:sp>
        <p:nvSpPr>
          <p:cNvPr id="24" name="Freeform 22">
            <a:extLst>
              <a:ext uri="{FF2B5EF4-FFF2-40B4-BE49-F238E27FC236}">
                <a16:creationId xmlns:a16="http://schemas.microsoft.com/office/drawing/2014/main" id="{221EB032-71B0-837A-8A0F-F977AA1DA3E7}"/>
              </a:ext>
              <a:ext uri="{C183D7F6-B498-43B3-948B-1728B52AA6E4}">
                <adec:decorative xmlns:adec="http://schemas.microsoft.com/office/drawing/2017/decorative" val="1"/>
              </a:ext>
            </a:extLst>
          </p:cNvPr>
          <p:cNvSpPr>
            <a:spLocks/>
          </p:cNvSpPr>
          <p:nvPr/>
        </p:nvSpPr>
        <p:spPr bwMode="auto">
          <a:xfrm>
            <a:off x="6720856" y="4598704"/>
            <a:ext cx="647108" cy="543273"/>
          </a:xfrm>
          <a:custGeom>
            <a:avLst/>
            <a:gdLst>
              <a:gd name="T0" fmla="*/ 21 w 267"/>
              <a:gd name="T1" fmla="*/ 212 h 339"/>
              <a:gd name="T2" fmla="*/ 70 w 267"/>
              <a:gd name="T3" fmla="*/ 184 h 339"/>
              <a:gd name="T4" fmla="*/ 183 w 267"/>
              <a:gd name="T5" fmla="*/ 339 h 339"/>
              <a:gd name="T6" fmla="*/ 267 w 267"/>
              <a:gd name="T7" fmla="*/ 275 h 339"/>
              <a:gd name="T8" fmla="*/ 155 w 267"/>
              <a:gd name="T9" fmla="*/ 120 h 339"/>
              <a:gd name="T10" fmla="*/ 197 w 267"/>
              <a:gd name="T11" fmla="*/ 85 h 339"/>
              <a:gd name="T12" fmla="*/ 0 w 267"/>
              <a:gd name="T13" fmla="*/ 0 h 339"/>
              <a:gd name="T14" fmla="*/ 21 w 267"/>
              <a:gd name="T15" fmla="*/ 212 h 3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7" h="339">
                <a:moveTo>
                  <a:pt x="21" y="212"/>
                </a:moveTo>
                <a:lnTo>
                  <a:pt x="70" y="184"/>
                </a:lnTo>
                <a:lnTo>
                  <a:pt x="183" y="339"/>
                </a:lnTo>
                <a:lnTo>
                  <a:pt x="267" y="275"/>
                </a:lnTo>
                <a:lnTo>
                  <a:pt x="155" y="120"/>
                </a:lnTo>
                <a:lnTo>
                  <a:pt x="197" y="85"/>
                </a:lnTo>
                <a:lnTo>
                  <a:pt x="0" y="0"/>
                </a:lnTo>
                <a:lnTo>
                  <a:pt x="21" y="212"/>
                </a:lnTo>
                <a:close/>
              </a:path>
            </a:pathLst>
          </a:custGeom>
          <a:solidFill>
            <a:schemeClr val="bg1">
              <a:lumMod val="85000"/>
            </a:schemeClr>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cs typeface="+mn-cs"/>
            </a:endParaRPr>
          </a:p>
        </p:txBody>
      </p:sp>
      <p:sp>
        <p:nvSpPr>
          <p:cNvPr id="25" name="Freeform 25">
            <a:extLst>
              <a:ext uri="{FF2B5EF4-FFF2-40B4-BE49-F238E27FC236}">
                <a16:creationId xmlns:a16="http://schemas.microsoft.com/office/drawing/2014/main" id="{037A8FBE-8D3D-C761-DCC7-C2A86527B461}"/>
              </a:ext>
              <a:ext uri="{C183D7F6-B498-43B3-948B-1728B52AA6E4}">
                <adec:decorative xmlns:adec="http://schemas.microsoft.com/office/drawing/2017/decorative" val="1"/>
              </a:ext>
            </a:extLst>
          </p:cNvPr>
          <p:cNvSpPr>
            <a:spLocks/>
          </p:cNvSpPr>
          <p:nvPr/>
        </p:nvSpPr>
        <p:spPr bwMode="auto">
          <a:xfrm>
            <a:off x="6958117" y="3208424"/>
            <a:ext cx="647108" cy="366519"/>
          </a:xfrm>
          <a:custGeom>
            <a:avLst/>
            <a:gdLst>
              <a:gd name="T0" fmla="*/ 204 w 373"/>
              <a:gd name="T1" fmla="*/ 211 h 211"/>
              <a:gd name="T2" fmla="*/ 190 w 373"/>
              <a:gd name="T3" fmla="*/ 162 h 211"/>
              <a:gd name="T4" fmla="*/ 373 w 373"/>
              <a:gd name="T5" fmla="*/ 105 h 211"/>
              <a:gd name="T6" fmla="*/ 345 w 373"/>
              <a:gd name="T7" fmla="*/ 0 h 211"/>
              <a:gd name="T8" fmla="*/ 155 w 373"/>
              <a:gd name="T9" fmla="*/ 63 h 211"/>
              <a:gd name="T10" fmla="*/ 141 w 373"/>
              <a:gd name="T11" fmla="*/ 14 h 211"/>
              <a:gd name="T12" fmla="*/ 0 w 373"/>
              <a:gd name="T13" fmla="*/ 169 h 211"/>
              <a:gd name="T14" fmla="*/ 204 w 373"/>
              <a:gd name="T15" fmla="*/ 211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11">
                <a:moveTo>
                  <a:pt x="204" y="211"/>
                </a:moveTo>
                <a:lnTo>
                  <a:pt x="190" y="162"/>
                </a:lnTo>
                <a:lnTo>
                  <a:pt x="373" y="105"/>
                </a:lnTo>
                <a:lnTo>
                  <a:pt x="345" y="0"/>
                </a:lnTo>
                <a:lnTo>
                  <a:pt x="155" y="63"/>
                </a:lnTo>
                <a:lnTo>
                  <a:pt x="141" y="14"/>
                </a:lnTo>
                <a:lnTo>
                  <a:pt x="0" y="169"/>
                </a:lnTo>
                <a:lnTo>
                  <a:pt x="204" y="211"/>
                </a:lnTo>
                <a:close/>
              </a:path>
            </a:pathLst>
          </a:custGeom>
          <a:solidFill>
            <a:schemeClr val="bg1">
              <a:lumMod val="85000"/>
            </a:schemeClr>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a:latin typeface="Arial" charset="0"/>
              <a:cs typeface="+mn-cs"/>
            </a:endParaRPr>
          </a:p>
        </p:txBody>
      </p:sp>
      <p:sp>
        <p:nvSpPr>
          <p:cNvPr id="26" name="Freeform 24">
            <a:extLst>
              <a:ext uri="{FF2B5EF4-FFF2-40B4-BE49-F238E27FC236}">
                <a16:creationId xmlns:a16="http://schemas.microsoft.com/office/drawing/2014/main" id="{09339D60-4BD3-ED69-6092-692E9DD70450}"/>
              </a:ext>
              <a:ext uri="{C183D7F6-B498-43B3-948B-1728B52AA6E4}">
                <adec:decorative xmlns:adec="http://schemas.microsoft.com/office/drawing/2017/decorative" val="1"/>
              </a:ext>
            </a:extLst>
          </p:cNvPr>
          <p:cNvSpPr>
            <a:spLocks/>
          </p:cNvSpPr>
          <p:nvPr/>
        </p:nvSpPr>
        <p:spPr bwMode="auto">
          <a:xfrm>
            <a:off x="7714385" y="2643553"/>
            <a:ext cx="3211148" cy="704951"/>
          </a:xfrm>
          <a:prstGeom prst="rect">
            <a:avLst/>
          </a:prstGeom>
          <a:solidFill>
            <a:schemeClr val="bg1">
              <a:lumMod val="85000"/>
            </a:schemeClr>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a:latin typeface="Arial" charset="0"/>
              <a:cs typeface="+mn-cs"/>
            </a:endParaRPr>
          </a:p>
        </p:txBody>
      </p:sp>
      <p:sp>
        <p:nvSpPr>
          <p:cNvPr id="27" name="Freeform 21">
            <a:extLst>
              <a:ext uri="{FF2B5EF4-FFF2-40B4-BE49-F238E27FC236}">
                <a16:creationId xmlns:a16="http://schemas.microsoft.com/office/drawing/2014/main" id="{5A86E7C6-FE6B-9F8A-19A2-7F6496D79A39}"/>
              </a:ext>
              <a:ext uri="{C183D7F6-B498-43B3-948B-1728B52AA6E4}">
                <adec:decorative xmlns:adec="http://schemas.microsoft.com/office/drawing/2017/decorative" val="1"/>
              </a:ext>
            </a:extLst>
          </p:cNvPr>
          <p:cNvSpPr>
            <a:spLocks/>
          </p:cNvSpPr>
          <p:nvPr/>
        </p:nvSpPr>
        <p:spPr bwMode="auto">
          <a:xfrm>
            <a:off x="7968599" y="3731030"/>
            <a:ext cx="3233536" cy="709860"/>
          </a:xfrm>
          <a:prstGeom prst="rect">
            <a:avLst/>
          </a:prstGeom>
          <a:solidFill>
            <a:schemeClr val="bg1">
              <a:lumMod val="85000"/>
            </a:schemeClr>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a:latin typeface="Arial" charset="0"/>
              <a:cs typeface="+mn-cs"/>
            </a:endParaRPr>
          </a:p>
        </p:txBody>
      </p:sp>
      <p:sp>
        <p:nvSpPr>
          <p:cNvPr id="28" name="Freeform 18">
            <a:extLst>
              <a:ext uri="{FF2B5EF4-FFF2-40B4-BE49-F238E27FC236}">
                <a16:creationId xmlns:a16="http://schemas.microsoft.com/office/drawing/2014/main" id="{8372804F-5C9A-CB34-3919-FC52D098D847}"/>
              </a:ext>
              <a:ext uri="{C183D7F6-B498-43B3-948B-1728B52AA6E4}">
                <adec:decorative xmlns:adec="http://schemas.microsoft.com/office/drawing/2017/decorative" val="1"/>
              </a:ext>
            </a:extLst>
          </p:cNvPr>
          <p:cNvSpPr>
            <a:spLocks/>
          </p:cNvSpPr>
          <p:nvPr/>
        </p:nvSpPr>
        <p:spPr bwMode="auto">
          <a:xfrm>
            <a:off x="1813243" y="4932796"/>
            <a:ext cx="3230339" cy="709860"/>
          </a:xfrm>
          <a:prstGeom prst="rect">
            <a:avLst/>
          </a:prstGeom>
          <a:solidFill>
            <a:schemeClr val="bg1">
              <a:lumMod val="85000"/>
            </a:schemeClr>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a:latin typeface="Arial" charset="0"/>
              <a:cs typeface="+mn-cs"/>
            </a:endParaRPr>
          </a:p>
        </p:txBody>
      </p:sp>
      <p:sp>
        <p:nvSpPr>
          <p:cNvPr id="29" name="Freeform 15">
            <a:extLst>
              <a:ext uri="{FF2B5EF4-FFF2-40B4-BE49-F238E27FC236}">
                <a16:creationId xmlns:a16="http://schemas.microsoft.com/office/drawing/2014/main" id="{3676DEAC-9F5F-CE65-987A-3293B5DD00E6}"/>
              </a:ext>
              <a:ext uri="{C183D7F6-B498-43B3-948B-1728B52AA6E4}">
                <adec:decorative xmlns:adec="http://schemas.microsoft.com/office/drawing/2017/decorative" val="1"/>
              </a:ext>
            </a:extLst>
          </p:cNvPr>
          <p:cNvSpPr>
            <a:spLocks/>
          </p:cNvSpPr>
          <p:nvPr/>
        </p:nvSpPr>
        <p:spPr bwMode="auto">
          <a:xfrm>
            <a:off x="1529157" y="2604188"/>
            <a:ext cx="3211148" cy="704951"/>
          </a:xfrm>
          <a:prstGeom prst="rect">
            <a:avLst/>
          </a:prstGeom>
          <a:solidFill>
            <a:schemeClr val="bg1">
              <a:lumMod val="85000"/>
            </a:schemeClr>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a:latin typeface="Arial" charset="0"/>
              <a:cs typeface="+mn-cs"/>
            </a:endParaRPr>
          </a:p>
        </p:txBody>
      </p:sp>
      <p:pic>
        <p:nvPicPr>
          <p:cNvPr id="31" name="dysfunction_diasto">
            <a:extLst>
              <a:ext uri="{FF2B5EF4-FFF2-40B4-BE49-F238E27FC236}">
                <a16:creationId xmlns:a16="http://schemas.microsoft.com/office/drawing/2014/main" id="{57C982A0-E866-66C7-B08C-CF2358656044}"/>
              </a:ext>
              <a:ext uri="{C183D7F6-B498-43B3-948B-1728B52AA6E4}">
                <adec:decorative xmlns:adec="http://schemas.microsoft.com/office/drawing/2017/decorative" val="1"/>
              </a:ext>
            </a:extLst>
          </p:cNvPr>
          <p:cNvPicPr/>
          <p:nvPr/>
        </p:nvPicPr>
        <p:blipFill rotWithShape="1">
          <a:blip r:embed="rId2"/>
          <a:stretch>
            <a:fillRect/>
          </a:stretch>
        </p:blipFill>
        <p:spPr>
          <a:xfrm>
            <a:off x="5632632" y="2849435"/>
            <a:ext cx="1424981" cy="1812896"/>
          </a:xfrm>
          <a:prstGeom prst="rect">
            <a:avLst/>
          </a:prstGeom>
        </p:spPr>
      </p:pic>
      <p:sp>
        <p:nvSpPr>
          <p:cNvPr id="32" name="Rectangle Container">
            <a:extLst>
              <a:ext uri="{FF2B5EF4-FFF2-40B4-BE49-F238E27FC236}">
                <a16:creationId xmlns:a16="http://schemas.microsoft.com/office/drawing/2014/main" id="{33695905-07CC-FABF-97B0-00CD3B124F36}"/>
              </a:ext>
              <a:ext uri="{C183D7F6-B498-43B3-948B-1728B52AA6E4}">
                <adec:decorative xmlns:adec="http://schemas.microsoft.com/office/drawing/2017/decorative" val="0"/>
              </a:ext>
            </a:extLst>
          </p:cNvPr>
          <p:cNvSpPr/>
          <p:nvPr/>
        </p:nvSpPr>
        <p:spPr>
          <a:xfrm>
            <a:off x="4921319" y="1563920"/>
            <a:ext cx="2650435" cy="466685"/>
          </a:xfrm>
          <a:prstGeom prst="roundRect">
            <a:avLst/>
          </a:prstGeom>
          <a:noFill/>
        </p:spPr>
        <p:txBody>
          <a:bodyPr spcFirstLastPara="0" lIns="0" tIns="0" rIns="0" bIns="0" anchor="ctr"/>
          <a:lstStyle/>
          <a:p>
            <a:pPr algn="ctr" hangingPunct="0">
              <a:lnSpc>
                <a:spcPct val="100000"/>
              </a:lnSpc>
            </a:pPr>
            <a:r>
              <a:rPr lang="en-US" sz="2000" dirty="0">
                <a:solidFill>
                  <a:srgbClr val="292929"/>
                </a:solidFill>
                <a:latin typeface="Lub Dub Bold" panose="020B0803030403020204" pitchFamily="34" charset="0"/>
                <a:cs typeface="Playfair Display"/>
              </a:rPr>
              <a:t>Dynamic </a:t>
            </a:r>
            <a:r>
              <a:rPr sz="2000" dirty="0">
                <a:solidFill>
                  <a:srgbClr val="292929"/>
                </a:solidFill>
                <a:latin typeface="Lub Dub Bold" panose="020B0803030403020204" pitchFamily="34" charset="0"/>
                <a:cs typeface="Playfair Display"/>
              </a:rPr>
              <a:t>LVOT Obstruction</a:t>
            </a:r>
          </a:p>
        </p:txBody>
      </p:sp>
      <p:sp>
        <p:nvSpPr>
          <p:cNvPr id="33" name="Rectangle Container copy 1">
            <a:extLst>
              <a:ext uri="{FF2B5EF4-FFF2-40B4-BE49-F238E27FC236}">
                <a16:creationId xmlns:a16="http://schemas.microsoft.com/office/drawing/2014/main" id="{B0BA34D9-5931-211F-6CBD-D7C71880A546}"/>
              </a:ext>
              <a:ext uri="{C183D7F6-B498-43B3-948B-1728B52AA6E4}">
                <adec:decorative xmlns:adec="http://schemas.microsoft.com/office/drawing/2017/decorative" val="0"/>
              </a:ext>
            </a:extLst>
          </p:cNvPr>
          <p:cNvSpPr/>
          <p:nvPr/>
        </p:nvSpPr>
        <p:spPr>
          <a:xfrm>
            <a:off x="7752770" y="2690831"/>
            <a:ext cx="3026974" cy="580005"/>
          </a:xfrm>
          <a:prstGeom prst="roundRect">
            <a:avLst/>
          </a:prstGeom>
          <a:noFill/>
        </p:spPr>
        <p:txBody>
          <a:bodyPr spcFirstLastPara="0" lIns="0" tIns="0" rIns="0" bIns="0" anchor="ctr"/>
          <a:lstStyle/>
          <a:p>
            <a:pPr algn="ctr" hangingPunct="0">
              <a:lnSpc>
                <a:spcPct val="100000"/>
              </a:lnSpc>
            </a:pPr>
            <a:r>
              <a:rPr sz="2000" dirty="0">
                <a:solidFill>
                  <a:srgbClr val="292929"/>
                </a:solidFill>
                <a:latin typeface="Lub Dub Bold" panose="020B0803030403020204" pitchFamily="34" charset="0"/>
                <a:cs typeface="Playfair Display"/>
              </a:rPr>
              <a:t>Mitral Regurgitation</a:t>
            </a:r>
          </a:p>
        </p:txBody>
      </p:sp>
      <p:sp>
        <p:nvSpPr>
          <p:cNvPr id="35" name="Rectangle Container copy 3">
            <a:extLst>
              <a:ext uri="{FF2B5EF4-FFF2-40B4-BE49-F238E27FC236}">
                <a16:creationId xmlns:a16="http://schemas.microsoft.com/office/drawing/2014/main" id="{B18CBBC7-D1E1-D5FF-2E5D-4C4457C32410}"/>
              </a:ext>
              <a:ext uri="{C183D7F6-B498-43B3-948B-1728B52AA6E4}">
                <adec:decorative xmlns:adec="http://schemas.microsoft.com/office/drawing/2017/decorative" val="0"/>
              </a:ext>
            </a:extLst>
          </p:cNvPr>
          <p:cNvSpPr/>
          <p:nvPr/>
        </p:nvSpPr>
        <p:spPr>
          <a:xfrm>
            <a:off x="7940690" y="3757794"/>
            <a:ext cx="3233537" cy="709859"/>
          </a:xfrm>
          <a:prstGeom prst="roundRect">
            <a:avLst/>
          </a:prstGeom>
          <a:noFill/>
        </p:spPr>
        <p:txBody>
          <a:bodyPr spcFirstLastPara="0" lIns="0" tIns="0" rIns="0" bIns="0" anchor="ctr"/>
          <a:lstStyle/>
          <a:p>
            <a:pPr algn="ctr" hangingPunct="0">
              <a:lnSpc>
                <a:spcPct val="100000"/>
              </a:lnSpc>
            </a:pPr>
            <a:r>
              <a:rPr lang="en-US" sz="2000" dirty="0">
                <a:solidFill>
                  <a:srgbClr val="292929"/>
                </a:solidFill>
                <a:latin typeface="Lub Dub Bold" panose="020B0803030403020204" pitchFamily="34" charset="0"/>
                <a:cs typeface="Playfair Display"/>
              </a:rPr>
              <a:t>Metabolic/Energetic Dysfunction</a:t>
            </a:r>
            <a:endParaRPr sz="2000" dirty="0">
              <a:solidFill>
                <a:srgbClr val="292929"/>
              </a:solidFill>
              <a:latin typeface="Lub Dub Bold" panose="020B0803030403020204" pitchFamily="34" charset="0"/>
              <a:cs typeface="Playfair Display"/>
            </a:endParaRPr>
          </a:p>
        </p:txBody>
      </p:sp>
      <p:sp>
        <p:nvSpPr>
          <p:cNvPr id="36" name="Rectangle Container copy 4">
            <a:extLst>
              <a:ext uri="{FF2B5EF4-FFF2-40B4-BE49-F238E27FC236}">
                <a16:creationId xmlns:a16="http://schemas.microsoft.com/office/drawing/2014/main" id="{7E128F97-A482-17A4-D46F-EEC738D3A524}"/>
              </a:ext>
              <a:ext uri="{C183D7F6-B498-43B3-948B-1728B52AA6E4}">
                <adec:decorative xmlns:adec="http://schemas.microsoft.com/office/drawing/2017/decorative" val="0"/>
              </a:ext>
            </a:extLst>
          </p:cNvPr>
          <p:cNvSpPr/>
          <p:nvPr/>
        </p:nvSpPr>
        <p:spPr>
          <a:xfrm>
            <a:off x="2178681" y="4984797"/>
            <a:ext cx="2808656" cy="495939"/>
          </a:xfrm>
          <a:prstGeom prst="roundRect">
            <a:avLst/>
          </a:prstGeom>
          <a:noFill/>
        </p:spPr>
        <p:txBody>
          <a:bodyPr spcFirstLastPara="0" lIns="0" tIns="0" rIns="0" bIns="0" anchor="ctr"/>
          <a:lstStyle/>
          <a:p>
            <a:pPr algn="ctr" hangingPunct="0">
              <a:lnSpc>
                <a:spcPct val="100000"/>
              </a:lnSpc>
            </a:pPr>
            <a:r>
              <a:rPr sz="2000" dirty="0">
                <a:solidFill>
                  <a:srgbClr val="292929"/>
                </a:solidFill>
                <a:latin typeface="Lub Dub Bold" panose="020B0803030403020204" pitchFamily="34" charset="0"/>
                <a:cs typeface="Playfair Display"/>
              </a:rPr>
              <a:t>Diastolic Dysfunction</a:t>
            </a:r>
          </a:p>
        </p:txBody>
      </p:sp>
      <p:sp>
        <p:nvSpPr>
          <p:cNvPr id="34" name="Rectangle Container copy 2">
            <a:extLst>
              <a:ext uri="{FF2B5EF4-FFF2-40B4-BE49-F238E27FC236}">
                <a16:creationId xmlns:a16="http://schemas.microsoft.com/office/drawing/2014/main" id="{513FA2DD-5ADE-782A-057E-0DAEA66AE59C}"/>
              </a:ext>
              <a:ext uri="{C183D7F6-B498-43B3-948B-1728B52AA6E4}">
                <adec:decorative xmlns:adec="http://schemas.microsoft.com/office/drawing/2017/decorative" val="0"/>
              </a:ext>
            </a:extLst>
          </p:cNvPr>
          <p:cNvSpPr/>
          <p:nvPr/>
        </p:nvSpPr>
        <p:spPr>
          <a:xfrm>
            <a:off x="1813243" y="2635272"/>
            <a:ext cx="2727700" cy="662891"/>
          </a:xfrm>
          <a:prstGeom prst="roundRect">
            <a:avLst/>
          </a:prstGeom>
          <a:noFill/>
        </p:spPr>
        <p:txBody>
          <a:bodyPr spcFirstLastPara="0" lIns="0" tIns="0" rIns="0" bIns="0" anchor="ctr"/>
          <a:lstStyle/>
          <a:p>
            <a:pPr algn="ctr" hangingPunct="0">
              <a:lnSpc>
                <a:spcPct val="100000"/>
              </a:lnSpc>
            </a:pPr>
            <a:r>
              <a:rPr sz="2000" dirty="0">
                <a:solidFill>
                  <a:srgbClr val="292929"/>
                </a:solidFill>
                <a:latin typeface="Lub Dub Bold" panose="020B0803030403020204" pitchFamily="34" charset="0"/>
                <a:cs typeface="Playfair Display"/>
              </a:rPr>
              <a:t>Myocardial Ischemia</a:t>
            </a:r>
          </a:p>
        </p:txBody>
      </p:sp>
      <p:sp>
        <p:nvSpPr>
          <p:cNvPr id="8" name="Text Placeholder 7">
            <a:extLst>
              <a:ext uri="{FF2B5EF4-FFF2-40B4-BE49-F238E27FC236}">
                <a16:creationId xmlns:a16="http://schemas.microsoft.com/office/drawing/2014/main" id="{F3ED13DA-2750-6272-EFE4-8AF5CE4D2918}"/>
              </a:ext>
            </a:extLst>
          </p:cNvPr>
          <p:cNvSpPr>
            <a:spLocks noGrp="1"/>
          </p:cNvSpPr>
          <p:nvPr>
            <p:ph type="body" sz="quarter" idx="13"/>
          </p:nvPr>
        </p:nvSpPr>
        <p:spPr>
          <a:xfrm>
            <a:off x="3901713" y="5916002"/>
            <a:ext cx="4388573" cy="271939"/>
          </a:xfrm>
        </p:spPr>
        <p:txBody>
          <a:bodyPr/>
          <a:lstStyle/>
          <a:p>
            <a:pPr algn="ctr"/>
            <a:r>
              <a:rPr lang="en-US" b="1" dirty="0"/>
              <a:t>Abbreviations: </a:t>
            </a:r>
            <a:r>
              <a:rPr lang="en-US" dirty="0"/>
              <a:t>LVOT indicates left ventricular outflow tract.</a:t>
            </a:r>
          </a:p>
        </p:txBody>
      </p:sp>
      <p:sp>
        <p:nvSpPr>
          <p:cNvPr id="4" name="Slide Number Placeholder 3">
            <a:extLst>
              <a:ext uri="{FF2B5EF4-FFF2-40B4-BE49-F238E27FC236}">
                <a16:creationId xmlns:a16="http://schemas.microsoft.com/office/drawing/2014/main" id="{E20C2F10-F85B-689C-21D0-1315DDBD8564}"/>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6</a:t>
            </a:fld>
            <a:endParaRPr lang="en-US" sz="900" dirty="0"/>
          </a:p>
        </p:txBody>
      </p:sp>
      <p:sp>
        <p:nvSpPr>
          <p:cNvPr id="5" name="Freeform 18">
            <a:extLst>
              <a:ext uri="{FF2B5EF4-FFF2-40B4-BE49-F238E27FC236}">
                <a16:creationId xmlns:a16="http://schemas.microsoft.com/office/drawing/2014/main" id="{56A4246F-B598-FB24-910B-955E349A8ED5}"/>
              </a:ext>
              <a:ext uri="{C183D7F6-B498-43B3-948B-1728B52AA6E4}">
                <adec:decorative xmlns:adec="http://schemas.microsoft.com/office/drawing/2017/decorative" val="1"/>
              </a:ext>
            </a:extLst>
          </p:cNvPr>
          <p:cNvSpPr>
            <a:spLocks/>
          </p:cNvSpPr>
          <p:nvPr/>
        </p:nvSpPr>
        <p:spPr bwMode="auto">
          <a:xfrm>
            <a:off x="1287329" y="3763938"/>
            <a:ext cx="3230339" cy="709860"/>
          </a:xfrm>
          <a:prstGeom prst="rect">
            <a:avLst/>
          </a:prstGeom>
          <a:solidFill>
            <a:schemeClr val="bg1">
              <a:lumMod val="85000"/>
            </a:schemeClr>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a:latin typeface="Arial" charset="0"/>
              <a:cs typeface="+mn-cs"/>
            </a:endParaRPr>
          </a:p>
        </p:txBody>
      </p:sp>
      <p:sp>
        <p:nvSpPr>
          <p:cNvPr id="7" name="Freeform 18">
            <a:extLst>
              <a:ext uri="{FF2B5EF4-FFF2-40B4-BE49-F238E27FC236}">
                <a16:creationId xmlns:a16="http://schemas.microsoft.com/office/drawing/2014/main" id="{B5FE9AE7-1F0A-CE8E-1A7C-0C021E748FDB}"/>
              </a:ext>
              <a:ext uri="{C183D7F6-B498-43B3-948B-1728B52AA6E4}">
                <adec:decorative xmlns:adec="http://schemas.microsoft.com/office/drawing/2017/decorative" val="1"/>
              </a:ext>
            </a:extLst>
          </p:cNvPr>
          <p:cNvSpPr>
            <a:spLocks/>
          </p:cNvSpPr>
          <p:nvPr/>
        </p:nvSpPr>
        <p:spPr bwMode="auto">
          <a:xfrm>
            <a:off x="7549405" y="4984701"/>
            <a:ext cx="3230339" cy="709860"/>
          </a:xfrm>
          <a:prstGeom prst="rect">
            <a:avLst/>
          </a:prstGeom>
          <a:solidFill>
            <a:schemeClr val="bg1">
              <a:lumMod val="85000"/>
            </a:schemeClr>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cs typeface="+mn-cs"/>
            </a:endParaRPr>
          </a:p>
        </p:txBody>
      </p:sp>
      <p:sp>
        <p:nvSpPr>
          <p:cNvPr id="9" name="Freeform 16">
            <a:extLst>
              <a:ext uri="{FF2B5EF4-FFF2-40B4-BE49-F238E27FC236}">
                <a16:creationId xmlns:a16="http://schemas.microsoft.com/office/drawing/2014/main" id="{E0DFC020-FCF3-8FE6-51C6-00849BC5DF0E}"/>
              </a:ext>
            </a:extLst>
          </p:cNvPr>
          <p:cNvSpPr>
            <a:spLocks/>
          </p:cNvSpPr>
          <p:nvPr/>
        </p:nvSpPr>
        <p:spPr bwMode="auto">
          <a:xfrm>
            <a:off x="4672698" y="3899905"/>
            <a:ext cx="769134" cy="366518"/>
          </a:xfrm>
          <a:custGeom>
            <a:avLst/>
            <a:gdLst>
              <a:gd name="T0" fmla="*/ 232 w 373"/>
              <a:gd name="T1" fmla="*/ 7 h 211"/>
              <a:gd name="T2" fmla="*/ 218 w 373"/>
              <a:gd name="T3" fmla="*/ 63 h 211"/>
              <a:gd name="T4" fmla="*/ 28 w 373"/>
              <a:gd name="T5" fmla="*/ 0 h 211"/>
              <a:gd name="T6" fmla="*/ 0 w 373"/>
              <a:gd name="T7" fmla="*/ 98 h 211"/>
              <a:gd name="T8" fmla="*/ 183 w 373"/>
              <a:gd name="T9" fmla="*/ 162 h 211"/>
              <a:gd name="T10" fmla="*/ 169 w 373"/>
              <a:gd name="T11" fmla="*/ 211 h 211"/>
              <a:gd name="T12" fmla="*/ 373 w 373"/>
              <a:gd name="T13" fmla="*/ 169 h 211"/>
              <a:gd name="T14" fmla="*/ 232 w 373"/>
              <a:gd name="T15" fmla="*/ 7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11">
                <a:moveTo>
                  <a:pt x="232" y="7"/>
                </a:moveTo>
                <a:lnTo>
                  <a:pt x="218" y="63"/>
                </a:lnTo>
                <a:lnTo>
                  <a:pt x="28" y="0"/>
                </a:lnTo>
                <a:lnTo>
                  <a:pt x="0" y="98"/>
                </a:lnTo>
                <a:lnTo>
                  <a:pt x="183" y="162"/>
                </a:lnTo>
                <a:lnTo>
                  <a:pt x="169" y="211"/>
                </a:lnTo>
                <a:lnTo>
                  <a:pt x="373" y="169"/>
                </a:lnTo>
                <a:lnTo>
                  <a:pt x="232" y="7"/>
                </a:lnTo>
                <a:close/>
              </a:path>
            </a:pathLst>
          </a:custGeom>
          <a:solidFill>
            <a:schemeClr val="bg1">
              <a:lumMod val="85000"/>
            </a:schemeClr>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a:latin typeface="Arial" charset="0"/>
              <a:cs typeface="+mn-cs"/>
            </a:endParaRPr>
          </a:p>
        </p:txBody>
      </p:sp>
      <p:sp>
        <p:nvSpPr>
          <p:cNvPr id="10" name="Rectangle Container copy 3">
            <a:extLst>
              <a:ext uri="{FF2B5EF4-FFF2-40B4-BE49-F238E27FC236}">
                <a16:creationId xmlns:a16="http://schemas.microsoft.com/office/drawing/2014/main" id="{B26C178F-0C32-9D8A-CFD3-25355433F145}"/>
              </a:ext>
              <a:ext uri="{C183D7F6-B498-43B3-948B-1728B52AA6E4}">
                <adec:decorative xmlns:adec="http://schemas.microsoft.com/office/drawing/2017/decorative" val="0"/>
              </a:ext>
            </a:extLst>
          </p:cNvPr>
          <p:cNvSpPr/>
          <p:nvPr/>
        </p:nvSpPr>
        <p:spPr>
          <a:xfrm>
            <a:off x="1285729" y="3805434"/>
            <a:ext cx="3233537" cy="709859"/>
          </a:xfrm>
          <a:prstGeom prst="roundRect">
            <a:avLst/>
          </a:prstGeom>
          <a:noFill/>
        </p:spPr>
        <p:txBody>
          <a:bodyPr spcFirstLastPara="0" lIns="0" tIns="0" rIns="0" bIns="0" anchor="ctr"/>
          <a:lstStyle/>
          <a:p>
            <a:pPr algn="ctr" hangingPunct="0">
              <a:lnSpc>
                <a:spcPct val="100000"/>
              </a:lnSpc>
            </a:pPr>
            <a:r>
              <a:rPr sz="2000" dirty="0">
                <a:solidFill>
                  <a:srgbClr val="292929"/>
                </a:solidFill>
                <a:latin typeface="Lub Dub Bold" panose="020B0803030403020204" pitchFamily="34" charset="0"/>
                <a:cs typeface="Playfair Display"/>
              </a:rPr>
              <a:t>A</a:t>
            </a:r>
            <a:r>
              <a:rPr lang="en-US" sz="2000" dirty="0">
                <a:solidFill>
                  <a:srgbClr val="292929"/>
                </a:solidFill>
                <a:latin typeface="Lub Dub Bold" panose="020B0803030403020204" pitchFamily="34" charset="0"/>
                <a:cs typeface="Playfair Display"/>
              </a:rPr>
              <a:t>trial and Ventricular Arrythmias</a:t>
            </a:r>
            <a:endParaRPr sz="2000" dirty="0">
              <a:solidFill>
                <a:srgbClr val="292929"/>
              </a:solidFill>
              <a:latin typeface="Lub Dub Bold" panose="020B0803030403020204" pitchFamily="34" charset="0"/>
              <a:cs typeface="Playfair Display"/>
            </a:endParaRPr>
          </a:p>
        </p:txBody>
      </p:sp>
      <p:sp>
        <p:nvSpPr>
          <p:cNvPr id="11" name="Rectangle Container copy 3">
            <a:extLst>
              <a:ext uri="{FF2B5EF4-FFF2-40B4-BE49-F238E27FC236}">
                <a16:creationId xmlns:a16="http://schemas.microsoft.com/office/drawing/2014/main" id="{40A417C8-AC61-F653-901D-8205172D95BF}"/>
              </a:ext>
              <a:ext uri="{C183D7F6-B498-43B3-948B-1728B52AA6E4}">
                <adec:decorative xmlns:adec="http://schemas.microsoft.com/office/drawing/2017/decorative" val="0"/>
              </a:ext>
            </a:extLst>
          </p:cNvPr>
          <p:cNvSpPr/>
          <p:nvPr/>
        </p:nvSpPr>
        <p:spPr>
          <a:xfrm>
            <a:off x="7605225" y="5018774"/>
            <a:ext cx="3233537" cy="709859"/>
          </a:xfrm>
          <a:prstGeom prst="roundRect">
            <a:avLst/>
          </a:prstGeom>
          <a:noFill/>
        </p:spPr>
        <p:txBody>
          <a:bodyPr spcFirstLastPara="0" lIns="0" tIns="0" rIns="0" bIns="0" anchor="ctr"/>
          <a:lstStyle/>
          <a:p>
            <a:pPr algn="ctr" hangingPunct="0">
              <a:lnSpc>
                <a:spcPct val="100000"/>
              </a:lnSpc>
            </a:pPr>
            <a:r>
              <a:rPr lang="en-US" sz="2000" dirty="0">
                <a:solidFill>
                  <a:srgbClr val="292929"/>
                </a:solidFill>
                <a:latin typeface="Lub Dub Bold" panose="020B0803030403020204" pitchFamily="34" charset="0"/>
                <a:cs typeface="Playfair Display"/>
              </a:rPr>
              <a:t>Potential Autonomic Dysfunction</a:t>
            </a:r>
            <a:endParaRPr sz="2000" dirty="0">
              <a:solidFill>
                <a:srgbClr val="292929"/>
              </a:solidFill>
              <a:latin typeface="Lub Dub Bold" panose="020B0803030403020204" pitchFamily="34" charset="0"/>
              <a:cs typeface="Playfair Display"/>
            </a:endParaRPr>
          </a:p>
        </p:txBody>
      </p:sp>
      <p:sp>
        <p:nvSpPr>
          <p:cNvPr id="13" name="Freeform 25">
            <a:extLst>
              <a:ext uri="{FF2B5EF4-FFF2-40B4-BE49-F238E27FC236}">
                <a16:creationId xmlns:a16="http://schemas.microsoft.com/office/drawing/2014/main" id="{2D8FB39A-4E69-3DED-A5B3-0F856A25E003}"/>
              </a:ext>
              <a:ext uri="{C183D7F6-B498-43B3-948B-1728B52AA6E4}">
                <adec:decorative xmlns:adec="http://schemas.microsoft.com/office/drawing/2017/decorative" val="1"/>
              </a:ext>
            </a:extLst>
          </p:cNvPr>
          <p:cNvSpPr>
            <a:spLocks/>
          </p:cNvSpPr>
          <p:nvPr/>
        </p:nvSpPr>
        <p:spPr bwMode="auto">
          <a:xfrm>
            <a:off x="7131286" y="3903564"/>
            <a:ext cx="647108" cy="366519"/>
          </a:xfrm>
          <a:custGeom>
            <a:avLst/>
            <a:gdLst>
              <a:gd name="T0" fmla="*/ 204 w 373"/>
              <a:gd name="T1" fmla="*/ 211 h 211"/>
              <a:gd name="T2" fmla="*/ 190 w 373"/>
              <a:gd name="T3" fmla="*/ 162 h 211"/>
              <a:gd name="T4" fmla="*/ 373 w 373"/>
              <a:gd name="T5" fmla="*/ 105 h 211"/>
              <a:gd name="T6" fmla="*/ 345 w 373"/>
              <a:gd name="T7" fmla="*/ 0 h 211"/>
              <a:gd name="T8" fmla="*/ 155 w 373"/>
              <a:gd name="T9" fmla="*/ 63 h 211"/>
              <a:gd name="T10" fmla="*/ 141 w 373"/>
              <a:gd name="T11" fmla="*/ 14 h 211"/>
              <a:gd name="T12" fmla="*/ 0 w 373"/>
              <a:gd name="T13" fmla="*/ 169 h 211"/>
              <a:gd name="T14" fmla="*/ 204 w 373"/>
              <a:gd name="T15" fmla="*/ 211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11">
                <a:moveTo>
                  <a:pt x="204" y="211"/>
                </a:moveTo>
                <a:lnTo>
                  <a:pt x="190" y="162"/>
                </a:lnTo>
                <a:lnTo>
                  <a:pt x="373" y="105"/>
                </a:lnTo>
                <a:lnTo>
                  <a:pt x="345" y="0"/>
                </a:lnTo>
                <a:lnTo>
                  <a:pt x="155" y="63"/>
                </a:lnTo>
                <a:lnTo>
                  <a:pt x="141" y="14"/>
                </a:lnTo>
                <a:lnTo>
                  <a:pt x="0" y="169"/>
                </a:lnTo>
                <a:lnTo>
                  <a:pt x="204" y="211"/>
                </a:lnTo>
                <a:close/>
              </a:path>
            </a:pathLst>
          </a:custGeom>
          <a:solidFill>
            <a:schemeClr val="bg1">
              <a:lumMod val="85000"/>
            </a:schemeClr>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a:latin typeface="Arial" charset="0"/>
              <a:cs typeface="+mn-cs"/>
            </a:endParaRPr>
          </a:p>
        </p:txBody>
      </p:sp>
    </p:spTree>
    <p:extLst>
      <p:ext uri="{BB962C8B-B14F-4D97-AF65-F5344CB8AC3E}">
        <p14:creationId xmlns:p14="http://schemas.microsoft.com/office/powerpoint/2010/main" val="389275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AB963-01E4-3997-AD5C-29F6BFB0A01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CDA29FD-11E2-DB53-5A40-9B66A1B06F9A}"/>
              </a:ext>
            </a:extLst>
          </p:cNvPr>
          <p:cNvSpPr>
            <a:spLocks noGrp="1"/>
          </p:cNvSpPr>
          <p:nvPr>
            <p:ph type="title"/>
          </p:nvPr>
        </p:nvSpPr>
        <p:spPr>
          <a:xfrm>
            <a:off x="838200" y="365125"/>
            <a:ext cx="10154265" cy="660111"/>
          </a:xfrm>
        </p:spPr>
        <p:txBody>
          <a:bodyPr/>
          <a:lstStyle/>
          <a:p>
            <a:r>
              <a:rPr lang="en-US" dirty="0"/>
              <a:t>Pathophysiology of HCM: LVOTO </a:t>
            </a:r>
          </a:p>
        </p:txBody>
      </p:sp>
      <p:sp>
        <p:nvSpPr>
          <p:cNvPr id="3" name="Rectangle 2" descr="This is an algorithm of left ventricular outflow tract obstruction. It includes septal hypertrophy, long leaflets, displacement of valvular anatomy, and definitions of left ventricular outflow tract obstruction ">
            <a:extLst>
              <a:ext uri="{FF2B5EF4-FFF2-40B4-BE49-F238E27FC236}">
                <a16:creationId xmlns:a16="http://schemas.microsoft.com/office/drawing/2014/main" id="{19A62660-6A59-9E7C-A172-A631D6CE721E}"/>
              </a:ext>
            </a:extLst>
          </p:cNvPr>
          <p:cNvSpPr/>
          <p:nvPr/>
        </p:nvSpPr>
        <p:spPr>
          <a:xfrm flipH="1">
            <a:off x="101599" y="1030342"/>
            <a:ext cx="11826516" cy="5035986"/>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1C9185A-E1F5-7C3C-95D6-3722FFC8A2A6}"/>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7</a:t>
            </a:fld>
            <a:endParaRPr lang="en-US" sz="900" dirty="0"/>
          </a:p>
        </p:txBody>
      </p:sp>
      <p:sp>
        <p:nvSpPr>
          <p:cNvPr id="17" name="TextBox 16">
            <a:extLst>
              <a:ext uri="{FF2B5EF4-FFF2-40B4-BE49-F238E27FC236}">
                <a16:creationId xmlns:a16="http://schemas.microsoft.com/office/drawing/2014/main" id="{A4BD25A4-B7AE-341A-7916-91D6CE16C67B}"/>
              </a:ext>
              <a:ext uri="{C183D7F6-B498-43B3-948B-1728B52AA6E4}">
                <adec:decorative xmlns:adec="http://schemas.microsoft.com/office/drawing/2017/decorative" val="1"/>
              </a:ext>
            </a:extLst>
          </p:cNvPr>
          <p:cNvSpPr txBox="1"/>
          <p:nvPr/>
        </p:nvSpPr>
        <p:spPr>
          <a:xfrm>
            <a:off x="541394" y="1940055"/>
            <a:ext cx="5562968" cy="724728"/>
          </a:xfrm>
          <a:prstGeom prst="rect">
            <a:avLst/>
          </a:prstGeom>
          <a:solidFill>
            <a:schemeClr val="accent1">
              <a:lumMod val="20000"/>
              <a:lumOff val="80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endParaRPr lang="en-US" sz="1200" dirty="0">
              <a:solidFill>
                <a:schemeClr val="tx1"/>
              </a:solidFill>
            </a:endParaRPr>
          </a:p>
        </p:txBody>
      </p:sp>
      <p:sp>
        <p:nvSpPr>
          <p:cNvPr id="19" name="TextBox 18">
            <a:extLst>
              <a:ext uri="{FF2B5EF4-FFF2-40B4-BE49-F238E27FC236}">
                <a16:creationId xmlns:a16="http://schemas.microsoft.com/office/drawing/2014/main" id="{3D4CFE8F-DC30-07CD-5AA7-8786C076E23E}"/>
              </a:ext>
              <a:ext uri="{C183D7F6-B498-43B3-948B-1728B52AA6E4}">
                <adec:decorative xmlns:adec="http://schemas.microsoft.com/office/drawing/2017/decorative" val="0"/>
              </a:ext>
            </a:extLst>
          </p:cNvPr>
          <p:cNvSpPr txBox="1"/>
          <p:nvPr/>
        </p:nvSpPr>
        <p:spPr>
          <a:xfrm>
            <a:off x="650563" y="1997243"/>
            <a:ext cx="5437077" cy="738664"/>
          </a:xfrm>
          <a:prstGeom prst="rect">
            <a:avLst/>
          </a:prstGeom>
          <a:noFill/>
        </p:spPr>
        <p:txBody>
          <a:bodyPr wrap="square">
            <a:spAutoFit/>
          </a:bodyPr>
          <a:lstStyle/>
          <a:p>
            <a:pPr marL="0" marR="0" lvl="0" indent="0" algn="ctr" defTabSz="914400" rtl="0" eaLnBrk="1" fontAlgn="auto" latinLnBrk="0" hangingPunct="0">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Lub Dub Condensed" panose="020B0506030403020204" pitchFamily="34" charset="0"/>
                <a:cs typeface="Playfair Display"/>
                <a:sym typeface="Arial"/>
              </a:rPr>
              <a:t>LVOTO, either at rest or with provocation, is present in </a:t>
            </a:r>
            <a:r>
              <a:rPr lang="en-US" sz="1400" b="1" kern="0" dirty="0">
                <a:solidFill>
                  <a:srgbClr val="000000"/>
                </a:solidFill>
                <a:latin typeface="Lub Dub Condensed" panose="020B0506030403020204" pitchFamily="34" charset="0"/>
                <a:cs typeface="Playfair Display"/>
                <a:sym typeface="Arial"/>
              </a:rPr>
              <a:t>many</a:t>
            </a:r>
            <a:r>
              <a:rPr kumimoji="0" lang="en-US" sz="1400" b="1" i="0" u="none" strike="noStrike" kern="0" cap="none" spc="0" normalizeH="0" baseline="0" noProof="0" dirty="0">
                <a:ln>
                  <a:noFill/>
                </a:ln>
                <a:solidFill>
                  <a:srgbClr val="000000"/>
                </a:solidFill>
                <a:effectLst/>
                <a:uLnTx/>
                <a:uFillTx/>
                <a:latin typeface="Lub Dub Condensed" panose="020B0506030403020204" pitchFamily="34" charset="0"/>
                <a:cs typeface="Playfair Display"/>
                <a:sym typeface="Arial"/>
              </a:rPr>
              <a:t> patients with HCM and primarily caused by systolic anterior</a:t>
            </a:r>
            <a:r>
              <a:rPr kumimoji="0" lang="en-US" sz="1400" b="1" i="0" u="none" strike="noStrike" kern="0" cap="none" spc="0" normalizeH="0" noProof="0" dirty="0">
                <a:ln>
                  <a:noFill/>
                </a:ln>
                <a:solidFill>
                  <a:srgbClr val="000000"/>
                </a:solidFill>
                <a:effectLst/>
                <a:uLnTx/>
                <a:uFillTx/>
                <a:latin typeface="Lub Dub Condensed" panose="020B0506030403020204" pitchFamily="34" charset="0"/>
                <a:cs typeface="Playfair Display"/>
                <a:sym typeface="Arial"/>
              </a:rPr>
              <a:t> motion </a:t>
            </a:r>
            <a:r>
              <a:rPr lang="en-US" sz="1400" b="1" kern="0" dirty="0">
                <a:solidFill>
                  <a:srgbClr val="000000"/>
                </a:solidFill>
                <a:latin typeface="Lub Dub Condensed" panose="020B0506030403020204" pitchFamily="34" charset="0"/>
                <a:cs typeface="Playfair Display"/>
                <a:sym typeface="Arial"/>
              </a:rPr>
              <a:t>of </a:t>
            </a:r>
            <a:r>
              <a:rPr kumimoji="0" lang="en-US" sz="1400" b="1" i="0" u="none" strike="noStrike" kern="0" cap="none" spc="0" normalizeH="0" noProof="0" dirty="0">
                <a:ln>
                  <a:noFill/>
                </a:ln>
                <a:solidFill>
                  <a:srgbClr val="000000"/>
                </a:solidFill>
                <a:effectLst/>
                <a:uLnTx/>
                <a:uFillTx/>
                <a:latin typeface="Lub Dub Condensed" panose="020B0506030403020204" pitchFamily="34" charset="0"/>
                <a:cs typeface="Playfair Display"/>
                <a:sym typeface="Arial"/>
              </a:rPr>
              <a:t>the mitral valve</a:t>
            </a:r>
            <a:r>
              <a:rPr kumimoji="0" lang="en-US" sz="1400" b="0" i="0" u="none" strike="noStrike" kern="0" cap="none" spc="0" normalizeH="0" noProof="0" dirty="0">
                <a:ln>
                  <a:noFill/>
                </a:ln>
                <a:solidFill>
                  <a:srgbClr val="000000"/>
                </a:solidFill>
                <a:effectLst/>
                <a:uLnTx/>
                <a:uFillTx/>
                <a:latin typeface="Lub Dub Condensed" panose="020B0506030403020204" pitchFamily="34" charset="0"/>
                <a:cs typeface="Playfair Display"/>
                <a:sym typeface="Arial"/>
              </a:rPr>
              <a:t>.</a:t>
            </a:r>
            <a:endParaRPr kumimoji="0" lang="en-US" sz="1400" b="0" i="0" u="none" strike="noStrike" kern="0" cap="none" spc="0" normalizeH="0" baseline="0" noProof="0" dirty="0">
              <a:ln>
                <a:noFill/>
              </a:ln>
              <a:solidFill>
                <a:srgbClr val="000000"/>
              </a:solidFill>
              <a:effectLst/>
              <a:uLnTx/>
              <a:uFillTx/>
              <a:latin typeface="Lub Dub Condensed" panose="020B0506030403020204" pitchFamily="34" charset="0"/>
              <a:cs typeface="Playfair Display"/>
              <a:sym typeface="Arial"/>
            </a:endParaRPr>
          </a:p>
        </p:txBody>
      </p:sp>
      <p:sp>
        <p:nvSpPr>
          <p:cNvPr id="20" name="TextBox 19">
            <a:extLst>
              <a:ext uri="{FF2B5EF4-FFF2-40B4-BE49-F238E27FC236}">
                <a16:creationId xmlns:a16="http://schemas.microsoft.com/office/drawing/2014/main" id="{9E9116E6-D433-8052-0C13-4B56C09B3F18}"/>
              </a:ext>
              <a:ext uri="{C183D7F6-B498-43B3-948B-1728B52AA6E4}">
                <adec:decorative xmlns:adec="http://schemas.microsoft.com/office/drawing/2017/decorative" val="1"/>
              </a:ext>
            </a:extLst>
          </p:cNvPr>
          <p:cNvSpPr txBox="1"/>
          <p:nvPr/>
        </p:nvSpPr>
        <p:spPr>
          <a:xfrm>
            <a:off x="536912" y="2878162"/>
            <a:ext cx="5562963" cy="487466"/>
          </a:xfrm>
          <a:prstGeom prst="rect">
            <a:avLst/>
          </a:prstGeom>
          <a:solidFill>
            <a:schemeClr val="accent1">
              <a:lumMod val="20000"/>
              <a:lumOff val="80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200" b="1" i="0" u="none" strike="noStrike" cap="none" spc="0" normalizeH="0" baseline="0">
                <a:ln>
                  <a:noFill/>
                </a:ln>
                <a:effectLst/>
                <a:uLnTx/>
                <a:uFillTx/>
                <a:latin typeface="Lub Dub Condensed" panose="020B0506030403020204" pitchFamily="34" charset="0"/>
              </a:defRPr>
            </a:lvl1pPr>
          </a:lstStyle>
          <a:p>
            <a:endParaRPr lang="en-US" dirty="0"/>
          </a:p>
        </p:txBody>
      </p:sp>
      <p:sp>
        <p:nvSpPr>
          <p:cNvPr id="21" name="TextBox 20">
            <a:extLst>
              <a:ext uri="{FF2B5EF4-FFF2-40B4-BE49-F238E27FC236}">
                <a16:creationId xmlns:a16="http://schemas.microsoft.com/office/drawing/2014/main" id="{8519CCFC-15D2-C865-DC95-88765506B35A}"/>
              </a:ext>
              <a:ext uri="{C183D7F6-B498-43B3-948B-1728B52AA6E4}">
                <adec:decorative xmlns:adec="http://schemas.microsoft.com/office/drawing/2017/decorative" val="0"/>
              </a:ext>
            </a:extLst>
          </p:cNvPr>
          <p:cNvSpPr txBox="1"/>
          <p:nvPr/>
        </p:nvSpPr>
        <p:spPr>
          <a:xfrm>
            <a:off x="585995" y="2968006"/>
            <a:ext cx="5597770" cy="307777"/>
          </a:xfrm>
          <a:prstGeom prst="rect">
            <a:avLst/>
          </a:prstGeom>
          <a:noFill/>
        </p:spPr>
        <p:txBody>
          <a:bodyPr wrap="square">
            <a:spAutoFit/>
          </a:bodyPr>
          <a:lstStyle/>
          <a:p>
            <a:pPr marL="0" marR="0" lvl="0" indent="0" algn="ctr" defTabSz="914400" rtl="0" eaLnBrk="1" fontAlgn="auto" latinLnBrk="0" hangingPunct="0">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Lub Dub Condensed" panose="020B0506030403020204" pitchFamily="34" charset="0"/>
                <a:cs typeface="Playfair Display"/>
                <a:sym typeface="Arial"/>
              </a:rPr>
              <a:t>Peak gradient of ≥30 mm Hg is considered indicative of obstruction</a:t>
            </a:r>
          </a:p>
        </p:txBody>
      </p:sp>
      <p:sp>
        <p:nvSpPr>
          <p:cNvPr id="87" name="TextBox 86">
            <a:extLst>
              <a:ext uri="{FF2B5EF4-FFF2-40B4-BE49-F238E27FC236}">
                <a16:creationId xmlns:a16="http://schemas.microsoft.com/office/drawing/2014/main" id="{4B72AAEF-9F7D-4620-B61B-6D8DF6F9A036}"/>
              </a:ext>
              <a:ext uri="{C183D7F6-B498-43B3-948B-1728B52AA6E4}">
                <adec:decorative xmlns:adec="http://schemas.microsoft.com/office/drawing/2017/decorative" val="1"/>
              </a:ext>
            </a:extLst>
          </p:cNvPr>
          <p:cNvSpPr txBox="1"/>
          <p:nvPr/>
        </p:nvSpPr>
        <p:spPr>
          <a:xfrm>
            <a:off x="524981" y="3670985"/>
            <a:ext cx="5542673" cy="832655"/>
          </a:xfrm>
          <a:prstGeom prst="rect">
            <a:avLst/>
          </a:prstGeom>
          <a:solidFill>
            <a:schemeClr val="accent1">
              <a:lumMod val="20000"/>
              <a:lumOff val="80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endParaRPr lang="en-US" sz="1200" dirty="0">
              <a:solidFill>
                <a:schemeClr val="tx1"/>
              </a:solidFill>
            </a:endParaRPr>
          </a:p>
        </p:txBody>
      </p:sp>
      <p:sp>
        <p:nvSpPr>
          <p:cNvPr id="88" name="TextBox 87">
            <a:extLst>
              <a:ext uri="{FF2B5EF4-FFF2-40B4-BE49-F238E27FC236}">
                <a16:creationId xmlns:a16="http://schemas.microsoft.com/office/drawing/2014/main" id="{949BA8A4-1F6C-86CA-6612-FEC9FADC8223}"/>
              </a:ext>
              <a:ext uri="{C183D7F6-B498-43B3-948B-1728B52AA6E4}">
                <adec:decorative xmlns:adec="http://schemas.microsoft.com/office/drawing/2017/decorative" val="0"/>
              </a:ext>
            </a:extLst>
          </p:cNvPr>
          <p:cNvSpPr txBox="1"/>
          <p:nvPr/>
        </p:nvSpPr>
        <p:spPr>
          <a:xfrm>
            <a:off x="574625" y="3689261"/>
            <a:ext cx="5588954" cy="738664"/>
          </a:xfrm>
          <a:prstGeom prst="rect">
            <a:avLst/>
          </a:prstGeom>
          <a:noFill/>
        </p:spPr>
        <p:txBody>
          <a:bodyPr wrap="square">
            <a:spAutoFit/>
          </a:bodyPr>
          <a:lstStyle/>
          <a:p>
            <a:pPr marL="0" marR="0" lvl="0" indent="0" algn="ctr" defTabSz="914400" rtl="0" eaLnBrk="1" fontAlgn="auto" latinLnBrk="0" hangingPunct="0">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Lub Dub Condensed" panose="020B0506030403020204" pitchFamily="34" charset="0"/>
                <a:cs typeface="Playfair Display"/>
                <a:sym typeface="Arial"/>
              </a:rPr>
              <a:t>Resting or provoked gradients ≥50 mmHg generally considered to be the threshold for advanced pharmacologic or septal reduction therapy in those patients with symptoms refractory to standard management.</a:t>
            </a:r>
          </a:p>
        </p:txBody>
      </p:sp>
      <p:sp>
        <p:nvSpPr>
          <p:cNvPr id="8" name="Text Placeholder 7">
            <a:extLst>
              <a:ext uri="{FF2B5EF4-FFF2-40B4-BE49-F238E27FC236}">
                <a16:creationId xmlns:a16="http://schemas.microsoft.com/office/drawing/2014/main" id="{49B0D0B5-B767-AD32-F78C-3BE02D683DA5}"/>
              </a:ext>
            </a:extLst>
          </p:cNvPr>
          <p:cNvSpPr>
            <a:spLocks noGrp="1"/>
          </p:cNvSpPr>
          <p:nvPr>
            <p:ph type="body" sz="quarter" idx="13"/>
          </p:nvPr>
        </p:nvSpPr>
        <p:spPr>
          <a:xfrm>
            <a:off x="838200" y="6075862"/>
            <a:ext cx="10515600" cy="271939"/>
          </a:xfrm>
        </p:spPr>
        <p:txBody>
          <a:bodyPr/>
          <a:lstStyle/>
          <a:p>
            <a:pPr algn="ctr"/>
            <a:r>
              <a:rPr lang="en-US" b="1" dirty="0"/>
              <a:t>Abbreviations: </a:t>
            </a:r>
            <a:r>
              <a:rPr lang="en-US" dirty="0"/>
              <a:t>HCM indicates hypertrophic cardiomyopathy; and LVOTO, left ventricular outflow tract. </a:t>
            </a:r>
          </a:p>
        </p:txBody>
      </p:sp>
      <p:sp>
        <p:nvSpPr>
          <p:cNvPr id="100" name="TextBox 99">
            <a:extLst>
              <a:ext uri="{FF2B5EF4-FFF2-40B4-BE49-F238E27FC236}">
                <a16:creationId xmlns:a16="http://schemas.microsoft.com/office/drawing/2014/main" id="{16DC4A70-C151-2D22-FEBB-A23F2F23956B}"/>
              </a:ext>
              <a:ext uri="{C183D7F6-B498-43B3-948B-1728B52AA6E4}">
                <adec:decorative xmlns:adec="http://schemas.microsoft.com/office/drawing/2017/decorative" val="1"/>
              </a:ext>
            </a:extLst>
          </p:cNvPr>
          <p:cNvSpPr txBox="1"/>
          <p:nvPr/>
        </p:nvSpPr>
        <p:spPr>
          <a:xfrm>
            <a:off x="6872236" y="1953909"/>
            <a:ext cx="4061231" cy="560685"/>
          </a:xfrm>
          <a:prstGeom prst="rect">
            <a:avLst/>
          </a:prstGeom>
          <a:solidFill>
            <a:schemeClr val="accent1">
              <a:lumMod val="60000"/>
              <a:lumOff val="40000"/>
            </a:schemeClr>
          </a:solidFill>
          <a:ln w="12700">
            <a:solidFill>
              <a:schemeClr val="accent1">
                <a:lumMod val="20000"/>
                <a:lumOff val="80000"/>
              </a:schemeClr>
            </a:solid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solidFill>
                  <a:schemeClr val="tx1"/>
                </a:solidFill>
              </a:rPr>
              <a:t>Identify Site and Characteristics of Obstruction</a:t>
            </a:r>
          </a:p>
        </p:txBody>
      </p:sp>
      <p:sp>
        <p:nvSpPr>
          <p:cNvPr id="107" name="TextBox 106">
            <a:extLst>
              <a:ext uri="{FF2B5EF4-FFF2-40B4-BE49-F238E27FC236}">
                <a16:creationId xmlns:a16="http://schemas.microsoft.com/office/drawing/2014/main" id="{22AE4D46-9F8A-6E64-5E38-3A317B4CF7CF}"/>
              </a:ext>
              <a:ext uri="{C183D7F6-B498-43B3-948B-1728B52AA6E4}">
                <adec:decorative xmlns:adec="http://schemas.microsoft.com/office/drawing/2017/decorative" val="1"/>
              </a:ext>
            </a:extLst>
          </p:cNvPr>
          <p:cNvSpPr txBox="1"/>
          <p:nvPr/>
        </p:nvSpPr>
        <p:spPr>
          <a:xfrm>
            <a:off x="6829629" y="2769360"/>
            <a:ext cx="4079335" cy="672372"/>
          </a:xfrm>
          <a:prstGeom prst="rect">
            <a:avLst/>
          </a:prstGeom>
          <a:solidFill>
            <a:schemeClr val="accent1">
              <a:lumMod val="60000"/>
              <a:lumOff val="40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marL="285750">
              <a:spcAft>
                <a:spcPts val="1200"/>
              </a:spcAft>
            </a:pPr>
            <a:r>
              <a:rPr lang="en-US" dirty="0">
                <a:solidFill>
                  <a:schemeClr val="tx1"/>
                </a:solidFill>
              </a:rPr>
              <a:t>Use invasive assessment for LVOTO if clinical and echo findings are discordant</a:t>
            </a:r>
          </a:p>
        </p:txBody>
      </p:sp>
      <p:sp>
        <p:nvSpPr>
          <p:cNvPr id="115" name="TextBox 114">
            <a:extLst>
              <a:ext uri="{FF2B5EF4-FFF2-40B4-BE49-F238E27FC236}">
                <a16:creationId xmlns:a16="http://schemas.microsoft.com/office/drawing/2014/main" id="{E8E83A1C-C101-F9C3-9D8D-8F9600270CDA}"/>
              </a:ext>
              <a:ext uri="{C183D7F6-B498-43B3-948B-1728B52AA6E4}">
                <adec:decorative xmlns:adec="http://schemas.microsoft.com/office/drawing/2017/decorative" val="1"/>
              </a:ext>
            </a:extLst>
          </p:cNvPr>
          <p:cNvSpPr txBox="1"/>
          <p:nvPr/>
        </p:nvSpPr>
        <p:spPr>
          <a:xfrm>
            <a:off x="6829629" y="3855416"/>
            <a:ext cx="4146446" cy="616855"/>
          </a:xfrm>
          <a:prstGeom prst="rect">
            <a:avLst/>
          </a:prstGeom>
          <a:solidFill>
            <a:schemeClr val="accent1">
              <a:lumMod val="60000"/>
              <a:lumOff val="40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solidFill>
                  <a:schemeClr val="tx1"/>
                </a:solidFill>
              </a:rPr>
              <a:t>Management Dependent on Site and Characteristics of Obstruction</a:t>
            </a:r>
          </a:p>
        </p:txBody>
      </p:sp>
      <p:sp>
        <p:nvSpPr>
          <p:cNvPr id="135" name="Rectangle Container">
            <a:extLst>
              <a:ext uri="{FF2B5EF4-FFF2-40B4-BE49-F238E27FC236}">
                <a16:creationId xmlns:a16="http://schemas.microsoft.com/office/drawing/2014/main" id="{2B162849-7C29-00D1-9626-E9E6082DD963}"/>
              </a:ext>
              <a:ext uri="{C183D7F6-B498-43B3-948B-1728B52AA6E4}">
                <adec:decorative xmlns:adec="http://schemas.microsoft.com/office/drawing/2017/decorative" val="1"/>
              </a:ext>
            </a:extLst>
          </p:cNvPr>
          <p:cNvSpPr/>
          <p:nvPr/>
        </p:nvSpPr>
        <p:spPr>
          <a:xfrm>
            <a:off x="3384880" y="5456121"/>
            <a:ext cx="5529342" cy="560685"/>
          </a:xfrm>
          <a:prstGeom prst="rect">
            <a:avLst/>
          </a:prstGeom>
          <a:solidFill>
            <a:schemeClr val="accent1">
              <a:lumMod val="40000"/>
              <a:lumOff val="60000"/>
            </a:schemeClr>
          </a:solidFill>
          <a:ln w="12700">
            <a:noFill/>
          </a:ln>
        </p:spPr>
        <p:txBody>
          <a:bodyPr wrap="square" rtlCol="0" anchor="ctr">
            <a:noAutofit/>
          </a:bodyPr>
          <a:lstStyle/>
          <a:p>
            <a:pPr algn="ctr"/>
            <a:r>
              <a:rPr lang="en-US" sz="1100" b="1" dirty="0">
                <a:latin typeface="Lub Dub Condensed" panose="020B0506030403020204" pitchFamily="34" charset="0"/>
                <a:sym typeface="Arial"/>
              </a:rPr>
              <a:t>LVOTO in HCM is dynamic and sensitive to ventricular preload, afterload, and contractility</a:t>
            </a:r>
          </a:p>
        </p:txBody>
      </p:sp>
      <p:pic>
        <p:nvPicPr>
          <p:cNvPr id="5" name="Graphic 4" descr="Flag with solid fill">
            <a:extLst>
              <a:ext uri="{FF2B5EF4-FFF2-40B4-BE49-F238E27FC236}">
                <a16:creationId xmlns:a16="http://schemas.microsoft.com/office/drawing/2014/main" id="{EBDC742B-C05C-0ABC-EBBB-413BF82AE4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99764" y="893951"/>
            <a:ext cx="914400" cy="914400"/>
          </a:xfrm>
          <a:prstGeom prst="rect">
            <a:avLst/>
          </a:prstGeom>
        </p:spPr>
      </p:pic>
      <p:pic>
        <p:nvPicPr>
          <p:cNvPr id="15" name="Graphic 14" descr="Badge Heart with solid fill">
            <a:extLst>
              <a:ext uri="{FF2B5EF4-FFF2-40B4-BE49-F238E27FC236}">
                <a16:creationId xmlns:a16="http://schemas.microsoft.com/office/drawing/2014/main" id="{D54A11B6-5D84-4202-BBE3-22A6CA0463F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81918" y="4640341"/>
            <a:ext cx="914400" cy="914400"/>
          </a:xfrm>
          <a:prstGeom prst="rect">
            <a:avLst/>
          </a:prstGeom>
        </p:spPr>
      </p:pic>
      <p:pic>
        <p:nvPicPr>
          <p:cNvPr id="25" name="Graphic 24" descr="Speedometer Low with solid fill">
            <a:extLst>
              <a:ext uri="{FF2B5EF4-FFF2-40B4-BE49-F238E27FC236}">
                <a16:creationId xmlns:a16="http://schemas.microsoft.com/office/drawing/2014/main" id="{BD8D9A77-B184-E1EE-4B9B-D20EEB59B32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69765" y="1023214"/>
            <a:ext cx="914400" cy="914400"/>
          </a:xfrm>
          <a:prstGeom prst="rect">
            <a:avLst/>
          </a:prstGeom>
        </p:spPr>
      </p:pic>
      <p:sp>
        <p:nvSpPr>
          <p:cNvPr id="2" name="Rectangle Container">
            <a:extLst>
              <a:ext uri="{FF2B5EF4-FFF2-40B4-BE49-F238E27FC236}">
                <a16:creationId xmlns:a16="http://schemas.microsoft.com/office/drawing/2014/main" id="{EEF475D4-F372-DC28-7032-6D293A50EE58}"/>
              </a:ext>
              <a:ext uri="{C183D7F6-B498-43B3-948B-1728B52AA6E4}">
                <adec:decorative xmlns:adec="http://schemas.microsoft.com/office/drawing/2017/decorative" val="1"/>
              </a:ext>
            </a:extLst>
          </p:cNvPr>
          <p:cNvSpPr/>
          <p:nvPr/>
        </p:nvSpPr>
        <p:spPr>
          <a:xfrm>
            <a:off x="3398908" y="4777657"/>
            <a:ext cx="5529342" cy="560685"/>
          </a:xfrm>
          <a:prstGeom prst="rect">
            <a:avLst/>
          </a:prstGeom>
          <a:solidFill>
            <a:schemeClr val="accent1">
              <a:lumMod val="40000"/>
              <a:lumOff val="60000"/>
            </a:schemeClr>
          </a:solidFill>
          <a:ln w="12700">
            <a:noFill/>
          </a:ln>
        </p:spPr>
        <p:txBody>
          <a:bodyPr wrap="square" rtlCol="0" anchor="ctr">
            <a:noAutofit/>
          </a:bodyPr>
          <a:lstStyle/>
          <a:p>
            <a:pPr algn="ctr"/>
            <a:r>
              <a:rPr lang="en-US" sz="1100" b="1" dirty="0">
                <a:latin typeface="Lub Dub Condensed" panose="020B0506030403020204" pitchFamily="34" charset="0"/>
                <a:sym typeface="Arial"/>
              </a:rPr>
              <a:t>LVOTO in HCM is primarily caused by basal septal hypertrophy and systolic anterior motion of the mitral valve</a:t>
            </a:r>
          </a:p>
        </p:txBody>
      </p:sp>
    </p:spTree>
    <p:extLst>
      <p:ext uri="{BB962C8B-B14F-4D97-AF65-F5344CB8AC3E}">
        <p14:creationId xmlns:p14="http://schemas.microsoft.com/office/powerpoint/2010/main" val="1596292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EA70B-3049-03A5-58C9-8102B8AA433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2B04ED2-4414-7823-B5B3-A3CD59533EC3}"/>
              </a:ext>
            </a:extLst>
          </p:cNvPr>
          <p:cNvSpPr>
            <a:spLocks noGrp="1"/>
          </p:cNvSpPr>
          <p:nvPr>
            <p:ph type="title"/>
          </p:nvPr>
        </p:nvSpPr>
        <p:spPr>
          <a:xfrm>
            <a:off x="838200" y="365125"/>
            <a:ext cx="10898255" cy="660111"/>
          </a:xfrm>
        </p:spPr>
        <p:txBody>
          <a:bodyPr/>
          <a:lstStyle/>
          <a:p>
            <a:r>
              <a:rPr lang="en-US" dirty="0"/>
              <a:t>Pathophysiology of HCM: Diastolic Dysfunction</a:t>
            </a:r>
          </a:p>
        </p:txBody>
      </p:sp>
      <p:sp>
        <p:nvSpPr>
          <p:cNvPr id="88" name="Rectangle 87" descr="This is a figure that shows how impaired cellular mechanisms, altered ventricular load, and chamber stiffness can result in diastolic dysfunction.">
            <a:extLst>
              <a:ext uri="{FF2B5EF4-FFF2-40B4-BE49-F238E27FC236}">
                <a16:creationId xmlns:a16="http://schemas.microsoft.com/office/drawing/2014/main" id="{6D715EC8-C1D5-8C91-00D7-832757E64730}"/>
              </a:ext>
            </a:extLst>
          </p:cNvPr>
          <p:cNvSpPr/>
          <p:nvPr/>
        </p:nvSpPr>
        <p:spPr>
          <a:xfrm>
            <a:off x="462778" y="993066"/>
            <a:ext cx="10891013" cy="4930214"/>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F800ED6A-55B2-DF31-53C4-B23A132EB2F0}"/>
              </a:ext>
            </a:extLst>
          </p:cNvPr>
          <p:cNvSpPr>
            <a:spLocks noGrp="1"/>
          </p:cNvSpPr>
          <p:nvPr>
            <p:ph type="body" sz="quarter" idx="13"/>
          </p:nvPr>
        </p:nvSpPr>
        <p:spPr>
          <a:xfrm>
            <a:off x="2193822" y="6061848"/>
            <a:ext cx="7804355" cy="387685"/>
          </a:xfrm>
        </p:spPr>
        <p:txBody>
          <a:bodyPr/>
          <a:lstStyle/>
          <a:p>
            <a:pPr algn="ctr"/>
            <a:r>
              <a:rPr lang="en-US" b="1" dirty="0"/>
              <a:t>Abbreviations: </a:t>
            </a:r>
            <a:r>
              <a:rPr lang="en-US" dirty="0"/>
              <a:t>HCM indicates hypertrophic cardiomyopathy.</a:t>
            </a:r>
          </a:p>
        </p:txBody>
      </p:sp>
      <p:grpSp>
        <p:nvGrpSpPr>
          <p:cNvPr id="85" name="Group 84">
            <a:extLst>
              <a:ext uri="{FF2B5EF4-FFF2-40B4-BE49-F238E27FC236}">
                <a16:creationId xmlns:a16="http://schemas.microsoft.com/office/drawing/2014/main" id="{256167CD-3BE6-0911-2398-642962CAB6DF}"/>
              </a:ext>
              <a:ext uri="{C183D7F6-B498-43B3-948B-1728B52AA6E4}">
                <adec:decorative xmlns:adec="http://schemas.microsoft.com/office/drawing/2017/decorative" val="1"/>
              </a:ext>
            </a:extLst>
          </p:cNvPr>
          <p:cNvGrpSpPr/>
          <p:nvPr/>
        </p:nvGrpSpPr>
        <p:grpSpPr>
          <a:xfrm>
            <a:off x="5395307" y="2788932"/>
            <a:ext cx="2153478" cy="1725256"/>
            <a:chOff x="4940870" y="1162230"/>
            <a:chExt cx="2153478" cy="1725256"/>
          </a:xfrm>
        </p:grpSpPr>
        <p:sp>
          <p:nvSpPr>
            <p:cNvPr id="18" name="Hexagon 17">
              <a:extLst>
                <a:ext uri="{FF2B5EF4-FFF2-40B4-BE49-F238E27FC236}">
                  <a16:creationId xmlns:a16="http://schemas.microsoft.com/office/drawing/2014/main" id="{5B06CE77-E905-718B-474E-050CEBC6E609}"/>
                </a:ext>
              </a:extLst>
            </p:cNvPr>
            <p:cNvSpPr/>
            <p:nvPr/>
          </p:nvSpPr>
          <p:spPr>
            <a:xfrm>
              <a:off x="5016961" y="1162230"/>
              <a:ext cx="2001297" cy="1725256"/>
            </a:xfrm>
            <a:prstGeom prst="hexagon">
              <a:avLst/>
            </a:prstGeom>
            <a:solidFill>
              <a:srgbClr val="CF24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4">
              <a:extLst>
                <a:ext uri="{FF2B5EF4-FFF2-40B4-BE49-F238E27FC236}">
                  <a16:creationId xmlns:a16="http://schemas.microsoft.com/office/drawing/2014/main" id="{BA046FC2-34F1-67AD-7EB7-1B426F6AA404}"/>
                </a:ext>
              </a:extLst>
            </p:cNvPr>
            <p:cNvSpPr/>
            <p:nvPr/>
          </p:nvSpPr>
          <p:spPr>
            <a:xfrm>
              <a:off x="4940870" y="1551664"/>
              <a:ext cx="2153478" cy="828261"/>
            </a:xfrm>
            <a:prstGeom prst="rect">
              <a:avLst/>
            </a:prstGeom>
            <a:noFill/>
          </p:spPr>
          <p:txBody>
            <a:bodyPr spcFirstLastPara="0" lIns="82826" tIns="82826" rIns="82826" bIns="0" anchor="t"/>
            <a:lstStyle/>
            <a:p>
              <a:pPr algn="ctr" hangingPunct="0">
                <a:lnSpc>
                  <a:spcPct val="100000"/>
                </a:lnSpc>
              </a:pPr>
              <a:r>
                <a:rPr sz="2217" dirty="0">
                  <a:solidFill>
                    <a:schemeClr val="bg1"/>
                  </a:solidFill>
                  <a:latin typeface="Lub Dub Bold" panose="020B0803030403020204" pitchFamily="34" charset="0"/>
                  <a:cs typeface="Playfair Display"/>
                </a:rPr>
                <a:t>Diastolic Dysfunction</a:t>
              </a:r>
            </a:p>
          </p:txBody>
        </p:sp>
      </p:grpSp>
      <p:sp>
        <p:nvSpPr>
          <p:cNvPr id="19" name="TextBox 18">
            <a:extLst>
              <a:ext uri="{FF2B5EF4-FFF2-40B4-BE49-F238E27FC236}">
                <a16:creationId xmlns:a16="http://schemas.microsoft.com/office/drawing/2014/main" id="{BB0FB4B0-A0E3-DA2F-D88B-C24713E27BFB}"/>
              </a:ext>
              <a:ext uri="{C183D7F6-B498-43B3-948B-1728B52AA6E4}">
                <adec:decorative xmlns:adec="http://schemas.microsoft.com/office/drawing/2017/decorative" val="1"/>
              </a:ext>
            </a:extLst>
          </p:cNvPr>
          <p:cNvSpPr txBox="1"/>
          <p:nvPr/>
        </p:nvSpPr>
        <p:spPr>
          <a:xfrm>
            <a:off x="7899471" y="1163804"/>
            <a:ext cx="3090050" cy="59950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Diastolic Dysfunction can contribute to:</a:t>
            </a:r>
          </a:p>
        </p:txBody>
      </p:sp>
      <p:pic>
        <p:nvPicPr>
          <p:cNvPr id="21" name="31_Arrow">
            <a:extLst>
              <a:ext uri="{FF2B5EF4-FFF2-40B4-BE49-F238E27FC236}">
                <a16:creationId xmlns:a16="http://schemas.microsoft.com/office/drawing/2014/main" id="{84921A25-13B7-5772-B506-A703ACA53E8D}"/>
              </a:ext>
              <a:ext uri="{C183D7F6-B498-43B3-948B-1728B52AA6E4}">
                <adec:decorative xmlns:adec="http://schemas.microsoft.com/office/drawing/2017/decorative" val="1"/>
              </a:ext>
            </a:extLst>
          </p:cNvPr>
          <p:cNvPicPr/>
          <p:nvPr/>
        </p:nvPicPr>
        <p:blipFill rotWithShape="1">
          <a:blip r:embed="rId2">
            <a:duotone>
              <a:schemeClr val="bg2">
                <a:shade val="45000"/>
                <a:satMod val="135000"/>
              </a:schemeClr>
              <a:prstClr val="white"/>
            </a:duotone>
          </a:blip>
          <a:stretch>
            <a:fillRect/>
          </a:stretch>
        </p:blipFill>
        <p:spPr>
          <a:xfrm flipH="1">
            <a:off x="4265153" y="2895956"/>
            <a:ext cx="836543" cy="466270"/>
          </a:xfrm>
          <a:prstGeom prst="rect">
            <a:avLst/>
          </a:prstGeom>
          <a:noFill/>
        </p:spPr>
      </p:pic>
      <p:grpSp>
        <p:nvGrpSpPr>
          <p:cNvPr id="86" name="Group 85">
            <a:extLst>
              <a:ext uri="{FF2B5EF4-FFF2-40B4-BE49-F238E27FC236}">
                <a16:creationId xmlns:a16="http://schemas.microsoft.com/office/drawing/2014/main" id="{65C9F9D5-D6BE-683F-FC49-7223564E8BB3}"/>
              </a:ext>
              <a:ext uri="{C183D7F6-B498-43B3-948B-1728B52AA6E4}">
                <adec:decorative xmlns:adec="http://schemas.microsoft.com/office/drawing/2017/decorative" val="1"/>
              </a:ext>
            </a:extLst>
          </p:cNvPr>
          <p:cNvGrpSpPr/>
          <p:nvPr/>
        </p:nvGrpSpPr>
        <p:grpSpPr>
          <a:xfrm>
            <a:off x="918332" y="1987977"/>
            <a:ext cx="2977119" cy="1815958"/>
            <a:chOff x="545452" y="1983185"/>
            <a:chExt cx="2690301" cy="1815958"/>
          </a:xfrm>
        </p:grpSpPr>
        <p:sp>
          <p:nvSpPr>
            <p:cNvPr id="20" name="TextBox 19">
              <a:extLst>
                <a:ext uri="{FF2B5EF4-FFF2-40B4-BE49-F238E27FC236}">
                  <a16:creationId xmlns:a16="http://schemas.microsoft.com/office/drawing/2014/main" id="{71AFC55D-DC10-3398-AECD-D434DF430ECB}"/>
                </a:ext>
                <a:ext uri="{C183D7F6-B498-43B3-948B-1728B52AA6E4}">
                  <adec:decorative xmlns:adec="http://schemas.microsoft.com/office/drawing/2017/decorative" val="1"/>
                </a:ext>
              </a:extLst>
            </p:cNvPr>
            <p:cNvSpPr txBox="1"/>
            <p:nvPr/>
          </p:nvSpPr>
          <p:spPr>
            <a:xfrm>
              <a:off x="721450" y="1983185"/>
              <a:ext cx="2514303" cy="1815958"/>
            </a:xfrm>
            <a:prstGeom prst="rect">
              <a:avLst/>
            </a:prstGeom>
            <a:solidFill>
              <a:schemeClr val="bg1">
                <a:lumMod val="7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marL="1089025" indent="-285750" algn="l">
                <a:spcAft>
                  <a:spcPts val="1200"/>
                </a:spcAft>
                <a:buFont typeface="Arial" panose="020B0604020202020204" pitchFamily="34" charset="0"/>
                <a:buChar char="•"/>
              </a:pPr>
              <a:r>
                <a:rPr lang="en-US" sz="1200" dirty="0">
                  <a:solidFill>
                    <a:schemeClr val="tx1"/>
                  </a:solidFill>
                </a:rPr>
                <a:t>Abnormal intracellular Ca reuptake</a:t>
              </a:r>
            </a:p>
            <a:p>
              <a:pPr marL="1089025" indent="-285750" algn="l">
                <a:spcAft>
                  <a:spcPts val="1200"/>
                </a:spcAft>
                <a:buFont typeface="Arial" panose="020B0604020202020204" pitchFamily="34" charset="0"/>
                <a:buChar char="•"/>
              </a:pPr>
              <a:r>
                <a:rPr lang="en-US" sz="1200" dirty="0">
                  <a:solidFill>
                    <a:schemeClr val="tx1"/>
                  </a:solidFill>
                </a:rPr>
                <a:t>Abnormal actin-myosin binding</a:t>
              </a:r>
            </a:p>
            <a:p>
              <a:pPr marL="1089025" indent="-285750" algn="l">
                <a:spcAft>
                  <a:spcPts val="1200"/>
                </a:spcAft>
                <a:buFont typeface="Arial" panose="020B0604020202020204" pitchFamily="34" charset="0"/>
                <a:buChar char="•"/>
              </a:pPr>
              <a:r>
                <a:rPr lang="en-US" sz="1200" dirty="0">
                  <a:solidFill>
                    <a:schemeClr val="tx1"/>
                  </a:solidFill>
                </a:rPr>
                <a:t>Microvascular ischemia </a:t>
              </a:r>
            </a:p>
            <a:p>
              <a:pPr marL="1089025" indent="-285750" algn="l">
                <a:spcAft>
                  <a:spcPts val="1200"/>
                </a:spcAft>
                <a:buFont typeface="Arial" panose="020B0604020202020204" pitchFamily="34" charset="0"/>
                <a:buChar char="•"/>
              </a:pPr>
              <a:r>
                <a:rPr lang="en-US" sz="1200" dirty="0">
                  <a:solidFill>
                    <a:schemeClr val="tx1"/>
                  </a:solidFill>
                </a:rPr>
                <a:t>Altered energetics</a:t>
              </a:r>
            </a:p>
          </p:txBody>
        </p:sp>
        <p:pic>
          <p:nvPicPr>
            <p:cNvPr id="23" name="Graphic 22" descr="DNA with solid fill">
              <a:extLst>
                <a:ext uri="{FF2B5EF4-FFF2-40B4-BE49-F238E27FC236}">
                  <a16:creationId xmlns:a16="http://schemas.microsoft.com/office/drawing/2014/main" id="{17BD6065-DE14-E4E1-0D00-5C2FA1B7A2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5452" y="2271405"/>
              <a:ext cx="1218411" cy="1218411"/>
            </a:xfrm>
            <a:prstGeom prst="rect">
              <a:avLst/>
            </a:prstGeom>
          </p:spPr>
        </p:pic>
      </p:grpSp>
      <p:sp>
        <p:nvSpPr>
          <p:cNvPr id="24" name="TextBox 23">
            <a:extLst>
              <a:ext uri="{FF2B5EF4-FFF2-40B4-BE49-F238E27FC236}">
                <a16:creationId xmlns:a16="http://schemas.microsoft.com/office/drawing/2014/main" id="{5CBF2266-7943-649E-1672-CA796419DC54}"/>
              </a:ext>
              <a:ext uri="{C183D7F6-B498-43B3-948B-1728B52AA6E4}">
                <adec:decorative xmlns:adec="http://schemas.microsoft.com/office/drawing/2017/decorative" val="1"/>
              </a:ext>
            </a:extLst>
          </p:cNvPr>
          <p:cNvSpPr txBox="1"/>
          <p:nvPr/>
        </p:nvSpPr>
        <p:spPr>
          <a:xfrm>
            <a:off x="763757" y="1190769"/>
            <a:ext cx="3703352" cy="59950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Features of HCM that contribute to Diastolic Dysfunction</a:t>
            </a:r>
          </a:p>
        </p:txBody>
      </p:sp>
      <p:pic>
        <p:nvPicPr>
          <p:cNvPr id="26" name="31_Arrow">
            <a:extLst>
              <a:ext uri="{FF2B5EF4-FFF2-40B4-BE49-F238E27FC236}">
                <a16:creationId xmlns:a16="http://schemas.microsoft.com/office/drawing/2014/main" id="{AA53C1F9-D02E-31D2-EE50-0947258723BE}"/>
              </a:ext>
              <a:ext uri="{C183D7F6-B498-43B3-948B-1728B52AA6E4}">
                <adec:decorative xmlns:adec="http://schemas.microsoft.com/office/drawing/2017/decorative" val="1"/>
              </a:ext>
            </a:extLst>
          </p:cNvPr>
          <p:cNvPicPr/>
          <p:nvPr/>
        </p:nvPicPr>
        <p:blipFill rotWithShape="1">
          <a:blip r:embed="rId2">
            <a:duotone>
              <a:schemeClr val="bg2">
                <a:shade val="45000"/>
                <a:satMod val="135000"/>
              </a:schemeClr>
              <a:prstClr val="white"/>
            </a:duotone>
          </a:blip>
          <a:stretch>
            <a:fillRect/>
          </a:stretch>
        </p:blipFill>
        <p:spPr>
          <a:xfrm flipH="1">
            <a:off x="4252191" y="4146614"/>
            <a:ext cx="836543" cy="466270"/>
          </a:xfrm>
          <a:prstGeom prst="rect">
            <a:avLst/>
          </a:prstGeom>
          <a:noFill/>
        </p:spPr>
      </p:pic>
      <p:grpSp>
        <p:nvGrpSpPr>
          <p:cNvPr id="87" name="Group 86">
            <a:extLst>
              <a:ext uri="{FF2B5EF4-FFF2-40B4-BE49-F238E27FC236}">
                <a16:creationId xmlns:a16="http://schemas.microsoft.com/office/drawing/2014/main" id="{090D9ACF-D4A2-C3CC-1CAD-1B084443CA97}"/>
              </a:ext>
              <a:ext uri="{C183D7F6-B498-43B3-948B-1728B52AA6E4}">
                <adec:decorative xmlns:adec="http://schemas.microsoft.com/office/drawing/2017/decorative" val="1"/>
              </a:ext>
            </a:extLst>
          </p:cNvPr>
          <p:cNvGrpSpPr/>
          <p:nvPr/>
        </p:nvGrpSpPr>
        <p:grpSpPr>
          <a:xfrm>
            <a:off x="1076281" y="4001638"/>
            <a:ext cx="2820913" cy="1815958"/>
            <a:chOff x="8355541" y="1842831"/>
            <a:chExt cx="2820913" cy="1815958"/>
          </a:xfrm>
        </p:grpSpPr>
        <p:sp>
          <p:nvSpPr>
            <p:cNvPr id="25" name="TextBox 24">
              <a:extLst>
                <a:ext uri="{FF2B5EF4-FFF2-40B4-BE49-F238E27FC236}">
                  <a16:creationId xmlns:a16="http://schemas.microsoft.com/office/drawing/2014/main" id="{5B9BBDED-58E5-C265-CF29-DB0C384ADD65}"/>
                </a:ext>
                <a:ext uri="{C183D7F6-B498-43B3-948B-1728B52AA6E4}">
                  <adec:decorative xmlns:adec="http://schemas.microsoft.com/office/drawing/2017/decorative" val="1"/>
                </a:ext>
              </a:extLst>
            </p:cNvPr>
            <p:cNvSpPr txBox="1"/>
            <p:nvPr/>
          </p:nvSpPr>
          <p:spPr>
            <a:xfrm>
              <a:off x="8355541" y="1842831"/>
              <a:ext cx="2820913" cy="1815958"/>
            </a:xfrm>
            <a:prstGeom prst="rect">
              <a:avLst/>
            </a:prstGeom>
            <a:solidFill>
              <a:schemeClr val="bg1">
                <a:lumMod val="7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marL="1087438" indent="-171450" algn="l">
                <a:spcAft>
                  <a:spcPts val="1200"/>
                </a:spcAft>
                <a:buFont typeface="Arial" panose="020B0604020202020204" pitchFamily="34" charset="0"/>
                <a:buChar char="•"/>
              </a:pPr>
              <a:r>
                <a:rPr lang="en-US" dirty="0">
                  <a:solidFill>
                    <a:schemeClr val="tx1"/>
                  </a:solidFill>
                </a:rPr>
                <a:t>Altered Ventricular Load with High Intracavitary Pressures </a:t>
              </a:r>
            </a:p>
            <a:p>
              <a:pPr marL="1087438" indent="-171450" algn="l">
                <a:spcAft>
                  <a:spcPts val="1200"/>
                </a:spcAft>
                <a:buFont typeface="Arial" panose="020B0604020202020204" pitchFamily="34" charset="0"/>
                <a:buChar char="•"/>
              </a:pPr>
              <a:r>
                <a:rPr lang="en-US" dirty="0">
                  <a:solidFill>
                    <a:schemeClr val="tx1"/>
                  </a:solidFill>
                </a:rPr>
                <a:t>Impaired LV compliance</a:t>
              </a:r>
            </a:p>
          </p:txBody>
        </p:sp>
        <p:pic>
          <p:nvPicPr>
            <p:cNvPr id="28" name="Graphic 27" descr="Heart organ with solid fill">
              <a:extLst>
                <a:ext uri="{FF2B5EF4-FFF2-40B4-BE49-F238E27FC236}">
                  <a16:creationId xmlns:a16="http://schemas.microsoft.com/office/drawing/2014/main" id="{377A9B3B-6763-0D95-7751-08F86DB18F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55541" y="2015942"/>
              <a:ext cx="1157360" cy="1157360"/>
            </a:xfrm>
            <a:prstGeom prst="rect">
              <a:avLst/>
            </a:prstGeom>
          </p:spPr>
        </p:pic>
      </p:grpSp>
      <p:sp>
        <p:nvSpPr>
          <p:cNvPr id="31" name="TextBox 30">
            <a:extLst>
              <a:ext uri="{FF2B5EF4-FFF2-40B4-BE49-F238E27FC236}">
                <a16:creationId xmlns:a16="http://schemas.microsoft.com/office/drawing/2014/main" id="{567124D7-8F8D-2402-181B-7659D967AADD}"/>
              </a:ext>
              <a:ext uri="{C183D7F6-B498-43B3-948B-1728B52AA6E4}">
                <adec:decorative xmlns:adec="http://schemas.microsoft.com/office/drawing/2017/decorative" val="1"/>
              </a:ext>
            </a:extLst>
          </p:cNvPr>
          <p:cNvSpPr txBox="1"/>
          <p:nvPr/>
        </p:nvSpPr>
        <p:spPr>
          <a:xfrm>
            <a:off x="9127358" y="2618164"/>
            <a:ext cx="1862163" cy="310739"/>
          </a:xfrm>
          <a:prstGeom prst="rect">
            <a:avLst/>
          </a:prstGeom>
          <a:solidFill>
            <a:schemeClr val="bg1">
              <a:lumMod val="7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solidFill>
                  <a:schemeClr val="tx1"/>
                </a:solidFill>
              </a:rPr>
              <a:t>Exercise Capacity</a:t>
            </a:r>
          </a:p>
        </p:txBody>
      </p:sp>
      <p:sp>
        <p:nvSpPr>
          <p:cNvPr id="35" name="TextBox 34">
            <a:extLst>
              <a:ext uri="{FF2B5EF4-FFF2-40B4-BE49-F238E27FC236}">
                <a16:creationId xmlns:a16="http://schemas.microsoft.com/office/drawing/2014/main" id="{4284857C-3A1F-4E29-6778-4173BFD77B0B}"/>
              </a:ext>
              <a:ext uri="{C183D7F6-B498-43B3-948B-1728B52AA6E4}">
                <adec:decorative xmlns:adec="http://schemas.microsoft.com/office/drawing/2017/decorative" val="1"/>
              </a:ext>
            </a:extLst>
          </p:cNvPr>
          <p:cNvSpPr txBox="1"/>
          <p:nvPr/>
        </p:nvSpPr>
        <p:spPr>
          <a:xfrm>
            <a:off x="9203459" y="4006117"/>
            <a:ext cx="1786062" cy="747401"/>
          </a:xfrm>
          <a:prstGeom prst="rect">
            <a:avLst/>
          </a:prstGeom>
          <a:solidFill>
            <a:schemeClr val="bg1">
              <a:lumMod val="7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solidFill>
                  <a:schemeClr val="tx1"/>
                </a:solidFill>
              </a:rPr>
              <a:t>Adverse prognosis independent of LVOTO</a:t>
            </a:r>
          </a:p>
        </p:txBody>
      </p:sp>
      <p:sp>
        <p:nvSpPr>
          <p:cNvPr id="4" name="Slide Number Placeholder 3">
            <a:extLst>
              <a:ext uri="{FF2B5EF4-FFF2-40B4-BE49-F238E27FC236}">
                <a16:creationId xmlns:a16="http://schemas.microsoft.com/office/drawing/2014/main" id="{BDFA791D-513D-BE3C-482B-0715D21570E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8</a:t>
            </a:fld>
            <a:endParaRPr lang="en-US" sz="900" dirty="0"/>
          </a:p>
        </p:txBody>
      </p:sp>
      <p:sp>
        <p:nvSpPr>
          <p:cNvPr id="2" name="Arrow: Down 1">
            <a:extLst>
              <a:ext uri="{FF2B5EF4-FFF2-40B4-BE49-F238E27FC236}">
                <a16:creationId xmlns:a16="http://schemas.microsoft.com/office/drawing/2014/main" id="{7D5A30F9-D384-9229-0823-CAF2E475807D}"/>
              </a:ext>
            </a:extLst>
          </p:cNvPr>
          <p:cNvSpPr/>
          <p:nvPr/>
        </p:nvSpPr>
        <p:spPr>
          <a:xfrm>
            <a:off x="8763088" y="2633562"/>
            <a:ext cx="315904" cy="310739"/>
          </a:xfrm>
          <a:prstGeom prst="downArrow">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31_Arrow">
            <a:extLst>
              <a:ext uri="{FF2B5EF4-FFF2-40B4-BE49-F238E27FC236}">
                <a16:creationId xmlns:a16="http://schemas.microsoft.com/office/drawing/2014/main" id="{1486A8BA-86E6-BB77-1F57-FA9D3E76D2C9}"/>
              </a:ext>
              <a:ext uri="{C183D7F6-B498-43B3-948B-1728B52AA6E4}">
                <adec:decorative xmlns:adec="http://schemas.microsoft.com/office/drawing/2017/decorative" val="1"/>
              </a:ext>
            </a:extLst>
          </p:cNvPr>
          <p:cNvPicPr/>
          <p:nvPr/>
        </p:nvPicPr>
        <p:blipFill rotWithShape="1">
          <a:blip r:embed="rId2">
            <a:duotone>
              <a:schemeClr val="bg2">
                <a:shade val="45000"/>
                <a:satMod val="135000"/>
              </a:schemeClr>
              <a:prstClr val="white"/>
            </a:duotone>
          </a:blip>
          <a:stretch>
            <a:fillRect/>
          </a:stretch>
        </p:blipFill>
        <p:spPr>
          <a:xfrm flipH="1">
            <a:off x="7437087" y="2885402"/>
            <a:ext cx="836543" cy="466270"/>
          </a:xfrm>
          <a:prstGeom prst="rect">
            <a:avLst/>
          </a:prstGeom>
          <a:noFill/>
        </p:spPr>
      </p:pic>
      <p:pic>
        <p:nvPicPr>
          <p:cNvPr id="5" name="31_Arrow">
            <a:extLst>
              <a:ext uri="{FF2B5EF4-FFF2-40B4-BE49-F238E27FC236}">
                <a16:creationId xmlns:a16="http://schemas.microsoft.com/office/drawing/2014/main" id="{0A70B0D0-D202-7F0E-445C-F55434D26A00}"/>
              </a:ext>
              <a:ext uri="{C183D7F6-B498-43B3-948B-1728B52AA6E4}">
                <adec:decorative xmlns:adec="http://schemas.microsoft.com/office/drawing/2017/decorative" val="1"/>
              </a:ext>
            </a:extLst>
          </p:cNvPr>
          <p:cNvPicPr/>
          <p:nvPr/>
        </p:nvPicPr>
        <p:blipFill rotWithShape="1">
          <a:blip r:embed="rId2">
            <a:duotone>
              <a:schemeClr val="bg2">
                <a:shade val="45000"/>
                <a:satMod val="135000"/>
              </a:schemeClr>
              <a:prstClr val="white"/>
            </a:duotone>
          </a:blip>
          <a:stretch>
            <a:fillRect/>
          </a:stretch>
        </p:blipFill>
        <p:spPr>
          <a:xfrm flipH="1">
            <a:off x="7636439" y="4146614"/>
            <a:ext cx="836543" cy="466270"/>
          </a:xfrm>
          <a:prstGeom prst="rect">
            <a:avLst/>
          </a:prstGeom>
          <a:noFill/>
        </p:spPr>
      </p:pic>
      <p:sp>
        <p:nvSpPr>
          <p:cNvPr id="7" name="TextBox 6">
            <a:extLst>
              <a:ext uri="{FF2B5EF4-FFF2-40B4-BE49-F238E27FC236}">
                <a16:creationId xmlns:a16="http://schemas.microsoft.com/office/drawing/2014/main" id="{F733FDB8-560A-59EC-8D22-68EF7FEC07B1}"/>
              </a:ext>
              <a:ext uri="{C183D7F6-B498-43B3-948B-1728B52AA6E4}">
                <adec:decorative xmlns:adec="http://schemas.microsoft.com/office/drawing/2017/decorative" val="1"/>
              </a:ext>
            </a:extLst>
          </p:cNvPr>
          <p:cNvSpPr txBox="1"/>
          <p:nvPr/>
        </p:nvSpPr>
        <p:spPr>
          <a:xfrm>
            <a:off x="9155082" y="3055680"/>
            <a:ext cx="1862163" cy="310739"/>
          </a:xfrm>
          <a:prstGeom prst="rect">
            <a:avLst/>
          </a:prstGeom>
          <a:solidFill>
            <a:schemeClr val="bg1">
              <a:lumMod val="7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solidFill>
                  <a:schemeClr val="tx1"/>
                </a:solidFill>
              </a:rPr>
              <a:t>Heart Failure</a:t>
            </a:r>
          </a:p>
        </p:txBody>
      </p:sp>
      <p:sp>
        <p:nvSpPr>
          <p:cNvPr id="9" name="TextBox 8">
            <a:extLst>
              <a:ext uri="{FF2B5EF4-FFF2-40B4-BE49-F238E27FC236}">
                <a16:creationId xmlns:a16="http://schemas.microsoft.com/office/drawing/2014/main" id="{7AE3A626-063E-0C6B-AA8A-E6355A5390B8}"/>
              </a:ext>
              <a:ext uri="{C183D7F6-B498-43B3-948B-1728B52AA6E4}">
                <adec:decorative xmlns:adec="http://schemas.microsoft.com/office/drawing/2017/decorative" val="1"/>
              </a:ext>
            </a:extLst>
          </p:cNvPr>
          <p:cNvSpPr txBox="1"/>
          <p:nvPr/>
        </p:nvSpPr>
        <p:spPr>
          <a:xfrm>
            <a:off x="9155081" y="3522382"/>
            <a:ext cx="1862163" cy="310739"/>
          </a:xfrm>
          <a:prstGeom prst="rect">
            <a:avLst/>
          </a:prstGeom>
          <a:solidFill>
            <a:schemeClr val="bg1">
              <a:lumMod val="7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solidFill>
                  <a:schemeClr val="tx1"/>
                </a:solidFill>
              </a:rPr>
              <a:t>Dyspnea</a:t>
            </a:r>
          </a:p>
        </p:txBody>
      </p:sp>
    </p:spTree>
    <p:extLst>
      <p:ext uri="{BB962C8B-B14F-4D97-AF65-F5344CB8AC3E}">
        <p14:creationId xmlns:p14="http://schemas.microsoft.com/office/powerpoint/2010/main" val="3971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22" presetClass="entr" presetSubtype="8"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left)">
                                      <p:cBhvr>
                                        <p:cTn id="14" dur="500"/>
                                        <p:tgtEl>
                                          <p:spTgt spid="21"/>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86"/>
                                        </p:tgtEl>
                                        <p:attrNameLst>
                                          <p:attrName>style.visibility</p:attrName>
                                        </p:attrNameLst>
                                      </p:cBhvr>
                                      <p:to>
                                        <p:strVal val="visible"/>
                                      </p:to>
                                    </p:set>
                                    <p:animEffect transition="in" filter="fade">
                                      <p:cBhvr>
                                        <p:cTn id="18" dur="500"/>
                                        <p:tgtEl>
                                          <p:spTgt spid="8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22" presetClass="entr" presetSubtype="2"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right)">
                                      <p:cBhvr>
                                        <p:cTn id="26" dur="500"/>
                                        <p:tgtEl>
                                          <p:spTgt spid="26"/>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87"/>
                                        </p:tgtEl>
                                        <p:attrNameLst>
                                          <p:attrName>style.visibility</p:attrName>
                                        </p:attrNameLst>
                                      </p:cBhvr>
                                      <p:to>
                                        <p:strVal val="visible"/>
                                      </p:to>
                                    </p:set>
                                    <p:animEffect transition="in" filter="fade">
                                      <p:cBhvr>
                                        <p:cTn id="30" dur="500"/>
                                        <p:tgtEl>
                                          <p:spTgt spid="87"/>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500"/>
                                        <p:tgtEl>
                                          <p:spTgt spid="35"/>
                                        </p:tgtEl>
                                      </p:cBhvr>
                                    </p:animEffect>
                                  </p:childTnLst>
                                </p:cTn>
                              </p:par>
                              <p:par>
                                <p:cTn id="39" presetID="22" presetClass="entr" presetSubtype="8"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left)">
                                      <p:cBhvr>
                                        <p:cTn id="41" dur="500"/>
                                        <p:tgtEl>
                                          <p:spTgt spid="3"/>
                                        </p:tgtEl>
                                      </p:cBhvr>
                                    </p:animEffect>
                                  </p:childTnLst>
                                </p:cTn>
                              </p:par>
                              <p:par>
                                <p:cTn id="42" presetID="22" presetClass="entr" presetSubtype="8"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left)">
                                      <p:cBhvr>
                                        <p:cTn id="44" dur="500"/>
                                        <p:tgtEl>
                                          <p:spTgt spid="5"/>
                                        </p:tgtEl>
                                      </p:cBhvr>
                                    </p:animEffect>
                                  </p:childTnLst>
                                </p:cTn>
                              </p:par>
                            </p:childTnLst>
                          </p:cTn>
                        </p:par>
                        <p:par>
                          <p:cTn id="45" fill="hold">
                            <p:stCondLst>
                              <p:cond delay="2000"/>
                            </p:stCondLst>
                            <p:childTnLst>
                              <p:par>
                                <p:cTn id="46" presetID="10" presetClass="entr" presetSubtype="0"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childTnLst>
                          </p:cTn>
                        </p:par>
                        <p:par>
                          <p:cTn id="49" fill="hold">
                            <p:stCondLst>
                              <p:cond delay="2500"/>
                            </p:stCondLst>
                            <p:childTnLst>
                              <p:par>
                                <p:cTn id="50" presetID="10" presetClass="entr" presetSubtype="0"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31" grpId="0" animBg="1"/>
      <p:bldP spid="35" grpId="0" animBg="1"/>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83DFB-584E-7E4D-A1B2-2EB79586AD9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9E1F4DA-43FD-37B1-85F3-365EA0047DA4}"/>
              </a:ext>
            </a:extLst>
          </p:cNvPr>
          <p:cNvSpPr>
            <a:spLocks noGrp="1"/>
          </p:cNvSpPr>
          <p:nvPr>
            <p:ph type="title"/>
          </p:nvPr>
        </p:nvSpPr>
        <p:spPr>
          <a:xfrm>
            <a:off x="838201" y="365125"/>
            <a:ext cx="9546202" cy="660111"/>
          </a:xfrm>
        </p:spPr>
        <p:txBody>
          <a:bodyPr/>
          <a:lstStyle/>
          <a:p>
            <a:r>
              <a:rPr lang="en-US" dirty="0"/>
              <a:t>Pathophysiology of HCM: Mitral Regurgitation</a:t>
            </a:r>
          </a:p>
        </p:txBody>
      </p:sp>
      <p:sp>
        <p:nvSpPr>
          <p:cNvPr id="42" name="Rectangle 41" descr="This is an algorithm of the connection between left ventricular outflow tract obstruction and mitral valve abnormalities.">
            <a:extLst>
              <a:ext uri="{FF2B5EF4-FFF2-40B4-BE49-F238E27FC236}">
                <a16:creationId xmlns:a16="http://schemas.microsoft.com/office/drawing/2014/main" id="{F68ADEE9-6DC8-D7D1-BA61-10EC87FFECFD}"/>
              </a:ext>
              <a:ext uri="{C183D7F6-B498-43B3-948B-1728B52AA6E4}">
                <adec:decorative xmlns:adec="http://schemas.microsoft.com/office/drawing/2017/decorative" val="0"/>
              </a:ext>
            </a:extLst>
          </p:cNvPr>
          <p:cNvSpPr/>
          <p:nvPr/>
        </p:nvSpPr>
        <p:spPr>
          <a:xfrm flipH="1">
            <a:off x="1533833" y="1201862"/>
            <a:ext cx="7942007" cy="3242319"/>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B60EFA43-B1F7-6F69-9F86-73FA3A5CE6BA}"/>
              </a:ext>
              <a:ext uri="{C183D7F6-B498-43B3-948B-1728B52AA6E4}">
                <adec:decorative xmlns:adec="http://schemas.microsoft.com/office/drawing/2017/decorative" val="1"/>
              </a:ext>
            </a:extLst>
          </p:cNvPr>
          <p:cNvCxnSpPr>
            <a:cxnSpLocks/>
          </p:cNvCxnSpPr>
          <p:nvPr/>
        </p:nvCxnSpPr>
        <p:spPr>
          <a:xfrm>
            <a:off x="-1698938" y="2952311"/>
            <a:ext cx="0" cy="42775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Elbow Connector 82">
            <a:extLst>
              <a:ext uri="{FF2B5EF4-FFF2-40B4-BE49-F238E27FC236}">
                <a16:creationId xmlns:a16="http://schemas.microsoft.com/office/drawing/2014/main" id="{C429AD1E-DF7E-FC81-9741-FCBFADA5066D}"/>
              </a:ext>
              <a:ext uri="{C183D7F6-B498-43B3-948B-1728B52AA6E4}">
                <adec:decorative xmlns:adec="http://schemas.microsoft.com/office/drawing/2017/decorative" val="1"/>
              </a:ext>
            </a:extLst>
          </p:cNvPr>
          <p:cNvCxnSpPr>
            <a:cxnSpLocks/>
          </p:cNvCxnSpPr>
          <p:nvPr/>
        </p:nvCxnSpPr>
        <p:spPr>
          <a:xfrm rot="5400000">
            <a:off x="-1499999" y="3027837"/>
            <a:ext cx="430138" cy="27432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9A82D02-7CE7-6D5D-6BA6-E36805EA2F51}"/>
              </a:ext>
              <a:ext uri="{C183D7F6-B498-43B3-948B-1728B52AA6E4}">
                <adec:decorative xmlns:adec="http://schemas.microsoft.com/office/drawing/2017/decorative" val="1"/>
              </a:ext>
            </a:extLst>
          </p:cNvPr>
          <p:cNvSpPr txBox="1"/>
          <p:nvPr/>
        </p:nvSpPr>
        <p:spPr>
          <a:xfrm>
            <a:off x="6355700" y="4333553"/>
            <a:ext cx="4028703" cy="917358"/>
          </a:xfrm>
          <a:prstGeom prst="rect">
            <a:avLst/>
          </a:prstGeom>
          <a:solidFill>
            <a:schemeClr val="accent1">
              <a:lumMod val="20000"/>
              <a:lumOff val="80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endParaRPr lang="en-US" sz="1200" dirty="0">
              <a:solidFill>
                <a:schemeClr val="tx1"/>
              </a:solidFill>
            </a:endParaRPr>
          </a:p>
        </p:txBody>
      </p:sp>
      <p:sp>
        <p:nvSpPr>
          <p:cNvPr id="17" name="TextBox 16">
            <a:extLst>
              <a:ext uri="{FF2B5EF4-FFF2-40B4-BE49-F238E27FC236}">
                <a16:creationId xmlns:a16="http://schemas.microsoft.com/office/drawing/2014/main" id="{A914D8A2-E274-C323-ED5D-9117F0814E5A}"/>
              </a:ext>
              <a:ext uri="{C183D7F6-B498-43B3-948B-1728B52AA6E4}">
                <adec:decorative xmlns:adec="http://schemas.microsoft.com/office/drawing/2017/decorative" val="0"/>
              </a:ext>
            </a:extLst>
          </p:cNvPr>
          <p:cNvSpPr txBox="1"/>
          <p:nvPr/>
        </p:nvSpPr>
        <p:spPr>
          <a:xfrm>
            <a:off x="6355699" y="4422900"/>
            <a:ext cx="4028703" cy="738664"/>
          </a:xfrm>
          <a:prstGeom prst="rect">
            <a:avLst/>
          </a:prstGeom>
          <a:noFill/>
        </p:spPr>
        <p:txBody>
          <a:bodyPr wrap="square">
            <a:spAutoFit/>
          </a:bodyPr>
          <a:lstStyle/>
          <a:p>
            <a:pPr lvl="0" algn="ctr" hangingPunct="0">
              <a:spcAft>
                <a:spcPts val="600"/>
              </a:spcAft>
              <a:buClr>
                <a:srgbClr val="000000"/>
              </a:buClr>
              <a:defRPr/>
            </a:pPr>
            <a:r>
              <a:rPr lang="en-US" sz="1400" kern="0" dirty="0">
                <a:solidFill>
                  <a:srgbClr val="000000"/>
                </a:solidFill>
                <a:latin typeface="Lub Dub Condensed" panose="020B0506030403020204" pitchFamily="34" charset="0"/>
                <a:cs typeface="Playfair Display"/>
                <a:sym typeface="Arial"/>
              </a:rPr>
              <a:t>Factors that affect the severity of LVOTO also may affect the degree of MR. Thus, imaging should be performed at rest and with provocation.</a:t>
            </a:r>
          </a:p>
        </p:txBody>
      </p:sp>
      <p:sp>
        <p:nvSpPr>
          <p:cNvPr id="19" name="TextBox 18">
            <a:extLst>
              <a:ext uri="{FF2B5EF4-FFF2-40B4-BE49-F238E27FC236}">
                <a16:creationId xmlns:a16="http://schemas.microsoft.com/office/drawing/2014/main" id="{A2A92567-2FF8-B27D-6C76-4A5D435FB4A6}"/>
              </a:ext>
              <a:ext uri="{C183D7F6-B498-43B3-948B-1728B52AA6E4}">
                <adec:decorative xmlns:adec="http://schemas.microsoft.com/office/drawing/2017/decorative" val="1"/>
              </a:ext>
            </a:extLst>
          </p:cNvPr>
          <p:cNvSpPr txBox="1"/>
          <p:nvPr/>
        </p:nvSpPr>
        <p:spPr>
          <a:xfrm>
            <a:off x="1684682" y="1405659"/>
            <a:ext cx="2750576" cy="660111"/>
          </a:xfrm>
          <a:prstGeom prst="rect">
            <a:avLst/>
          </a:prstGeom>
          <a:solidFill>
            <a:schemeClr val="bg1">
              <a:lumMod val="6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solidFill>
                  <a:schemeClr val="tx1"/>
                </a:solidFill>
                <a:latin typeface="Lub Dub Condensed" panose="020B0506030403020204" pitchFamily="34" charset="0"/>
              </a:rPr>
              <a:t>Common abnormalities of the Mitral Valve in HCM</a:t>
            </a:r>
          </a:p>
        </p:txBody>
      </p:sp>
      <p:sp>
        <p:nvSpPr>
          <p:cNvPr id="21" name="TextBox 20">
            <a:extLst>
              <a:ext uri="{FF2B5EF4-FFF2-40B4-BE49-F238E27FC236}">
                <a16:creationId xmlns:a16="http://schemas.microsoft.com/office/drawing/2014/main" id="{6D0F8A78-5215-7AE2-98A2-88F632822445}"/>
              </a:ext>
              <a:ext uri="{C183D7F6-B498-43B3-948B-1728B52AA6E4}">
                <adec:decorative xmlns:adec="http://schemas.microsoft.com/office/drawing/2017/decorative" val="1"/>
              </a:ext>
            </a:extLst>
          </p:cNvPr>
          <p:cNvSpPr txBox="1"/>
          <p:nvPr/>
        </p:nvSpPr>
        <p:spPr>
          <a:xfrm>
            <a:off x="1684681" y="2375636"/>
            <a:ext cx="2750570" cy="1197780"/>
          </a:xfrm>
          <a:prstGeom prst="rect">
            <a:avLst/>
          </a:prstGeom>
          <a:solidFill>
            <a:schemeClr val="bg1">
              <a:lumMod val="7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marL="285750" indent="-285750" algn="l">
              <a:buFont typeface="Arial" panose="020B0604020202020204" pitchFamily="34" charset="0"/>
              <a:buChar char="•"/>
            </a:pPr>
            <a:r>
              <a:rPr lang="en-US" dirty="0">
                <a:solidFill>
                  <a:schemeClr val="tx1"/>
                </a:solidFill>
              </a:rPr>
              <a:t>Excessive leaflet length</a:t>
            </a:r>
          </a:p>
          <a:p>
            <a:pPr marL="285750" indent="-285750" algn="l">
              <a:buFont typeface="Arial" panose="020B0604020202020204" pitchFamily="34" charset="0"/>
              <a:buChar char="•"/>
            </a:pPr>
            <a:r>
              <a:rPr lang="en-US" dirty="0">
                <a:solidFill>
                  <a:schemeClr val="tx1"/>
                </a:solidFill>
              </a:rPr>
              <a:t>Anomalous papillary muscle insertion</a:t>
            </a:r>
          </a:p>
          <a:p>
            <a:pPr marL="285750" indent="-285750" algn="l">
              <a:buFont typeface="Arial" panose="020B0604020202020204" pitchFamily="34" charset="0"/>
              <a:buChar char="•"/>
            </a:pPr>
            <a:r>
              <a:rPr lang="en-US" dirty="0">
                <a:solidFill>
                  <a:schemeClr val="tx1"/>
                </a:solidFill>
              </a:rPr>
              <a:t>Anteriorly displaced papillary muscles</a:t>
            </a:r>
          </a:p>
        </p:txBody>
      </p:sp>
      <p:cxnSp>
        <p:nvCxnSpPr>
          <p:cNvPr id="22" name="Straight Arrow Connector 21">
            <a:extLst>
              <a:ext uri="{FF2B5EF4-FFF2-40B4-BE49-F238E27FC236}">
                <a16:creationId xmlns:a16="http://schemas.microsoft.com/office/drawing/2014/main" id="{7B76C941-D8A3-4E82-3AA8-B7F7376F3CB7}"/>
              </a:ext>
              <a:ext uri="{C183D7F6-B498-43B3-948B-1728B52AA6E4}">
                <adec:decorative xmlns:adec="http://schemas.microsoft.com/office/drawing/2017/decorative" val="1"/>
              </a:ext>
            </a:extLst>
          </p:cNvPr>
          <p:cNvCxnSpPr>
            <a:cxnSpLocks/>
            <a:stCxn id="19" idx="2"/>
            <a:endCxn id="21" idx="0"/>
          </p:cNvCxnSpPr>
          <p:nvPr/>
        </p:nvCxnSpPr>
        <p:spPr>
          <a:xfrm flipH="1">
            <a:off x="3059966" y="2065770"/>
            <a:ext cx="4" cy="30986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92D7C61-1D62-C4E8-B2C2-052279C4D236}"/>
              </a:ext>
              <a:ext uri="{C183D7F6-B498-43B3-948B-1728B52AA6E4}">
                <adec:decorative xmlns:adec="http://schemas.microsoft.com/office/drawing/2017/decorative" val="1"/>
              </a:ext>
            </a:extLst>
          </p:cNvPr>
          <p:cNvSpPr txBox="1"/>
          <p:nvPr/>
        </p:nvSpPr>
        <p:spPr>
          <a:xfrm>
            <a:off x="7179728" y="1405658"/>
            <a:ext cx="1914831" cy="660111"/>
          </a:xfrm>
          <a:prstGeom prst="rect">
            <a:avLst/>
          </a:prstGeom>
          <a:solidFill>
            <a:schemeClr val="accent1">
              <a:lumMod val="7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2000" dirty="0"/>
              <a:t>MR occurs</a:t>
            </a:r>
          </a:p>
        </p:txBody>
      </p:sp>
      <p:sp>
        <p:nvSpPr>
          <p:cNvPr id="27" name="TextBox 26">
            <a:extLst>
              <a:ext uri="{FF2B5EF4-FFF2-40B4-BE49-F238E27FC236}">
                <a16:creationId xmlns:a16="http://schemas.microsoft.com/office/drawing/2014/main" id="{2F0E5D06-5082-9573-3990-8E531C5EBC73}"/>
              </a:ext>
              <a:ext uri="{C183D7F6-B498-43B3-948B-1728B52AA6E4}">
                <adec:decorative xmlns:adec="http://schemas.microsoft.com/office/drawing/2017/decorative" val="1"/>
              </a:ext>
            </a:extLst>
          </p:cNvPr>
          <p:cNvSpPr txBox="1"/>
          <p:nvPr/>
        </p:nvSpPr>
        <p:spPr>
          <a:xfrm>
            <a:off x="8533425" y="2509301"/>
            <a:ext cx="2094683" cy="87076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Secondarily from SAM  </a:t>
            </a:r>
          </a:p>
        </p:txBody>
      </p:sp>
      <p:sp>
        <p:nvSpPr>
          <p:cNvPr id="8" name="Text Placeholder 7">
            <a:extLst>
              <a:ext uri="{FF2B5EF4-FFF2-40B4-BE49-F238E27FC236}">
                <a16:creationId xmlns:a16="http://schemas.microsoft.com/office/drawing/2014/main" id="{F286BDBC-EACC-2DAF-AE45-6CDED1F7BE11}"/>
              </a:ext>
            </a:extLst>
          </p:cNvPr>
          <p:cNvSpPr>
            <a:spLocks noGrp="1"/>
          </p:cNvSpPr>
          <p:nvPr>
            <p:ph type="body" sz="quarter" idx="13"/>
          </p:nvPr>
        </p:nvSpPr>
        <p:spPr>
          <a:xfrm>
            <a:off x="2193822" y="5928246"/>
            <a:ext cx="7804355" cy="387685"/>
          </a:xfrm>
        </p:spPr>
        <p:txBody>
          <a:bodyPr/>
          <a:lstStyle/>
          <a:p>
            <a:pPr algn="ctr"/>
            <a:r>
              <a:rPr lang="en-US" b="1" dirty="0"/>
              <a:t>Abbreviations: </a:t>
            </a:r>
            <a:r>
              <a:rPr lang="en-US" dirty="0"/>
              <a:t>HCM indicates hypertrophic cardiomyopathy; LVOTO, left ventricular outflow tract; </a:t>
            </a:r>
            <a:br>
              <a:rPr lang="en-US" dirty="0"/>
            </a:br>
            <a:r>
              <a:rPr lang="en-US" dirty="0"/>
              <a:t>MR, mitral regurgitation; and SAM, systolic anterior motion. </a:t>
            </a:r>
          </a:p>
        </p:txBody>
      </p:sp>
      <p:sp>
        <p:nvSpPr>
          <p:cNvPr id="4" name="Slide Number Placeholder 3">
            <a:extLst>
              <a:ext uri="{FF2B5EF4-FFF2-40B4-BE49-F238E27FC236}">
                <a16:creationId xmlns:a16="http://schemas.microsoft.com/office/drawing/2014/main" id="{8175D7A9-7061-D053-7B8E-41DDF33985B6}"/>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9</a:t>
            </a:fld>
            <a:endParaRPr lang="en-US" sz="900" dirty="0"/>
          </a:p>
        </p:txBody>
      </p:sp>
      <p:sp>
        <p:nvSpPr>
          <p:cNvPr id="2" name="TextBox 1">
            <a:extLst>
              <a:ext uri="{FF2B5EF4-FFF2-40B4-BE49-F238E27FC236}">
                <a16:creationId xmlns:a16="http://schemas.microsoft.com/office/drawing/2014/main" id="{E1DB2825-338F-C07B-0AC7-862E81BB256A}"/>
              </a:ext>
              <a:ext uri="{C183D7F6-B498-43B3-948B-1728B52AA6E4}">
                <adec:decorative xmlns:adec="http://schemas.microsoft.com/office/drawing/2017/decorative" val="1"/>
              </a:ext>
            </a:extLst>
          </p:cNvPr>
          <p:cNvSpPr txBox="1"/>
          <p:nvPr/>
        </p:nvSpPr>
        <p:spPr>
          <a:xfrm>
            <a:off x="5751980" y="2499994"/>
            <a:ext cx="2094695" cy="880072"/>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Primarily from leaflet abnormalities  </a:t>
            </a:r>
          </a:p>
        </p:txBody>
      </p:sp>
      <p:cxnSp>
        <p:nvCxnSpPr>
          <p:cNvPr id="7" name="Straight Arrow Connector 6">
            <a:extLst>
              <a:ext uri="{FF2B5EF4-FFF2-40B4-BE49-F238E27FC236}">
                <a16:creationId xmlns:a16="http://schemas.microsoft.com/office/drawing/2014/main" id="{3E434B6E-A2EE-4CB0-2466-2474E075E2F0}"/>
              </a:ext>
              <a:ext uri="{C183D7F6-B498-43B3-948B-1728B52AA6E4}">
                <adec:decorative xmlns:adec="http://schemas.microsoft.com/office/drawing/2017/decorative" val="1"/>
              </a:ext>
            </a:extLst>
          </p:cNvPr>
          <p:cNvCxnSpPr>
            <a:cxnSpLocks/>
          </p:cNvCxnSpPr>
          <p:nvPr/>
        </p:nvCxnSpPr>
        <p:spPr>
          <a:xfrm>
            <a:off x="8886778" y="2065769"/>
            <a:ext cx="0" cy="44353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7797516-70DB-2C76-1BF8-918338201B30}"/>
              </a:ext>
              <a:ext uri="{C183D7F6-B498-43B3-948B-1728B52AA6E4}">
                <adec:decorative xmlns:adec="http://schemas.microsoft.com/office/drawing/2017/decorative" val="1"/>
              </a:ext>
            </a:extLst>
          </p:cNvPr>
          <p:cNvCxnSpPr>
            <a:cxnSpLocks/>
          </p:cNvCxnSpPr>
          <p:nvPr/>
        </p:nvCxnSpPr>
        <p:spPr>
          <a:xfrm>
            <a:off x="7406931" y="2056689"/>
            <a:ext cx="0" cy="44330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4" name="dysfunction_diasto">
            <a:extLst>
              <a:ext uri="{FF2B5EF4-FFF2-40B4-BE49-F238E27FC236}">
                <a16:creationId xmlns:a16="http://schemas.microsoft.com/office/drawing/2014/main" id="{46B7FAA6-7A28-68B2-592B-52EC40E0CE52}"/>
              </a:ext>
              <a:ext uri="{C183D7F6-B498-43B3-948B-1728B52AA6E4}">
                <adec:decorative xmlns:adec="http://schemas.microsoft.com/office/drawing/2017/decorative" val="1"/>
              </a:ext>
            </a:extLst>
          </p:cNvPr>
          <p:cNvPicPr/>
          <p:nvPr/>
        </p:nvPicPr>
        <p:blipFill rotWithShape="1">
          <a:blip r:embed="rId2"/>
          <a:stretch>
            <a:fillRect/>
          </a:stretch>
        </p:blipFill>
        <p:spPr>
          <a:xfrm>
            <a:off x="2387973" y="3730923"/>
            <a:ext cx="1603182" cy="1914698"/>
          </a:xfrm>
          <a:prstGeom prst="rect">
            <a:avLst/>
          </a:prstGeom>
          <a:solidFill>
            <a:schemeClr val="bg1">
              <a:lumMod val="75000"/>
            </a:schemeClr>
          </a:solidFill>
          <a:ln>
            <a:solidFill>
              <a:srgbClr val="C00000"/>
            </a:solidFill>
          </a:ln>
        </p:spPr>
      </p:pic>
      <p:pic>
        <p:nvPicPr>
          <p:cNvPr id="32" name="Graphic 31" descr="Aperture outline">
            <a:extLst>
              <a:ext uri="{FF2B5EF4-FFF2-40B4-BE49-F238E27FC236}">
                <a16:creationId xmlns:a16="http://schemas.microsoft.com/office/drawing/2014/main" id="{C4D9EAE1-ECDC-F300-2818-4AA284CA41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79101" y="4296463"/>
            <a:ext cx="914400" cy="914400"/>
          </a:xfrm>
          <a:prstGeom prst="rect">
            <a:avLst/>
          </a:prstGeom>
        </p:spPr>
      </p:pic>
    </p:spTree>
    <p:extLst>
      <p:ext uri="{BB962C8B-B14F-4D97-AF65-F5344CB8AC3E}">
        <p14:creationId xmlns:p14="http://schemas.microsoft.com/office/powerpoint/2010/main" val="374870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up)">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up)">
                                      <p:cBhvr>
                                        <p:cTn id="38" dur="500"/>
                                        <p:tgtEl>
                                          <p:spTgt spid="7"/>
                                        </p:tgtEl>
                                      </p:cBhvr>
                                    </p:animEffect>
                                  </p:childTnLst>
                                </p:cTn>
                              </p:par>
                            </p:childTnLst>
                          </p:cTn>
                        </p:par>
                        <p:par>
                          <p:cTn id="39" fill="hold">
                            <p:stCondLst>
                              <p:cond delay="4000"/>
                            </p:stCondLst>
                            <p:childTnLst>
                              <p:par>
                                <p:cTn id="40" presetID="22" presetClass="entr" presetSubtype="1"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up)">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9" grpId="0" animBg="1"/>
      <p:bldP spid="21" grpId="0" animBg="1"/>
      <p:bldP spid="25" grpId="0" animBg="1"/>
      <p:bldP spid="27" grpId="0" animBg="1"/>
      <p:bldP spid="2" grpId="0"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B0E433B9E103C4492A93F37BAB6E962" ma:contentTypeVersion="7" ma:contentTypeDescription="Create a new document." ma:contentTypeScope="" ma:versionID="bfb9c436a5ceb9e7c3aa8c095b435c28">
  <xsd:schema xmlns:xsd="http://www.w3.org/2001/XMLSchema" xmlns:xs="http://www.w3.org/2001/XMLSchema" xmlns:p="http://schemas.microsoft.com/office/2006/metadata/properties" xmlns:ns3="292e6601-2771-43db-a7cc-8f168ee05178" targetNamespace="http://schemas.microsoft.com/office/2006/metadata/properties" ma:root="true" ma:fieldsID="bd37d2f694029b663802a6450382577b" ns3:_="">
    <xsd:import namespace="292e6601-2771-43db-a7cc-8f168ee0517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2e6601-2771-43db-a7cc-8f168ee051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55DA03-3874-4E63-AD72-36EA0429E26E}">
  <ds:schemaRefs>
    <ds:schemaRef ds:uri="http://purl.org/dc/elements/1.1/"/>
    <ds:schemaRef ds:uri="292e6601-2771-43db-a7cc-8f168ee05178"/>
    <ds:schemaRef ds:uri="http://schemas.microsoft.com/office/2006/documentManagement/types"/>
    <ds:schemaRef ds:uri="http://schemas.openxmlformats.org/package/2006/metadata/core-properties"/>
    <ds:schemaRef ds:uri="http://www.w3.org/XML/1998/namespace"/>
    <ds:schemaRef ds:uri="http://schemas.microsoft.com/office/2006/metadata/properties"/>
    <ds:schemaRef ds:uri="http://purl.org/dc/terms/"/>
    <ds:schemaRef ds:uri="http://purl.org/dc/dcmitype/"/>
    <ds:schemaRef ds:uri="http://schemas.microsoft.com/office/infopath/2007/PartnerControls"/>
  </ds:schemaRefs>
</ds:datastoreItem>
</file>

<file path=customXml/itemProps2.xml><?xml version="1.0" encoding="utf-8"?>
<ds:datastoreItem xmlns:ds="http://schemas.openxmlformats.org/officeDocument/2006/customXml" ds:itemID="{7E0A0DAB-25DB-4D86-A0F2-CD6D97CD76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2e6601-2771-43db-a7cc-8f168ee051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91034C-CD83-40A7-8A0E-85EF59FF40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76717</TotalTime>
  <Words>5240</Words>
  <Application>Microsoft Office PowerPoint</Application>
  <PresentationFormat>Widescreen</PresentationFormat>
  <Paragraphs>599</Paragraphs>
  <Slides>33</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Calibri</vt:lpstr>
      <vt:lpstr>Lub Dub Bold</vt:lpstr>
      <vt:lpstr>Lub Dub Condensed</vt:lpstr>
      <vt:lpstr>Lub Dub Heavy</vt:lpstr>
      <vt:lpstr>Lub Dub Light</vt:lpstr>
      <vt:lpstr>Lub Dub Medium</vt:lpstr>
      <vt:lpstr>Times New Roman</vt:lpstr>
      <vt:lpstr>Wingdings</vt:lpstr>
      <vt:lpstr>2_Office Theme</vt:lpstr>
      <vt:lpstr>Guideline Essential: AHA Clinical Slide Series</vt:lpstr>
      <vt:lpstr>Table 1.  Applying Class of Recommendation and Level of Evidence to Clinical Strategies, Interventions, Treatments, or Diagnostic Testing in Patient Care </vt:lpstr>
      <vt:lpstr>Hypertrophic Cardiomyopathy Prevalence and Characteristics</vt:lpstr>
      <vt:lpstr>Defining Hypertrophic Cardiomyopathy in 2024</vt:lpstr>
      <vt:lpstr>Adverse Event Associated Hypertrophic Cardiomyopathy</vt:lpstr>
      <vt:lpstr>Pathophysiology of Hypertrophic Cardiomyopathy</vt:lpstr>
      <vt:lpstr>Pathophysiology of HCM: LVOTO </vt:lpstr>
      <vt:lpstr>Pathophysiology of HCM: Diastolic Dysfunction</vt:lpstr>
      <vt:lpstr>Pathophysiology of HCM: Mitral Regurgitation</vt:lpstr>
      <vt:lpstr>Recommendations for  Shared Decision-Making in HCM</vt:lpstr>
      <vt:lpstr>Patient Centered Team-Based Care</vt:lpstr>
      <vt:lpstr>Septal Reduction Therapy</vt:lpstr>
      <vt:lpstr>Diagnosis and Initial Evaluation</vt:lpstr>
      <vt:lpstr>Clinical Features in Patients with “HCM Mimics”</vt:lpstr>
      <vt:lpstr>Guidance for Family Management</vt:lpstr>
      <vt:lpstr>Guidance for Individuals Diagnosed with Clinical HCM</vt:lpstr>
      <vt:lpstr>Screening with Electrocardiography and 2D Echocardiography Recommendations in Asymptomatic Family Members*</vt:lpstr>
      <vt:lpstr>Genetic Testing</vt:lpstr>
      <vt:lpstr>Heart Rhythm Assessment in HCM</vt:lpstr>
      <vt:lpstr>Risk Assessment of  Sudden Cardiac Death (SCD) in HCM</vt:lpstr>
      <vt:lpstr>ICD Placement in High-Risk Patients with HCM</vt:lpstr>
      <vt:lpstr>Pharmacologic Management of Obstructive and Non-Obstructive HCM</vt:lpstr>
      <vt:lpstr>Invasive Management of Obstructive HCM</vt:lpstr>
      <vt:lpstr>Hypertrophic Cardiomyopathy with Advanced Heart Failure </vt:lpstr>
      <vt:lpstr>Management of Atrial Fibrillation in Patients with HCM</vt:lpstr>
      <vt:lpstr>Management of Ventricular Tachycardia in Patients with HCM</vt:lpstr>
      <vt:lpstr>Recreational Physical Activity and Competitive Sports in HCM</vt:lpstr>
      <vt:lpstr>Occupation Recommendations in HCM</vt:lpstr>
      <vt:lpstr>Pregnancy in HCM</vt:lpstr>
      <vt:lpstr>Unmet Needs and Future Directions</vt:lpstr>
      <vt:lpstr>HCM-AF Risk Calculator: Risk for Atrial Fibrillation in Hypertrophic Cardiomyopathy</vt:lpstr>
      <vt:lpstr>Acknowledgments</vt:lpstr>
      <vt:lpstr>Copyright and Permissions Notice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 Essentials: AHA Clinical Slide Series: 2024 AHA/ACC/AMSSM/HRS/PACES/SCMR Guideline for the Management of Hypertrophic Cardiomyopathy</dc:title>
  <dc:creator>AmericanHeartAssociation@heart.org</dc:creator>
  <cp:lastModifiedBy>Stacy Ragsdale</cp:lastModifiedBy>
  <cp:revision>58</cp:revision>
  <dcterms:created xsi:type="dcterms:W3CDTF">2023-03-14T11:56:10Z</dcterms:created>
  <dcterms:modified xsi:type="dcterms:W3CDTF">2025-10-01T19:02:36Z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0x0101006B0E433B9E103C4492A93F37BAB6E962</vt:lpwstr>
  </property>
</Properties>
</file>