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notesSlides/notesSlide24.xml" ContentType="application/vnd.openxmlformats-officedocument.presentationml.notesSlide+xml"/>
  <Override PartName="/ppt/slideLayouts/slideLayout12.xml" ContentType="application/vnd.openxmlformats-officedocument.presentationml.slideLayout+xml"/>
  <Override PartName="/ppt/notesSlides/notesSlide25.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6" r:id="rId2"/>
    <p:sldId id="279" r:id="rId3"/>
    <p:sldId id="481" r:id="rId4"/>
    <p:sldId id="360" r:id="rId5"/>
    <p:sldId id="485" r:id="rId6"/>
    <p:sldId id="362" r:id="rId7"/>
    <p:sldId id="363" r:id="rId8"/>
    <p:sldId id="410" r:id="rId9"/>
    <p:sldId id="482" r:id="rId10"/>
    <p:sldId id="267" r:id="rId11"/>
    <p:sldId id="411" r:id="rId12"/>
    <p:sldId id="483" r:id="rId13"/>
    <p:sldId id="412" r:id="rId14"/>
    <p:sldId id="486" r:id="rId15"/>
    <p:sldId id="487" r:id="rId16"/>
    <p:sldId id="475" r:id="rId17"/>
    <p:sldId id="280" r:id="rId18"/>
    <p:sldId id="476" r:id="rId19"/>
    <p:sldId id="477" r:id="rId20"/>
    <p:sldId id="270" r:id="rId21"/>
    <p:sldId id="488" r:id="rId22"/>
    <p:sldId id="479" r:id="rId23"/>
    <p:sldId id="484" r:id="rId24"/>
    <p:sldId id="276" r:id="rId25"/>
    <p:sldId id="278" r:id="rId26"/>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4A1620-5026-F278-B46A-A17812801DA8}" name="Scott Marrero" initials="SM" userId="49ba2ae1931879c2" providerId="Windows Live"/>
  <p188:author id="{C648C53F-4416-7925-7F89-404D8ED8AEE1}" name="Natalia Ortiz" initials="NO" userId="S::Natalia.Ortiz@heart.org::474857b9-0d55-46e5-9729-a377e0c8461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00F1F"/>
    <a:srgbClr val="589FC5"/>
    <a:srgbClr val="F8EC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11"/>
    <p:restoredTop sz="80068"/>
  </p:normalViewPr>
  <p:slideViewPr>
    <p:cSldViewPr snapToGrid="0">
      <p:cViewPr varScale="1">
        <p:scale>
          <a:sx n="67" d="100"/>
          <a:sy n="67" d="100"/>
        </p:scale>
        <p:origin x="11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36"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35" Type="http://schemas.openxmlformats.org/officeDocument/2006/relationships/customXml" Target="../customXml/item3.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DC474-D63F-964A-9640-0A76FC6B51BE}" type="datetimeFigureOut">
              <a:rPr lang="en-US" smtClean="0"/>
              <a:t>8/18/26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AD38C7-46B2-BE4A-804A-E28D3722DF09}" type="slidenum">
              <a:rPr lang="en-US" smtClean="0"/>
              <a:t>‹#›</a:t>
            </a:fld>
            <a:endParaRPr lang="en-US" dirty="0"/>
          </a:p>
        </p:txBody>
      </p:sp>
    </p:spTree>
    <p:extLst>
      <p:ext uri="{BB962C8B-B14F-4D97-AF65-F5344CB8AC3E}">
        <p14:creationId xmlns:p14="http://schemas.microsoft.com/office/powerpoint/2010/main" val="1983924332"/>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Guía para el facilitador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Hoy aprenderemos cómo la salud oral y la salud del corazón están conectadas, cómo impacta tu salud, qué factores pueden afectar a ambas y qué acciones puedes tomar para proteger tu bienestar. Esta lección tomará aproximadamente entre 15 y 20 minutos. Si alguna diapositiva les parece útil, siéntanse en la confianza de tomarle una fotografía.</a:t>
            </a:r>
            <a:endParaRPr lang="en-US" sz="18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b="1" kern="1200" dirty="0">
              <a:solidFill>
                <a:schemeClr val="tx1"/>
              </a:solidFill>
              <a:effectLst/>
              <a:latin typeface="Lub Dub Medium" panose="020B0603030403020204" pitchFamily="34" charset="77"/>
              <a:ea typeface="+mn-ea"/>
              <a:cs typeface="+mn-cs"/>
            </a:endParaRPr>
          </a:p>
        </p:txBody>
      </p:sp>
      <p:sp>
        <p:nvSpPr>
          <p:cNvPr id="4" name="Slide Number Placeholder 3"/>
          <p:cNvSpPr>
            <a:spLocks noGrp="1"/>
          </p:cNvSpPr>
          <p:nvPr>
            <p:ph type="sldNum" sz="quarter" idx="5"/>
          </p:nvPr>
        </p:nvSpPr>
        <p:spPr/>
        <p:txBody>
          <a:bodyPr/>
          <a:lstStyle/>
          <a:p>
            <a:fld id="{86AD38C7-46B2-BE4A-804A-E28D3722DF09}" type="slidenum">
              <a:rPr lang="en-US" smtClean="0"/>
              <a:t>1</a:t>
            </a:fld>
            <a:endParaRPr lang="en-US" dirty="0"/>
          </a:p>
        </p:txBody>
      </p:sp>
    </p:spTree>
    <p:extLst>
      <p:ext uri="{BB962C8B-B14F-4D97-AF65-F5344CB8AC3E}">
        <p14:creationId xmlns:p14="http://schemas.microsoft.com/office/powerpoint/2010/main" val="3617540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1F310-924E-43D8-40B4-3030ABE8C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E55CFE-4B82-BB67-0864-529AEEE78CB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1A9BAB9-9E84-DD04-BB4B-62945291BE6C}"/>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Revisa la información de esta diapositiva. Por favor, no cambies ni agregues nada a estas diapositivas.</a:t>
            </a:r>
            <a:endParaRPr lang="en-US" sz="1800" kern="1200" dirty="0">
              <a:solidFill>
                <a:schemeClr val="tx1"/>
              </a:solidFill>
              <a:effectLst/>
              <a:latin typeface="Lub Dub Medium" panose="020B0603030403020204" pitchFamily="34" charset="77"/>
              <a:ea typeface="+mn-ea"/>
              <a:cs typeface="+mn-cs"/>
            </a:endParaRPr>
          </a:p>
        </p:txBody>
      </p:sp>
      <p:sp>
        <p:nvSpPr>
          <p:cNvPr id="4" name="Slide Number Placeholder 3">
            <a:extLst>
              <a:ext uri="{FF2B5EF4-FFF2-40B4-BE49-F238E27FC236}">
                <a16:creationId xmlns:a16="http://schemas.microsoft.com/office/drawing/2014/main" id="{356A1E2E-AF22-371D-DFCD-DD1DAA963BC7}"/>
              </a:ext>
            </a:extLst>
          </p:cNvPr>
          <p:cNvSpPr>
            <a:spLocks noGrp="1"/>
          </p:cNvSpPr>
          <p:nvPr>
            <p:ph type="sldNum" sz="quarter" idx="5"/>
          </p:nvPr>
        </p:nvSpPr>
        <p:spPr/>
        <p:txBody>
          <a:bodyPr/>
          <a:lstStyle/>
          <a:p>
            <a:fld id="{86AD38C7-46B2-BE4A-804A-E28D3722DF09}" type="slidenum">
              <a:rPr lang="en-US" smtClean="0"/>
              <a:t>2</a:t>
            </a:fld>
            <a:endParaRPr lang="en-US" dirty="0"/>
          </a:p>
        </p:txBody>
      </p:sp>
    </p:spTree>
    <p:extLst>
      <p:ext uri="{BB962C8B-B14F-4D97-AF65-F5344CB8AC3E}">
        <p14:creationId xmlns:p14="http://schemas.microsoft.com/office/powerpoint/2010/main" val="1496552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Presenta brevemente el compromiso de la American Heart Association de invertir y apoyar estudios que salvan vidas relacionadas con el corazón y el cerebro durante más de 100 años. Desde contribuir al desarrollo del marcapasos hasta impulsar técnicas de diagnóstico por imágenes como la resonancia magnética y la tomografía computarizada, y crear las guías de RCP y DEA, su misión es ser una fuerza incansable para lograr un mundo con vidas más largas y saludables.</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Ahora que conoces quién está detrás de este trabajo, hablemos de por qué las enfermedades del corazón merecen nuestra atención.</a:t>
            </a:r>
            <a:endParaRPr lang="en-US" sz="1800" kern="1200" dirty="0">
              <a:solidFill>
                <a:schemeClr val="tx1"/>
              </a:solidFill>
              <a:effectLst/>
              <a:latin typeface="Lub Dub Medium" panose="020B0603030403020204" pitchFamily="34" charset="77"/>
              <a:ea typeface="+mn-ea"/>
              <a:cs typeface="+mn-cs"/>
            </a:endParaRPr>
          </a:p>
          <a:p>
            <a:pPr defTabSz="966612">
              <a:defRPr/>
            </a:pPr>
            <a:endParaRPr lang="en-US" sz="1800" b="0" kern="1200" dirty="0">
              <a:solidFill>
                <a:schemeClr val="tx1"/>
              </a:solidFill>
              <a:latin typeface="Lub Dub Medium" panose="020B0603030403020204" pitchFamily="34" charset="0"/>
              <a:ea typeface="PMingLiU" panose="02020500000000000000" pitchFamily="18" charset="-12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4699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Explica que las enfermedades del corazón son la principal causa de muerte en los Estados Unidos, incluso por encima del cáncer. La buena noticia es que hay mucho que podemos hacer para prevenirlas o tratarlas. Uno de los pasos más importantes es revisar la presión arterial. Si está alta, aprender a controlarla puede hacer una gran diferencia.</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Si queremos comprender la salud del corazón tenemos que comenzar por comprender la salud de todo el cuerpo.</a:t>
            </a:r>
            <a:endParaRPr lang="en-US" sz="1800" kern="1200" dirty="0">
              <a:solidFill>
                <a:schemeClr val="tx1"/>
              </a:solidFill>
              <a:effectLst/>
              <a:latin typeface="Lub Dub Medium" panose="020B0603030403020204" pitchFamily="34" charset="77"/>
              <a:ea typeface="+mn-ea"/>
              <a:cs typeface="+mn-cs"/>
            </a:endParaRPr>
          </a:p>
          <a:p>
            <a:pPr marL="0" algn="l" defTabSz="966612" rtl="0" eaLnBrk="1" latinLnBrk="0" hangingPunct="1">
              <a:defRPr/>
            </a:pPr>
            <a:endParaRPr lang="en-US" sz="1800" b="0" kern="1200" dirty="0">
              <a:solidFill>
                <a:schemeClr val="tx1"/>
              </a:solidFill>
              <a:latin typeface="Lub Dub Medium" panose="020B0603030403020204" pitchFamily="34" charset="0"/>
              <a:ea typeface="PMingLiU" panose="02020500000000000000" pitchFamily="18" charset="-12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4</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5907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A53A4-614A-750C-E49E-C263669FC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5B6A7-537F-DCC4-1353-6824DF615928}"/>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00ADCF0C-2EA0-322D-3180-D1B1199A2B10}"/>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Guía para el facilitador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Ahora presentemos el tema de hoy.</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Pregúntale a los participantes si alguna vez han escuchado que la boca y el corazón están conectados. Explica que los estudios han descubierto que la inflamación en la boca puede afectar otras partes del cuerpo. La sesión de hoy se enfoca en comprender esa conexión y en las medidas prácticas que todas las personas pueden tomar.</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Antes de hablar sobre esta conexión, veamos por qué la American Heart Association está liderando este trabajo.</a:t>
            </a:r>
            <a:endParaRPr lang="en-US" sz="1800" kern="1200" dirty="0">
              <a:solidFill>
                <a:schemeClr val="tx1"/>
              </a:solidFill>
              <a:effectLst/>
              <a:latin typeface="Lub Dub Medium" panose="020B0603030403020204" pitchFamily="34" charset="77"/>
              <a:ea typeface="+mn-ea"/>
              <a:cs typeface="+mn-cs"/>
            </a:endParaRPr>
          </a:p>
          <a:p>
            <a:pPr marL="0" marR="0" lvl="0" indent="0" algn="l" defTabSz="1371600" rtl="0" eaLnBrk="1" fontAlgn="auto" latinLnBrk="0" hangingPunct="1">
              <a:lnSpc>
                <a:spcPct val="100000"/>
              </a:lnSpc>
              <a:spcBef>
                <a:spcPts val="0"/>
              </a:spcBef>
              <a:spcAft>
                <a:spcPts val="0"/>
              </a:spcAft>
              <a:buClrTx/>
              <a:buSzTx/>
              <a:buFontTx/>
              <a:buNone/>
              <a:tabLst/>
              <a:defRPr/>
            </a:pPr>
            <a:endParaRPr lang="en-US" sz="1800" b="0" kern="1200" dirty="0">
              <a:solidFill>
                <a:schemeClr val="tx1"/>
              </a:solidFill>
              <a:effectLst/>
              <a:latin typeface="Lub Dub Medium" panose="020B0603030403020204" pitchFamily="34" charset="77"/>
              <a:ea typeface="+mn-ea"/>
              <a:cs typeface="+mn-cs"/>
            </a:endParaRPr>
          </a:p>
        </p:txBody>
      </p:sp>
      <p:sp>
        <p:nvSpPr>
          <p:cNvPr id="4" name="Slide Number Placeholder 3">
            <a:extLst>
              <a:ext uri="{FF2B5EF4-FFF2-40B4-BE49-F238E27FC236}">
                <a16:creationId xmlns:a16="http://schemas.microsoft.com/office/drawing/2014/main" id="{BD7DD2B9-7ED2-D362-C990-E9099175EF1C}"/>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5</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0906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Explica que la boca no está separada del resto del cuerpo. Unas encías saludables favorecen el bienestar general, mientras que la inflamación crónica puede afectar múltiples sistemas del cuerpo. Recalca que los profesionales de la salud dental forman parte del equipo que cuida tu salud.</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Veamos lo que aprenderemos juntos hoy.</a:t>
            </a:r>
            <a:endParaRPr lang="en-US" sz="1800" kern="1200" dirty="0">
              <a:solidFill>
                <a:schemeClr val="tx1"/>
              </a:solidFill>
              <a:effectLst/>
              <a:latin typeface="Lub Dub Medium" panose="020B0603030403020204" pitchFamily="34" charset="77"/>
              <a:ea typeface="+mn-ea"/>
              <a:cs typeface="+mn-cs"/>
            </a:endParaRPr>
          </a:p>
          <a:p>
            <a:pPr marL="0" algn="l" defTabSz="966612" rtl="0" eaLnBrk="1" latinLnBrk="0" hangingPunct="1">
              <a:defRPr/>
            </a:pPr>
            <a:endParaRPr lang="en-US" sz="1200" b="0" kern="1200" dirty="0">
              <a:solidFill>
                <a:schemeClr val="tx1"/>
              </a:solidFill>
              <a:latin typeface="Lub Dub Medium" panose="020B0603030403020204" pitchFamily="34" charset="0"/>
              <a:ea typeface="PMingLiU" panose="02020500000000000000" pitchFamily="18" charset="-12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426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Guía para el facilitador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Repasa de manera conversacional los dos objetivos de aprendizaje y motiva a los participantes haciéndoles saber que la información es práctica y fácil de aplicar.</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Comenzaremos entendiendo que tu boca forma parte de la salud total de tu cuerpo.</a:t>
            </a:r>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4264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B67FC-C2DE-16D8-2F56-12893385F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B0FF1-6CB3-DB09-ED37-BCFF1ABA67B5}"/>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147C6069-6ACA-5A58-F6D0-3F6A590A6A82}"/>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Guía para el facilitador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Describe la boca como la puerta de entrada al cuerpo. Los problemas de salud oral no deben ignorarse porque pueden ser una señal de otros problemas de salud. El objetivo no es generar miedo, sino fomentar la prevención.</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Uno de tus principales aliados en la prevención es tu equipo dental.</a:t>
            </a:r>
            <a:endParaRPr lang="en-US" sz="1800" kern="1200" dirty="0">
              <a:solidFill>
                <a:schemeClr val="tx1"/>
              </a:solidFill>
              <a:effectLst/>
              <a:latin typeface="Lub Dub Medium" panose="020B0603030403020204" pitchFamily="34" charset="77"/>
              <a:ea typeface="+mn-ea"/>
              <a:cs typeface="+mn-cs"/>
            </a:endParaRPr>
          </a:p>
          <a:p>
            <a:endParaRPr lang="en-US" b="0" dirty="0"/>
          </a:p>
        </p:txBody>
      </p:sp>
      <p:sp>
        <p:nvSpPr>
          <p:cNvPr id="4" name="Slide Number Placeholder 3">
            <a:extLst>
              <a:ext uri="{FF2B5EF4-FFF2-40B4-BE49-F238E27FC236}">
                <a16:creationId xmlns:a16="http://schemas.microsoft.com/office/drawing/2014/main" id="{16B8088D-95D1-66B7-7DFA-7B39852A1F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6395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21D9A-2747-C6FB-8610-74733F1452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9E53A-9922-02F7-BAA3-A5B6D2F44CCA}"/>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EDC492A2-AD42-8C90-125E-7E6522C0902E}"/>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Explica que los dentistas y los higienistas dentales con frecuencia detectan problemas de salud en etapas tempranas y pueden recomendar una evaluación médica. La toma de la presión arterial y las conversaciones sobre hábitos saludables son cada vez más comunes en los consultorios dentales.</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Ahora veamos cómo funciona la conexión entre la salud oral y la salud del corazón.</a:t>
            </a:r>
            <a:endParaRPr lang="en-US" sz="1800" kern="1200" dirty="0">
              <a:solidFill>
                <a:schemeClr val="tx1"/>
              </a:solidFill>
              <a:effectLst/>
              <a:latin typeface="Lub Dub Medium" panose="020B0603030403020204" pitchFamily="34" charset="77"/>
              <a:ea typeface="+mn-ea"/>
              <a:cs typeface="+mn-cs"/>
            </a:endParaRPr>
          </a:p>
        </p:txBody>
      </p:sp>
      <p:sp>
        <p:nvSpPr>
          <p:cNvPr id="4" name="Slide Number Placeholder 3">
            <a:extLst>
              <a:ext uri="{FF2B5EF4-FFF2-40B4-BE49-F238E27FC236}">
                <a16:creationId xmlns:a16="http://schemas.microsoft.com/office/drawing/2014/main" id="{089B55C5-1E7D-DFE1-4B17-794DFA442750}"/>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9</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8603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60901-8C99-9A59-6D7E-0A8E56C00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96EF2-D6F1-664E-BB95-0496F6DE31B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3CD1F20-B840-F54B-0F6B-7FB835EA6CAE}"/>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Guía para el facilitador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Explica la inflamación con un lenguaje sencillo. Cuando las encías no están sanas, la inflamación y las bacterias pueden entrar al torrente sanguíneo y, con el tiempo, afectar los vasos sanguíneos. Mantén la explicación a un nivel general y evita detalles técnicos. Utiliza una secuencia simple: boca → inflamación → torrente sanguíneo → vasos sanguíneos → corazón. Mantén expresiones como "está relacionada con" y "puede afectar". La imagen y la información de guía explican este proceso de forma clara para los pacientes.</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¿Qué señales debes conocer y a cuáles debes prestarle atención?</a:t>
            </a:r>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a:extLst>
              <a:ext uri="{FF2B5EF4-FFF2-40B4-BE49-F238E27FC236}">
                <a16:creationId xmlns:a16="http://schemas.microsoft.com/office/drawing/2014/main" id="{B4A778CF-A5D7-3F33-DDFD-53C44CB1F380}"/>
              </a:ext>
            </a:extLst>
          </p:cNvPr>
          <p:cNvSpPr>
            <a:spLocks noGrp="1"/>
          </p:cNvSpPr>
          <p:nvPr>
            <p:ph type="sldNum" sz="quarter" idx="5"/>
          </p:nvPr>
        </p:nvSpPr>
        <p:spPr/>
        <p:txBody>
          <a:bodyPr/>
          <a:lstStyle/>
          <a:p>
            <a:fld id="{86AD38C7-46B2-BE4A-804A-E28D3722DF09}" type="slidenum">
              <a:rPr lang="en-US" smtClean="0"/>
              <a:t>10</a:t>
            </a:fld>
            <a:endParaRPr lang="en-US" dirty="0"/>
          </a:p>
        </p:txBody>
      </p:sp>
    </p:spTree>
    <p:extLst>
      <p:ext uri="{BB962C8B-B14F-4D97-AF65-F5344CB8AC3E}">
        <p14:creationId xmlns:p14="http://schemas.microsoft.com/office/powerpoint/2010/main" val="4197603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F5245-1AE6-919F-1E9B-8359F67211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7E4C83-E416-D9A9-5B94-509943FEE053}"/>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890270B5-1DE0-28C5-B701-E4CE7F99AF41}"/>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Repasa las señales de advertencia más comunes, como el sangrado de las encías, el enrojecimiento, la inflamación y el dolor. Recalca que el sangrado al cepillarte los dientes no se considera normal y debe consultarse con un profesional dental.</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Entonces, ¿por qué es esto tan importante para muchas personas?</a:t>
            </a:r>
            <a:endParaRPr lang="en-US" sz="1800" kern="1200" dirty="0">
              <a:solidFill>
                <a:schemeClr val="tx1"/>
              </a:solidFill>
              <a:effectLst/>
              <a:latin typeface="Lub Dub Medium" panose="020B0603030403020204" pitchFamily="34" charset="77"/>
              <a:ea typeface="+mn-ea"/>
              <a:cs typeface="+mn-cs"/>
            </a:endParaRPr>
          </a:p>
          <a:p>
            <a:endParaRPr lang="en-US" sz="1800" b="0" kern="1200" dirty="0">
              <a:solidFill>
                <a:schemeClr val="tx1"/>
              </a:solidFill>
              <a:effectLst/>
              <a:latin typeface="Lub Dub Medium" panose="020B0603030403020204" pitchFamily="34" charset="77"/>
              <a:ea typeface="+mn-ea"/>
              <a:cs typeface="+mn-cs"/>
            </a:endParaRPr>
          </a:p>
        </p:txBody>
      </p:sp>
      <p:sp>
        <p:nvSpPr>
          <p:cNvPr id="4" name="Slide Number Placeholder 3">
            <a:extLst>
              <a:ext uri="{FF2B5EF4-FFF2-40B4-BE49-F238E27FC236}">
                <a16:creationId xmlns:a16="http://schemas.microsoft.com/office/drawing/2014/main" id="{D469C8FF-F38A-5B0A-282D-B631E69929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7713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9B24F-2B18-C647-AD66-BF711F16C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279A8F-957B-7EDE-2CDD-7AFA5400F3F4}"/>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AC9F597F-3A79-5736-1A87-294B5106C082}"/>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Comparte estas estadísticas para demostrar qué tan comunes son la enfermedad de las encías y la presión arterial alta. Destaca que muchas personas visitan al dentista con mayor frecuencia que al médico, lo que convierte las visitas dentales en una valiosa oportunidad para la prevención.</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Exploremos esa oportunidad con más detalle.</a:t>
            </a:r>
            <a:endParaRPr lang="en-US" sz="1800" kern="1200" dirty="0">
              <a:solidFill>
                <a:schemeClr val="tx1"/>
              </a:solidFill>
              <a:effectLst/>
              <a:latin typeface="Lub Dub Medium" panose="020B0603030403020204" pitchFamily="34" charset="77"/>
              <a:ea typeface="+mn-ea"/>
              <a:cs typeface="+mn-cs"/>
            </a:endParaRPr>
          </a:p>
          <a:p>
            <a:endParaRPr lang="en-US" sz="1800" b="0" kern="1200" dirty="0">
              <a:solidFill>
                <a:schemeClr val="tx1"/>
              </a:solidFill>
              <a:effectLst/>
              <a:latin typeface="Lub Dub Medium" panose="020B0603030403020204" pitchFamily="34" charset="77"/>
              <a:ea typeface="+mn-ea"/>
              <a:cs typeface="+mn-cs"/>
            </a:endParaRPr>
          </a:p>
        </p:txBody>
      </p:sp>
      <p:sp>
        <p:nvSpPr>
          <p:cNvPr id="4" name="Slide Number Placeholder 3">
            <a:extLst>
              <a:ext uri="{FF2B5EF4-FFF2-40B4-BE49-F238E27FC236}">
                <a16:creationId xmlns:a16="http://schemas.microsoft.com/office/drawing/2014/main" id="{6D18097F-8764-3158-C093-21633B4613C9}"/>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12</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7159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55D72-1E02-4C68-CCBC-E720FFDDB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026A35-2EFE-EE72-C2D3-FD96C058B913}"/>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42B46E7E-89EB-6487-650D-0B744EFDC66E}"/>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Enfatiza que las visitas al dentista no se tratan únicamente de mantener los dientes limpios. También pueden brindar educación, realizar evaluaciones y hacer referidos que apoyan la salud en general.</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Un ejemplo de ello es la evaluación de la presión arterial.</a:t>
            </a:r>
            <a:endParaRPr lang="en-US" sz="1800" kern="1200" dirty="0">
              <a:solidFill>
                <a:schemeClr val="tx1"/>
              </a:solidFill>
              <a:effectLst/>
              <a:latin typeface="Lub Dub Medium" panose="020B0603030403020204" pitchFamily="34" charset="77"/>
              <a:ea typeface="+mn-ea"/>
              <a:cs typeface="+mn-cs"/>
            </a:endParaRPr>
          </a:p>
          <a:p>
            <a:endParaRPr lang="en-US" b="0" dirty="0"/>
          </a:p>
        </p:txBody>
      </p:sp>
      <p:sp>
        <p:nvSpPr>
          <p:cNvPr id="4" name="Slide Number Placeholder 3">
            <a:extLst>
              <a:ext uri="{FF2B5EF4-FFF2-40B4-BE49-F238E27FC236}">
                <a16:creationId xmlns:a16="http://schemas.microsoft.com/office/drawing/2014/main" id="{121D0A20-30D2-5E23-4F4F-E75F6DC4D2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7012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B6054-59B2-7309-BB83-97D5D3938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495BC-E701-D33A-137E-A2D09A20B09B}"/>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A540A61D-A69A-A711-EC36-A4B6EDA00F7D}"/>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Explica que la evaluación de la presión arterial ayuda a proteger la seguridad del paciente durante el tratamiento dental y puede identificar una presión arterial elevada antes de que aparezcan síntomas.</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Una vez que se mide la presión arterial, es importante entender qué significan esos números.</a:t>
            </a:r>
            <a:endParaRPr lang="en-US" sz="1800" kern="1200" dirty="0">
              <a:solidFill>
                <a:schemeClr val="tx1"/>
              </a:solidFill>
              <a:effectLst/>
              <a:latin typeface="Lub Dub Medium" panose="020B0603030403020204" pitchFamily="34" charset="77"/>
              <a:ea typeface="+mn-ea"/>
              <a:cs typeface="+mn-cs"/>
            </a:endParaRPr>
          </a:p>
          <a:p>
            <a:endParaRPr lang="en-US" b="0" dirty="0"/>
          </a:p>
        </p:txBody>
      </p:sp>
      <p:sp>
        <p:nvSpPr>
          <p:cNvPr id="4" name="Slide Number Placeholder 3">
            <a:extLst>
              <a:ext uri="{FF2B5EF4-FFF2-40B4-BE49-F238E27FC236}">
                <a16:creationId xmlns:a16="http://schemas.microsoft.com/office/drawing/2014/main" id="{3BA5104A-41AF-0048-F5CD-C2487C16EF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5091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49FF-1730-4746-6627-21841181D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2888A-10AC-4FAB-7410-35218A5980B2}"/>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164930E9-24DC-0DD8-2915-D7472C0EB1DC}"/>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Anima a los participantes a conocer sus números de presión arterial y a hacer preguntas si no los entienden. Recuérdales que es importante darle seguimiento con su profesional de la salud cuando se les recomiende.</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Recurso útil para destacar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Presión arterial alta | American Heart Association </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https://www.heart.org/en/health-topics/high-blood-pressure</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Veamos con más detalle qué significan esos números.</a:t>
            </a:r>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a:extLst>
              <a:ext uri="{FF2B5EF4-FFF2-40B4-BE49-F238E27FC236}">
                <a16:creationId xmlns:a16="http://schemas.microsoft.com/office/drawing/2014/main" id="{00D50EFA-1D60-5F99-9418-A054C84CA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774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Explica las categorías de la presión arterial de manera general, sin abrumar a los participantes. Destaca que la presión arterial alta suele no presentar síntomas, por lo que la evaluación es importante. También señala que las visitas al dentista representan una oportunidad para identificar números elevados a tiempo.</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Ahora contestemos algunas preguntas frecuentes.</a:t>
            </a:r>
            <a:endParaRPr lang="en-US" sz="1800" kern="1200" dirty="0">
              <a:solidFill>
                <a:schemeClr val="tx1"/>
              </a:solidFill>
              <a:effectLst/>
              <a:latin typeface="Lub Dub Medium" panose="020B0603030403020204" pitchFamily="34" charset="77"/>
              <a:ea typeface="+mn-ea"/>
              <a:cs typeface="+mn-cs"/>
            </a:endParaRPr>
          </a:p>
          <a:p>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p:cNvSpPr>
            <a:spLocks noGrp="1"/>
          </p:cNvSpPr>
          <p:nvPr>
            <p:ph type="sldNum" sz="quarter" idx="5"/>
          </p:nvPr>
        </p:nvSpPr>
        <p:spPr/>
        <p:txBody>
          <a:bodyPr/>
          <a:lstStyle/>
          <a:p>
            <a:fld id="{EEA5E348-CF57-421E-8CA9-7246186649F6}" type="slidenum">
              <a:rPr lang="es-CO" smtClean="0"/>
              <a:t>16</a:t>
            </a:fld>
            <a:endParaRPr lang="es-CO" dirty="0"/>
          </a:p>
        </p:txBody>
      </p:sp>
    </p:spTree>
    <p:extLst>
      <p:ext uri="{BB962C8B-B14F-4D97-AF65-F5344CB8AC3E}">
        <p14:creationId xmlns:p14="http://schemas.microsoft.com/office/powerpoint/2010/main" val="768462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77CF6-5CC1-DE73-0DDB-9219B2CE4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B2863-DA93-EBF0-8D86-3D07C6A42FE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C059A26-7369-1EBF-EC5D-02306F9558EE}"/>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Tranquiliza a los participantes explicándoles que el sangrado de las encías es común, pero no es normal. Anímalos a no ignorar este síntoma y a hablar sobre ello con su equipo de salud dental.</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Otro concepto erróneo muy común es pensar que el cuidado dental solo afecta la boca.</a:t>
            </a:r>
            <a:endParaRPr lang="en-US" sz="1800" kern="1200" dirty="0">
              <a:solidFill>
                <a:schemeClr val="tx1"/>
              </a:solidFill>
              <a:effectLst/>
              <a:latin typeface="Lub Dub Medium" panose="020B0603030403020204" pitchFamily="34" charset="77"/>
              <a:ea typeface="+mn-ea"/>
              <a:cs typeface="+mn-cs"/>
            </a:endParaRPr>
          </a:p>
          <a:p>
            <a:endParaRPr lang="en-US" b="0" dirty="0"/>
          </a:p>
        </p:txBody>
      </p:sp>
      <p:sp>
        <p:nvSpPr>
          <p:cNvPr id="4" name="Slide Number Placeholder 3">
            <a:extLst>
              <a:ext uri="{FF2B5EF4-FFF2-40B4-BE49-F238E27FC236}">
                <a16:creationId xmlns:a16="http://schemas.microsoft.com/office/drawing/2014/main" id="{7A1FF4A7-380B-61B8-D511-4B24E01D0065}"/>
              </a:ext>
            </a:extLst>
          </p:cNvPr>
          <p:cNvSpPr>
            <a:spLocks noGrp="1"/>
          </p:cNvSpPr>
          <p:nvPr>
            <p:ph type="sldNum" sz="quarter" idx="5"/>
          </p:nvPr>
        </p:nvSpPr>
        <p:spPr/>
        <p:txBody>
          <a:bodyPr/>
          <a:lstStyle/>
          <a:p>
            <a:fld id="{86AD38C7-46B2-BE4A-804A-E28D3722DF09}" type="slidenum">
              <a:rPr lang="en-US" smtClean="0"/>
              <a:t>17</a:t>
            </a:fld>
            <a:endParaRPr lang="en-US" dirty="0"/>
          </a:p>
        </p:txBody>
      </p:sp>
    </p:spTree>
    <p:extLst>
      <p:ext uri="{BB962C8B-B14F-4D97-AF65-F5344CB8AC3E}">
        <p14:creationId xmlns:p14="http://schemas.microsoft.com/office/powerpoint/2010/main" val="1965649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7731A-4C6A-41BD-9752-CF24A9E8C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54D10-4E7E-9021-30F7-695993393EA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1CBD4AA-E90B-723F-F932-3637571B6D4A}"/>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Refuerza el mensaje de que la salud oral contribuye a la salud de todo el cuerpo. Los hábitos saludables diarios benefician tanto la boca como el corazón.</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Veamos otra pregunta que las personas suelen hacer.</a:t>
            </a:r>
            <a:endParaRPr lang="en-US" sz="1800" kern="1200" dirty="0">
              <a:solidFill>
                <a:schemeClr val="tx1"/>
              </a:solidFill>
              <a:effectLst/>
              <a:latin typeface="Lub Dub Medium" panose="020B0603030403020204" pitchFamily="34" charset="77"/>
              <a:ea typeface="+mn-ea"/>
              <a:cs typeface="+mn-cs"/>
            </a:endParaRPr>
          </a:p>
          <a:p>
            <a:endParaRPr lang="en-US" b="0" dirty="0"/>
          </a:p>
        </p:txBody>
      </p:sp>
      <p:sp>
        <p:nvSpPr>
          <p:cNvPr id="4" name="Slide Number Placeholder 3">
            <a:extLst>
              <a:ext uri="{FF2B5EF4-FFF2-40B4-BE49-F238E27FC236}">
                <a16:creationId xmlns:a16="http://schemas.microsoft.com/office/drawing/2014/main" id="{B39E4C05-3A1C-6F47-EF7B-CB867AD20777}"/>
              </a:ext>
            </a:extLst>
          </p:cNvPr>
          <p:cNvSpPr>
            <a:spLocks noGrp="1"/>
          </p:cNvSpPr>
          <p:nvPr>
            <p:ph type="sldNum" sz="quarter" idx="5"/>
          </p:nvPr>
        </p:nvSpPr>
        <p:spPr/>
        <p:txBody>
          <a:bodyPr/>
          <a:lstStyle/>
          <a:p>
            <a:fld id="{86AD38C7-46B2-BE4A-804A-E28D3722DF09}" type="slidenum">
              <a:rPr lang="en-US" smtClean="0"/>
              <a:t>18</a:t>
            </a:fld>
            <a:endParaRPr lang="en-US" dirty="0"/>
          </a:p>
        </p:txBody>
      </p:sp>
    </p:spTree>
    <p:extLst>
      <p:ext uri="{BB962C8B-B14F-4D97-AF65-F5344CB8AC3E}">
        <p14:creationId xmlns:p14="http://schemas.microsoft.com/office/powerpoint/2010/main" val="1890899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66BE9-AD36-E269-0DAD-95E069515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C02AF-7F17-7F8C-40FF-4D3A2712C68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271FE33-5B81-BFA7-AFA6-7CA46D713DE1}"/>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Relaciona este tema con los recursos para pacientes de Healthy Smiles, Healthy Hearts y el proceso de atención en el consultorio dental. Explica que la evaluación de la presión arterial en el entorno dental busca proteger la seguridad del paciente y ayudar con la detección temprana, pero que no reemplaza la atención médica. Su propósito es ayudar a los pacientes, no generar ansiedad.</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Recursos útiles para destacar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Tarjeta de bolsillo para registrar la presión arterial (BP Wallet Card, disponible en español)</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Tarjeta de seguimiento de la presión arterial (BP Patient Card, disponible en español)</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Ahora enfoquémonos en las acciones prácticas que todos podemos tomar.</a:t>
            </a:r>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a:extLst>
              <a:ext uri="{FF2B5EF4-FFF2-40B4-BE49-F238E27FC236}">
                <a16:creationId xmlns:a16="http://schemas.microsoft.com/office/drawing/2014/main" id="{BF86DBD6-893A-18F9-9461-857B0DEE1FDB}"/>
              </a:ext>
            </a:extLst>
          </p:cNvPr>
          <p:cNvSpPr>
            <a:spLocks noGrp="1"/>
          </p:cNvSpPr>
          <p:nvPr>
            <p:ph type="sldNum" sz="quarter" idx="5"/>
          </p:nvPr>
        </p:nvSpPr>
        <p:spPr/>
        <p:txBody>
          <a:bodyPr/>
          <a:lstStyle/>
          <a:p>
            <a:fld id="{86AD38C7-46B2-BE4A-804A-E28D3722DF09}" type="slidenum">
              <a:rPr lang="en-US" smtClean="0"/>
              <a:t>19</a:t>
            </a:fld>
            <a:endParaRPr lang="en-US" dirty="0"/>
          </a:p>
        </p:txBody>
      </p:sp>
    </p:spTree>
    <p:extLst>
      <p:ext uri="{BB962C8B-B14F-4D97-AF65-F5344CB8AC3E}">
        <p14:creationId xmlns:p14="http://schemas.microsoft.com/office/powerpoint/2010/main" val="635956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54E5B-010B-85FA-3F45-07B9F4137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569FA-CCEA-5E3C-60F8-96F5FC7790C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D8B583F-E378-B109-E570-7603E3413349}"/>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Esta diapositiva reúne los hábitos cotidianos que apoyan tanto la salud oral como la salud del corazón. El objetivo no es abrumar a las personas ni esperar que sean perfectas. Se trata de ayudar a los pacientes a comprender que las mismas decisiones que toman todos los días para cuidar su boca también suelen beneficiar su corazón. Pueden comenzar con un paso realista, ya sea cepillarse los dientes con mayor frecuencia, usar hilo dental, beber más agua, preguntar sobre su presión arterial o reducir o eliminar el consumo de tabaco.</a:t>
            </a:r>
            <a:endParaRPr lang="en-US" sz="1800" kern="1200" dirty="0">
              <a:solidFill>
                <a:schemeClr val="tx1"/>
              </a:solidFill>
              <a:effectLst/>
              <a:latin typeface="Lub Dub Medium" panose="020B0603030403020204" pitchFamily="34" charset="77"/>
              <a:ea typeface="+mn-ea"/>
              <a:cs typeface="+mn-cs"/>
            </a:endParaRPr>
          </a:p>
          <a:p>
            <a:endParaRPr lang="es-ES" sz="1800" b="1"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Guía para el facilitador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Muchas personas ya conocen algunos de estos hábitos, pero aun así puede ser útil comprender cómo benefician tanto la salud oral como la salud del corazón. No se trata de ser perfectos. Se trata de comprender que los pequeños pasos hacen una diferencia. Los pacientes pueden comenzar con un hábito que les resulte realista, como usar hilo dental con mayor frecuencia, reducir el consumo de bebidas azucaradas, preguntar sobre su presión arterial o programar una visita al dentista.</a:t>
            </a:r>
            <a:endParaRPr lang="en-US" sz="1800" kern="1200" dirty="0">
              <a:solidFill>
                <a:schemeClr val="tx1"/>
              </a:solidFill>
              <a:effectLst/>
              <a:latin typeface="Lub Dub Medium" panose="020B0603030403020204" pitchFamily="34" charset="77"/>
              <a:ea typeface="+mn-ea"/>
              <a:cs typeface="+mn-cs"/>
            </a:endParaRPr>
          </a:p>
          <a:p>
            <a:endParaRPr lang="es-ES" sz="1800" b="1"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Recurso útil para destacar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Hábitos diarios que protegen tu boca y tu corazón</a:t>
            </a:r>
            <a:endParaRPr lang="en-US" sz="1800" kern="1200" dirty="0">
              <a:solidFill>
                <a:schemeClr val="tx1"/>
              </a:solidFill>
              <a:effectLst/>
              <a:latin typeface="Lub Dub Medium" panose="020B0603030403020204" pitchFamily="34" charset="77"/>
              <a:ea typeface="+mn-ea"/>
              <a:cs typeface="+mn-cs"/>
            </a:endParaRPr>
          </a:p>
          <a:p>
            <a:endParaRPr lang="es-ES" sz="1800" b="1"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Mantén estos hábitos saludables entre cada visita al dentista para cuidar tu salud oral y la salud de tu corazón.</a:t>
            </a:r>
            <a:endParaRPr lang="en-US" sz="1800" kern="1200" dirty="0">
              <a:solidFill>
                <a:schemeClr val="tx1"/>
              </a:solidFill>
              <a:effectLst/>
              <a:latin typeface="Lub Dub Medium" panose="020B0603030403020204" pitchFamily="34" charset="77"/>
              <a:ea typeface="+mn-ea"/>
              <a:cs typeface="+mn-cs"/>
            </a:endParaRPr>
          </a:p>
          <a:p>
            <a:pPr lvl="0"/>
            <a:endParaRPr lang="en-US" sz="1200" kern="1200" dirty="0">
              <a:solidFill>
                <a:schemeClr val="tx1"/>
              </a:solidFill>
              <a:effectLst/>
              <a:latin typeface="Lub Dub Medium" panose="020B0603030403020204"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9A0D9561-2570-F9BC-B732-A08DE86BB42F}"/>
              </a:ext>
            </a:extLst>
          </p:cNvPr>
          <p:cNvSpPr>
            <a:spLocks noGrp="1"/>
          </p:cNvSpPr>
          <p:nvPr>
            <p:ph type="sldNum" sz="quarter" idx="5"/>
          </p:nvPr>
        </p:nvSpPr>
        <p:spPr/>
        <p:txBody>
          <a:bodyPr/>
          <a:lstStyle/>
          <a:p>
            <a:fld id="{86AD38C7-46B2-BE4A-804A-E28D3722DF09}" type="slidenum">
              <a:rPr lang="en-US" smtClean="0"/>
              <a:t>20</a:t>
            </a:fld>
            <a:endParaRPr lang="en-US" dirty="0"/>
          </a:p>
        </p:txBody>
      </p:sp>
    </p:spTree>
    <p:extLst>
      <p:ext uri="{BB962C8B-B14F-4D97-AF65-F5344CB8AC3E}">
        <p14:creationId xmlns:p14="http://schemas.microsoft.com/office/powerpoint/2010/main" val="1505873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3BA5A-0FB2-7E67-2EB4-93D1516D3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02DF0-B489-1E51-848E-9B130E46CB01}"/>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9F49152B-FE9C-6153-42D3-6B83D669DFDC}"/>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Anima a los participantes a comunicarse abiertamente con su equipo dental. Compartir su historial médico, los medicamentos que toman y cualquier inquietud ayuda a los profesionales de la salud a brindar una atención más segura y personalizada.</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 veces, saber qué preguntas hacer puede hacer que tus visitas sean aún más útiles.</a:t>
            </a:r>
            <a:endParaRPr lang="en-US" sz="1800" kern="1200" dirty="0">
              <a:solidFill>
                <a:schemeClr val="tx1"/>
              </a:solidFill>
              <a:effectLst/>
              <a:latin typeface="Lub Dub Medium" panose="020B0603030403020204" pitchFamily="34" charset="77"/>
              <a:ea typeface="+mn-ea"/>
              <a:cs typeface="+mn-cs"/>
            </a:endParaRPr>
          </a:p>
          <a:p>
            <a:endParaRPr lang="en-US" sz="1800" b="0" kern="1200" dirty="0">
              <a:solidFill>
                <a:schemeClr val="tx1"/>
              </a:solidFill>
              <a:effectLst/>
              <a:latin typeface="Lub Dub Medium" panose="020B0603030403020204" pitchFamily="34" charset="77"/>
              <a:ea typeface="+mn-ea"/>
              <a:cs typeface="+mn-cs"/>
            </a:endParaRPr>
          </a:p>
        </p:txBody>
      </p:sp>
      <p:sp>
        <p:nvSpPr>
          <p:cNvPr id="4" name="Slide Number Placeholder 3">
            <a:extLst>
              <a:ext uri="{FF2B5EF4-FFF2-40B4-BE49-F238E27FC236}">
                <a16:creationId xmlns:a16="http://schemas.microsoft.com/office/drawing/2014/main" id="{86FEDC68-C4F5-932A-0974-37BDA58C85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3231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DE95-851B-610F-1472-551DBF804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2E6F8-8B00-E8C1-301D-F6EA9749B4A1}"/>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275D9173-FFD8-D9FE-E4FB-74268526DAC9}"/>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Repasa las preguntas sugeridas y recuérdale a los participantes que no tienen que hacerlas todas. Incluso una sola buena pregunta puede mejorar la comprensión y la confianza.</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Ahora resumamos los mensajes principales de esta lección.</a:t>
            </a:r>
            <a:endParaRPr lang="en-US" sz="1800" kern="1200" dirty="0">
              <a:solidFill>
                <a:schemeClr val="tx1"/>
              </a:solidFill>
              <a:effectLst/>
              <a:latin typeface="Lub Dub Medium" panose="020B0603030403020204" pitchFamily="34" charset="77"/>
              <a:ea typeface="+mn-ea"/>
              <a:cs typeface="+mn-cs"/>
            </a:endParaRPr>
          </a:p>
          <a:p>
            <a:endParaRPr lang="en-US" b="0" dirty="0"/>
          </a:p>
        </p:txBody>
      </p:sp>
      <p:sp>
        <p:nvSpPr>
          <p:cNvPr id="4" name="Slide Number Placeholder 3">
            <a:extLst>
              <a:ext uri="{FF2B5EF4-FFF2-40B4-BE49-F238E27FC236}">
                <a16:creationId xmlns:a16="http://schemas.microsoft.com/office/drawing/2014/main" id="{83EE7C27-9920-854F-EAA0-B4413526C9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6555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A75C5-3F75-22EF-5389-EE6607FC0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6FABA-A4AE-9A01-6A02-7B94A38DF3C2}"/>
              </a:ext>
            </a:extLst>
          </p:cNvPr>
          <p:cNvSpPr>
            <a:spLocks noGrp="1" noRot="1" noChangeAspect="1"/>
          </p:cNvSpPr>
          <p:nvPr>
            <p:ph type="sldImg"/>
          </p:nvPr>
        </p:nvSpPr>
        <p:spPr>
          <a:xfrm>
            <a:off x="777875" y="1200150"/>
            <a:ext cx="5759450" cy="3240088"/>
          </a:xfrm>
          <a:prstGeom prst="rect">
            <a:avLst/>
          </a:prstGeom>
        </p:spPr>
        <p:txBody>
          <a:bodyPr/>
          <a:lstStyle/>
          <a:p>
            <a:endParaRPr lang="en-US" dirty="0"/>
          </a:p>
        </p:txBody>
      </p:sp>
      <p:sp>
        <p:nvSpPr>
          <p:cNvPr id="3" name="Notes Placeholder 2">
            <a:extLst>
              <a:ext uri="{FF2B5EF4-FFF2-40B4-BE49-F238E27FC236}">
                <a16:creationId xmlns:a16="http://schemas.microsoft.com/office/drawing/2014/main" id="{4E4AF230-CED8-F4ED-9824-141A3D25C773}"/>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Refuerza los mensajes principales: la salud oral forma parte de la salud en general, el equipo dental es parte de tu equipo de atención médica y los pequeños pasos sí hacen una diferencia.</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Antes de terminar, hagamos que toda esta información sea más personal.</a:t>
            </a:r>
            <a:endParaRPr lang="en-US" sz="1800" kern="1200" dirty="0">
              <a:solidFill>
                <a:schemeClr val="tx1"/>
              </a:solidFill>
              <a:effectLst/>
              <a:latin typeface="Lub Dub Medium" panose="020B0603030403020204" pitchFamily="34" charset="77"/>
              <a:ea typeface="+mn-ea"/>
              <a:cs typeface="+mn-cs"/>
            </a:endParaRPr>
          </a:p>
          <a:p>
            <a:endParaRPr lang="en-US" sz="1800" b="0" kern="1200" dirty="0">
              <a:solidFill>
                <a:schemeClr val="tx1"/>
              </a:solidFill>
              <a:effectLst/>
              <a:latin typeface="Lub Dub Medium" panose="020B0603030403020204" pitchFamily="34" charset="77"/>
              <a:ea typeface="+mn-ea"/>
              <a:cs typeface="+mn-cs"/>
            </a:endParaRPr>
          </a:p>
        </p:txBody>
      </p:sp>
      <p:sp>
        <p:nvSpPr>
          <p:cNvPr id="4" name="Slide Number Placeholder 3">
            <a:extLst>
              <a:ext uri="{FF2B5EF4-FFF2-40B4-BE49-F238E27FC236}">
                <a16:creationId xmlns:a16="http://schemas.microsoft.com/office/drawing/2014/main" id="{FA2625B6-AA3C-A726-DE7B-C66AC5250B53}"/>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EEA5E348-CF57-421E-8CA9-7246186649F6}" type="slidenum">
              <a:rPr kumimoji="0" lang="es-CO"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23</a:t>
            </a:fld>
            <a:endParaRPr kumimoji="0" lang="es-CO"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848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00853-5A18-BBAA-B36C-BC746079D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5F289-B08B-F577-6B34-D438D2AAFFD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66A860A-124A-D932-D4FC-9A68602E0DFC}"/>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Esta diapositiva busca motivar, no generar presión. El objetivo no es que las personas sientan que deben cambiar todo de una vez, sino ayudarlas a elegir un pequeño paso que les resulte realista. Ese paso puede ser cepillarse los dientes con mayor constancia, usar hilo dental todos los días, elegir agua con más frecuencia o hacer una pregunta en su próxima visita. Los pequeños pasos también son importantes.</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Invita a los participantes a elegir una acción realista que pondrán en práctica esta semana. Los cambios de comportamiento tienen más éxito cuando comienzan con un compromiso alcanzable.</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Terminaremos con algunos recursos adicionales.</a:t>
            </a:r>
            <a:endParaRPr lang="en-US" sz="1800" kern="1200" dirty="0">
              <a:solidFill>
                <a:schemeClr val="tx1"/>
              </a:solidFill>
              <a:effectLst/>
              <a:latin typeface="Lub Dub Medium" panose="020B0603030403020204" pitchFamily="34" charset="77"/>
              <a:ea typeface="+mn-ea"/>
              <a:cs typeface="+mn-cs"/>
            </a:endParaRPr>
          </a:p>
          <a:p>
            <a:endParaRPr lang="en-US" dirty="0"/>
          </a:p>
        </p:txBody>
      </p:sp>
      <p:sp>
        <p:nvSpPr>
          <p:cNvPr id="4" name="Slide Number Placeholder 3">
            <a:extLst>
              <a:ext uri="{FF2B5EF4-FFF2-40B4-BE49-F238E27FC236}">
                <a16:creationId xmlns:a16="http://schemas.microsoft.com/office/drawing/2014/main" id="{43C6D8C8-7273-AEF4-3962-E8907DD1658A}"/>
              </a:ext>
            </a:extLst>
          </p:cNvPr>
          <p:cNvSpPr>
            <a:spLocks noGrp="1"/>
          </p:cNvSpPr>
          <p:nvPr>
            <p:ph type="sldNum" sz="quarter" idx="5"/>
          </p:nvPr>
        </p:nvSpPr>
        <p:spPr/>
        <p:txBody>
          <a:bodyPr/>
          <a:lstStyle/>
          <a:p>
            <a:fld id="{86AD38C7-46B2-BE4A-804A-E28D3722DF09}" type="slidenum">
              <a:rPr lang="en-US" smtClean="0"/>
              <a:t>24</a:t>
            </a:fld>
            <a:endParaRPr lang="en-US" dirty="0"/>
          </a:p>
        </p:txBody>
      </p:sp>
    </p:spTree>
    <p:extLst>
      <p:ext uri="{BB962C8B-B14F-4D97-AF65-F5344CB8AC3E}">
        <p14:creationId xmlns:p14="http://schemas.microsoft.com/office/powerpoint/2010/main" val="519718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2C813-D022-88CC-C755-B1A44F70B1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B40B0-A128-DB0E-0688-DE8C920FA09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48BFDED-E1CE-11C7-E3A7-DBB36DB1A4F1}"/>
              </a:ext>
            </a:extLst>
          </p:cNvPr>
          <p:cNvSpPr>
            <a:spLocks noGrp="1"/>
          </p:cNvSpPr>
          <p:nvPr>
            <p:ph type="body" idx="1"/>
          </p:nvPr>
        </p:nvSpPr>
        <p:spPr/>
        <p:txBody>
          <a:bodyPr/>
          <a:lstStyle/>
          <a:p>
            <a:r>
              <a:rPr lang="es-ES" sz="1800" b="1" kern="1200" dirty="0">
                <a:solidFill>
                  <a:schemeClr val="tx1"/>
                </a:solidFill>
                <a:effectLst/>
                <a:latin typeface="Lub Dub Medium" panose="020B0603030403020204" pitchFamily="34" charset="77"/>
                <a:ea typeface="+mn-ea"/>
                <a:cs typeface="+mn-cs"/>
              </a:rPr>
              <a:t>Notas para el presentador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Anima a los participantes a seguir aprendiendo a través de los recursos de la American Heart Association y a compartir lo que aprendieron con sus familiares y amigos. Agradece su participación e invítalos a hacer preguntas.</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Recursos útiles para destacar</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Healthy for Good™: https://www.heart.org/en/healthy-living</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@americanheart</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 </a:t>
            </a:r>
            <a:endParaRPr lang="en-US" sz="1800" kern="1200" dirty="0">
              <a:solidFill>
                <a:schemeClr val="tx1"/>
              </a:solidFill>
              <a:effectLst/>
              <a:latin typeface="Lub Dub Medium" panose="020B0603030403020204" pitchFamily="34" charset="77"/>
              <a:ea typeface="+mn-ea"/>
              <a:cs typeface="+mn-cs"/>
            </a:endParaRPr>
          </a:p>
          <a:p>
            <a:r>
              <a:rPr lang="es-ES" sz="1800" b="1" kern="1200" dirty="0">
                <a:solidFill>
                  <a:schemeClr val="tx1"/>
                </a:solidFill>
                <a:effectLst/>
                <a:latin typeface="Lub Dub Medium" panose="020B0603030403020204" pitchFamily="34" charset="77"/>
                <a:ea typeface="+mn-ea"/>
                <a:cs typeface="+mn-cs"/>
              </a:rPr>
              <a:t>Transición</a:t>
            </a:r>
            <a:endParaRPr lang="en-US" sz="1800" kern="1200" dirty="0">
              <a:solidFill>
                <a:schemeClr val="tx1"/>
              </a:solidFill>
              <a:effectLst/>
              <a:latin typeface="Lub Dub Medium" panose="020B0603030403020204" pitchFamily="34" charset="77"/>
              <a:ea typeface="+mn-ea"/>
              <a:cs typeface="+mn-cs"/>
            </a:endParaRPr>
          </a:p>
          <a:p>
            <a:r>
              <a:rPr lang="es-ES" sz="1800" kern="1200" dirty="0">
                <a:solidFill>
                  <a:schemeClr val="tx1"/>
                </a:solidFill>
                <a:effectLst/>
                <a:latin typeface="Lub Dub Medium" panose="020B0603030403020204" pitchFamily="34" charset="77"/>
                <a:ea typeface="+mn-ea"/>
                <a:cs typeface="+mn-cs"/>
              </a:rPr>
              <a:t>Fin de la presentación.</a:t>
            </a:r>
            <a:endParaRPr lang="en-US" sz="1800" kern="1200" dirty="0">
              <a:solidFill>
                <a:schemeClr val="tx1"/>
              </a:solidFill>
              <a:effectLst/>
              <a:latin typeface="Lub Dub Medium" panose="020B0603030403020204" pitchFamily="34" charset="77"/>
              <a:ea typeface="+mn-ea"/>
              <a:cs typeface="+mn-cs"/>
            </a:endParaRPr>
          </a:p>
          <a:p>
            <a:endParaRPr lang="en-US" sz="1800" b="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7600158-97F5-6EA2-2A3F-5E7DB0A53084}"/>
              </a:ext>
            </a:extLst>
          </p:cNvPr>
          <p:cNvSpPr>
            <a:spLocks noGrp="1"/>
          </p:cNvSpPr>
          <p:nvPr>
            <p:ph type="sldNum" sz="quarter" idx="5"/>
          </p:nvPr>
        </p:nvSpPr>
        <p:spPr/>
        <p:txBody>
          <a:bodyPr/>
          <a:lstStyle/>
          <a:p>
            <a:fld id="{86AD38C7-46B2-BE4A-804A-E28D3722DF09}" type="slidenum">
              <a:rPr lang="en-US" smtClean="0"/>
              <a:t>25</a:t>
            </a:fld>
            <a:endParaRPr lang="en-US" dirty="0"/>
          </a:p>
        </p:txBody>
      </p:sp>
    </p:spTree>
    <p:extLst>
      <p:ext uri="{BB962C8B-B14F-4D97-AF65-F5344CB8AC3E}">
        <p14:creationId xmlns:p14="http://schemas.microsoft.com/office/powerpoint/2010/main" val="4038338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4"/>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8/18/26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2114000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8/18/26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869054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7"/>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76E222-F481-AA4E-8CCE-9BD57FAF7F34}" type="datetimeFigureOut">
              <a:rPr lang="en-US" smtClean="0"/>
              <a:t>8/18/26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938693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7"/>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76E222-F481-AA4E-8CCE-9BD57FAF7F34}" type="datetimeFigureOut">
              <a:rPr lang="en-US" smtClean="0"/>
              <a:t>8/18/26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2684857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76E222-F481-AA4E-8CCE-9BD57FAF7F34}" type="datetimeFigureOut">
              <a:rPr lang="en-US" smtClean="0"/>
              <a:t>8/18/26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1371120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76E222-F481-AA4E-8CCE-9BD57FAF7F34}" type="datetimeFigureOut">
              <a:rPr lang="en-US" smtClean="0"/>
              <a:t>8/18/26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287681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76E222-F481-AA4E-8CCE-9BD57FAF7F34}" type="datetimeFigureOut">
              <a:rPr lang="en-US" smtClean="0"/>
              <a:t>8/18/26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1910519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176E222-F481-AA4E-8CCE-9BD57FAF7F34}" type="datetimeFigureOut">
              <a:rPr lang="en-US" smtClean="0"/>
              <a:t>8/18/26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485134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dirty="0"/>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176E222-F481-AA4E-8CCE-9BD57FAF7F34}" type="datetimeFigureOut">
              <a:rPr lang="en-US" smtClean="0"/>
              <a:t>8/18/26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1399810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8/18/26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4125654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7"/>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7"/>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76E222-F481-AA4E-8CCE-9BD57FAF7F34}" type="datetimeFigureOut">
              <a:rPr lang="en-US" smtClean="0"/>
              <a:t>8/18/26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F5C0-C249-3C46-AA0B-9A6353A8B710}" type="slidenum">
              <a:rPr lang="en-US" smtClean="0"/>
              <a:t>‹#›</a:t>
            </a:fld>
            <a:endParaRPr lang="en-US" dirty="0"/>
          </a:p>
        </p:txBody>
      </p:sp>
    </p:spTree>
    <p:extLst>
      <p:ext uri="{BB962C8B-B14F-4D97-AF65-F5344CB8AC3E}">
        <p14:creationId xmlns:p14="http://schemas.microsoft.com/office/powerpoint/2010/main" val="3483669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4103F-66E1-82F3-9DAC-030C75A702CD}"/>
              </a:ext>
            </a:extLst>
          </p:cNvPr>
          <p:cNvSpPr>
            <a:spLocks noGrp="1"/>
          </p:cNvSpPr>
          <p:nvPr>
            <p:ph type="title" hasCustomPrompt="1"/>
          </p:nvPr>
        </p:nvSpPr>
        <p:spPr>
          <a:xfrm>
            <a:off x="4648200" y="495300"/>
            <a:ext cx="12725400" cy="1319212"/>
          </a:xfrm>
        </p:spPr>
        <p:txBody>
          <a:bodyPr/>
          <a:lstStyle>
            <a:lvl1pPr algn="r">
              <a:defRPr>
                <a:solidFill>
                  <a:srgbClr val="C10E21"/>
                </a:solidFill>
              </a:defRPr>
            </a:lvl1pPr>
          </a:lstStyle>
          <a:p>
            <a:r>
              <a:rPr lang="en-US"/>
              <a:t>SLIDE TITLE</a:t>
            </a:r>
          </a:p>
        </p:txBody>
      </p:sp>
      <p:sp>
        <p:nvSpPr>
          <p:cNvPr id="9" name="Freeform 17" descr="The American Heart Association">
            <a:extLst>
              <a:ext uri="{FF2B5EF4-FFF2-40B4-BE49-F238E27FC236}">
                <a16:creationId xmlns:a16="http://schemas.microsoft.com/office/drawing/2014/main" id="{08C2D9BE-531C-9E85-896C-AAE5AD8DF503}"/>
              </a:ext>
            </a:extLst>
          </p:cNvPr>
          <p:cNvSpPr/>
          <p:nvPr userDrawn="1"/>
        </p:nvSpPr>
        <p:spPr>
          <a:xfrm>
            <a:off x="512824" y="358686"/>
            <a:ext cx="1878899" cy="1014606"/>
          </a:xfrm>
          <a:custGeom>
            <a:avLst/>
            <a:gdLst/>
            <a:ahLst/>
            <a:cxnLst/>
            <a:rect l="l" t="t" r="r" b="b"/>
            <a:pathLst>
              <a:path w="1878899" h="1014606">
                <a:moveTo>
                  <a:pt x="0" y="0"/>
                </a:moveTo>
                <a:lnTo>
                  <a:pt x="1878899" y="0"/>
                </a:lnTo>
                <a:lnTo>
                  <a:pt x="1878899" y="1014606"/>
                </a:lnTo>
                <a:lnTo>
                  <a:pt x="0" y="1014606"/>
                </a:lnTo>
                <a:lnTo>
                  <a:pt x="0" y="0"/>
                </a:lnTo>
                <a:close/>
              </a:path>
            </a:pathLst>
          </a:custGeom>
          <a:blipFill>
            <a:blip r:embed="rId2"/>
            <a:stretch>
              <a:fillRect/>
            </a:stretch>
          </a:blipFill>
        </p:spPr>
        <p:txBody>
          <a:bodyPr/>
          <a:lstStyle/>
          <a:p>
            <a:endParaRPr lang="es-CO" dirty="0"/>
          </a:p>
        </p:txBody>
      </p:sp>
      <p:sp>
        <p:nvSpPr>
          <p:cNvPr id="11" name="Text Placeholder 10">
            <a:extLst>
              <a:ext uri="{FF2B5EF4-FFF2-40B4-BE49-F238E27FC236}">
                <a16:creationId xmlns:a16="http://schemas.microsoft.com/office/drawing/2014/main" id="{9B62507C-1C27-EAD3-CA94-CFD6B4A7FDA1}"/>
              </a:ext>
            </a:extLst>
          </p:cNvPr>
          <p:cNvSpPr>
            <a:spLocks noGrp="1"/>
          </p:cNvSpPr>
          <p:nvPr>
            <p:ph type="body" sz="quarter" idx="10" hasCustomPrompt="1"/>
          </p:nvPr>
        </p:nvSpPr>
        <p:spPr>
          <a:xfrm>
            <a:off x="4267200" y="1943100"/>
            <a:ext cx="13106400" cy="914400"/>
          </a:xfrm>
        </p:spPr>
        <p:txBody>
          <a:bodyPr>
            <a:normAutofit/>
          </a:bodyPr>
          <a:lstStyle>
            <a:lvl1pPr marL="0" indent="0" algn="r">
              <a:buNone/>
              <a:defRPr sz="2800" spc="250" baseline="0">
                <a:solidFill>
                  <a:schemeClr val="tx1">
                    <a:lumMod val="65000"/>
                    <a:lumOff val="35000"/>
                  </a:schemeClr>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Subtitle</a:t>
            </a:r>
          </a:p>
        </p:txBody>
      </p:sp>
    </p:spTree>
    <p:extLst>
      <p:ext uri="{BB962C8B-B14F-4D97-AF65-F5344CB8AC3E}">
        <p14:creationId xmlns:p14="http://schemas.microsoft.com/office/powerpoint/2010/main" val="4221668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625D-B828-8A1F-A0D5-28614C84C22C}"/>
              </a:ext>
            </a:extLst>
          </p:cNvPr>
          <p:cNvSpPr>
            <a:spLocks noGrp="1"/>
          </p:cNvSpPr>
          <p:nvPr>
            <p:ph type="title" hasCustomPrompt="1"/>
          </p:nvPr>
        </p:nvSpPr>
        <p:spPr>
          <a:xfrm>
            <a:off x="10553700" y="723900"/>
            <a:ext cx="6362700" cy="2157412"/>
          </a:xfrm>
        </p:spPr>
        <p:txBody>
          <a:bodyPr>
            <a:noAutofit/>
          </a:bodyPr>
          <a:lstStyle>
            <a:lvl1pPr>
              <a:lnSpc>
                <a:spcPct val="90000"/>
              </a:lnSpc>
              <a:defRPr sz="8800">
                <a:latin typeface="Lub Dub Heavy" panose="020B0903030403020204" pitchFamily="34" charset="0"/>
              </a:defRPr>
            </a:lvl1pPr>
          </a:lstStyle>
          <a:p>
            <a:r>
              <a:rPr lang="en-US"/>
              <a:t>SLIDE TITLE</a:t>
            </a:r>
          </a:p>
        </p:txBody>
      </p:sp>
      <p:sp>
        <p:nvSpPr>
          <p:cNvPr id="3" name="Content Placeholder 2">
            <a:extLst>
              <a:ext uri="{FF2B5EF4-FFF2-40B4-BE49-F238E27FC236}">
                <a16:creationId xmlns:a16="http://schemas.microsoft.com/office/drawing/2014/main" id="{356C9A9A-41ED-0876-1169-A1E7E62759A4}"/>
              </a:ext>
            </a:extLst>
          </p:cNvPr>
          <p:cNvSpPr>
            <a:spLocks noGrp="1"/>
          </p:cNvSpPr>
          <p:nvPr>
            <p:ph sz="half" idx="1"/>
          </p:nvPr>
        </p:nvSpPr>
        <p:spPr>
          <a:xfrm>
            <a:off x="10515600" y="4000500"/>
            <a:ext cx="7315200" cy="5613400"/>
          </a:xfrm>
          <a:prstGeom prst="rect">
            <a:avLst/>
          </a:prstGeom>
        </p:spPr>
        <p:txBody>
          <a:bodyPr>
            <a:normAutofit/>
          </a:bodyPr>
          <a:lstStyle>
            <a:lvl1pPr marL="0" indent="0">
              <a:buNone/>
              <a:defRPr sz="4000">
                <a:solidFill>
                  <a:srgbClr val="C10E21"/>
                </a:solidFill>
                <a:latin typeface="+mj-lt"/>
              </a:defRPr>
            </a:lvl1pPr>
            <a:lvl2pPr marL="457200" indent="0">
              <a:buNone/>
              <a:defRPr sz="3600">
                <a:latin typeface="+mj-lt"/>
              </a:defRPr>
            </a:lvl2pPr>
            <a:lvl3pPr marL="914400" indent="0">
              <a:buNone/>
              <a:defRPr sz="3200">
                <a:latin typeface="+mj-lt"/>
              </a:defRPr>
            </a:lvl3pPr>
            <a:lvl4pPr marL="1371600" indent="0">
              <a:buNone/>
              <a:defRPr sz="2800">
                <a:latin typeface="+mj-lt"/>
              </a:defRPr>
            </a:lvl4pPr>
            <a:lvl5pPr marL="1828800" indent="0">
              <a:buNone/>
              <a:defRPr sz="2800">
                <a:latin typeface="+mj-lt"/>
              </a:defRPr>
            </a:lvl5pPr>
          </a:lstStyle>
          <a:p>
            <a:pPr lvl="0"/>
            <a:r>
              <a:rPr lang="en-US"/>
              <a:t>Click to edit Master text styles</a:t>
            </a:r>
          </a:p>
        </p:txBody>
      </p:sp>
      <p:sp>
        <p:nvSpPr>
          <p:cNvPr id="10" name="AutoShape 4">
            <a:extLst>
              <a:ext uri="{FF2B5EF4-FFF2-40B4-BE49-F238E27FC236}">
                <a16:creationId xmlns:a16="http://schemas.microsoft.com/office/drawing/2014/main" id="{CC3EF87E-4B45-A5EE-8AA3-01AD13D1615C}"/>
              </a:ext>
              <a:ext uri="{C183D7F6-B498-43B3-948B-1728B52AA6E4}">
                <adec:decorative xmlns:adec="http://schemas.microsoft.com/office/drawing/2017/decorative" val="1"/>
              </a:ext>
            </a:extLst>
          </p:cNvPr>
          <p:cNvSpPr/>
          <p:nvPr userDrawn="1"/>
        </p:nvSpPr>
        <p:spPr>
          <a:xfrm flipH="1" flipV="1">
            <a:off x="10187543" y="569151"/>
            <a:ext cx="0" cy="9148698"/>
          </a:xfrm>
          <a:prstGeom prst="line">
            <a:avLst/>
          </a:prstGeom>
          <a:ln w="9525" cap="flat">
            <a:solidFill>
              <a:srgbClr val="C10E21"/>
            </a:solidFill>
            <a:prstDash val="solid"/>
            <a:headEnd type="none" w="sm" len="sm"/>
            <a:tailEnd type="none" w="sm" len="sm"/>
          </a:ln>
        </p:spPr>
        <p:txBody>
          <a:bodyPr/>
          <a:lstStyle/>
          <a:p>
            <a:endParaRPr lang="es-CO" dirty="0"/>
          </a:p>
        </p:txBody>
      </p:sp>
      <p:sp>
        <p:nvSpPr>
          <p:cNvPr id="12" name="Picture Placeholder 11">
            <a:extLst>
              <a:ext uri="{FF2B5EF4-FFF2-40B4-BE49-F238E27FC236}">
                <a16:creationId xmlns:a16="http://schemas.microsoft.com/office/drawing/2014/main" id="{3F8125D4-A4B6-2DF2-90AE-377E2B5E2A68}"/>
              </a:ext>
            </a:extLst>
          </p:cNvPr>
          <p:cNvSpPr>
            <a:spLocks noGrp="1"/>
          </p:cNvSpPr>
          <p:nvPr>
            <p:ph type="pic" sz="quarter" idx="10"/>
          </p:nvPr>
        </p:nvSpPr>
        <p:spPr>
          <a:xfrm>
            <a:off x="0" y="0"/>
            <a:ext cx="9601200" cy="10287000"/>
          </a:xfrm>
          <a:prstGeom prst="rect">
            <a:avLst/>
          </a:prstGeom>
        </p:spPr>
        <p:txBody>
          <a:bodyPr/>
          <a:lstStyle/>
          <a:p>
            <a:endParaRPr lang="en-US" dirty="0"/>
          </a:p>
        </p:txBody>
      </p:sp>
      <p:sp>
        <p:nvSpPr>
          <p:cNvPr id="4" name="Freeform 15" descr="The American Heart Association">
            <a:extLst>
              <a:ext uri="{FF2B5EF4-FFF2-40B4-BE49-F238E27FC236}">
                <a16:creationId xmlns:a16="http://schemas.microsoft.com/office/drawing/2014/main" id="{DB9C4FD7-94AB-6795-651C-BC6B3FD4EE62}"/>
              </a:ext>
            </a:extLst>
          </p:cNvPr>
          <p:cNvSpPr/>
          <p:nvPr userDrawn="1"/>
        </p:nvSpPr>
        <p:spPr>
          <a:xfrm>
            <a:off x="16566240" y="368051"/>
            <a:ext cx="1377825" cy="744026"/>
          </a:xfrm>
          <a:custGeom>
            <a:avLst/>
            <a:gdLst/>
            <a:ahLst/>
            <a:cxnLst/>
            <a:rect l="l" t="t" r="r" b="b"/>
            <a:pathLst>
              <a:path w="1377825" h="744026">
                <a:moveTo>
                  <a:pt x="0" y="0"/>
                </a:moveTo>
                <a:lnTo>
                  <a:pt x="1377825" y="0"/>
                </a:lnTo>
                <a:lnTo>
                  <a:pt x="1377825" y="744025"/>
                </a:lnTo>
                <a:lnTo>
                  <a:pt x="0" y="744025"/>
                </a:lnTo>
                <a:lnTo>
                  <a:pt x="0" y="0"/>
                </a:lnTo>
                <a:close/>
              </a:path>
            </a:pathLst>
          </a:custGeom>
          <a:blipFill>
            <a:blip r:embed="rId2"/>
            <a:stretch>
              <a:fillRect/>
            </a:stretch>
          </a:blipFill>
        </p:spPr>
        <p:txBody>
          <a:bodyPr/>
          <a:lstStyle/>
          <a:p>
            <a:endParaRPr lang="es-CO" dirty="0"/>
          </a:p>
        </p:txBody>
      </p:sp>
    </p:spTree>
    <p:extLst>
      <p:ext uri="{BB962C8B-B14F-4D97-AF65-F5344CB8AC3E}">
        <p14:creationId xmlns:p14="http://schemas.microsoft.com/office/powerpoint/2010/main" val="3129793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7752-2D82-A1ED-9B17-A2CFFD0B69D4}"/>
              </a:ext>
            </a:extLst>
          </p:cNvPr>
          <p:cNvSpPr>
            <a:spLocks noGrp="1"/>
          </p:cNvSpPr>
          <p:nvPr>
            <p:ph type="title" hasCustomPrompt="1"/>
          </p:nvPr>
        </p:nvSpPr>
        <p:spPr>
          <a:xfrm>
            <a:off x="609600" y="547689"/>
            <a:ext cx="8423275" cy="1395411"/>
          </a:xfrm>
        </p:spPr>
        <p:txBody>
          <a:bodyPr/>
          <a:lstStyle>
            <a:lvl1pPr>
              <a:defRPr/>
            </a:lvl1pPr>
          </a:lstStyle>
          <a:p>
            <a:r>
              <a:rPr lang="en-US"/>
              <a:t>WHAT IS</a:t>
            </a:r>
          </a:p>
        </p:txBody>
      </p:sp>
      <p:sp>
        <p:nvSpPr>
          <p:cNvPr id="5" name="Text Placeholder 4">
            <a:extLst>
              <a:ext uri="{FF2B5EF4-FFF2-40B4-BE49-F238E27FC236}">
                <a16:creationId xmlns:a16="http://schemas.microsoft.com/office/drawing/2014/main" id="{185BD032-4B0C-6E6A-FA32-F9355E6FE67F}"/>
              </a:ext>
            </a:extLst>
          </p:cNvPr>
          <p:cNvSpPr>
            <a:spLocks noGrp="1"/>
          </p:cNvSpPr>
          <p:nvPr>
            <p:ph type="body" sz="quarter" idx="3" hasCustomPrompt="1"/>
          </p:nvPr>
        </p:nvSpPr>
        <p:spPr>
          <a:xfrm>
            <a:off x="609600" y="2247900"/>
            <a:ext cx="7775575" cy="381000"/>
          </a:xfrm>
          <a:prstGeom prst="rect">
            <a:avLst/>
          </a:prstGeom>
        </p:spPr>
        <p:txBody>
          <a:bodyPr anchor="b">
            <a:normAutofit/>
          </a:bodyPr>
          <a:lstStyle>
            <a:lvl1pPr marL="0" indent="0">
              <a:buNone/>
              <a:defRPr sz="3600" b="0">
                <a:solidFill>
                  <a:srgbClr val="C10E2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OF TOPIC</a:t>
            </a:r>
          </a:p>
        </p:txBody>
      </p:sp>
      <p:sp>
        <p:nvSpPr>
          <p:cNvPr id="14" name="Picture Placeholder 13">
            <a:extLst>
              <a:ext uri="{FF2B5EF4-FFF2-40B4-BE49-F238E27FC236}">
                <a16:creationId xmlns:a16="http://schemas.microsoft.com/office/drawing/2014/main" id="{94A098E0-A8CD-39C6-4201-1732FBEB4575}"/>
              </a:ext>
            </a:extLst>
          </p:cNvPr>
          <p:cNvSpPr>
            <a:spLocks noGrp="1"/>
          </p:cNvSpPr>
          <p:nvPr>
            <p:ph type="pic" sz="quarter" idx="13"/>
          </p:nvPr>
        </p:nvSpPr>
        <p:spPr>
          <a:xfrm>
            <a:off x="609600" y="2933700"/>
            <a:ext cx="9067801" cy="6629400"/>
          </a:xfrm>
        </p:spPr>
        <p:txBody>
          <a:bodyPr/>
          <a:lstStyle/>
          <a:p>
            <a:endParaRPr lang="en-US" dirty="0"/>
          </a:p>
        </p:txBody>
      </p:sp>
      <p:sp>
        <p:nvSpPr>
          <p:cNvPr id="15" name="AutoShape 8">
            <a:extLst>
              <a:ext uri="{FF2B5EF4-FFF2-40B4-BE49-F238E27FC236}">
                <a16:creationId xmlns:a16="http://schemas.microsoft.com/office/drawing/2014/main" id="{4AC3EAA1-F0AF-C25D-053A-2133B3C69ABA}"/>
              </a:ext>
              <a:ext uri="{C183D7F6-B498-43B3-948B-1728B52AA6E4}">
                <adec:decorative xmlns:adec="http://schemas.microsoft.com/office/drawing/2017/decorative" val="1"/>
              </a:ext>
            </a:extLst>
          </p:cNvPr>
          <p:cNvSpPr/>
          <p:nvPr userDrawn="1"/>
        </p:nvSpPr>
        <p:spPr>
          <a:xfrm flipV="1">
            <a:off x="10058400" y="569151"/>
            <a:ext cx="0" cy="9148698"/>
          </a:xfrm>
          <a:prstGeom prst="line">
            <a:avLst/>
          </a:prstGeom>
          <a:ln w="9525" cap="flat">
            <a:solidFill>
              <a:srgbClr val="C10E21"/>
            </a:solidFill>
            <a:prstDash val="solid"/>
            <a:headEnd type="none" w="sm" len="sm"/>
            <a:tailEnd type="none" w="sm" len="sm"/>
          </a:ln>
        </p:spPr>
        <p:txBody>
          <a:bodyPr/>
          <a:lstStyle/>
          <a:p>
            <a:endParaRPr lang="es-CO" dirty="0"/>
          </a:p>
        </p:txBody>
      </p:sp>
      <p:sp>
        <p:nvSpPr>
          <p:cNvPr id="3" name="Freeform 17" descr="The American Heart Association">
            <a:extLst>
              <a:ext uri="{FF2B5EF4-FFF2-40B4-BE49-F238E27FC236}">
                <a16:creationId xmlns:a16="http://schemas.microsoft.com/office/drawing/2014/main" id="{F25ACBDC-5505-3D49-31B1-8B1416003521}"/>
              </a:ext>
            </a:extLst>
          </p:cNvPr>
          <p:cNvSpPr/>
          <p:nvPr userDrawn="1"/>
        </p:nvSpPr>
        <p:spPr>
          <a:xfrm>
            <a:off x="16916400" y="358686"/>
            <a:ext cx="1116899" cy="593814"/>
          </a:xfrm>
          <a:custGeom>
            <a:avLst/>
            <a:gdLst/>
            <a:ahLst/>
            <a:cxnLst/>
            <a:rect l="l" t="t" r="r" b="b"/>
            <a:pathLst>
              <a:path w="1878899" h="1014606">
                <a:moveTo>
                  <a:pt x="0" y="0"/>
                </a:moveTo>
                <a:lnTo>
                  <a:pt x="1878899" y="0"/>
                </a:lnTo>
                <a:lnTo>
                  <a:pt x="1878899" y="1014606"/>
                </a:lnTo>
                <a:lnTo>
                  <a:pt x="0" y="1014606"/>
                </a:lnTo>
                <a:lnTo>
                  <a:pt x="0" y="0"/>
                </a:lnTo>
                <a:close/>
              </a:path>
            </a:pathLst>
          </a:custGeom>
          <a:blipFill>
            <a:blip r:embed="rId2"/>
            <a:stretch>
              <a:fillRect/>
            </a:stretch>
          </a:blipFill>
        </p:spPr>
        <p:txBody>
          <a:bodyPr/>
          <a:lstStyle/>
          <a:p>
            <a:endParaRPr lang="es-CO" dirty="0"/>
          </a:p>
        </p:txBody>
      </p:sp>
    </p:spTree>
    <p:extLst>
      <p:ext uri="{BB962C8B-B14F-4D97-AF65-F5344CB8AC3E}">
        <p14:creationId xmlns:p14="http://schemas.microsoft.com/office/powerpoint/2010/main" val="2376572641"/>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7"/>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C176E222-F481-AA4E-8CCE-9BD57FAF7F34}" type="datetimeFigureOut">
              <a:rPr lang="en-US" smtClean="0"/>
              <a:t>8/18/26</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E52BF5C0-C249-3C46-AA0B-9A6353A8B710}" type="slidenum">
              <a:rPr lang="en-US" smtClean="0"/>
              <a:t>‹#›</a:t>
            </a:fld>
            <a:endParaRPr lang="en-US" dirty="0"/>
          </a:p>
        </p:txBody>
      </p:sp>
    </p:spTree>
    <p:extLst>
      <p:ext uri="{BB962C8B-B14F-4D97-AF65-F5344CB8AC3E}">
        <p14:creationId xmlns:p14="http://schemas.microsoft.com/office/powerpoint/2010/main" val="259268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hyperlink" Target="https://www.gettyimages.com/detail/photo/two-radiologists-looking-at-mri-scan-on-computer-royalty-free-image/1312649676"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jpeg"/><Relationship Id="rId11" Type="http://schemas.openxmlformats.org/officeDocument/2006/relationships/image" Target="../media/image1.png"/><Relationship Id="rId5" Type="http://schemas.openxmlformats.org/officeDocument/2006/relationships/image" Target="../media/image6.jpeg"/><Relationship Id="rId10" Type="http://schemas.openxmlformats.org/officeDocument/2006/relationships/image" Target="../media/image9.jpeg"/><Relationship Id="rId4" Type="http://schemas.openxmlformats.org/officeDocument/2006/relationships/image" Target="../media/image5.jpeg"/><Relationship Id="rId9" Type="http://schemas.openxmlformats.org/officeDocument/2006/relationships/hyperlink" Target="https://www.gettyimages.com/detail/photo/close-up-shot-of-a-doctors-hand-pointing-on-brain-royalty-free-image/214872848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3.jp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2.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2.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2.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1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18.jpg"/><Relationship Id="rId7"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12.png"/><Relationship Id="rId10" Type="http://schemas.openxmlformats.org/officeDocument/2006/relationships/image" Target="../media/image33.jpg"/><Relationship Id="rId4" Type="http://schemas.openxmlformats.org/officeDocument/2006/relationships/image" Target="../media/image1.png"/><Relationship Id="rId9"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microsoft.com/office/2007/relationships/hdphoto" Target="../media/hdphoto4.wdp"/><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7.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jpg"/><Relationship Id="rId7"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0.jpeg"/><Relationship Id="rId11" Type="http://schemas.openxmlformats.org/officeDocument/2006/relationships/image" Target="../media/image3.jp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4B11B92-280D-820F-4DED-114CEAD93B92}"/>
              </a:ext>
            </a:extLst>
          </p:cNvPr>
          <p:cNvSpPr txBox="1">
            <a:spLocks/>
          </p:cNvSpPr>
          <p:nvPr/>
        </p:nvSpPr>
        <p:spPr>
          <a:xfrm>
            <a:off x="970601" y="6493681"/>
            <a:ext cx="15834588" cy="3499144"/>
          </a:xfrm>
          <a:prstGeom prst="rect">
            <a:avLst/>
          </a:prstGeom>
        </p:spPr>
        <p:txBody>
          <a:bodyPr vert="horz" lIns="91440" tIns="45720" rIns="91440" bIns="45720" rtlCol="0" anchor="b">
            <a:normAutofit fontScale="97500"/>
          </a:bodyPr>
          <a:lstStyle>
            <a:lvl1pPr algn="ctr" defTabSz="1371600" rtl="0" eaLnBrk="1" latinLnBrk="0" hangingPunct="1">
              <a:lnSpc>
                <a:spcPct val="90000"/>
              </a:lnSpc>
              <a:spcBef>
                <a:spcPct val="0"/>
              </a:spcBef>
              <a:buNone/>
              <a:defRPr sz="9000" kern="1200">
                <a:solidFill>
                  <a:schemeClr val="tx1"/>
                </a:solidFill>
                <a:latin typeface="+mj-lt"/>
                <a:ea typeface="+mj-ea"/>
                <a:cs typeface="+mj-cs"/>
              </a:defRPr>
            </a:lvl1pPr>
          </a:lstStyle>
          <a:p>
            <a:endParaRPr lang="es-ES_tradnl" sz="4800" b="1" noProof="0" dirty="0">
              <a:latin typeface="Lub Dub Heavy" panose="020B0603030403020204" pitchFamily="34" charset="77"/>
            </a:endParaRPr>
          </a:p>
        </p:txBody>
      </p:sp>
      <p:sp>
        <p:nvSpPr>
          <p:cNvPr id="9" name="TextBox 8">
            <a:extLst>
              <a:ext uri="{FF2B5EF4-FFF2-40B4-BE49-F238E27FC236}">
                <a16:creationId xmlns:a16="http://schemas.microsoft.com/office/drawing/2014/main" id="{4C489A9C-4410-B695-2EE2-46CB1F022CF1}"/>
              </a:ext>
            </a:extLst>
          </p:cNvPr>
          <p:cNvSpPr txBox="1"/>
          <p:nvPr/>
        </p:nvSpPr>
        <p:spPr>
          <a:xfrm>
            <a:off x="3080959" y="6439251"/>
            <a:ext cx="10571296" cy="1200329"/>
          </a:xfrm>
          <a:prstGeom prst="rect">
            <a:avLst/>
          </a:prstGeom>
          <a:noFill/>
        </p:spPr>
        <p:txBody>
          <a:bodyPr wrap="square" rtlCol="0">
            <a:spAutoFit/>
          </a:bodyPr>
          <a:lstStyle/>
          <a:p>
            <a:pPr algn="ctr"/>
            <a:r>
              <a:rPr lang="es-ES_tradnl" sz="3600" b="1" noProof="0" dirty="0">
                <a:latin typeface="Lub Dub Heavy" panose="020B0603030403020204" pitchFamily="34" charset="77"/>
              </a:rPr>
              <a:t>Pasos simples para cuidar de tu salud oral que también ayudan </a:t>
            </a:r>
            <a:r>
              <a:rPr lang="es-ES_tradnl" sz="3600" b="1" dirty="0">
                <a:latin typeface="Lub Dub Heavy" panose="020B0603030403020204" pitchFamily="34" charset="77"/>
              </a:rPr>
              <a:t>a</a:t>
            </a:r>
            <a:r>
              <a:rPr lang="es-ES_tradnl" sz="3600" b="1" noProof="0" dirty="0">
                <a:latin typeface="Lub Dub Heavy" panose="020B0603030403020204" pitchFamily="34" charset="77"/>
              </a:rPr>
              <a:t> tu corazón.</a:t>
            </a:r>
          </a:p>
        </p:txBody>
      </p:sp>
      <p:grpSp>
        <p:nvGrpSpPr>
          <p:cNvPr id="10" name="Group 9">
            <a:extLst>
              <a:ext uri="{FF2B5EF4-FFF2-40B4-BE49-F238E27FC236}">
                <a16:creationId xmlns:a16="http://schemas.microsoft.com/office/drawing/2014/main" id="{F58345DE-849D-EBB7-4677-B25D4E215EAE}"/>
              </a:ext>
            </a:extLst>
          </p:cNvPr>
          <p:cNvGrpSpPr/>
          <p:nvPr/>
        </p:nvGrpSpPr>
        <p:grpSpPr>
          <a:xfrm>
            <a:off x="0" y="3062498"/>
            <a:ext cx="18288000" cy="3265150"/>
            <a:chOff x="0" y="3062498"/>
            <a:chExt cx="18288000" cy="3265150"/>
          </a:xfrm>
        </p:grpSpPr>
        <p:sp>
          <p:nvSpPr>
            <p:cNvPr id="3" name="Rectangle 2">
              <a:extLst>
                <a:ext uri="{FF2B5EF4-FFF2-40B4-BE49-F238E27FC236}">
                  <a16:creationId xmlns:a16="http://schemas.microsoft.com/office/drawing/2014/main" id="{BCF49CEB-EEE9-01D6-D59C-D7E2DB4B9BCE}"/>
                </a:ext>
              </a:extLst>
            </p:cNvPr>
            <p:cNvSpPr/>
            <p:nvPr/>
          </p:nvSpPr>
          <p:spPr>
            <a:xfrm>
              <a:off x="0" y="3062498"/>
              <a:ext cx="18288000" cy="3265150"/>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3000" b="1" noProof="0" dirty="0">
                <a:latin typeface="Lub Dub Heavy" panose="020B0603030403020204" pitchFamily="34" charset="77"/>
              </a:endParaRPr>
            </a:p>
          </p:txBody>
        </p:sp>
        <p:grpSp>
          <p:nvGrpSpPr>
            <p:cNvPr id="7" name="Group 6">
              <a:extLst>
                <a:ext uri="{FF2B5EF4-FFF2-40B4-BE49-F238E27FC236}">
                  <a16:creationId xmlns:a16="http://schemas.microsoft.com/office/drawing/2014/main" id="{C632555A-18E9-D998-7D2D-5FD12B3EB649}"/>
                </a:ext>
              </a:extLst>
            </p:cNvPr>
            <p:cNvGrpSpPr/>
            <p:nvPr/>
          </p:nvGrpSpPr>
          <p:grpSpPr>
            <a:xfrm>
              <a:off x="4229032" y="3371634"/>
              <a:ext cx="9829935" cy="2646878"/>
              <a:chOff x="4229032" y="3461097"/>
              <a:chExt cx="9829935" cy="2646878"/>
            </a:xfrm>
          </p:grpSpPr>
          <p:sp>
            <p:nvSpPr>
              <p:cNvPr id="5" name="TextBox 4">
                <a:extLst>
                  <a:ext uri="{FF2B5EF4-FFF2-40B4-BE49-F238E27FC236}">
                    <a16:creationId xmlns:a16="http://schemas.microsoft.com/office/drawing/2014/main" id="{9947E1E9-3363-7AA3-D3D9-AA26701A1B3D}"/>
                  </a:ext>
                </a:extLst>
              </p:cNvPr>
              <p:cNvSpPr txBox="1"/>
              <p:nvPr/>
            </p:nvSpPr>
            <p:spPr>
              <a:xfrm>
                <a:off x="4229032" y="3461097"/>
                <a:ext cx="9829935" cy="2646878"/>
              </a:xfrm>
              <a:prstGeom prst="rect">
                <a:avLst/>
              </a:prstGeom>
              <a:noFill/>
            </p:spPr>
            <p:txBody>
              <a:bodyPr wrap="none" rtlCol="0">
                <a:spAutoFit/>
              </a:bodyPr>
              <a:lstStyle/>
              <a:p>
                <a:r>
                  <a:rPr lang="es-ES_tradnl" sz="13800" b="1" noProof="0" dirty="0">
                    <a:solidFill>
                      <a:schemeClr val="bg1"/>
                    </a:solidFill>
                    <a:latin typeface="Lub Dub Heavy" panose="020B0603030403020204" pitchFamily="34" charset="77"/>
                  </a:rPr>
                  <a:t>CONEXIÓN</a:t>
                </a:r>
              </a:p>
              <a:p>
                <a:endParaRPr lang="es-ES_tradnl" sz="2400" noProof="0" dirty="0">
                  <a:solidFill>
                    <a:schemeClr val="bg1"/>
                  </a:solidFill>
                </a:endParaRPr>
              </a:p>
            </p:txBody>
          </p:sp>
          <p:sp>
            <p:nvSpPr>
              <p:cNvPr id="6" name="TextBox 5">
                <a:extLst>
                  <a:ext uri="{FF2B5EF4-FFF2-40B4-BE49-F238E27FC236}">
                    <a16:creationId xmlns:a16="http://schemas.microsoft.com/office/drawing/2014/main" id="{EE339296-620B-8176-14AF-94319AEA6E1B}"/>
                  </a:ext>
                </a:extLst>
              </p:cNvPr>
              <p:cNvSpPr txBox="1"/>
              <p:nvPr/>
            </p:nvSpPr>
            <p:spPr>
              <a:xfrm>
                <a:off x="8366607" y="5082165"/>
                <a:ext cx="5564344" cy="707886"/>
              </a:xfrm>
              <a:prstGeom prst="rect">
                <a:avLst/>
              </a:prstGeom>
              <a:noFill/>
            </p:spPr>
            <p:txBody>
              <a:bodyPr wrap="none" rtlCol="0">
                <a:spAutoFit/>
              </a:bodyPr>
              <a:lstStyle/>
              <a:p>
                <a:r>
                  <a:rPr lang="es-ES_tradnl" sz="4000" b="1" noProof="0" dirty="0">
                    <a:solidFill>
                      <a:schemeClr val="bg1"/>
                    </a:solidFill>
                    <a:latin typeface="Lub Dub Bold" panose="020B0603030403020204" pitchFamily="34" charset="77"/>
                  </a:rPr>
                  <a:t>Salud Oral + Corazón</a:t>
                </a:r>
              </a:p>
            </p:txBody>
          </p:sp>
        </p:grpSp>
      </p:grpSp>
      <p:pic>
        <p:nvPicPr>
          <p:cNvPr id="14" name="Picture 13">
            <a:extLst>
              <a:ext uri="{FF2B5EF4-FFF2-40B4-BE49-F238E27FC236}">
                <a16:creationId xmlns:a16="http://schemas.microsoft.com/office/drawing/2014/main" id="{C16C5D60-37B7-545C-24BE-1121A92B9459}"/>
              </a:ext>
            </a:extLst>
          </p:cNvPr>
          <p:cNvPicPr>
            <a:picLocks noChangeAspect="1"/>
          </p:cNvPicPr>
          <p:nvPr/>
        </p:nvPicPr>
        <p:blipFill>
          <a:blip r:embed="rId4"/>
          <a:stretch>
            <a:fillRect/>
          </a:stretch>
        </p:blipFill>
        <p:spPr>
          <a:xfrm>
            <a:off x="11452861" y="8495361"/>
            <a:ext cx="6231635" cy="1297737"/>
          </a:xfrm>
          <a:prstGeom prst="rect">
            <a:avLst/>
          </a:prstGeom>
        </p:spPr>
      </p:pic>
    </p:spTree>
    <p:extLst>
      <p:ext uri="{BB962C8B-B14F-4D97-AF65-F5344CB8AC3E}">
        <p14:creationId xmlns:p14="http://schemas.microsoft.com/office/powerpoint/2010/main" val="3111223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76F7E41-7205-8B2B-2111-A3B2B6969E9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644967E-8502-5B10-C25E-0EE6C14A3936}"/>
              </a:ext>
            </a:extLst>
          </p:cNvPr>
          <p:cNvSpPr/>
          <p:nvPr/>
        </p:nvSpPr>
        <p:spPr>
          <a:xfrm>
            <a:off x="0" y="2978945"/>
            <a:ext cx="18288000" cy="47916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4050" noProof="0" dirty="0"/>
          </a:p>
        </p:txBody>
      </p:sp>
      <p:sp>
        <p:nvSpPr>
          <p:cNvPr id="4" name="TextBox 3">
            <a:extLst>
              <a:ext uri="{FF2B5EF4-FFF2-40B4-BE49-F238E27FC236}">
                <a16:creationId xmlns:a16="http://schemas.microsoft.com/office/drawing/2014/main" id="{932F74B7-C265-14E4-3603-335459D59551}"/>
              </a:ext>
            </a:extLst>
          </p:cNvPr>
          <p:cNvSpPr txBox="1"/>
          <p:nvPr/>
        </p:nvSpPr>
        <p:spPr>
          <a:xfrm>
            <a:off x="621507" y="2597526"/>
            <a:ext cx="17666493" cy="1692771"/>
          </a:xfrm>
          <a:prstGeom prst="rect">
            <a:avLst/>
          </a:prstGeom>
          <a:noFill/>
        </p:spPr>
        <p:txBody>
          <a:bodyPr wrap="square" rtlCol="0">
            <a:spAutoFit/>
          </a:bodyPr>
          <a:lstStyle/>
          <a:p>
            <a:r>
              <a:rPr lang="es-ES_tradnl" sz="4800" b="1" noProof="0" dirty="0">
                <a:latin typeface="Lub Dub Heavy" panose="020B0603030403020204" pitchFamily="34" charset="77"/>
              </a:rPr>
              <a:t>Instrucciones para los presentadores</a:t>
            </a:r>
          </a:p>
          <a:p>
            <a:r>
              <a:rPr lang="es-ES_tradnl" sz="2800" noProof="0" dirty="0">
                <a:solidFill>
                  <a:srgbClr val="C00000"/>
                </a:solidFill>
                <a:latin typeface="Lub Dub Medium" panose="020B0603030403020204" pitchFamily="34" charset="77"/>
              </a:rPr>
              <a:t>Esta diapositiva es para las personas que presentarán esta lección de salud a un grupo. Si estás utilizándolas para tu propia educación sobre la salud, puedes omitir esta diapositiva.</a:t>
            </a:r>
            <a:r>
              <a:rPr lang="es-ES_tradnl" sz="2800" noProof="0" dirty="0">
                <a:latin typeface="Lub Dub Medium" panose="020B0603030403020204" pitchFamily="34" charset="77"/>
              </a:rPr>
              <a:t> </a:t>
            </a:r>
          </a:p>
        </p:txBody>
      </p:sp>
      <p:grpSp>
        <p:nvGrpSpPr>
          <p:cNvPr id="8" name="Group 7">
            <a:extLst>
              <a:ext uri="{FF2B5EF4-FFF2-40B4-BE49-F238E27FC236}">
                <a16:creationId xmlns:a16="http://schemas.microsoft.com/office/drawing/2014/main" id="{97A869E8-57F6-4192-4CB7-653FFAAFCDD1}"/>
              </a:ext>
            </a:extLst>
          </p:cNvPr>
          <p:cNvGrpSpPr/>
          <p:nvPr/>
        </p:nvGrpSpPr>
        <p:grpSpPr>
          <a:xfrm>
            <a:off x="621507" y="4452680"/>
            <a:ext cx="17666493" cy="5766587"/>
            <a:chOff x="414338" y="3013609"/>
            <a:chExt cx="11777662" cy="3844391"/>
          </a:xfrm>
        </p:grpSpPr>
        <p:sp>
          <p:nvSpPr>
            <p:cNvPr id="6" name="Rectangle 5">
              <a:extLst>
                <a:ext uri="{FF2B5EF4-FFF2-40B4-BE49-F238E27FC236}">
                  <a16:creationId xmlns:a16="http://schemas.microsoft.com/office/drawing/2014/main" id="{054F43E6-1739-93A3-2E91-958A34046E48}"/>
                </a:ext>
              </a:extLst>
            </p:cNvPr>
            <p:cNvSpPr/>
            <p:nvPr/>
          </p:nvSpPr>
          <p:spPr>
            <a:xfrm>
              <a:off x="7426036" y="5721927"/>
              <a:ext cx="4765964" cy="11360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s-ES_tradnl" sz="4050" noProof="0" dirty="0">
                <a:latin typeface="Lub Dub Medium" panose="020B0603030403020204" pitchFamily="34" charset="77"/>
              </a:endParaRPr>
            </a:p>
          </p:txBody>
        </p:sp>
        <p:sp>
          <p:nvSpPr>
            <p:cNvPr id="7" name="TextBox 6">
              <a:extLst>
                <a:ext uri="{FF2B5EF4-FFF2-40B4-BE49-F238E27FC236}">
                  <a16:creationId xmlns:a16="http://schemas.microsoft.com/office/drawing/2014/main" id="{7AC41256-F4D4-55A2-79D2-0BC924E789B3}"/>
                </a:ext>
              </a:extLst>
            </p:cNvPr>
            <p:cNvSpPr txBox="1"/>
            <p:nvPr/>
          </p:nvSpPr>
          <p:spPr>
            <a:xfrm>
              <a:off x="414338" y="3013609"/>
              <a:ext cx="11676062" cy="3806170"/>
            </a:xfrm>
            <a:prstGeom prst="rect">
              <a:avLst/>
            </a:prstGeom>
            <a:noFill/>
          </p:spPr>
          <p:txBody>
            <a:bodyPr wrap="square" rtlCol="0">
              <a:spAutoFit/>
            </a:bodyPr>
            <a:lstStyle/>
            <a:p>
              <a:pPr lvl="0">
                <a:spcAft>
                  <a:spcPts val="600"/>
                </a:spcAft>
              </a:pPr>
              <a:r>
                <a:rPr lang="es-ES_tradnl" sz="2800" noProof="0" dirty="0">
                  <a:latin typeface="Lub Dub Medium" panose="020B0603030403020204" pitchFamily="34" charset="77"/>
                </a:rPr>
                <a:t>Revisa todas las diapositivas y las notas para el presentador antes de tu presentación. Si es posible, imprime las notas para el presentador para tenerlas a la mano en caso de necesitarlas.</a:t>
              </a:r>
            </a:p>
            <a:p>
              <a:pPr lvl="0">
                <a:spcAft>
                  <a:spcPts val="600"/>
                </a:spcAft>
              </a:pPr>
              <a:endParaRPr lang="es-ES_tradnl" sz="1600" noProof="0" dirty="0">
                <a:latin typeface="Lub Dub Medium" panose="020B0603030403020204" pitchFamily="34" charset="77"/>
              </a:endParaRPr>
            </a:p>
            <a:p>
              <a:pPr lvl="0">
                <a:spcAft>
                  <a:spcPts val="600"/>
                </a:spcAft>
              </a:pPr>
              <a:r>
                <a:rPr lang="es-ES_tradnl" sz="2800" b="1" noProof="0" dirty="0">
                  <a:latin typeface="Lub Dub Bold" panose="020B0603030403020204" pitchFamily="34" charset="77"/>
                </a:rPr>
                <a:t>Introducción: (30 segundos)</a:t>
              </a:r>
            </a:p>
            <a:p>
              <a:pPr marL="457200" lvl="0" indent="-457200">
                <a:spcAft>
                  <a:spcPts val="600"/>
                </a:spcAft>
                <a:buFont typeface="Arial" panose="020B0604020202020204" pitchFamily="34" charset="0"/>
                <a:buChar char="•"/>
              </a:pPr>
              <a:r>
                <a:rPr lang="es-ES_tradnl" sz="2800" noProof="0" dirty="0">
                  <a:latin typeface="Lub Dub Medium" panose="020B0603030403020204" pitchFamily="34" charset="77"/>
                </a:rPr>
                <a:t>Saluda al público.</a:t>
              </a:r>
            </a:p>
            <a:p>
              <a:pPr marL="457200" lvl="0" indent="-457200">
                <a:spcAft>
                  <a:spcPts val="600"/>
                </a:spcAft>
                <a:buFont typeface="Arial" panose="020B0604020202020204" pitchFamily="34" charset="0"/>
                <a:buChar char="•"/>
              </a:pPr>
              <a:r>
                <a:rPr lang="es-ES_tradnl" sz="2800" noProof="0" dirty="0">
                  <a:latin typeface="Lub Dub Medium" panose="020B0603030403020204" pitchFamily="34" charset="77"/>
                </a:rPr>
                <a:t>Preséntate e introduce el tema.</a:t>
              </a:r>
            </a:p>
            <a:p>
              <a:pPr marL="457200" lvl="0" indent="-457200">
                <a:spcAft>
                  <a:spcPts val="600"/>
                </a:spcAft>
                <a:buFont typeface="Arial" panose="020B0604020202020204" pitchFamily="34" charset="0"/>
                <a:buChar char="•"/>
              </a:pPr>
              <a:r>
                <a:rPr lang="es-ES_tradnl" sz="2800" noProof="0" dirty="0">
                  <a:latin typeface="Lub Dub Medium" panose="020B0603030403020204" pitchFamily="34" charset="77"/>
                </a:rPr>
                <a:t>Infórmale a los participantes que pueden fotografiar cualquier diapositiva que les parezca útil.</a:t>
              </a:r>
            </a:p>
            <a:p>
              <a:pPr lvl="0">
                <a:spcAft>
                  <a:spcPts val="600"/>
                </a:spcAft>
              </a:pPr>
              <a:endParaRPr lang="es-ES_tradnl" sz="1200" noProof="0" dirty="0">
                <a:latin typeface="Lub Dub Medium" panose="020B0603030403020204" pitchFamily="34" charset="77"/>
              </a:endParaRPr>
            </a:p>
            <a:p>
              <a:pPr lvl="0">
                <a:spcAft>
                  <a:spcPts val="600"/>
                </a:spcAft>
              </a:pPr>
              <a:r>
                <a:rPr lang="es-ES_tradnl" sz="2800" b="1" noProof="0" dirty="0">
                  <a:latin typeface="Lub Dub Bold" panose="020B0603030403020204" pitchFamily="34" charset="77"/>
                </a:rPr>
                <a:t>Al finalizar tu presentación:</a:t>
              </a:r>
            </a:p>
            <a:p>
              <a:pPr marL="457200" lvl="0" indent="-457200">
                <a:spcAft>
                  <a:spcPts val="600"/>
                </a:spcAft>
                <a:buFont typeface="Arial" panose="020B0604020202020204" pitchFamily="34" charset="0"/>
                <a:buChar char="•"/>
              </a:pPr>
              <a:r>
                <a:rPr lang="es-ES_tradnl" sz="2800" noProof="0" dirty="0">
                  <a:latin typeface="Lub Dub Medium" panose="020B0603030403020204" pitchFamily="34" charset="77"/>
                </a:rPr>
                <a:t>Agradécele al público por su tiempo y abre un espacio para preguntas.</a:t>
              </a:r>
            </a:p>
            <a:p>
              <a:pPr marL="457200" lvl="0" indent="-457200">
                <a:spcAft>
                  <a:spcPts val="600"/>
                </a:spcAft>
                <a:buFont typeface="Arial" panose="020B0604020202020204" pitchFamily="34" charset="0"/>
                <a:buChar char="•"/>
              </a:pPr>
              <a:r>
                <a:rPr lang="es-ES_tradnl" sz="2800" noProof="0" dirty="0">
                  <a:latin typeface="Lub Dub Medium" panose="020B0603030403020204" pitchFamily="34" charset="77"/>
                </a:rPr>
                <a:t>Si hay preguntas que no puedes responder, refiere a los participantes al sitio web heart.org y a las redes sociales de la American Heart Association para obtener más información.</a:t>
              </a:r>
            </a:p>
          </p:txBody>
        </p:sp>
      </p:grpSp>
    </p:spTree>
    <p:extLst>
      <p:ext uri="{BB962C8B-B14F-4D97-AF65-F5344CB8AC3E}">
        <p14:creationId xmlns:p14="http://schemas.microsoft.com/office/powerpoint/2010/main" val="425596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EA88C-CA60-CB2F-9DED-46B74562F9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002A77-89F7-7AA9-464A-33C0C57D958F}"/>
              </a:ext>
            </a:extLst>
          </p:cNvPr>
          <p:cNvSpPr>
            <a:spLocks noGrp="1"/>
          </p:cNvSpPr>
          <p:nvPr>
            <p:ph type="title"/>
          </p:nvPr>
        </p:nvSpPr>
        <p:spPr>
          <a:xfrm>
            <a:off x="4648200" y="647700"/>
            <a:ext cx="12725400" cy="2041837"/>
          </a:xfrm>
        </p:spPr>
        <p:txBody>
          <a:bodyPr>
            <a:normAutofit/>
          </a:bodyPr>
          <a:lstStyle/>
          <a:p>
            <a:r>
              <a:rPr lang="es-ES_tradnl" sz="5300" b="1" spc="-160" noProof="0" dirty="0">
                <a:solidFill>
                  <a:schemeClr val="tx1"/>
                </a:solidFill>
                <a:latin typeface="Lub Dub Heavy" panose="020B0603030403020204" pitchFamily="34" charset="77"/>
                <a:ea typeface="Lub Dub 3"/>
                <a:cs typeface="Lub Dub 3"/>
                <a:sym typeface="Lub Dub 3"/>
              </a:rPr>
              <a:t>Lo que hacemos</a:t>
            </a:r>
            <a:br>
              <a:rPr lang="es-ES_tradnl" sz="8000" spc="-160" noProof="0" dirty="0">
                <a:solidFill>
                  <a:srgbClr val="C00000"/>
                </a:solidFill>
                <a:latin typeface="Lub Dub 3"/>
                <a:ea typeface="Lub Dub 3"/>
                <a:cs typeface="Lub Dub 3"/>
                <a:sym typeface="Lub Dub 3"/>
              </a:rPr>
            </a:br>
            <a:endParaRPr lang="es-ES_tradnl" sz="8000" spc="-160" noProof="0" dirty="0"/>
          </a:p>
        </p:txBody>
      </p:sp>
      <p:sp>
        <p:nvSpPr>
          <p:cNvPr id="15" name="TextBox 15">
            <a:extLst>
              <a:ext uri="{FF2B5EF4-FFF2-40B4-BE49-F238E27FC236}">
                <a16:creationId xmlns:a16="http://schemas.microsoft.com/office/drawing/2014/main" id="{8D5CE4B4-1E99-995C-CB21-1B006474BB5A}"/>
              </a:ext>
            </a:extLst>
          </p:cNvPr>
          <p:cNvSpPr txBox="1"/>
          <p:nvPr/>
        </p:nvSpPr>
        <p:spPr>
          <a:xfrm>
            <a:off x="147882" y="7483512"/>
            <a:ext cx="2789141" cy="1231106"/>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Proxima Nova"/>
                <a:cs typeface="Proxima Nova"/>
                <a:sym typeface="Proxima Nova"/>
              </a:rPr>
              <a:t>Contribuimos al desarrollo de dispositivos de vanguardia, incluyendo los marcapasos sin cables y los desfibriladores portátiles.</a:t>
            </a:r>
          </a:p>
        </p:txBody>
      </p:sp>
      <p:sp>
        <p:nvSpPr>
          <p:cNvPr id="12" name="TextBox 12">
            <a:extLst>
              <a:ext uri="{FF2B5EF4-FFF2-40B4-BE49-F238E27FC236}">
                <a16:creationId xmlns:a16="http://schemas.microsoft.com/office/drawing/2014/main" id="{3D9CFECE-0339-AF44-6C3D-49E78125647B}"/>
              </a:ext>
            </a:extLst>
          </p:cNvPr>
          <p:cNvSpPr txBox="1"/>
          <p:nvPr/>
        </p:nvSpPr>
        <p:spPr>
          <a:xfrm>
            <a:off x="213378" y="3667679"/>
            <a:ext cx="2375151" cy="1107996"/>
          </a:xfrm>
          <a:prstGeom prst="rect">
            <a:avLst/>
          </a:prstGeom>
        </p:spPr>
        <p:txBody>
          <a:bodyPr wrap="square" lIns="0" tIns="0" rIns="0" bIns="0" rtlCol="0" anchor="t">
            <a:spAutoFit/>
          </a:bodyPr>
          <a:lstStyle/>
          <a:p>
            <a:pPr marL="0" marR="0" lvl="0" indent="0" algn="l" defTabSz="914400" rtl="0" eaLnBrk="1" fontAlgn="auto" latinLnBrk="0" hangingPunct="1">
              <a:spcBef>
                <a:spcPct val="0"/>
              </a:spcBef>
              <a:spcAft>
                <a:spcPts val="0"/>
              </a:spcAft>
              <a:buClrTx/>
              <a:buSzTx/>
              <a:buFontTx/>
              <a:buNone/>
              <a:tabLst/>
              <a:defRPr/>
            </a:pPr>
            <a:r>
              <a:rPr kumimoji="0" lang="es-ES_tradnl" sz="2400" b="1" i="0" u="none" strike="noStrike" kern="1200" cap="none" spc="-83" normalizeH="0" baseline="0" noProof="0" dirty="0">
                <a:ln>
                  <a:noFill/>
                </a:ln>
                <a:solidFill>
                  <a:srgbClr val="2A2316"/>
                </a:solidFill>
                <a:effectLst/>
                <a:uLnTx/>
                <a:uFillTx/>
                <a:latin typeface="Lub Dub Condensed" panose="020B0506030403020204" pitchFamily="34" charset="0"/>
                <a:ea typeface="Proxima Nova Bold"/>
                <a:cs typeface="Proxima Nova Bold"/>
                <a:sym typeface="Proxima Nova Bold"/>
              </a:rPr>
              <a:t>FINANCIAMOS ESTUDIOS SOBRE MARCAPASOS Y DCI</a:t>
            </a:r>
          </a:p>
        </p:txBody>
      </p:sp>
      <p:sp>
        <p:nvSpPr>
          <p:cNvPr id="14" name="TextBox 14">
            <a:extLst>
              <a:ext uri="{FF2B5EF4-FFF2-40B4-BE49-F238E27FC236}">
                <a16:creationId xmlns:a16="http://schemas.microsoft.com/office/drawing/2014/main" id="{736D598F-C4F9-C1E5-8819-175F35651E01}"/>
              </a:ext>
            </a:extLst>
          </p:cNvPr>
          <p:cNvSpPr txBox="1"/>
          <p:nvPr/>
        </p:nvSpPr>
        <p:spPr>
          <a:xfrm>
            <a:off x="3238671" y="3667679"/>
            <a:ext cx="3101875" cy="1107996"/>
          </a:xfrm>
          <a:prstGeom prst="rect">
            <a:avLst/>
          </a:prstGeom>
        </p:spPr>
        <p:txBody>
          <a:bodyPr wrap="square" lIns="0" tIns="0" rIns="0" bIns="0" rtlCol="0" anchor="t">
            <a:spAutoFit/>
          </a:bodyPr>
          <a:lstStyle/>
          <a:p>
            <a:pPr marL="0" marR="0" lvl="0" indent="0" algn="l" defTabSz="914400" rtl="0" eaLnBrk="1" fontAlgn="auto" latinLnBrk="0" hangingPunct="1">
              <a:spcBef>
                <a:spcPct val="0"/>
              </a:spcBef>
              <a:spcAft>
                <a:spcPts val="0"/>
              </a:spcAft>
              <a:buClrTx/>
              <a:buSzTx/>
              <a:buFontTx/>
              <a:buNone/>
              <a:tabLst/>
              <a:defRPr/>
            </a:pPr>
            <a:r>
              <a:rPr kumimoji="0" lang="es-ES_tradnl"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sym typeface="Proxima Nova Bold"/>
              </a:rPr>
              <a:t>DESARROLLO DE LAS GUÍAS DE RCP Y ESFUERZOS CONTINUOS</a:t>
            </a:r>
            <a:endParaRPr kumimoji="0" lang="es-ES_tradnl" sz="2799" b="1" i="0" u="none" strike="noStrike" kern="1200" cap="none" spc="-83" normalizeH="0" baseline="0" noProof="0" dirty="0">
              <a:ln>
                <a:noFill/>
              </a:ln>
              <a:solidFill>
                <a:srgbClr val="2A2316"/>
              </a:solidFill>
              <a:effectLst/>
              <a:uLnTx/>
              <a:uFillTx/>
              <a:latin typeface="Proxima Nova Bold"/>
              <a:ea typeface="Proxima Nova Bold"/>
              <a:cs typeface="Proxima Nova Bold"/>
              <a:sym typeface="Proxima Nova Bold"/>
            </a:endParaRPr>
          </a:p>
        </p:txBody>
      </p:sp>
      <p:sp>
        <p:nvSpPr>
          <p:cNvPr id="13" name="TextBox 13">
            <a:extLst>
              <a:ext uri="{FF2B5EF4-FFF2-40B4-BE49-F238E27FC236}">
                <a16:creationId xmlns:a16="http://schemas.microsoft.com/office/drawing/2014/main" id="{9EF6F2E6-DB5F-CE21-4A4E-FA41B69E0EFB}"/>
              </a:ext>
            </a:extLst>
          </p:cNvPr>
          <p:cNvSpPr txBox="1"/>
          <p:nvPr/>
        </p:nvSpPr>
        <p:spPr>
          <a:xfrm>
            <a:off x="6436321" y="3308295"/>
            <a:ext cx="2720164" cy="1477328"/>
          </a:xfrm>
          <a:prstGeom prst="rect">
            <a:avLst/>
          </a:prstGeom>
        </p:spPr>
        <p:txBody>
          <a:bodyPr wrap="square" lIns="0" tIns="0" rIns="0" bIns="0" rtlCol="0" anchor="t">
            <a:spAutoFit/>
          </a:bodyPr>
          <a:lstStyle/>
          <a:p>
            <a:pPr marL="0" marR="0" lvl="0" indent="0" algn="l" defTabSz="1142955" rtl="0" eaLnBrk="0" fontAlgn="base" latinLnBrk="0" hangingPunct="0">
              <a:spcBef>
                <a:spcPct val="0"/>
              </a:spcBef>
              <a:spcAft>
                <a:spcPct val="0"/>
              </a:spcAft>
              <a:buClrTx/>
              <a:buSzTx/>
              <a:buFontTx/>
              <a:buNone/>
              <a:tabLst/>
              <a:defRPr/>
            </a:pPr>
            <a:r>
              <a:rPr kumimoji="0" lang="es-ES_tradnl"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FINANCIAMIENTO DE ESTUDIOS SOBRE ENFERMEDADES DEL CORAZÓN</a:t>
            </a:r>
          </a:p>
        </p:txBody>
      </p:sp>
      <p:sp>
        <p:nvSpPr>
          <p:cNvPr id="29" name="TextBox 29">
            <a:extLst>
              <a:ext uri="{FF2B5EF4-FFF2-40B4-BE49-F238E27FC236}">
                <a16:creationId xmlns:a16="http://schemas.microsoft.com/office/drawing/2014/main" id="{E58384EF-A276-2986-3FB0-F82B1CC63AF7}"/>
              </a:ext>
            </a:extLst>
          </p:cNvPr>
          <p:cNvSpPr txBox="1"/>
          <p:nvPr/>
        </p:nvSpPr>
        <p:spPr>
          <a:xfrm>
            <a:off x="9433695" y="2935905"/>
            <a:ext cx="2318578" cy="1846659"/>
          </a:xfrm>
          <a:prstGeom prst="rect">
            <a:avLst/>
          </a:prstGeom>
        </p:spPr>
        <p:txBody>
          <a:bodyPr wrap="square" lIns="0" tIns="0" rIns="0" bIns="0" rtlCol="0" anchor="t">
            <a:spAutoFit/>
          </a:bodyPr>
          <a:lstStyle/>
          <a:p>
            <a:pPr marL="0" marR="0" lvl="0" indent="0" algn="l" defTabSz="1142955" rtl="0" eaLnBrk="0" fontAlgn="base" latinLnBrk="0" hangingPunct="0">
              <a:spcBef>
                <a:spcPct val="0"/>
              </a:spcBef>
              <a:spcAft>
                <a:spcPct val="0"/>
              </a:spcAft>
              <a:buClrTx/>
              <a:buSzTx/>
              <a:buFontTx/>
              <a:buNone/>
              <a:tabLst/>
              <a:defRPr/>
            </a:pPr>
            <a:r>
              <a:rPr kumimoji="0" lang="es-ES_tradnl"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FINANCIAMIENTO DE INNOVACIÓN EN EL DIAGNÓSTICO DE ENFERMEDADES DEL CORAZÓN</a:t>
            </a:r>
          </a:p>
        </p:txBody>
      </p:sp>
      <p:sp>
        <p:nvSpPr>
          <p:cNvPr id="31" name="TextBox 31">
            <a:extLst>
              <a:ext uri="{FF2B5EF4-FFF2-40B4-BE49-F238E27FC236}">
                <a16:creationId xmlns:a16="http://schemas.microsoft.com/office/drawing/2014/main" id="{597002B1-1CBB-16D8-F36A-C952DE921B32}"/>
              </a:ext>
            </a:extLst>
          </p:cNvPr>
          <p:cNvSpPr txBox="1"/>
          <p:nvPr/>
        </p:nvSpPr>
        <p:spPr>
          <a:xfrm>
            <a:off x="12418106" y="3298347"/>
            <a:ext cx="2625999" cy="1477328"/>
          </a:xfrm>
          <a:prstGeom prst="rect">
            <a:avLst/>
          </a:prstGeom>
        </p:spPr>
        <p:txBody>
          <a:bodyPr wrap="square" lIns="0" tIns="0" rIns="0" bIns="0" rtlCol="0" anchor="t">
            <a:spAutoFit/>
          </a:bodyPr>
          <a:lstStyle/>
          <a:p>
            <a:pPr marL="0" marR="0" lvl="0" indent="0" algn="l" defTabSz="1142955" rtl="0" eaLnBrk="0" fontAlgn="base" latinLnBrk="0" hangingPunct="0">
              <a:spcBef>
                <a:spcPct val="0"/>
              </a:spcBef>
              <a:spcAft>
                <a:spcPct val="0"/>
              </a:spcAft>
              <a:buClrTx/>
              <a:buSzTx/>
              <a:buFontTx/>
              <a:buNone/>
              <a:tabLst/>
              <a:defRPr/>
            </a:pPr>
            <a:r>
              <a:rPr kumimoji="0" lang="es-ES_tradnl"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FINANCIAMIENTO DEL CUIDADO DE DERRAMES CEREBRALES AGUDOS</a:t>
            </a:r>
          </a:p>
        </p:txBody>
      </p:sp>
      <p:sp>
        <p:nvSpPr>
          <p:cNvPr id="30" name="TextBox 30">
            <a:extLst>
              <a:ext uri="{FF2B5EF4-FFF2-40B4-BE49-F238E27FC236}">
                <a16:creationId xmlns:a16="http://schemas.microsoft.com/office/drawing/2014/main" id="{1A4B69CB-7D5E-16C3-B177-639F7DFF0F92}"/>
              </a:ext>
            </a:extLst>
          </p:cNvPr>
          <p:cNvSpPr txBox="1"/>
          <p:nvPr/>
        </p:nvSpPr>
        <p:spPr>
          <a:xfrm>
            <a:off x="15497082" y="3677627"/>
            <a:ext cx="2680000" cy="1107996"/>
          </a:xfrm>
          <a:prstGeom prst="rect">
            <a:avLst/>
          </a:prstGeom>
        </p:spPr>
        <p:txBody>
          <a:bodyPr wrap="square" lIns="0" tIns="0" rIns="0" bIns="0" rtlCol="0" anchor="t">
            <a:spAutoFit/>
          </a:bodyPr>
          <a:lstStyle/>
          <a:p>
            <a:pPr marL="0" marR="0" lvl="0" indent="0" algn="l" defTabSz="1142955" rtl="0" eaLnBrk="0" fontAlgn="base" latinLnBrk="0" hangingPunct="0">
              <a:spcBef>
                <a:spcPct val="0"/>
              </a:spcBef>
              <a:spcAft>
                <a:spcPct val="0"/>
              </a:spcAft>
              <a:buClrTx/>
              <a:buSzTx/>
              <a:buFontTx/>
              <a:buNone/>
              <a:tabLst/>
              <a:defRPr/>
            </a:pPr>
            <a:r>
              <a:rPr kumimoji="0" lang="es-ES_tradnl" sz="2400" b="1" i="0" u="none" strike="noStrike" kern="1200" cap="none" spc="-83" normalizeH="0" baseline="0" noProof="0" dirty="0">
                <a:ln>
                  <a:noFill/>
                </a:ln>
                <a:solidFill>
                  <a:srgbClr val="2A2316"/>
                </a:solidFill>
                <a:effectLst/>
                <a:uLnTx/>
                <a:uFillTx/>
                <a:latin typeface="Lub Dub Condensed" panose="020B0506030403020204" pitchFamily="34" charset="0"/>
                <a:ea typeface="+mn-ea"/>
                <a:cs typeface="+mn-cs"/>
              </a:rPr>
              <a:t>DESARROLLO DE GUÍAS Y ESTUDIOS SOBRE HIPERTENSIÓN</a:t>
            </a:r>
            <a:endParaRPr kumimoji="0" lang="es-ES_tradnl" sz="2799" b="1" i="0" u="none" strike="noStrike" kern="1200" cap="none" spc="-83" normalizeH="0" baseline="0" noProof="0" dirty="0">
              <a:ln>
                <a:noFill/>
              </a:ln>
              <a:solidFill>
                <a:srgbClr val="2A2316"/>
              </a:solidFill>
              <a:effectLst/>
              <a:uLnTx/>
              <a:uFillTx/>
              <a:latin typeface="Proxima Nova Bold"/>
              <a:ea typeface="Proxima Nova Bold"/>
              <a:cs typeface="Proxima Nova Bold"/>
              <a:sym typeface="Proxima Nova Bold"/>
            </a:endParaRPr>
          </a:p>
        </p:txBody>
      </p:sp>
      <p:sp>
        <p:nvSpPr>
          <p:cNvPr id="17" name="TextBox 17">
            <a:extLst>
              <a:ext uri="{FF2B5EF4-FFF2-40B4-BE49-F238E27FC236}">
                <a16:creationId xmlns:a16="http://schemas.microsoft.com/office/drawing/2014/main" id="{BA6BC05D-9024-F262-B584-C64D45AB4D00}"/>
              </a:ext>
              <a:ext uri="{C183D7F6-B498-43B3-948B-1728B52AA6E4}">
                <adec:decorative xmlns:adec="http://schemas.microsoft.com/office/drawing/2017/decorative" val="1"/>
              </a:ext>
            </a:extLst>
          </p:cNvPr>
          <p:cNvSpPr txBox="1"/>
          <p:nvPr/>
        </p:nvSpPr>
        <p:spPr>
          <a:xfrm>
            <a:off x="3120896" y="7483512"/>
            <a:ext cx="2866647" cy="1969770"/>
          </a:xfrm>
          <a:prstGeom prst="rect">
            <a:avLst/>
          </a:prstGeom>
        </p:spPr>
        <p:txBody>
          <a:bodyPr lIns="0" tIns="0" rIns="0" bIns="0" rtlCol="0" anchor="t">
            <a:spAutoFit/>
          </a:bodyPr>
          <a:lstStyle/>
          <a:p>
            <a:pPr marL="0" marR="0" lvl="0" indent="0" algn="l" defTabSz="761970" rtl="0" eaLnBrk="0" fontAlgn="base" latinLnBrk="0" hangingPunct="0">
              <a:lnSpc>
                <a:spcPct val="100000"/>
              </a:lnSpc>
              <a:spcBef>
                <a:spcPct val="0"/>
              </a:spcBef>
              <a:spcAft>
                <a:spcPct val="0"/>
              </a:spcAft>
              <a:buClrTx/>
              <a:buSzTx/>
              <a:buFontTx/>
              <a:buNone/>
              <a:tabLst/>
              <a:defRPr/>
            </a:pP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Contribuimos a la creación de las guías de RCP y DEA y promovemos leyes que exigen la capacitación en RCP en las escuelas y una mayor disponibilidad de DEA en lugares públicos para ayudar a salvar vidas.</a:t>
            </a:r>
          </a:p>
        </p:txBody>
      </p:sp>
      <p:sp>
        <p:nvSpPr>
          <p:cNvPr id="16" name="TextBox 16">
            <a:extLst>
              <a:ext uri="{FF2B5EF4-FFF2-40B4-BE49-F238E27FC236}">
                <a16:creationId xmlns:a16="http://schemas.microsoft.com/office/drawing/2014/main" id="{6214B38D-1250-A0D9-3A50-92239FBD2B83}"/>
              </a:ext>
              <a:ext uri="{C183D7F6-B498-43B3-948B-1728B52AA6E4}">
                <adec:decorative xmlns:adec="http://schemas.microsoft.com/office/drawing/2017/decorative" val="1"/>
              </a:ext>
            </a:extLst>
          </p:cNvPr>
          <p:cNvSpPr txBox="1"/>
          <p:nvPr/>
        </p:nvSpPr>
        <p:spPr>
          <a:xfrm>
            <a:off x="6272571" y="7483511"/>
            <a:ext cx="2904679" cy="1231106"/>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Invertimos en estudios innovadores que han dado lugar a tratamientos y avances que salvan vidas en la atención cardiovascular.</a:t>
            </a:r>
          </a:p>
        </p:txBody>
      </p:sp>
      <p:sp>
        <p:nvSpPr>
          <p:cNvPr id="24" name="TextBox 24">
            <a:extLst>
              <a:ext uri="{FF2B5EF4-FFF2-40B4-BE49-F238E27FC236}">
                <a16:creationId xmlns:a16="http://schemas.microsoft.com/office/drawing/2014/main" id="{3687FB70-3C86-5282-2AAE-35A38C8E2818}"/>
              </a:ext>
              <a:ext uri="{C183D7F6-B498-43B3-948B-1728B52AA6E4}">
                <adec:decorative xmlns:adec="http://schemas.microsoft.com/office/drawing/2017/decorative" val="1"/>
              </a:ext>
            </a:extLst>
          </p:cNvPr>
          <p:cNvSpPr txBox="1"/>
          <p:nvPr/>
        </p:nvSpPr>
        <p:spPr>
          <a:xfrm>
            <a:off x="9352793" y="7483510"/>
            <a:ext cx="2799886" cy="1969770"/>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Impulsamos técnicas de diagnóstico por imágenes, como la resonancia magnética y la tomografía computarizada, junto con biomarcadores para la detección temprana de enfermedades del corazón.</a:t>
            </a:r>
          </a:p>
        </p:txBody>
      </p:sp>
      <p:sp>
        <p:nvSpPr>
          <p:cNvPr id="26" name="TextBox 26">
            <a:extLst>
              <a:ext uri="{FF2B5EF4-FFF2-40B4-BE49-F238E27FC236}">
                <a16:creationId xmlns:a16="http://schemas.microsoft.com/office/drawing/2014/main" id="{9B3B3FD9-30F5-C9A0-AF71-F609866CE671}"/>
              </a:ext>
              <a:ext uri="{C183D7F6-B498-43B3-948B-1728B52AA6E4}">
                <adec:decorative xmlns:adec="http://schemas.microsoft.com/office/drawing/2017/decorative" val="1"/>
              </a:ext>
            </a:extLst>
          </p:cNvPr>
          <p:cNvSpPr txBox="1"/>
          <p:nvPr/>
        </p:nvSpPr>
        <p:spPr>
          <a:xfrm>
            <a:off x="12263751" y="7483510"/>
            <a:ext cx="2870375" cy="2215991"/>
          </a:xfrm>
          <a:prstGeom prst="rect">
            <a:avLst/>
          </a:prstGeom>
        </p:spPr>
        <p:txBody>
          <a:bodyPr wrap="square" lIns="0" tIns="0" rIns="0" bIns="0" rtlCol="0" anchor="t">
            <a:spAutoFit/>
          </a:bodyPr>
          <a:lstStyle/>
          <a:p>
            <a:pPr marL="0" marR="0" lvl="0" indent="0" algn="l" defTabSz="1142955" rtl="0" eaLnBrk="0" fontAlgn="base" latinLnBrk="0" hangingPunct="0">
              <a:lnSpc>
                <a:spcPct val="100000"/>
              </a:lnSpc>
              <a:spcBef>
                <a:spcPct val="0"/>
              </a:spcBef>
              <a:spcAft>
                <a:spcPct val="0"/>
              </a:spcAft>
              <a:buClrTx/>
              <a:buSzTx/>
              <a:buFontTx/>
              <a:buNone/>
              <a:tabLst/>
              <a:defRPr/>
            </a:pP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Financiamos </a:t>
            </a:r>
            <a:r>
              <a:rPr lang="es-ES_tradnl" sz="1600" dirty="0">
                <a:solidFill>
                  <a:srgbClr val="2A2316"/>
                </a:solidFill>
                <a:latin typeface="Lub Dub Light" panose="020B0303030403020204" pitchFamily="34" charset="0"/>
              </a:rPr>
              <a:t>estudio</a:t>
            </a: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s para apoyar estrategias de intervención temprana para personas que han sufrido un accidente cerebrovascular, </a:t>
            </a:r>
          </a:p>
          <a:p>
            <a:pPr marL="0" marR="0" lvl="0" indent="0" algn="l" defTabSz="1142955" rtl="0" eaLnBrk="0" fontAlgn="base" latinLnBrk="0" hangingPunct="0">
              <a:lnSpc>
                <a:spcPct val="100000"/>
              </a:lnSpc>
              <a:spcBef>
                <a:spcPct val="0"/>
              </a:spcBef>
              <a:spcAft>
                <a:spcPct val="0"/>
              </a:spcAft>
              <a:buClrTx/>
              <a:buSzTx/>
              <a:buFontTx/>
              <a:buNone/>
              <a:tabLst/>
              <a:defRPr/>
            </a:pP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lo que ha mejorado significativamente las tasas de supervivencia y los resultados de recuperación.</a:t>
            </a:r>
          </a:p>
        </p:txBody>
      </p:sp>
      <p:sp>
        <p:nvSpPr>
          <p:cNvPr id="25" name="TextBox 25">
            <a:extLst>
              <a:ext uri="{FF2B5EF4-FFF2-40B4-BE49-F238E27FC236}">
                <a16:creationId xmlns:a16="http://schemas.microsoft.com/office/drawing/2014/main" id="{0013C694-3957-0180-4854-8D81D75C9CE5}"/>
              </a:ext>
              <a:ext uri="{C183D7F6-B498-43B3-948B-1728B52AA6E4}">
                <adec:decorative xmlns:adec="http://schemas.microsoft.com/office/drawing/2017/decorative" val="1"/>
              </a:ext>
            </a:extLst>
          </p:cNvPr>
          <p:cNvSpPr txBox="1"/>
          <p:nvPr/>
        </p:nvSpPr>
        <p:spPr>
          <a:xfrm>
            <a:off x="15361878" y="7483510"/>
            <a:ext cx="2631959" cy="2215991"/>
          </a:xfrm>
          <a:prstGeom prst="rect">
            <a:avLst/>
          </a:prstGeom>
        </p:spPr>
        <p:txBody>
          <a:bodyPr wrap="square" lIns="0" tIns="0" rIns="0" bIns="0" rtlCol="0" anchor="t">
            <a:spAutoFit/>
          </a:bodyPr>
          <a:lstStyle/>
          <a:p>
            <a:pPr lvl="0" defTabSz="1142955" eaLnBrk="0" fontAlgn="base" hangingPunct="0">
              <a:spcBef>
                <a:spcPct val="0"/>
              </a:spcBef>
              <a:spcAft>
                <a:spcPct val="0"/>
              </a:spcAft>
              <a:defRPr/>
            </a:pP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Actualizamos las guías sobre la presión arterial junto con colaboradores para apoyar </a:t>
            </a:r>
            <a:r>
              <a:rPr lang="es-ES_tradnl" sz="1600" dirty="0">
                <a:solidFill>
                  <a:srgbClr val="2A2316"/>
                </a:solidFill>
                <a:latin typeface="Lub Dub Light" panose="020B0303030403020204" pitchFamily="34" charset="0"/>
              </a:rPr>
              <a:t>la detección y la atención temprana. </a:t>
            </a:r>
            <a:r>
              <a:rPr kumimoji="0" lang="es-ES_tradnl" sz="1600" b="0" i="0" u="none" strike="noStrike" kern="1200" cap="none" spc="0" normalizeH="0" baseline="0" noProof="0" dirty="0">
                <a:ln>
                  <a:noFill/>
                </a:ln>
                <a:solidFill>
                  <a:srgbClr val="2A2316"/>
                </a:solidFill>
                <a:effectLst/>
                <a:uLnTx/>
                <a:uFillTx/>
                <a:latin typeface="Lub Dub Light" panose="020B0303030403020204" pitchFamily="34" charset="0"/>
                <a:ea typeface="+mn-ea"/>
                <a:cs typeface="+mn-cs"/>
              </a:rPr>
              <a:t>También financiamos estudios sobre las causas, la prevención y el tratamiento.</a:t>
            </a:r>
          </a:p>
        </p:txBody>
      </p:sp>
      <p:sp>
        <p:nvSpPr>
          <p:cNvPr id="9" name="AutoShape 9">
            <a:extLst>
              <a:ext uri="{FF2B5EF4-FFF2-40B4-BE49-F238E27FC236}">
                <a16:creationId xmlns:a16="http://schemas.microsoft.com/office/drawing/2014/main" id="{63375112-6E06-D1B9-B022-34144A0723A0}"/>
              </a:ext>
              <a:ext uri="{C183D7F6-B498-43B3-948B-1728B52AA6E4}">
                <adec:decorative xmlns:adec="http://schemas.microsoft.com/office/drawing/2017/decorative" val="1"/>
              </a:ext>
            </a:extLst>
          </p:cNvPr>
          <p:cNvSpPr/>
          <p:nvPr/>
        </p:nvSpPr>
        <p:spPr>
          <a:xfrm flipH="1" flipV="1">
            <a:off x="2960906" y="2964479"/>
            <a:ext cx="61277" cy="6735016"/>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0" name="AutoShape 10">
            <a:extLst>
              <a:ext uri="{FF2B5EF4-FFF2-40B4-BE49-F238E27FC236}">
                <a16:creationId xmlns:a16="http://schemas.microsoft.com/office/drawing/2014/main" id="{ED44AC35-D138-7D12-4E00-288B350C013C}"/>
              </a:ext>
              <a:ext uri="{C183D7F6-B498-43B3-948B-1728B52AA6E4}">
                <adec:decorative xmlns:adec="http://schemas.microsoft.com/office/drawing/2017/decorative" val="1"/>
              </a:ext>
            </a:extLst>
          </p:cNvPr>
          <p:cNvSpPr/>
          <p:nvPr/>
        </p:nvSpPr>
        <p:spPr>
          <a:xfrm flipH="1" flipV="1">
            <a:off x="6104118" y="2964481"/>
            <a:ext cx="96156" cy="6735017"/>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1" name="AutoShape 11">
            <a:extLst>
              <a:ext uri="{FF2B5EF4-FFF2-40B4-BE49-F238E27FC236}">
                <a16:creationId xmlns:a16="http://schemas.microsoft.com/office/drawing/2014/main" id="{32971D68-9E39-9B0F-FEB5-CC2115B04609}"/>
              </a:ext>
              <a:ext uri="{C183D7F6-B498-43B3-948B-1728B52AA6E4}">
                <adec:decorative xmlns:adec="http://schemas.microsoft.com/office/drawing/2017/decorative" val="1"/>
              </a:ext>
            </a:extLst>
          </p:cNvPr>
          <p:cNvSpPr/>
          <p:nvPr/>
        </p:nvSpPr>
        <p:spPr>
          <a:xfrm flipH="1" flipV="1">
            <a:off x="15173173" y="2964475"/>
            <a:ext cx="73775" cy="6735025"/>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7" name="AutoShape 27">
            <a:extLst>
              <a:ext uri="{FF2B5EF4-FFF2-40B4-BE49-F238E27FC236}">
                <a16:creationId xmlns:a16="http://schemas.microsoft.com/office/drawing/2014/main" id="{A602F047-5C07-2259-CDC8-2FD4AE9DDB80}"/>
              </a:ext>
              <a:ext uri="{C183D7F6-B498-43B3-948B-1728B52AA6E4}">
                <adec:decorative xmlns:adec="http://schemas.microsoft.com/office/drawing/2017/decorative" val="1"/>
              </a:ext>
            </a:extLst>
          </p:cNvPr>
          <p:cNvSpPr/>
          <p:nvPr/>
        </p:nvSpPr>
        <p:spPr>
          <a:xfrm flipV="1">
            <a:off x="9230620" y="2935905"/>
            <a:ext cx="21639" cy="6763594"/>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8" name="AutoShape 28">
            <a:extLst>
              <a:ext uri="{FF2B5EF4-FFF2-40B4-BE49-F238E27FC236}">
                <a16:creationId xmlns:a16="http://schemas.microsoft.com/office/drawing/2014/main" id="{0401C665-A638-A5D7-EBAD-13681F8DEE8A}"/>
              </a:ext>
              <a:ext uri="{C183D7F6-B498-43B3-948B-1728B52AA6E4}">
                <adec:decorative xmlns:adec="http://schemas.microsoft.com/office/drawing/2017/decorative" val="1"/>
              </a:ext>
            </a:extLst>
          </p:cNvPr>
          <p:cNvSpPr/>
          <p:nvPr/>
        </p:nvSpPr>
        <p:spPr>
          <a:xfrm flipH="1" flipV="1">
            <a:off x="12126197" y="2964479"/>
            <a:ext cx="22623" cy="6735020"/>
          </a:xfrm>
          <a:prstGeom prst="line">
            <a:avLst/>
          </a:prstGeom>
          <a:ln w="9525" cap="flat">
            <a:solidFill>
              <a:srgbClr val="C10E2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pic>
        <p:nvPicPr>
          <p:cNvPr id="40" name="Picture 39">
            <a:extLst>
              <a:ext uri="{FF2B5EF4-FFF2-40B4-BE49-F238E27FC236}">
                <a16:creationId xmlns:a16="http://schemas.microsoft.com/office/drawing/2014/main" id="{5C006759-6C2D-F8BC-F480-2431969F0A1C}"/>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5506090" y="4833217"/>
            <a:ext cx="2563900" cy="2464971"/>
          </a:xfrm>
          <a:prstGeom prst="rect">
            <a:avLst/>
          </a:prstGeom>
        </p:spPr>
      </p:pic>
      <p:pic>
        <p:nvPicPr>
          <p:cNvPr id="2" name="Picture 2">
            <a:extLst>
              <a:ext uri="{FF2B5EF4-FFF2-40B4-BE49-F238E27FC236}">
                <a16:creationId xmlns:a16="http://schemas.microsoft.com/office/drawing/2014/main" id="{9F754454-9ADB-64D4-7163-C91AA725728A}"/>
              </a:ext>
              <a:ext uri="{C183D7F6-B498-43B3-948B-1728B52AA6E4}">
                <adec:decorative xmlns:adec="http://schemas.microsoft.com/office/drawing/2017/decorative" val="1"/>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a:fillRect/>
          </a:stretch>
        </p:blipFill>
        <p:spPr bwMode="auto">
          <a:xfrm>
            <a:off x="3258260" y="4833216"/>
            <a:ext cx="2570381" cy="24920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13745E8E-6AB8-6C49-A01D-805C72B4547A}"/>
              </a:ext>
              <a:ext uri="{C183D7F6-B498-43B3-948B-1728B52AA6E4}">
                <adec:decorative xmlns:adec="http://schemas.microsoft.com/office/drawing/2017/decorative" val="1"/>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r="-457" b="-954"/>
          <a:stretch>
            <a:fillRect/>
          </a:stretch>
        </p:blipFill>
        <p:spPr bwMode="auto">
          <a:xfrm>
            <a:off x="213378" y="4870450"/>
            <a:ext cx="2533329" cy="2463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6508CEAD-2F63-B0BB-D9AD-09D66E4C500A}"/>
              </a:ext>
              <a:ext uri="{C183D7F6-B498-43B3-948B-1728B52AA6E4}">
                <adec:decorative xmlns:adec="http://schemas.microsoft.com/office/drawing/2017/decorative" val="1"/>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t="-715"/>
          <a:stretch>
            <a:fillRect/>
          </a:stretch>
        </p:blipFill>
        <p:spPr bwMode="auto">
          <a:xfrm>
            <a:off x="6468821" y="4821333"/>
            <a:ext cx="2545545" cy="2463800"/>
          </a:xfrm>
          <a:prstGeom prst="rect">
            <a:avLst/>
          </a:prstGeom>
          <a:noFill/>
          <a:extLst>
            <a:ext uri="{909E8E84-426E-40DD-AFC4-6F175D3DCCD1}">
              <a14:hiddenFill xmlns:a14="http://schemas.microsoft.com/office/drawing/2010/main">
                <a:solidFill>
                  <a:srgbClr val="FFFFFF"/>
                </a:solidFill>
              </a14:hiddenFill>
            </a:ext>
          </a:extLst>
        </p:spPr>
      </p:pic>
      <p:pic>
        <p:nvPicPr>
          <p:cNvPr id="18" name="Google Shape;140;g35da5ff64b8_2_0">
            <a:hlinkClick r:id="rId7"/>
            <a:extLst>
              <a:ext uri="{FF2B5EF4-FFF2-40B4-BE49-F238E27FC236}">
                <a16:creationId xmlns:a16="http://schemas.microsoft.com/office/drawing/2014/main" id="{189A743A-3AB5-4B00-694B-562498ED1962}"/>
              </a:ext>
              <a:ext uri="{C183D7F6-B498-43B3-948B-1728B52AA6E4}">
                <adec:decorative xmlns:adec="http://schemas.microsoft.com/office/drawing/2017/decorative" val="1"/>
              </a:ext>
            </a:extLst>
          </p:cNvPr>
          <p:cNvPicPr preferRelativeResize="0"/>
          <p:nvPr/>
        </p:nvPicPr>
        <p:blipFill rotWithShape="1">
          <a:blip r:embed="rId8" cstate="hqprint">
            <a:alphaModFix/>
            <a:extLst>
              <a:ext uri="{28A0092B-C50C-407E-A947-70E740481C1C}">
                <a14:useLocalDpi xmlns:a14="http://schemas.microsoft.com/office/drawing/2010/main"/>
              </a:ext>
            </a:extLst>
          </a:blip>
          <a:srcRect b="-741"/>
          <a:stretch>
            <a:fillRect/>
          </a:stretch>
        </p:blipFill>
        <p:spPr>
          <a:xfrm>
            <a:off x="9391384" y="4818954"/>
            <a:ext cx="2588326" cy="2466177"/>
          </a:xfrm>
          <a:prstGeom prst="rect">
            <a:avLst/>
          </a:prstGeom>
          <a:noFill/>
          <a:ln>
            <a:noFill/>
          </a:ln>
        </p:spPr>
      </p:pic>
      <p:pic>
        <p:nvPicPr>
          <p:cNvPr id="19" name="Google Shape;141;g35da5ff64b8_2_0">
            <a:hlinkClick r:id="rId9"/>
            <a:extLst>
              <a:ext uri="{FF2B5EF4-FFF2-40B4-BE49-F238E27FC236}">
                <a16:creationId xmlns:a16="http://schemas.microsoft.com/office/drawing/2014/main" id="{7FAB786A-E9C5-A41B-D8B4-0715ECF1AFD9}"/>
              </a:ext>
              <a:ext uri="{C183D7F6-B498-43B3-948B-1728B52AA6E4}">
                <adec:decorative xmlns:adec="http://schemas.microsoft.com/office/drawing/2017/decorative" val="1"/>
              </a:ext>
            </a:extLst>
          </p:cNvPr>
          <p:cNvPicPr preferRelativeResize="0"/>
          <p:nvPr/>
        </p:nvPicPr>
        <p:blipFill>
          <a:blip r:embed="rId10" cstate="hqprint">
            <a:alphaModFix/>
            <a:extLst>
              <a:ext uri="{28A0092B-C50C-407E-A947-70E740481C1C}">
                <a14:useLocalDpi xmlns:a14="http://schemas.microsoft.com/office/drawing/2010/main"/>
              </a:ext>
            </a:extLst>
          </a:blip>
          <a:srcRect/>
          <a:stretch>
            <a:fillRect/>
          </a:stretch>
        </p:blipFill>
        <p:spPr>
          <a:xfrm>
            <a:off x="12442338" y="4833216"/>
            <a:ext cx="2536334" cy="2448050"/>
          </a:xfrm>
          <a:prstGeom prst="rect">
            <a:avLst/>
          </a:prstGeom>
          <a:noFill/>
          <a:ln>
            <a:noFill/>
          </a:ln>
        </p:spPr>
      </p:pic>
      <p:sp>
        <p:nvSpPr>
          <p:cNvPr id="7" name="Freeform 5" descr="The American Heart Association">
            <a:extLst>
              <a:ext uri="{FF2B5EF4-FFF2-40B4-BE49-F238E27FC236}">
                <a16:creationId xmlns:a16="http://schemas.microsoft.com/office/drawing/2014/main" id="{09AF6FD9-3B7E-65C6-8E9D-6CA38F58AE65}"/>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11"/>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0" name="Rectangle 19">
            <a:extLst>
              <a:ext uri="{FF2B5EF4-FFF2-40B4-BE49-F238E27FC236}">
                <a16:creationId xmlns:a16="http://schemas.microsoft.com/office/drawing/2014/main" id="{A965FC1D-8EAF-CB80-8A06-0134F64F2ED0}"/>
              </a:ext>
            </a:extLst>
          </p:cNvPr>
          <p:cNvSpPr/>
          <p:nvPr/>
        </p:nvSpPr>
        <p:spPr>
          <a:xfrm>
            <a:off x="133350" y="11858"/>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22" name="Content Placeholder 2">
            <a:extLst>
              <a:ext uri="{FF2B5EF4-FFF2-40B4-BE49-F238E27FC236}">
                <a16:creationId xmlns:a16="http://schemas.microsoft.com/office/drawing/2014/main" id="{D072C8D9-FC15-1349-5900-2E5DF2BFDFD5}"/>
              </a:ext>
            </a:extLst>
          </p:cNvPr>
          <p:cNvSpPr txBox="1">
            <a:spLocks/>
          </p:cNvSpPr>
          <p:nvPr/>
        </p:nvSpPr>
        <p:spPr>
          <a:xfrm>
            <a:off x="10873431" y="1476032"/>
            <a:ext cx="6500169" cy="1398827"/>
          </a:xfrm>
          <a:prstGeom prst="rect">
            <a:avLst/>
          </a:prstGeom>
        </p:spPr>
        <p:txBody>
          <a:bodyPr>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r">
              <a:lnSpc>
                <a:spcPct val="100000"/>
              </a:lnSpc>
              <a:buNone/>
            </a:pPr>
            <a:r>
              <a:rPr lang="es-ES_tradnl" sz="2400" noProof="0" dirty="0">
                <a:solidFill>
                  <a:srgbClr val="C00F1F"/>
                </a:solidFill>
                <a:latin typeface="Lub Dub Medium" panose="020B0603030403020204" pitchFamily="34" charset="77"/>
              </a:rPr>
              <a:t>Durante más de 100 años hemos invertido y apoyado estudios relacionados con el corazón y </a:t>
            </a:r>
            <a:r>
              <a:rPr lang="es-ES_tradnl" sz="2400" dirty="0">
                <a:solidFill>
                  <a:srgbClr val="C00F1F"/>
                </a:solidFill>
                <a:latin typeface="Lub Dub Medium" panose="020B0603030403020204" pitchFamily="34" charset="77"/>
              </a:rPr>
              <a:t>el cerebro que salvan vidas.</a:t>
            </a:r>
            <a:endParaRPr lang="es-ES_tradnl" sz="2400" noProof="0" dirty="0">
              <a:solidFill>
                <a:srgbClr val="C00F1F"/>
              </a:solidFill>
              <a:latin typeface="Lub Dub Medium" panose="020B0603030403020204" pitchFamily="34" charset="77"/>
            </a:endParaRPr>
          </a:p>
        </p:txBody>
      </p:sp>
      <p:sp>
        <p:nvSpPr>
          <p:cNvPr id="8" name="Freeform 5" descr="The American Heart Association">
            <a:extLst>
              <a:ext uri="{FF2B5EF4-FFF2-40B4-BE49-F238E27FC236}">
                <a16:creationId xmlns:a16="http://schemas.microsoft.com/office/drawing/2014/main" id="{737FFBB3-A6B9-8A62-8453-4EEA7286EC02}"/>
              </a:ext>
            </a:extLst>
          </p:cNvPr>
          <p:cNvSpPr/>
          <p:nvPr/>
        </p:nvSpPr>
        <p:spPr>
          <a:xfrm>
            <a:off x="670936" y="696346"/>
            <a:ext cx="2937238" cy="1586109"/>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11"/>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Tree>
    <p:extLst>
      <p:ext uri="{BB962C8B-B14F-4D97-AF65-F5344CB8AC3E}">
        <p14:creationId xmlns:p14="http://schemas.microsoft.com/office/powerpoint/2010/main" val="2184243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9D33A4-FC32-BE21-2824-C8201D0FE4CE}"/>
              </a:ext>
            </a:extLst>
          </p:cNvPr>
          <p:cNvSpPr>
            <a:spLocks noGrp="1"/>
          </p:cNvSpPr>
          <p:nvPr>
            <p:ph type="title"/>
          </p:nvPr>
        </p:nvSpPr>
        <p:spPr>
          <a:xfrm>
            <a:off x="1447799" y="1954144"/>
            <a:ext cx="8760229" cy="2157412"/>
          </a:xfrm>
        </p:spPr>
        <p:txBody>
          <a:bodyPr/>
          <a:lstStyle/>
          <a:p>
            <a:pPr>
              <a:lnSpc>
                <a:spcPts val="9327"/>
              </a:lnSpc>
            </a:pPr>
            <a:r>
              <a:rPr lang="es-ES_tradnl" sz="4800" noProof="0" dirty="0">
                <a:solidFill>
                  <a:srgbClr val="202020"/>
                </a:solidFill>
                <a:ea typeface="Lub Dub 3"/>
                <a:cs typeface="Lub Dub 3"/>
                <a:sym typeface="Lub Dub 3"/>
              </a:rPr>
              <a:t>Enfermedades del corazón</a:t>
            </a:r>
            <a:endParaRPr lang="es-ES_tradnl" sz="4800" noProof="0" dirty="0"/>
          </a:p>
        </p:txBody>
      </p:sp>
      <p:pic>
        <p:nvPicPr>
          <p:cNvPr id="7" name="Picture 6">
            <a:extLst>
              <a:ext uri="{FF2B5EF4-FFF2-40B4-BE49-F238E27FC236}">
                <a16:creationId xmlns:a16="http://schemas.microsoft.com/office/drawing/2014/main" id="{D9216BDF-0724-0BE6-3108-543D991EF4B7}"/>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l="5747" r="8249"/>
          <a:stretch>
            <a:fillRect/>
          </a:stretch>
        </p:blipFill>
        <p:spPr>
          <a:xfrm>
            <a:off x="10020302" y="0"/>
            <a:ext cx="8267698" cy="10287001"/>
          </a:xfrm>
          <a:prstGeom prst="rect">
            <a:avLst/>
          </a:prstGeom>
        </p:spPr>
      </p:pic>
      <p:sp>
        <p:nvSpPr>
          <p:cNvPr id="3" name="Rectangle 2">
            <a:extLst>
              <a:ext uri="{FF2B5EF4-FFF2-40B4-BE49-F238E27FC236}">
                <a16:creationId xmlns:a16="http://schemas.microsoft.com/office/drawing/2014/main" id="{309218A2-7AD7-90E5-8D2C-31E006AFD809}"/>
              </a:ext>
            </a:extLst>
          </p:cNvPr>
          <p:cNvSpPr/>
          <p:nvPr/>
        </p:nvSpPr>
        <p:spPr>
          <a:xfrm>
            <a:off x="247650" y="5427"/>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9" name="TextBox 8">
            <a:extLst>
              <a:ext uri="{FF2B5EF4-FFF2-40B4-BE49-F238E27FC236}">
                <a16:creationId xmlns:a16="http://schemas.microsoft.com/office/drawing/2014/main" id="{904C9320-A3EF-77CA-AD5F-68D94FF64181}"/>
              </a:ext>
            </a:extLst>
          </p:cNvPr>
          <p:cNvSpPr txBox="1"/>
          <p:nvPr/>
        </p:nvSpPr>
        <p:spPr>
          <a:xfrm>
            <a:off x="1447799" y="8505194"/>
            <a:ext cx="8267698" cy="923330"/>
          </a:xfrm>
          <a:prstGeom prst="rect">
            <a:avLst/>
          </a:prstGeom>
          <a:noFill/>
        </p:spPr>
        <p:txBody>
          <a:bodyPr wrap="square">
            <a:spAutoFit/>
          </a:bodyPr>
          <a:lstStyle/>
          <a:p>
            <a:br>
              <a:rPr lang="es-ES_tradnl" noProof="0" dirty="0">
                <a:effectLst/>
                <a:latin typeface="Lub Dub Medium" panose="020B0603030403020204" pitchFamily="34" charset="77"/>
              </a:rPr>
            </a:br>
            <a:r>
              <a:rPr lang="es-ES_tradnl" noProof="0" dirty="0">
                <a:solidFill>
                  <a:srgbClr val="467885"/>
                </a:solidFill>
                <a:latin typeface="Lub Dub Medium" panose="020B0603030403020204" pitchFamily="34" charset="77"/>
              </a:rPr>
              <a:t>https://newsroom.heart.org/news/more-than-half-of-u-s-adults-dont-know-heart-disease-is-leading-cause-of-death-despite-100-year-reign</a:t>
            </a:r>
            <a:endParaRPr lang="es-ES_tradnl" noProof="0" dirty="0">
              <a:effectLst/>
              <a:latin typeface="Lub Dub Medium" panose="020B0603030403020204" pitchFamily="34" charset="77"/>
            </a:endParaRPr>
          </a:p>
        </p:txBody>
      </p:sp>
      <p:sp>
        <p:nvSpPr>
          <p:cNvPr id="11" name="Content Placeholder 2">
            <a:extLst>
              <a:ext uri="{FF2B5EF4-FFF2-40B4-BE49-F238E27FC236}">
                <a16:creationId xmlns:a16="http://schemas.microsoft.com/office/drawing/2014/main" id="{C016365D-1810-A5F1-E30B-B8602C16DAC1}"/>
              </a:ext>
            </a:extLst>
          </p:cNvPr>
          <p:cNvSpPr txBox="1">
            <a:spLocks/>
          </p:cNvSpPr>
          <p:nvPr/>
        </p:nvSpPr>
        <p:spPr>
          <a:xfrm>
            <a:off x="1447801" y="3858177"/>
            <a:ext cx="6819898" cy="3606652"/>
          </a:xfrm>
          <a:prstGeom prst="rect">
            <a:avLst/>
          </a:prstGeom>
        </p:spPr>
        <p:txBody>
          <a:bodyPr vert="horz" lIns="91440" tIns="45720" rIns="91440" bIns="45720" rtlCol="0">
            <a:normAutofit/>
          </a:bodyPr>
          <a:lstStyle>
            <a:lvl1pPr marL="0" indent="0" algn="l" defTabSz="1371600" rtl="0" eaLnBrk="1" latinLnBrk="0" hangingPunct="1">
              <a:lnSpc>
                <a:spcPct val="90000"/>
              </a:lnSpc>
              <a:spcBef>
                <a:spcPts val="1500"/>
              </a:spcBef>
              <a:buFont typeface="Arial" panose="020B0604020202020204" pitchFamily="34" charset="0"/>
              <a:buNone/>
              <a:defRPr sz="4000" kern="1200">
                <a:solidFill>
                  <a:srgbClr val="C10E21"/>
                </a:solidFill>
                <a:latin typeface="+mj-lt"/>
                <a:ea typeface="+mn-ea"/>
                <a:cs typeface="+mn-cs"/>
              </a:defRPr>
            </a:lvl1pPr>
            <a:lvl2pPr marL="457200" indent="0" algn="l" defTabSz="1371600" rtl="0" eaLnBrk="1" latinLnBrk="0" hangingPunct="1">
              <a:lnSpc>
                <a:spcPct val="90000"/>
              </a:lnSpc>
              <a:spcBef>
                <a:spcPts val="750"/>
              </a:spcBef>
              <a:buFont typeface="Arial" panose="020B0604020202020204" pitchFamily="34" charset="0"/>
              <a:buNone/>
              <a:defRPr sz="3600" kern="1200">
                <a:solidFill>
                  <a:schemeClr val="tx1"/>
                </a:solidFill>
                <a:latin typeface="+mj-lt"/>
                <a:ea typeface="+mn-ea"/>
                <a:cs typeface="+mn-cs"/>
              </a:defRPr>
            </a:lvl2pPr>
            <a:lvl3pPr marL="914400" indent="0" algn="l" defTabSz="1371600" rtl="0" eaLnBrk="1" latinLnBrk="0" hangingPunct="1">
              <a:lnSpc>
                <a:spcPct val="90000"/>
              </a:lnSpc>
              <a:spcBef>
                <a:spcPts val="750"/>
              </a:spcBef>
              <a:buFont typeface="Arial" panose="020B0604020202020204" pitchFamily="34" charset="0"/>
              <a:buNone/>
              <a:defRPr sz="3200" kern="1200">
                <a:solidFill>
                  <a:schemeClr val="tx1"/>
                </a:solidFill>
                <a:latin typeface="+mj-lt"/>
                <a:ea typeface="+mn-ea"/>
                <a:cs typeface="+mn-cs"/>
              </a:defRPr>
            </a:lvl3pPr>
            <a:lvl4pPr marL="1371600" indent="0" algn="l" defTabSz="1371600" rtl="0" eaLnBrk="1" latinLnBrk="0" hangingPunct="1">
              <a:lnSpc>
                <a:spcPct val="90000"/>
              </a:lnSpc>
              <a:spcBef>
                <a:spcPts val="750"/>
              </a:spcBef>
              <a:buFont typeface="Arial" panose="020B0604020202020204" pitchFamily="34" charset="0"/>
              <a:buNone/>
              <a:defRPr sz="2800" kern="1200">
                <a:solidFill>
                  <a:schemeClr val="tx1"/>
                </a:solidFill>
                <a:latin typeface="+mj-lt"/>
                <a:ea typeface="+mn-ea"/>
                <a:cs typeface="+mn-cs"/>
              </a:defRPr>
            </a:lvl4pPr>
            <a:lvl5pPr marL="1828800" indent="0" algn="l" defTabSz="1371600" rtl="0" eaLnBrk="1" latinLnBrk="0" hangingPunct="1">
              <a:lnSpc>
                <a:spcPct val="90000"/>
              </a:lnSpc>
              <a:spcBef>
                <a:spcPts val="750"/>
              </a:spcBef>
              <a:buFont typeface="Arial" panose="020B0604020202020204" pitchFamily="34" charset="0"/>
              <a:buNone/>
              <a:defRPr sz="2800" kern="1200">
                <a:solidFill>
                  <a:schemeClr val="tx1"/>
                </a:solidFill>
                <a:latin typeface="+mj-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2700"/>
              </a:spcAft>
            </a:pPr>
            <a:r>
              <a:rPr lang="es-ES_tradnl" sz="2800" noProof="0" dirty="0">
                <a:solidFill>
                  <a:schemeClr val="tx1"/>
                </a:solidFill>
                <a:latin typeface="Lub Dub Medium" panose="020B0603030403020204" pitchFamily="34" charset="77"/>
              </a:rPr>
              <a:t>Más de la mitad de las personas en los Estados Unidos no saben que las enfermedades del corazón son la principal causa de muerte.</a:t>
            </a:r>
          </a:p>
          <a:p>
            <a:pPr>
              <a:lnSpc>
                <a:spcPct val="100000"/>
              </a:lnSpc>
              <a:spcBef>
                <a:spcPts val="0"/>
              </a:spcBef>
              <a:spcAft>
                <a:spcPts val="2700"/>
              </a:spcAft>
            </a:pPr>
            <a:r>
              <a:rPr lang="es-ES_tradnl" sz="2800" noProof="0" dirty="0">
                <a:solidFill>
                  <a:schemeClr val="tx1"/>
                </a:solidFill>
                <a:latin typeface="Lub Dub Medium" panose="020B0603030403020204" pitchFamily="34" charset="77"/>
              </a:rPr>
              <a:t>Las enfermedades del corazón causan más muertes que cualquier otra causa, incluyendo el cáncer.</a:t>
            </a:r>
          </a:p>
        </p:txBody>
      </p:sp>
      <p:sp>
        <p:nvSpPr>
          <p:cNvPr id="6" name="Freeform 5" descr="The American Heart Association">
            <a:extLst>
              <a:ext uri="{FF2B5EF4-FFF2-40B4-BE49-F238E27FC236}">
                <a16:creationId xmlns:a16="http://schemas.microsoft.com/office/drawing/2014/main" id="{AF7C52E5-C25C-72EC-6465-962F2461F0D0}"/>
              </a:ext>
            </a:extLst>
          </p:cNvPr>
          <p:cNvSpPr/>
          <p:nvPr/>
        </p:nvSpPr>
        <p:spPr>
          <a:xfrm>
            <a:off x="670936" y="696346"/>
            <a:ext cx="2937238" cy="1586109"/>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Tree>
    <p:extLst>
      <p:ext uri="{BB962C8B-B14F-4D97-AF65-F5344CB8AC3E}">
        <p14:creationId xmlns:p14="http://schemas.microsoft.com/office/powerpoint/2010/main" val="1679567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DF8AE-2B53-9799-B774-E9B28B0885F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41BCF5D-5BB5-CD72-B05C-8AF978E40C5F}"/>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10" name="Title 1">
            <a:extLst>
              <a:ext uri="{FF2B5EF4-FFF2-40B4-BE49-F238E27FC236}">
                <a16:creationId xmlns:a16="http://schemas.microsoft.com/office/drawing/2014/main" id="{30261290-CEE0-7B0C-3AD2-7DA62E74D4F5}"/>
              </a:ext>
            </a:extLst>
          </p:cNvPr>
          <p:cNvSpPr txBox="1">
            <a:spLocks/>
          </p:cNvSpPr>
          <p:nvPr/>
        </p:nvSpPr>
        <p:spPr>
          <a:xfrm>
            <a:off x="1524001" y="2528784"/>
            <a:ext cx="8408194" cy="1988345"/>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8800" kern="1200">
                <a:solidFill>
                  <a:schemeClr val="tx1"/>
                </a:solidFill>
                <a:latin typeface="Lub Dub Heavy" panose="020B0903030403020204" pitchFamily="34" charset="0"/>
                <a:ea typeface="+mj-ea"/>
                <a:cs typeface="+mj-cs"/>
              </a:defRPr>
            </a:lvl1pPr>
          </a:lstStyle>
          <a:p>
            <a:pPr>
              <a:lnSpc>
                <a:spcPct val="100000"/>
              </a:lnSpc>
            </a:pPr>
            <a:r>
              <a:rPr lang="es-ES_tradnl" sz="4800" b="1" noProof="0" dirty="0">
                <a:latin typeface="Lub Dub Heavy" panose="020B0603030403020204" pitchFamily="34" charset="77"/>
              </a:rPr>
              <a:t>La conexión entre la salud oral y la del corazón</a:t>
            </a:r>
          </a:p>
        </p:txBody>
      </p:sp>
      <p:sp>
        <p:nvSpPr>
          <p:cNvPr id="12" name="Content Placeholder 2">
            <a:extLst>
              <a:ext uri="{FF2B5EF4-FFF2-40B4-BE49-F238E27FC236}">
                <a16:creationId xmlns:a16="http://schemas.microsoft.com/office/drawing/2014/main" id="{425CF530-DFFC-663D-F1C7-F5BE6C1EAA28}"/>
              </a:ext>
            </a:extLst>
          </p:cNvPr>
          <p:cNvSpPr>
            <a:spLocks noGrp="1"/>
          </p:cNvSpPr>
          <p:nvPr>
            <p:ph idx="1"/>
          </p:nvPr>
        </p:nvSpPr>
        <p:spPr>
          <a:xfrm>
            <a:off x="1690931" y="4517129"/>
            <a:ext cx="7407349" cy="990536"/>
          </a:xfrm>
        </p:spPr>
        <p:txBody>
          <a:bodyPr>
            <a:noAutofit/>
          </a:bodyPr>
          <a:lstStyle/>
          <a:p>
            <a:pPr marL="0" indent="0">
              <a:lnSpc>
                <a:spcPct val="100000"/>
              </a:lnSpc>
              <a:buNone/>
            </a:pPr>
            <a:r>
              <a:rPr lang="es-ES_tradnl" sz="2800" noProof="0" dirty="0">
                <a:solidFill>
                  <a:srgbClr val="C00000"/>
                </a:solidFill>
                <a:latin typeface="Lub Dub Medium" panose="020B0603030403020204" pitchFamily="34" charset="77"/>
              </a:rPr>
              <a:t>¿Cuál es la conexión y cómo puedes proteger a ambas?</a:t>
            </a:r>
          </a:p>
        </p:txBody>
      </p:sp>
      <p:pic>
        <p:nvPicPr>
          <p:cNvPr id="13" name="Picture 12">
            <a:extLst>
              <a:ext uri="{FF2B5EF4-FFF2-40B4-BE49-F238E27FC236}">
                <a16:creationId xmlns:a16="http://schemas.microsoft.com/office/drawing/2014/main" id="{0BD8FE9B-4F41-B766-8E13-168EDE8C4E74}"/>
              </a:ext>
            </a:extLst>
          </p:cNvPr>
          <p:cNvPicPr>
            <a:picLocks noChangeAspect="1"/>
          </p:cNvPicPr>
          <p:nvPr/>
        </p:nvPicPr>
        <p:blipFill>
          <a:blip r:embed="rId3"/>
          <a:stretch>
            <a:fillRect/>
          </a:stretch>
        </p:blipFill>
        <p:spPr>
          <a:xfrm>
            <a:off x="2988817" y="5274263"/>
            <a:ext cx="4008966" cy="4008966"/>
          </a:xfrm>
          <a:prstGeom prst="rect">
            <a:avLst/>
          </a:prstGeom>
        </p:spPr>
      </p:pic>
      <p:pic>
        <p:nvPicPr>
          <p:cNvPr id="4" name="Picture 3">
            <a:extLst>
              <a:ext uri="{FF2B5EF4-FFF2-40B4-BE49-F238E27FC236}">
                <a16:creationId xmlns:a16="http://schemas.microsoft.com/office/drawing/2014/main" id="{B4501C2D-8E2A-B686-C6BA-A8DABD3A6295}"/>
              </a:ext>
            </a:extLst>
          </p:cNvPr>
          <p:cNvPicPr>
            <a:picLocks noChangeAspect="1"/>
          </p:cNvPicPr>
          <p:nvPr/>
        </p:nvPicPr>
        <p:blipFill>
          <a:blip r:embed="rId4"/>
          <a:stretch>
            <a:fillRect/>
          </a:stretch>
        </p:blipFill>
        <p:spPr>
          <a:xfrm>
            <a:off x="690086" y="699161"/>
            <a:ext cx="8408194" cy="1573311"/>
          </a:xfrm>
          <a:prstGeom prst="rect">
            <a:avLst/>
          </a:prstGeom>
        </p:spPr>
      </p:pic>
      <p:pic>
        <p:nvPicPr>
          <p:cNvPr id="7" name="Picture 6">
            <a:extLst>
              <a:ext uri="{FF2B5EF4-FFF2-40B4-BE49-F238E27FC236}">
                <a16:creationId xmlns:a16="http://schemas.microsoft.com/office/drawing/2014/main" id="{A05E7EFD-0C9E-062E-3FF7-21DFC1F4AC0E}"/>
              </a:ext>
            </a:extLst>
          </p:cNvPr>
          <p:cNvPicPr>
            <a:picLocks noChangeAspect="1"/>
          </p:cNvPicPr>
          <p:nvPr/>
        </p:nvPicPr>
        <p:blipFill>
          <a:blip r:embed="rId5"/>
          <a:srcRect l="28409" r="18376"/>
          <a:stretch>
            <a:fillRect/>
          </a:stretch>
        </p:blipFill>
        <p:spPr>
          <a:xfrm>
            <a:off x="10078720" y="0"/>
            <a:ext cx="8209280" cy="10287000"/>
          </a:xfrm>
          <a:prstGeom prst="rect">
            <a:avLst/>
          </a:prstGeom>
        </p:spPr>
      </p:pic>
    </p:spTree>
    <p:extLst>
      <p:ext uri="{BB962C8B-B14F-4D97-AF65-F5344CB8AC3E}">
        <p14:creationId xmlns:p14="http://schemas.microsoft.com/office/powerpoint/2010/main" val="3043402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114C641-D146-A6AB-AAF0-87D3D893D615}"/>
              </a:ext>
            </a:extLst>
          </p:cNvPr>
          <p:cNvSpPr>
            <a:spLocks noGrp="1"/>
          </p:cNvSpPr>
          <p:nvPr>
            <p:ph type="title"/>
          </p:nvPr>
        </p:nvSpPr>
        <p:spPr>
          <a:xfrm>
            <a:off x="1481421" y="2174128"/>
            <a:ext cx="8408194" cy="1988345"/>
          </a:xfrm>
        </p:spPr>
        <p:txBody>
          <a:bodyPr>
            <a:noAutofit/>
          </a:bodyPr>
          <a:lstStyle/>
          <a:p>
            <a:r>
              <a:rPr lang="es-ES_tradnl" sz="4800" b="1" noProof="0" dirty="0">
                <a:latin typeface="Lub Dub Heavy" panose="020B0603030403020204" pitchFamily="34" charset="77"/>
              </a:rPr>
              <a:t>La salud total del cuerpo</a:t>
            </a:r>
          </a:p>
        </p:txBody>
      </p:sp>
      <p:sp>
        <p:nvSpPr>
          <p:cNvPr id="14" name="Content Placeholder 2">
            <a:extLst>
              <a:ext uri="{FF2B5EF4-FFF2-40B4-BE49-F238E27FC236}">
                <a16:creationId xmlns:a16="http://schemas.microsoft.com/office/drawing/2014/main" id="{333EC301-C7FD-3C93-AF66-75CAE2027DB8}"/>
              </a:ext>
            </a:extLst>
          </p:cNvPr>
          <p:cNvSpPr>
            <a:spLocks noGrp="1"/>
          </p:cNvSpPr>
          <p:nvPr>
            <p:ph idx="1"/>
          </p:nvPr>
        </p:nvSpPr>
        <p:spPr>
          <a:xfrm>
            <a:off x="1481421" y="3781473"/>
            <a:ext cx="8017901" cy="6527007"/>
          </a:xfrm>
        </p:spPr>
        <p:txBody>
          <a:bodyPr>
            <a:normAutofit/>
          </a:bodyPr>
          <a:lstStyle/>
          <a:p>
            <a:pPr marL="0" indent="0">
              <a:lnSpc>
                <a:spcPct val="100000"/>
              </a:lnSpc>
              <a:spcBef>
                <a:spcPts val="0"/>
              </a:spcBef>
              <a:spcAft>
                <a:spcPts val="2700"/>
              </a:spcAft>
              <a:buNone/>
            </a:pPr>
            <a:r>
              <a:rPr lang="es-ES_tradnl" sz="2800" noProof="0" dirty="0">
                <a:solidFill>
                  <a:schemeClr val="tx1"/>
                </a:solidFill>
                <a:latin typeface="Lub Dub Medium" panose="020B0603030403020204" pitchFamily="34" charset="77"/>
              </a:rPr>
              <a:t>Lo que sucede en la boca puede afectar el resto del cuerpo, incluyendo el corazón y los vasos sanguíneos.</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Tu boca es la puerta de entrada al cuerpo.</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La enfermedad de las encías está relacionada con la inflamación más allá de la boca.</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Tu equipo de atención dental forma parte de tu equipo de atención médica.</a:t>
            </a:r>
          </a:p>
          <a:p>
            <a:pPr>
              <a:lnSpc>
                <a:spcPct val="100000"/>
              </a:lnSpc>
            </a:pPr>
            <a:endParaRPr lang="es-ES_tradnl" sz="2800" noProof="0" dirty="0">
              <a:solidFill>
                <a:schemeClr val="tx1"/>
              </a:solidFill>
              <a:latin typeface="Lub Dub Medium" panose="020B0603030403020204" pitchFamily="34" charset="77"/>
            </a:endParaRPr>
          </a:p>
        </p:txBody>
      </p:sp>
      <p:grpSp>
        <p:nvGrpSpPr>
          <p:cNvPr id="9" name="Group 8">
            <a:extLst>
              <a:ext uri="{FF2B5EF4-FFF2-40B4-BE49-F238E27FC236}">
                <a16:creationId xmlns:a16="http://schemas.microsoft.com/office/drawing/2014/main" id="{3F26A0D5-88A1-0BF8-6011-A7330D9E7FC9}"/>
              </a:ext>
            </a:extLst>
          </p:cNvPr>
          <p:cNvGrpSpPr/>
          <p:nvPr/>
        </p:nvGrpSpPr>
        <p:grpSpPr>
          <a:xfrm>
            <a:off x="10115550" y="-13455"/>
            <a:ext cx="8171789" cy="10300455"/>
            <a:chOff x="1369777" y="-1"/>
            <a:chExt cx="8171789" cy="10300455"/>
          </a:xfrm>
        </p:grpSpPr>
        <p:sp>
          <p:nvSpPr>
            <p:cNvPr id="7" name="Rectangle 6">
              <a:extLst>
                <a:ext uri="{FF2B5EF4-FFF2-40B4-BE49-F238E27FC236}">
                  <a16:creationId xmlns:a16="http://schemas.microsoft.com/office/drawing/2014/main" id="{8F1C0E1D-1BB7-1695-1BC5-2740C166F285}"/>
                </a:ext>
              </a:extLst>
            </p:cNvPr>
            <p:cNvSpPr/>
            <p:nvPr/>
          </p:nvSpPr>
          <p:spPr>
            <a:xfrm>
              <a:off x="8269358" y="0"/>
              <a:ext cx="1272208" cy="10287000"/>
            </a:xfrm>
            <a:prstGeom prst="rect">
              <a:avLst/>
            </a:prstGeom>
            <a:solidFill>
              <a:srgbClr val="589FC5"/>
            </a:solidFill>
            <a:ln>
              <a:solidFill>
                <a:srgbClr val="589F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8" name="Picture 7">
              <a:extLst>
                <a:ext uri="{FF2B5EF4-FFF2-40B4-BE49-F238E27FC236}">
                  <a16:creationId xmlns:a16="http://schemas.microsoft.com/office/drawing/2014/main" id="{1B0EAA58-91D4-73DE-EBE3-6F5BBEC8BD9B}"/>
                </a:ext>
              </a:extLst>
            </p:cNvPr>
            <p:cNvPicPr>
              <a:picLocks noChangeAspect="1"/>
            </p:cNvPicPr>
            <p:nvPr/>
          </p:nvPicPr>
          <p:blipFill>
            <a:blip r:embed="rId3" cstate="hqprint">
              <a:extLst>
                <a:ext uri="{28A0092B-C50C-407E-A947-70E740481C1C}">
                  <a14:useLocalDpi xmlns:a14="http://schemas.microsoft.com/office/drawing/2010/main"/>
                </a:ext>
              </a:extLst>
            </a:blip>
            <a:srcRect l="3221" t="-65" r="12125" b="65"/>
            <a:stretch>
              <a:fillRect/>
            </a:stretch>
          </p:blipFill>
          <p:spPr>
            <a:xfrm>
              <a:off x="1369777" y="-1"/>
              <a:ext cx="7555561" cy="10300455"/>
            </a:xfrm>
            <a:prstGeom prst="rect">
              <a:avLst/>
            </a:prstGeom>
          </p:spPr>
        </p:pic>
      </p:grpSp>
      <p:sp>
        <p:nvSpPr>
          <p:cNvPr id="4" name="Rectangle 3">
            <a:extLst>
              <a:ext uri="{FF2B5EF4-FFF2-40B4-BE49-F238E27FC236}">
                <a16:creationId xmlns:a16="http://schemas.microsoft.com/office/drawing/2014/main" id="{D59E6BD1-4756-7506-C870-70439C5CF3DD}"/>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2" name="Picture 1">
            <a:extLst>
              <a:ext uri="{FF2B5EF4-FFF2-40B4-BE49-F238E27FC236}">
                <a16:creationId xmlns:a16="http://schemas.microsoft.com/office/drawing/2014/main" id="{D223A146-B88F-7D4E-45C8-4E09E22B500C}"/>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717358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A9E87-F391-352E-76A1-F74B508B91FC}"/>
              </a:ext>
            </a:extLst>
          </p:cNvPr>
          <p:cNvSpPr>
            <a:spLocks noGrp="1"/>
          </p:cNvSpPr>
          <p:nvPr>
            <p:ph type="title"/>
          </p:nvPr>
        </p:nvSpPr>
        <p:spPr>
          <a:xfrm>
            <a:off x="1455420" y="2272472"/>
            <a:ext cx="7212330" cy="2157412"/>
          </a:xfrm>
        </p:spPr>
        <p:txBody>
          <a:bodyPr/>
          <a:lstStyle/>
          <a:p>
            <a:r>
              <a:rPr lang="es-ES_tradnl" sz="4800" noProof="0" dirty="0">
                <a:solidFill>
                  <a:srgbClr val="202020"/>
                </a:solidFill>
                <a:ea typeface="Lub Dub 3"/>
                <a:cs typeface="Lub Dub 3"/>
                <a:sym typeface="Lub Dub 3"/>
              </a:rPr>
              <a:t>Lo que aprenderás</a:t>
            </a:r>
            <a:endParaRPr lang="es-ES_tradnl" sz="4800" noProof="0" dirty="0"/>
          </a:p>
        </p:txBody>
      </p:sp>
      <p:sp>
        <p:nvSpPr>
          <p:cNvPr id="3" name="Content Placeholder 2">
            <a:extLst>
              <a:ext uri="{FF2B5EF4-FFF2-40B4-BE49-F238E27FC236}">
                <a16:creationId xmlns:a16="http://schemas.microsoft.com/office/drawing/2014/main" id="{2A115262-4544-5C44-DF8F-3E78B16FFFAC}"/>
              </a:ext>
            </a:extLst>
          </p:cNvPr>
          <p:cNvSpPr>
            <a:spLocks noGrp="1"/>
          </p:cNvSpPr>
          <p:nvPr>
            <p:ph sz="half" idx="1"/>
          </p:nvPr>
        </p:nvSpPr>
        <p:spPr>
          <a:xfrm>
            <a:off x="1455420" y="3974439"/>
            <a:ext cx="7421880" cy="5613400"/>
          </a:xfrm>
        </p:spPr>
        <p:txBody>
          <a:bodyPr>
            <a:normAutofit/>
          </a:bodyPr>
          <a:lstStyle/>
          <a:p>
            <a:pPr>
              <a:lnSpc>
                <a:spcPct val="100000"/>
              </a:lnSpc>
            </a:pPr>
            <a:r>
              <a:rPr lang="es-ES_tradnl" sz="2800" noProof="0" dirty="0">
                <a:solidFill>
                  <a:schemeClr val="tx1"/>
                </a:solidFill>
                <a:latin typeface="Lub Dub Medium" panose="020B0603030403020204" pitchFamily="34" charset="77"/>
              </a:rPr>
              <a:t>Hoy aprenderás:</a:t>
            </a:r>
          </a:p>
          <a:p>
            <a:pPr marL="457200" indent="-457200">
              <a:lnSpc>
                <a:spcPct val="100000"/>
              </a:lnSpc>
              <a:buFont typeface="Arial" panose="020B0604020202020204" pitchFamily="34" charset="0"/>
              <a:buChar char="•"/>
            </a:pPr>
            <a:r>
              <a:rPr lang="es-ES_tradnl" sz="2800" dirty="0">
                <a:solidFill>
                  <a:schemeClr val="tx1"/>
                </a:solidFill>
                <a:latin typeface="Lub Dub Medium" panose="020B0603030403020204" pitchFamily="34" charset="77"/>
              </a:rPr>
              <a:t>Cuál</a:t>
            </a:r>
            <a:r>
              <a:rPr lang="es-ES_tradnl" sz="2800" noProof="0" dirty="0">
                <a:solidFill>
                  <a:schemeClr val="tx1"/>
                </a:solidFill>
                <a:latin typeface="Lub Dub Medium" panose="020B0603030403020204" pitchFamily="34" charset="77"/>
              </a:rPr>
              <a:t> es la conexión entre la salud oral y la salud del corazón.</a:t>
            </a:r>
          </a:p>
          <a:p>
            <a:pPr marL="457200" indent="-457200">
              <a:lnSpc>
                <a:spcPct val="100000"/>
              </a:lnSpc>
              <a:buFont typeface="Arial" panose="020B0604020202020204" pitchFamily="34" charset="0"/>
              <a:buChar char="•"/>
            </a:pPr>
            <a:r>
              <a:rPr lang="es-ES_tradnl" sz="2800" noProof="0" dirty="0">
                <a:solidFill>
                  <a:schemeClr val="tx1"/>
                </a:solidFill>
                <a:latin typeface="Lub Dub Medium" panose="020B0603030403020204" pitchFamily="34" charset="77"/>
              </a:rPr>
              <a:t>Qué puedes hacer para proteger a ambas.</a:t>
            </a:r>
          </a:p>
        </p:txBody>
      </p:sp>
      <p:pic>
        <p:nvPicPr>
          <p:cNvPr id="7" name="Picture 6">
            <a:extLst>
              <a:ext uri="{FF2B5EF4-FFF2-40B4-BE49-F238E27FC236}">
                <a16:creationId xmlns:a16="http://schemas.microsoft.com/office/drawing/2014/main" id="{3D676CEC-F515-159A-8B9B-58BEF1926AAD}"/>
              </a:ext>
            </a:extLst>
          </p:cNvPr>
          <p:cNvPicPr>
            <a:picLocks noChangeAspect="1"/>
          </p:cNvPicPr>
          <p:nvPr/>
        </p:nvPicPr>
        <p:blipFill>
          <a:blip r:embed="rId3" cstate="hqprint">
            <a:extLst>
              <a:ext uri="{BEBA8EAE-BF5A-486C-A8C5-ECC9F3942E4B}">
                <a14:imgProps xmlns:a14="http://schemas.microsoft.com/office/drawing/2010/main">
                  <a14:imgLayer r:embed="rId4">
                    <a14:imgEffect>
                      <a14:sharpenSoften amount="25000"/>
                    </a14:imgEffect>
                    <a14:imgEffect>
                      <a14:colorTemperature colorTemp="7200"/>
                    </a14:imgEffect>
                    <a14:imgEffect>
                      <a14:brightnessContrast bright="17000"/>
                    </a14:imgEffect>
                  </a14:imgLayer>
                </a14:imgProps>
              </a:ext>
              <a:ext uri="{28A0092B-C50C-407E-A947-70E740481C1C}">
                <a14:useLocalDpi xmlns:a14="http://schemas.microsoft.com/office/drawing/2010/main"/>
              </a:ext>
            </a:extLst>
          </a:blip>
          <a:srcRect l="17017" r="-117"/>
          <a:stretch>
            <a:fillRect/>
          </a:stretch>
        </p:blipFill>
        <p:spPr>
          <a:xfrm flipH="1">
            <a:off x="10153650" y="0"/>
            <a:ext cx="8134349" cy="10287000"/>
          </a:xfrm>
          <a:prstGeom prst="rect">
            <a:avLst/>
          </a:prstGeom>
          <a:ln>
            <a:noFill/>
          </a:ln>
          <a:effectLst/>
        </p:spPr>
      </p:pic>
      <p:sp>
        <p:nvSpPr>
          <p:cNvPr id="6" name="Rectangle 5">
            <a:extLst>
              <a:ext uri="{FF2B5EF4-FFF2-40B4-BE49-F238E27FC236}">
                <a16:creationId xmlns:a16="http://schemas.microsoft.com/office/drawing/2014/main" id="{3EACAF9D-0B79-8289-7F4F-7DB1621B02D1}"/>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4" name="Picture 3">
            <a:extLst>
              <a:ext uri="{FF2B5EF4-FFF2-40B4-BE49-F238E27FC236}">
                <a16:creationId xmlns:a16="http://schemas.microsoft.com/office/drawing/2014/main" id="{BEA05DDA-DE65-B5B0-1406-549881573ACF}"/>
              </a:ext>
            </a:extLst>
          </p:cNvPr>
          <p:cNvPicPr>
            <a:picLocks noChangeAspect="1"/>
          </p:cNvPicPr>
          <p:nvPr/>
        </p:nvPicPr>
        <p:blipFill>
          <a:blip r:embed="rId5"/>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647043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102C-6D70-E35E-C5DF-DB302B86F34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457FE1-9889-E8F5-398D-0453C7E80011}"/>
              </a:ext>
            </a:extLst>
          </p:cNvPr>
          <p:cNvSpPr>
            <a:spLocks noGrp="1"/>
          </p:cNvSpPr>
          <p:nvPr>
            <p:ph type="title"/>
          </p:nvPr>
        </p:nvSpPr>
        <p:spPr>
          <a:xfrm>
            <a:off x="1176382" y="2716905"/>
            <a:ext cx="9217822" cy="1836731"/>
          </a:xfrm>
        </p:spPr>
        <p:txBody>
          <a:bodyPr>
            <a:normAutofit/>
          </a:bodyPr>
          <a:lstStyle/>
          <a:p>
            <a:r>
              <a:rPr lang="es-ES_tradnl" sz="4800" b="1" noProof="0" dirty="0">
                <a:latin typeface="Lub Dub Heavy" panose="020B0603030403020204" pitchFamily="34" charset="77"/>
              </a:rPr>
              <a:t>Tu boca forma parte de la salud total de tu cuerpo</a:t>
            </a:r>
            <a:endParaRPr lang="es-ES_tradnl" sz="4800" b="1" noProof="0" dirty="0">
              <a:solidFill>
                <a:srgbClr val="202020"/>
              </a:solidFill>
              <a:latin typeface="Lub Dub Heavy" panose="020B0603030403020204" pitchFamily="34" charset="77"/>
            </a:endParaRPr>
          </a:p>
        </p:txBody>
      </p:sp>
      <p:grpSp>
        <p:nvGrpSpPr>
          <p:cNvPr id="11" name="Group 16">
            <a:extLst>
              <a:ext uri="{FF2B5EF4-FFF2-40B4-BE49-F238E27FC236}">
                <a16:creationId xmlns:a16="http://schemas.microsoft.com/office/drawing/2014/main" id="{ED692CE1-90A1-0EB4-2B9D-5C2195333B8D}"/>
              </a:ext>
              <a:ext uri="{C183D7F6-B498-43B3-948B-1728B52AA6E4}">
                <adec:decorative xmlns:adec="http://schemas.microsoft.com/office/drawing/2017/decorative" val="1"/>
              </a:ext>
            </a:extLst>
          </p:cNvPr>
          <p:cNvGrpSpPr/>
          <p:nvPr/>
        </p:nvGrpSpPr>
        <p:grpSpPr>
          <a:xfrm>
            <a:off x="10058400" y="1671351"/>
            <a:ext cx="8239078" cy="1338549"/>
            <a:chOff x="0" y="0"/>
            <a:chExt cx="2169963" cy="352540"/>
          </a:xfrm>
          <a:solidFill>
            <a:srgbClr val="C00000"/>
          </a:solidFill>
        </p:grpSpPr>
        <p:sp>
          <p:nvSpPr>
            <p:cNvPr id="12" name="Freeform 17">
              <a:extLst>
                <a:ext uri="{FF2B5EF4-FFF2-40B4-BE49-F238E27FC236}">
                  <a16:creationId xmlns:a16="http://schemas.microsoft.com/office/drawing/2014/main" id="{C17442D8-3F01-EBDC-3D56-93AF0728781B}"/>
                </a:ext>
              </a:extLst>
            </p:cNvPr>
            <p:cNvSpPr/>
            <p:nvPr/>
          </p:nvSpPr>
          <p:spPr>
            <a:xfrm>
              <a:off x="0" y="0"/>
              <a:ext cx="2169963" cy="352540"/>
            </a:xfrm>
            <a:custGeom>
              <a:avLst/>
              <a:gdLst/>
              <a:ahLst/>
              <a:cxnLst/>
              <a:rect l="l" t="t" r="r" b="b"/>
              <a:pathLst>
                <a:path w="2169963" h="352540">
                  <a:moveTo>
                    <a:pt x="0" y="0"/>
                  </a:moveTo>
                  <a:lnTo>
                    <a:pt x="2169963" y="0"/>
                  </a:lnTo>
                  <a:lnTo>
                    <a:pt x="2169963" y="352540"/>
                  </a:lnTo>
                  <a:lnTo>
                    <a:pt x="0" y="35254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TextBox 18">
              <a:extLst>
                <a:ext uri="{FF2B5EF4-FFF2-40B4-BE49-F238E27FC236}">
                  <a16:creationId xmlns:a16="http://schemas.microsoft.com/office/drawing/2014/main" id="{3F419D21-DB24-F5CA-A617-D5C4D8FC37C0}"/>
                </a:ext>
              </a:extLst>
            </p:cNvPr>
            <p:cNvSpPr txBox="1"/>
            <p:nvPr/>
          </p:nvSpPr>
          <p:spPr>
            <a:xfrm>
              <a:off x="0" y="-57150"/>
              <a:ext cx="2169963" cy="409690"/>
            </a:xfrm>
            <a:prstGeom prst="rect">
              <a:avLst/>
            </a:prstGeom>
            <a:grpFill/>
          </p:spPr>
          <p:txBody>
            <a:bodyPr lIns="50800" tIns="50800" rIns="50800" bIns="50800" rtlCol="0" anchor="ctr"/>
            <a:lstStyle/>
            <a:p>
              <a:pPr marL="0" marR="0" lvl="0" indent="0" algn="ctr" defTabSz="914400" rtl="0" eaLnBrk="1" fontAlgn="auto" latinLnBrk="0" hangingPunct="1">
                <a:lnSpc>
                  <a:spcPts val="3396"/>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grpSp>
      <p:sp>
        <p:nvSpPr>
          <p:cNvPr id="14" name="TextBox 13">
            <a:extLst>
              <a:ext uri="{FF2B5EF4-FFF2-40B4-BE49-F238E27FC236}">
                <a16:creationId xmlns:a16="http://schemas.microsoft.com/office/drawing/2014/main" id="{BDEA7CBD-1F94-9F51-1164-F922308011C3}"/>
              </a:ext>
              <a:ext uri="{C183D7F6-B498-43B3-948B-1728B52AA6E4}">
                <adec:decorative xmlns:adec="http://schemas.microsoft.com/office/drawing/2017/decorative" val="0"/>
              </a:ext>
            </a:extLst>
          </p:cNvPr>
          <p:cNvSpPr txBox="1"/>
          <p:nvPr/>
        </p:nvSpPr>
        <p:spPr>
          <a:xfrm>
            <a:off x="1331591" y="4691444"/>
            <a:ext cx="8239078" cy="3156377"/>
          </a:xfrm>
          <a:prstGeom prst="rect">
            <a:avLst/>
          </a:prstGeom>
        </p:spPr>
        <p:txBody>
          <a:bodyPr wrap="square" lIns="0" tIns="0" rIns="0" bIns="0" rtlCol="0" anchor="t">
            <a:spAutoFit/>
          </a:bodyPr>
          <a:lstStyle/>
          <a:p>
            <a:pPr defTabSz="914400">
              <a:defRPr/>
            </a:pPr>
            <a:r>
              <a:rPr lang="es-ES_tradnl" sz="2800" noProof="0" dirty="0">
                <a:latin typeface="Lub Dub Medium" panose="020B0603030403020204" pitchFamily="34" charset="77"/>
              </a:rPr>
              <a:t>Lo que sucede en tu boca puede afectar el resto de tu cuerpo.</a:t>
            </a:r>
          </a:p>
          <a:p>
            <a:pPr defTabSz="914400">
              <a:defRPr/>
            </a:pPr>
            <a:endParaRPr lang="es-ES_tradnl" sz="2800" noProof="0" dirty="0">
              <a:latin typeface="Lub Dub Medium" panose="020B0603030403020204" pitchFamily="34" charset="77"/>
            </a:endParaRPr>
          </a:p>
          <a:p>
            <a:pPr marL="457200" indent="-457200" defTabSz="914400">
              <a:lnSpc>
                <a:spcPct val="150000"/>
              </a:lnSpc>
              <a:buFont typeface="Arial" panose="020B0604020202020204" pitchFamily="34" charset="0"/>
              <a:buChar char="•"/>
              <a:defRPr/>
            </a:pPr>
            <a:r>
              <a:rPr lang="es-ES_tradnl" sz="2800" noProof="0" dirty="0">
                <a:latin typeface="Lub Dub Medium" panose="020B0603030403020204" pitchFamily="34" charset="77"/>
              </a:rPr>
              <a:t>La salud oral influye en tu salud en general.</a:t>
            </a:r>
          </a:p>
          <a:p>
            <a:pPr marL="457200" indent="-457200" defTabSz="914400">
              <a:lnSpc>
                <a:spcPct val="150000"/>
              </a:lnSpc>
              <a:buFont typeface="Arial" panose="020B0604020202020204" pitchFamily="34" charset="0"/>
              <a:buChar char="•"/>
              <a:defRPr/>
            </a:pPr>
            <a:r>
              <a:rPr lang="es-ES_tradnl" sz="2800" noProof="0" dirty="0">
                <a:latin typeface="Lub Dub Medium" panose="020B0603030403020204" pitchFamily="34" charset="77"/>
              </a:rPr>
              <a:t>La inflamación es un factor importante.</a:t>
            </a:r>
          </a:p>
          <a:p>
            <a:pPr marL="457200" indent="-457200" defTabSz="914400">
              <a:lnSpc>
                <a:spcPct val="150000"/>
              </a:lnSpc>
              <a:buFont typeface="Arial" panose="020B0604020202020204" pitchFamily="34" charset="0"/>
              <a:buChar char="•"/>
              <a:defRPr/>
            </a:pPr>
            <a:r>
              <a:rPr lang="es-ES_tradnl" sz="2800" dirty="0">
                <a:latin typeface="Lub Dub Medium" panose="020B0603030403020204" pitchFamily="34" charset="77"/>
              </a:rPr>
              <a:t>P</a:t>
            </a:r>
            <a:r>
              <a:rPr lang="es-ES_tradnl" sz="2800" noProof="0" dirty="0">
                <a:latin typeface="Lub Dub Medium" panose="020B0603030403020204" pitchFamily="34" charset="77"/>
              </a:rPr>
              <a:t>roblemas de salud oral no deben ignorarse.</a:t>
            </a:r>
            <a:endParaRPr kumimoji="0" lang="es-ES_tradnl" sz="2800" i="0" u="none" strike="noStrike" kern="1200" cap="none" spc="0" normalizeH="0" baseline="0" noProof="0" dirty="0">
              <a:ln>
                <a:noFill/>
              </a:ln>
              <a:effectLst/>
              <a:uLnTx/>
              <a:uFillTx/>
              <a:latin typeface="Lub Dub Bold" panose="020B0603030403020204" pitchFamily="34" charset="77"/>
              <a:ea typeface="+mn-ea"/>
              <a:cs typeface="+mn-cs"/>
            </a:endParaRPr>
          </a:p>
        </p:txBody>
      </p:sp>
      <p:pic>
        <p:nvPicPr>
          <p:cNvPr id="7" name="Picture 6">
            <a:extLst>
              <a:ext uri="{FF2B5EF4-FFF2-40B4-BE49-F238E27FC236}">
                <a16:creationId xmlns:a16="http://schemas.microsoft.com/office/drawing/2014/main" id="{320B7753-7DBC-95AD-5E53-8E66FD00962B}"/>
              </a:ext>
            </a:extLst>
          </p:cNvPr>
          <p:cNvPicPr>
            <a:picLocks noChangeAspect="1"/>
          </p:cNvPicPr>
          <p:nvPr/>
        </p:nvPicPr>
        <p:blipFill>
          <a:blip r:embed="rId3" cstate="hqprint">
            <a:extLst>
              <a:ext uri="{28A0092B-C50C-407E-A947-70E740481C1C}">
                <a14:useLocalDpi xmlns:a14="http://schemas.microsoft.com/office/drawing/2010/main"/>
              </a:ext>
            </a:extLst>
          </a:blip>
          <a:srcRect l="22069" r="13547"/>
          <a:stretch>
            <a:fillRect/>
          </a:stretch>
        </p:blipFill>
        <p:spPr>
          <a:xfrm>
            <a:off x="10058400" y="0"/>
            <a:ext cx="8239078" cy="10287000"/>
          </a:xfrm>
          <a:prstGeom prst="rect">
            <a:avLst/>
          </a:prstGeom>
        </p:spPr>
      </p:pic>
      <p:sp>
        <p:nvSpPr>
          <p:cNvPr id="9" name="Rectangle 8">
            <a:extLst>
              <a:ext uri="{FF2B5EF4-FFF2-40B4-BE49-F238E27FC236}">
                <a16:creationId xmlns:a16="http://schemas.microsoft.com/office/drawing/2014/main" id="{77E6837F-498B-F66F-2118-FBF15FB7FFC8}"/>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2" name="Picture 1">
            <a:extLst>
              <a:ext uri="{FF2B5EF4-FFF2-40B4-BE49-F238E27FC236}">
                <a16:creationId xmlns:a16="http://schemas.microsoft.com/office/drawing/2014/main" id="{905A6C2C-D056-0AB4-956F-8B384032FD58}"/>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250465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F4304-4D21-B1A6-AF2A-79E136CED75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6EC0E8E-739B-1081-F6B6-DE1C7FC447BA}"/>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10" name="Title 1">
            <a:extLst>
              <a:ext uri="{FF2B5EF4-FFF2-40B4-BE49-F238E27FC236}">
                <a16:creationId xmlns:a16="http://schemas.microsoft.com/office/drawing/2014/main" id="{142D121A-8AFC-9C6A-758D-AD2E07BFEE3C}"/>
              </a:ext>
            </a:extLst>
          </p:cNvPr>
          <p:cNvSpPr txBox="1">
            <a:spLocks/>
          </p:cNvSpPr>
          <p:nvPr/>
        </p:nvSpPr>
        <p:spPr>
          <a:xfrm>
            <a:off x="820120" y="2388484"/>
            <a:ext cx="8772779" cy="1988345"/>
          </a:xfrm>
          <a:prstGeom prst="rect">
            <a:avLst/>
          </a:prstGeom>
        </p:spPr>
        <p:txBody>
          <a:bodyPr vert="horz" lIns="91440" tIns="45720" rIns="91440" bIns="45720" rtlCol="0" anchor="ctr">
            <a:noAutofit/>
          </a:bodyPr>
          <a:lstStyle>
            <a:lvl1pPr algn="l" defTabSz="1371600" rtl="0" eaLnBrk="1" latinLnBrk="0" hangingPunct="1">
              <a:lnSpc>
                <a:spcPct val="90000"/>
              </a:lnSpc>
              <a:spcBef>
                <a:spcPct val="0"/>
              </a:spcBef>
              <a:buNone/>
              <a:defRPr sz="8800" kern="1200">
                <a:solidFill>
                  <a:schemeClr val="tx1"/>
                </a:solidFill>
                <a:latin typeface="Lub Dub Heavy" panose="020B0903030403020204" pitchFamily="34" charset="0"/>
                <a:ea typeface="+mj-ea"/>
                <a:cs typeface="+mj-cs"/>
              </a:defRPr>
            </a:lvl1pPr>
          </a:lstStyle>
          <a:p>
            <a:pPr>
              <a:lnSpc>
                <a:spcPct val="100000"/>
              </a:lnSpc>
            </a:pPr>
            <a:r>
              <a:rPr lang="es-ES_tradnl" sz="4800" b="1" noProof="0" dirty="0">
                <a:latin typeface="Lub Dub Heavy" panose="020B0603030403020204" pitchFamily="34" charset="77"/>
              </a:rPr>
              <a:t>Tu equipo dental es parte de tu equipo de cuidado.</a:t>
            </a:r>
          </a:p>
        </p:txBody>
      </p:sp>
      <p:sp>
        <p:nvSpPr>
          <p:cNvPr id="12" name="Content Placeholder 2">
            <a:extLst>
              <a:ext uri="{FF2B5EF4-FFF2-40B4-BE49-F238E27FC236}">
                <a16:creationId xmlns:a16="http://schemas.microsoft.com/office/drawing/2014/main" id="{433E53E1-07D6-8EB2-92BE-DC260A83DE24}"/>
              </a:ext>
            </a:extLst>
          </p:cNvPr>
          <p:cNvSpPr>
            <a:spLocks noGrp="1"/>
          </p:cNvSpPr>
          <p:nvPr>
            <p:ph idx="1"/>
          </p:nvPr>
        </p:nvSpPr>
        <p:spPr>
          <a:xfrm>
            <a:off x="820120" y="4199053"/>
            <a:ext cx="9074439" cy="6527007"/>
          </a:xfrm>
        </p:spPr>
        <p:txBody>
          <a:bodyPr>
            <a:noAutofit/>
          </a:bodyPr>
          <a:lstStyle/>
          <a:p>
            <a:pPr marL="457200" indent="-457200">
              <a:lnSpc>
                <a:spcPct val="100000"/>
              </a:lnSpc>
              <a:spcBef>
                <a:spcPts val="0"/>
              </a:spcBef>
              <a:spcAft>
                <a:spcPts val="1200"/>
              </a:spcAft>
              <a:buFont typeface="Arial" panose="020B0604020202020204" pitchFamily="34" charset="0"/>
              <a:buChar char="•"/>
            </a:pPr>
            <a:r>
              <a:rPr lang="es-ES_tradnl" sz="2800" noProof="0" dirty="0">
                <a:solidFill>
                  <a:schemeClr val="tx1"/>
                </a:solidFill>
                <a:latin typeface="Lub Dub Medium" panose="020B0603030403020204" pitchFamily="34" charset="77"/>
              </a:rPr>
              <a:t>Los dentistas y los higienistas dentales pueden contribuir a mucho más que tu salud oral.</a:t>
            </a:r>
          </a:p>
          <a:p>
            <a:pPr marL="457200" indent="-457200">
              <a:lnSpc>
                <a:spcPct val="100000"/>
              </a:lnSpc>
              <a:spcBef>
                <a:spcPts val="0"/>
              </a:spcBef>
              <a:spcAft>
                <a:spcPts val="1200"/>
              </a:spcAft>
              <a:buFont typeface="Arial" panose="020B0604020202020204" pitchFamily="34" charset="0"/>
              <a:buChar char="•"/>
            </a:pPr>
            <a:r>
              <a:rPr lang="es-ES_tradnl" sz="2800" noProof="0" dirty="0">
                <a:solidFill>
                  <a:schemeClr val="tx1"/>
                </a:solidFill>
                <a:latin typeface="Lub Dub Medium" panose="020B0603030403020204" pitchFamily="34" charset="77"/>
              </a:rPr>
              <a:t>Pueden detectar señales o síntomas que deben ser evaluados por un profesional médico.</a:t>
            </a:r>
          </a:p>
          <a:p>
            <a:pPr marL="457200" indent="-457200">
              <a:lnSpc>
                <a:spcPct val="100000"/>
              </a:lnSpc>
              <a:spcBef>
                <a:spcPts val="0"/>
              </a:spcBef>
              <a:spcAft>
                <a:spcPts val="1200"/>
              </a:spcAft>
              <a:buFont typeface="Arial" panose="020B0604020202020204" pitchFamily="34" charset="0"/>
              <a:buChar char="•"/>
            </a:pPr>
            <a:r>
              <a:rPr lang="es-ES_tradnl" sz="2800" noProof="0" dirty="0">
                <a:solidFill>
                  <a:schemeClr val="tx1"/>
                </a:solidFill>
                <a:latin typeface="Lub Dub Medium" panose="020B0603030403020204" pitchFamily="34" charset="77"/>
              </a:rPr>
              <a:t>Pueden decirte cuándo debes darle seguimiento con tu doctor para recibir más atención.</a:t>
            </a:r>
          </a:p>
          <a:p>
            <a:pPr marL="457200" indent="-457200">
              <a:lnSpc>
                <a:spcPct val="100000"/>
              </a:lnSpc>
              <a:spcBef>
                <a:spcPts val="0"/>
              </a:spcBef>
              <a:spcAft>
                <a:spcPts val="1200"/>
              </a:spcAft>
              <a:buFont typeface="Arial" panose="020B0604020202020204" pitchFamily="34" charset="0"/>
              <a:buChar char="•"/>
            </a:pPr>
            <a:r>
              <a:rPr lang="es-ES_tradnl" sz="2800" noProof="0" dirty="0">
                <a:solidFill>
                  <a:schemeClr val="tx1"/>
                </a:solidFill>
                <a:latin typeface="Lub Dub Medium" panose="020B0603030403020204" pitchFamily="34" charset="77"/>
              </a:rPr>
              <a:t>Algunas </a:t>
            </a:r>
            <a:r>
              <a:rPr lang="es-ES_tradnl" sz="2800" dirty="0">
                <a:solidFill>
                  <a:schemeClr val="tx1"/>
                </a:solidFill>
                <a:latin typeface="Lub Dub Medium" panose="020B0603030403020204" pitchFamily="34" charset="77"/>
              </a:rPr>
              <a:t>oficina</a:t>
            </a:r>
            <a:r>
              <a:rPr lang="es-ES_tradnl" sz="2800" noProof="0" dirty="0">
                <a:solidFill>
                  <a:schemeClr val="tx1"/>
                </a:solidFill>
                <a:latin typeface="Lub Dub Medium" panose="020B0603030403020204" pitchFamily="34" charset="77"/>
              </a:rPr>
              <a:t>s dentales toman la presión arterial durante las consultas para apoyar la salud del corazón.</a:t>
            </a:r>
          </a:p>
          <a:p>
            <a:pPr marL="457200" indent="-457200">
              <a:lnSpc>
                <a:spcPct val="100000"/>
              </a:lnSpc>
              <a:spcBef>
                <a:spcPts val="0"/>
              </a:spcBef>
              <a:spcAft>
                <a:spcPts val="1200"/>
              </a:spcAft>
              <a:buFont typeface="Arial" panose="020B0604020202020204" pitchFamily="34" charset="0"/>
              <a:buChar char="•"/>
            </a:pPr>
            <a:r>
              <a:rPr lang="es-ES_tradnl" sz="2800" dirty="0">
                <a:solidFill>
                  <a:schemeClr val="tx1"/>
                </a:solidFill>
                <a:latin typeface="Lub Dub Medium" panose="020B0603030403020204" pitchFamily="34" charset="77"/>
              </a:rPr>
              <a:t>P</a:t>
            </a:r>
            <a:r>
              <a:rPr lang="es-ES_tradnl" sz="2800" noProof="0" dirty="0">
                <a:solidFill>
                  <a:schemeClr val="tx1"/>
                </a:solidFill>
                <a:latin typeface="Lub Dub Medium" panose="020B0603030403020204" pitchFamily="34" charset="77"/>
              </a:rPr>
              <a:t>ueden sugerirte hábitos saludables, como dejar de consumir tabaco, mejorar tu alimentación y que te hagas exámenes preventivos de rutina.</a:t>
            </a:r>
          </a:p>
          <a:p>
            <a:pPr marL="457200" indent="-457200">
              <a:lnSpc>
                <a:spcPct val="100000"/>
              </a:lnSpc>
              <a:spcBef>
                <a:spcPts val="0"/>
              </a:spcBef>
              <a:spcAft>
                <a:spcPts val="1200"/>
              </a:spcAft>
              <a:buFont typeface="Arial" panose="020B0604020202020204" pitchFamily="34" charset="0"/>
              <a:buChar char="•"/>
            </a:pPr>
            <a:endParaRPr lang="es-ES_tradnl" sz="2800" noProof="0" dirty="0">
              <a:solidFill>
                <a:schemeClr val="tx1"/>
              </a:solidFill>
              <a:latin typeface="Lub Dub Medium" panose="020B0603030403020204" pitchFamily="34" charset="77"/>
            </a:endParaRPr>
          </a:p>
        </p:txBody>
      </p:sp>
      <p:pic>
        <p:nvPicPr>
          <p:cNvPr id="13" name="Picture 12">
            <a:extLst>
              <a:ext uri="{FF2B5EF4-FFF2-40B4-BE49-F238E27FC236}">
                <a16:creationId xmlns:a16="http://schemas.microsoft.com/office/drawing/2014/main" id="{AE88C58E-414D-54F2-FE57-57AD6F98F014}"/>
              </a:ext>
            </a:extLst>
          </p:cNvPr>
          <p:cNvPicPr>
            <a:picLocks noChangeAspect="1"/>
          </p:cNvPicPr>
          <p:nvPr/>
        </p:nvPicPr>
        <p:blipFill>
          <a:blip r:embed="rId3" cstate="hq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17457" r="11998"/>
          <a:stretch>
            <a:fillRect/>
          </a:stretch>
        </p:blipFill>
        <p:spPr>
          <a:xfrm>
            <a:off x="10110685" y="0"/>
            <a:ext cx="8177315" cy="10287000"/>
          </a:xfrm>
          <a:prstGeom prst="rect">
            <a:avLst/>
          </a:prstGeom>
          <a:ln>
            <a:noFill/>
          </a:ln>
          <a:effectLst/>
        </p:spPr>
      </p:pic>
      <p:pic>
        <p:nvPicPr>
          <p:cNvPr id="4" name="Picture 3">
            <a:extLst>
              <a:ext uri="{FF2B5EF4-FFF2-40B4-BE49-F238E27FC236}">
                <a16:creationId xmlns:a16="http://schemas.microsoft.com/office/drawing/2014/main" id="{8BC55960-69DC-4587-F6D9-1730459C4440}"/>
              </a:ext>
            </a:extLst>
          </p:cNvPr>
          <p:cNvPicPr>
            <a:picLocks noChangeAspect="1"/>
          </p:cNvPicPr>
          <p:nvPr/>
        </p:nvPicPr>
        <p:blipFill>
          <a:blip r:embed="rId5"/>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19666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8536201-70A0-00ED-0F36-AB76FF605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1E270-2FF0-7202-0F40-366C0E986F25}"/>
              </a:ext>
            </a:extLst>
          </p:cNvPr>
          <p:cNvSpPr>
            <a:spLocks noGrp="1"/>
          </p:cNvSpPr>
          <p:nvPr>
            <p:ph type="title"/>
          </p:nvPr>
        </p:nvSpPr>
        <p:spPr>
          <a:xfrm>
            <a:off x="942975" y="2372112"/>
            <a:ext cx="10713027" cy="1988345"/>
          </a:xfrm>
        </p:spPr>
        <p:txBody>
          <a:bodyPr>
            <a:normAutofit/>
          </a:bodyPr>
          <a:lstStyle/>
          <a:p>
            <a:r>
              <a:rPr lang="es-ES_tradnl" sz="4800" b="1" noProof="0" dirty="0">
                <a:latin typeface="Lub Dub Heavy" panose="020B0603030403020204" pitchFamily="34" charset="77"/>
              </a:rPr>
              <a:t>Cómo funciona esta conexión</a:t>
            </a:r>
          </a:p>
        </p:txBody>
      </p:sp>
      <p:sp>
        <p:nvSpPr>
          <p:cNvPr id="3" name="Content Placeholder 2">
            <a:extLst>
              <a:ext uri="{FF2B5EF4-FFF2-40B4-BE49-F238E27FC236}">
                <a16:creationId xmlns:a16="http://schemas.microsoft.com/office/drawing/2014/main" id="{0FC4CEA0-2457-CA67-B6AA-B4E0E38F550B}"/>
              </a:ext>
            </a:extLst>
          </p:cNvPr>
          <p:cNvSpPr>
            <a:spLocks noGrp="1"/>
          </p:cNvSpPr>
          <p:nvPr>
            <p:ph idx="1"/>
          </p:nvPr>
        </p:nvSpPr>
        <p:spPr>
          <a:xfrm>
            <a:off x="1026100" y="3752152"/>
            <a:ext cx="8155305" cy="677467"/>
          </a:xfrm>
        </p:spPr>
        <p:txBody>
          <a:bodyPr>
            <a:normAutofit fontScale="85000" lnSpcReduction="20000"/>
          </a:bodyPr>
          <a:lstStyle/>
          <a:p>
            <a:pPr marL="0" indent="0">
              <a:lnSpc>
                <a:spcPct val="100000"/>
              </a:lnSpc>
              <a:spcBef>
                <a:spcPts val="0"/>
              </a:spcBef>
              <a:spcAft>
                <a:spcPts val="2700"/>
              </a:spcAft>
              <a:buNone/>
            </a:pPr>
            <a:r>
              <a:rPr lang="es-ES_tradnl" sz="2800" noProof="0" dirty="0">
                <a:solidFill>
                  <a:srgbClr val="C00F1F"/>
                </a:solidFill>
                <a:latin typeface="Lub Dub Medium" panose="020B0603030403020204" pitchFamily="34" charset="77"/>
              </a:rPr>
              <a:t>La inflamación de las encías puede afectar al cuerpo más allá de la boca.</a:t>
            </a:r>
          </a:p>
        </p:txBody>
      </p:sp>
      <p:pic>
        <p:nvPicPr>
          <p:cNvPr id="11" name="Picture 10">
            <a:extLst>
              <a:ext uri="{FF2B5EF4-FFF2-40B4-BE49-F238E27FC236}">
                <a16:creationId xmlns:a16="http://schemas.microsoft.com/office/drawing/2014/main" id="{D6865BDA-1BBC-4AA8-9C38-8D9619EA152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1015663" y="-42482"/>
            <a:ext cx="7286625" cy="10329482"/>
          </a:xfrm>
          <a:prstGeom prst="rect">
            <a:avLst/>
          </a:prstGeom>
        </p:spPr>
      </p:pic>
      <p:sp>
        <p:nvSpPr>
          <p:cNvPr id="16" name="Rectangle 15">
            <a:extLst>
              <a:ext uri="{FF2B5EF4-FFF2-40B4-BE49-F238E27FC236}">
                <a16:creationId xmlns:a16="http://schemas.microsoft.com/office/drawing/2014/main" id="{FF7CB61A-90BA-065C-BE3F-6964758F39D3}"/>
              </a:ext>
            </a:extLst>
          </p:cNvPr>
          <p:cNvSpPr/>
          <p:nvPr/>
        </p:nvSpPr>
        <p:spPr>
          <a:xfrm>
            <a:off x="2019300" y="4938779"/>
            <a:ext cx="6010633" cy="1047549"/>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17" name="Rectangle 16">
            <a:extLst>
              <a:ext uri="{FF2B5EF4-FFF2-40B4-BE49-F238E27FC236}">
                <a16:creationId xmlns:a16="http://schemas.microsoft.com/office/drawing/2014/main" id="{8F9165D2-D351-E00F-A979-667691E8B212}"/>
              </a:ext>
            </a:extLst>
          </p:cNvPr>
          <p:cNvSpPr/>
          <p:nvPr/>
        </p:nvSpPr>
        <p:spPr>
          <a:xfrm>
            <a:off x="2018940" y="6382184"/>
            <a:ext cx="6010633" cy="1480074"/>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19" name="TextBox 18">
            <a:extLst>
              <a:ext uri="{FF2B5EF4-FFF2-40B4-BE49-F238E27FC236}">
                <a16:creationId xmlns:a16="http://schemas.microsoft.com/office/drawing/2014/main" id="{13BD45C0-AAF4-8417-BEE0-7E8BD07C05EC}"/>
              </a:ext>
            </a:extLst>
          </p:cNvPr>
          <p:cNvSpPr txBox="1"/>
          <p:nvPr/>
        </p:nvSpPr>
        <p:spPr>
          <a:xfrm>
            <a:off x="2018939" y="4988824"/>
            <a:ext cx="6001106" cy="954107"/>
          </a:xfrm>
          <a:prstGeom prst="rect">
            <a:avLst/>
          </a:prstGeom>
          <a:noFill/>
        </p:spPr>
        <p:txBody>
          <a:bodyPr wrap="square">
            <a:spAutoFit/>
          </a:bodyPr>
          <a:lstStyle/>
          <a:p>
            <a:pPr algn="ctr">
              <a:lnSpc>
                <a:spcPct val="100000"/>
              </a:lnSpc>
              <a:spcBef>
                <a:spcPts val="0"/>
              </a:spcBef>
              <a:spcAft>
                <a:spcPts val="2700"/>
              </a:spcAft>
            </a:pPr>
            <a:r>
              <a:rPr lang="es-ES_tradnl" sz="2800" noProof="0" dirty="0">
                <a:solidFill>
                  <a:schemeClr val="bg1"/>
                </a:solidFill>
                <a:latin typeface="Lub Dub Medium" panose="020B0603030403020204" pitchFamily="34" charset="77"/>
              </a:rPr>
              <a:t>La enfermedad de las encías causa inflamación.</a:t>
            </a:r>
          </a:p>
        </p:txBody>
      </p:sp>
      <p:sp>
        <p:nvSpPr>
          <p:cNvPr id="20" name="TextBox 19">
            <a:extLst>
              <a:ext uri="{FF2B5EF4-FFF2-40B4-BE49-F238E27FC236}">
                <a16:creationId xmlns:a16="http://schemas.microsoft.com/office/drawing/2014/main" id="{1467CA18-0936-93FB-A210-BC643C09A278}"/>
              </a:ext>
            </a:extLst>
          </p:cNvPr>
          <p:cNvSpPr txBox="1"/>
          <p:nvPr/>
        </p:nvSpPr>
        <p:spPr>
          <a:xfrm>
            <a:off x="2018939" y="6439163"/>
            <a:ext cx="6010633" cy="1384995"/>
          </a:xfrm>
          <a:prstGeom prst="rect">
            <a:avLst/>
          </a:prstGeom>
          <a:noFill/>
        </p:spPr>
        <p:txBody>
          <a:bodyPr wrap="square">
            <a:spAutoFit/>
          </a:bodyPr>
          <a:lstStyle/>
          <a:p>
            <a:pPr algn="ctr">
              <a:lnSpc>
                <a:spcPct val="100000"/>
              </a:lnSpc>
              <a:spcBef>
                <a:spcPts val="0"/>
              </a:spcBef>
              <a:spcAft>
                <a:spcPts val="2700"/>
              </a:spcAft>
            </a:pPr>
            <a:r>
              <a:rPr lang="es-ES_tradnl" sz="2800" noProof="0" dirty="0">
                <a:solidFill>
                  <a:schemeClr val="bg1"/>
                </a:solidFill>
                <a:latin typeface="Lub Dub Medium" panose="020B0603030403020204" pitchFamily="34" charset="77"/>
              </a:rPr>
              <a:t>Los gérmenes y las sustancias químicas inflamatorias pueden entrar al torrente sanguíneo.</a:t>
            </a:r>
          </a:p>
        </p:txBody>
      </p:sp>
      <p:cxnSp>
        <p:nvCxnSpPr>
          <p:cNvPr id="24" name="Straight Arrow Connector 23">
            <a:extLst>
              <a:ext uri="{FF2B5EF4-FFF2-40B4-BE49-F238E27FC236}">
                <a16:creationId xmlns:a16="http://schemas.microsoft.com/office/drawing/2014/main" id="{ECEE057A-A5F0-3DDC-A67D-08CCBB036DC0}"/>
              </a:ext>
            </a:extLst>
          </p:cNvPr>
          <p:cNvCxnSpPr>
            <a:cxnSpLocks/>
          </p:cNvCxnSpPr>
          <p:nvPr/>
        </p:nvCxnSpPr>
        <p:spPr>
          <a:xfrm flipV="1">
            <a:off x="7999488" y="3138163"/>
            <a:ext cx="5573897" cy="2306171"/>
          </a:xfrm>
          <a:prstGeom prst="straightConnector1">
            <a:avLst/>
          </a:prstGeom>
          <a:ln w="101600">
            <a:solidFill>
              <a:srgbClr val="C00F1F"/>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1315395-1766-0CC8-01BB-9455878B91AE}"/>
              </a:ext>
            </a:extLst>
          </p:cNvPr>
          <p:cNvCxnSpPr>
            <a:cxnSpLocks/>
          </p:cNvCxnSpPr>
          <p:nvPr/>
        </p:nvCxnSpPr>
        <p:spPr>
          <a:xfrm flipV="1">
            <a:off x="7999488" y="4340459"/>
            <a:ext cx="5887962" cy="2638105"/>
          </a:xfrm>
          <a:prstGeom prst="straightConnector1">
            <a:avLst/>
          </a:prstGeom>
          <a:ln w="101600">
            <a:solidFill>
              <a:srgbClr val="C00F1F"/>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688F1C27-FACD-9C72-9B86-568B5F87A091}"/>
              </a:ext>
            </a:extLst>
          </p:cNvPr>
          <p:cNvCxnSpPr>
            <a:cxnSpLocks/>
          </p:cNvCxnSpPr>
          <p:nvPr/>
        </p:nvCxnSpPr>
        <p:spPr>
          <a:xfrm flipV="1">
            <a:off x="7835572" y="6978564"/>
            <a:ext cx="5573897" cy="2032432"/>
          </a:xfrm>
          <a:prstGeom prst="straightConnector1">
            <a:avLst/>
          </a:prstGeom>
          <a:ln w="101600">
            <a:solidFill>
              <a:srgbClr val="C00F1F"/>
            </a:solidFill>
            <a:tailEnd type="triangle"/>
          </a:ln>
        </p:spPr>
        <p:style>
          <a:lnRef idx="2">
            <a:schemeClr val="accent1"/>
          </a:lnRef>
          <a:fillRef idx="0">
            <a:schemeClr val="accent1"/>
          </a:fillRef>
          <a:effectRef idx="1">
            <a:schemeClr val="accent1"/>
          </a:effectRef>
          <a:fontRef idx="minor">
            <a:schemeClr val="tx1"/>
          </a:fontRef>
        </p:style>
      </p:cxnSp>
      <p:sp>
        <p:nvSpPr>
          <p:cNvPr id="31" name="Freeform 5" descr="The American Heart Association">
            <a:extLst>
              <a:ext uri="{FF2B5EF4-FFF2-40B4-BE49-F238E27FC236}">
                <a16:creationId xmlns:a16="http://schemas.microsoft.com/office/drawing/2014/main" id="{C89DDE1D-0992-3845-1D92-88ED7AE79E5B}"/>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23" name="Rectangle 22">
            <a:extLst>
              <a:ext uri="{FF2B5EF4-FFF2-40B4-BE49-F238E27FC236}">
                <a16:creationId xmlns:a16="http://schemas.microsoft.com/office/drawing/2014/main" id="{246956AB-34E0-7CD5-A23B-510EF841ABB3}"/>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7" name="Picture 6">
            <a:extLst>
              <a:ext uri="{FF2B5EF4-FFF2-40B4-BE49-F238E27FC236}">
                <a16:creationId xmlns:a16="http://schemas.microsoft.com/office/drawing/2014/main" id="{E4843E0E-011D-0870-66C6-68877D86C414}"/>
              </a:ext>
            </a:extLst>
          </p:cNvPr>
          <p:cNvPicPr>
            <a:picLocks noChangeAspect="1"/>
          </p:cNvPicPr>
          <p:nvPr/>
        </p:nvPicPr>
        <p:blipFill>
          <a:blip r:embed="rId6"/>
          <a:stretch>
            <a:fillRect/>
          </a:stretch>
        </p:blipFill>
        <p:spPr>
          <a:xfrm>
            <a:off x="690086" y="699161"/>
            <a:ext cx="8408194" cy="1573311"/>
          </a:xfrm>
          <a:prstGeom prst="rect">
            <a:avLst/>
          </a:prstGeom>
        </p:spPr>
      </p:pic>
      <p:sp>
        <p:nvSpPr>
          <p:cNvPr id="5" name="Rectangle 4">
            <a:extLst>
              <a:ext uri="{FF2B5EF4-FFF2-40B4-BE49-F238E27FC236}">
                <a16:creationId xmlns:a16="http://schemas.microsoft.com/office/drawing/2014/main" id="{F8D47119-3108-A037-1409-60A24B00B183}"/>
              </a:ext>
            </a:extLst>
          </p:cNvPr>
          <p:cNvSpPr/>
          <p:nvPr/>
        </p:nvSpPr>
        <p:spPr>
          <a:xfrm>
            <a:off x="2018941" y="8256157"/>
            <a:ext cx="6001106" cy="1480073"/>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6" name="TextBox 5">
            <a:extLst>
              <a:ext uri="{FF2B5EF4-FFF2-40B4-BE49-F238E27FC236}">
                <a16:creationId xmlns:a16="http://schemas.microsoft.com/office/drawing/2014/main" id="{31E22ED2-720F-494A-2E2A-372EB69623E3}"/>
              </a:ext>
            </a:extLst>
          </p:cNvPr>
          <p:cNvSpPr txBox="1"/>
          <p:nvPr/>
        </p:nvSpPr>
        <p:spPr>
          <a:xfrm>
            <a:off x="2018939" y="8293480"/>
            <a:ext cx="6001106" cy="1384995"/>
          </a:xfrm>
          <a:prstGeom prst="rect">
            <a:avLst/>
          </a:prstGeom>
          <a:noFill/>
        </p:spPr>
        <p:txBody>
          <a:bodyPr wrap="square">
            <a:spAutoFit/>
          </a:bodyPr>
          <a:lstStyle/>
          <a:p>
            <a:pPr algn="ctr">
              <a:lnSpc>
                <a:spcPct val="100000"/>
              </a:lnSpc>
              <a:spcBef>
                <a:spcPts val="0"/>
              </a:spcBef>
              <a:spcAft>
                <a:spcPts val="2700"/>
              </a:spcAft>
            </a:pPr>
            <a:r>
              <a:rPr lang="es-ES_tradnl" sz="2800" noProof="0" dirty="0">
                <a:solidFill>
                  <a:schemeClr val="bg1"/>
                </a:solidFill>
                <a:latin typeface="Lub Dub Medium" panose="020B0603030403020204" pitchFamily="34" charset="77"/>
              </a:rPr>
              <a:t>Con el tiempo, esto puede afectar los vasos sanguíneos y   la salud del corazón.</a:t>
            </a:r>
          </a:p>
        </p:txBody>
      </p:sp>
    </p:spTree>
    <p:extLst>
      <p:ext uri="{BB962C8B-B14F-4D97-AF65-F5344CB8AC3E}">
        <p14:creationId xmlns:p14="http://schemas.microsoft.com/office/powerpoint/2010/main" val="1142966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A2862-1AC9-FEA7-32DC-5BB9EF5E58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E36F2D2-600B-885B-48F7-EF8BED5E4C82}"/>
              </a:ext>
            </a:extLst>
          </p:cNvPr>
          <p:cNvSpPr>
            <a:spLocks noGrp="1"/>
          </p:cNvSpPr>
          <p:nvPr>
            <p:ph type="title"/>
          </p:nvPr>
        </p:nvSpPr>
        <p:spPr>
          <a:xfrm>
            <a:off x="734171" y="2541934"/>
            <a:ext cx="9274360" cy="1836731"/>
          </a:xfrm>
        </p:spPr>
        <p:txBody>
          <a:bodyPr>
            <a:normAutofit/>
          </a:bodyPr>
          <a:lstStyle/>
          <a:p>
            <a:r>
              <a:rPr lang="es-ES_tradnl" sz="4800" b="1" noProof="0" dirty="0">
                <a:latin typeface="Lub Dub Heavy" panose="020B0603030403020204" pitchFamily="34" charset="77"/>
              </a:rPr>
              <a:t>Señales que no debes ignorar</a:t>
            </a:r>
            <a:endParaRPr lang="es-ES_tradnl" sz="4800" b="1" noProof="0" dirty="0">
              <a:solidFill>
                <a:srgbClr val="202020"/>
              </a:solidFill>
              <a:latin typeface="Lub Dub Heavy" panose="020B0603030403020204" pitchFamily="34" charset="77"/>
            </a:endParaRPr>
          </a:p>
        </p:txBody>
      </p:sp>
      <p:grpSp>
        <p:nvGrpSpPr>
          <p:cNvPr id="11" name="Group 16">
            <a:extLst>
              <a:ext uri="{FF2B5EF4-FFF2-40B4-BE49-F238E27FC236}">
                <a16:creationId xmlns:a16="http://schemas.microsoft.com/office/drawing/2014/main" id="{976F7622-79B7-BA10-48FF-D8A76AE5190E}"/>
              </a:ext>
              <a:ext uri="{C183D7F6-B498-43B3-948B-1728B52AA6E4}">
                <adec:decorative xmlns:adec="http://schemas.microsoft.com/office/drawing/2017/decorative" val="1"/>
              </a:ext>
            </a:extLst>
          </p:cNvPr>
          <p:cNvGrpSpPr/>
          <p:nvPr/>
        </p:nvGrpSpPr>
        <p:grpSpPr>
          <a:xfrm>
            <a:off x="10058400" y="1671351"/>
            <a:ext cx="8239078" cy="1338549"/>
            <a:chOff x="0" y="0"/>
            <a:chExt cx="2169963" cy="352540"/>
          </a:xfrm>
          <a:solidFill>
            <a:srgbClr val="C00000"/>
          </a:solidFill>
        </p:grpSpPr>
        <p:sp>
          <p:nvSpPr>
            <p:cNvPr id="12" name="Freeform 17">
              <a:extLst>
                <a:ext uri="{FF2B5EF4-FFF2-40B4-BE49-F238E27FC236}">
                  <a16:creationId xmlns:a16="http://schemas.microsoft.com/office/drawing/2014/main" id="{2BD44DB7-61EE-F377-7BDF-5AB331606AE6}"/>
                </a:ext>
              </a:extLst>
            </p:cNvPr>
            <p:cNvSpPr/>
            <p:nvPr/>
          </p:nvSpPr>
          <p:spPr>
            <a:xfrm>
              <a:off x="0" y="0"/>
              <a:ext cx="2169963" cy="352540"/>
            </a:xfrm>
            <a:custGeom>
              <a:avLst/>
              <a:gdLst/>
              <a:ahLst/>
              <a:cxnLst/>
              <a:rect l="l" t="t" r="r" b="b"/>
              <a:pathLst>
                <a:path w="2169963" h="352540">
                  <a:moveTo>
                    <a:pt x="0" y="0"/>
                  </a:moveTo>
                  <a:lnTo>
                    <a:pt x="2169963" y="0"/>
                  </a:lnTo>
                  <a:lnTo>
                    <a:pt x="2169963" y="352540"/>
                  </a:lnTo>
                  <a:lnTo>
                    <a:pt x="0" y="35254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TextBox 18">
              <a:extLst>
                <a:ext uri="{FF2B5EF4-FFF2-40B4-BE49-F238E27FC236}">
                  <a16:creationId xmlns:a16="http://schemas.microsoft.com/office/drawing/2014/main" id="{BACCF75F-195D-F593-CD30-541366E5AF40}"/>
                </a:ext>
              </a:extLst>
            </p:cNvPr>
            <p:cNvSpPr txBox="1"/>
            <p:nvPr/>
          </p:nvSpPr>
          <p:spPr>
            <a:xfrm>
              <a:off x="0" y="-57150"/>
              <a:ext cx="2169963" cy="409690"/>
            </a:xfrm>
            <a:prstGeom prst="rect">
              <a:avLst/>
            </a:prstGeom>
            <a:grpFill/>
          </p:spPr>
          <p:txBody>
            <a:bodyPr lIns="50800" tIns="50800" rIns="50800" bIns="50800" rtlCol="0" anchor="ctr"/>
            <a:lstStyle/>
            <a:p>
              <a:pPr marL="0" marR="0" lvl="0" indent="0" algn="ctr" defTabSz="914400" rtl="0" eaLnBrk="1" fontAlgn="auto" latinLnBrk="0" hangingPunct="1">
                <a:lnSpc>
                  <a:spcPts val="3396"/>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grpSp>
      <p:sp>
        <p:nvSpPr>
          <p:cNvPr id="14" name="TextBox 13">
            <a:extLst>
              <a:ext uri="{FF2B5EF4-FFF2-40B4-BE49-F238E27FC236}">
                <a16:creationId xmlns:a16="http://schemas.microsoft.com/office/drawing/2014/main" id="{2A0E7B30-C8DE-7556-0CEC-800652519B9D}"/>
              </a:ext>
              <a:ext uri="{C183D7F6-B498-43B3-948B-1728B52AA6E4}">
                <adec:decorative xmlns:adec="http://schemas.microsoft.com/office/drawing/2017/decorative" val="0"/>
              </a:ext>
            </a:extLst>
          </p:cNvPr>
          <p:cNvSpPr txBox="1"/>
          <p:nvPr/>
        </p:nvSpPr>
        <p:spPr>
          <a:xfrm>
            <a:off x="902611" y="3974302"/>
            <a:ext cx="8573897" cy="861774"/>
          </a:xfrm>
          <a:prstGeom prst="rect">
            <a:avLst/>
          </a:prstGeom>
        </p:spPr>
        <p:txBody>
          <a:bodyPr wrap="square" lIns="0" tIns="0" rIns="0" bIns="0" rtlCol="0" anchor="t">
            <a:spAutoFit/>
          </a:bodyPr>
          <a:lstStyle/>
          <a:p>
            <a:pPr defTabSz="914400">
              <a:defRPr/>
            </a:pPr>
            <a:r>
              <a:rPr lang="es-ES_tradnl" sz="2800" noProof="0" dirty="0">
                <a:latin typeface="Lub Dub Medium" panose="020B0603030403020204" pitchFamily="34" charset="77"/>
              </a:rPr>
              <a:t>Estas señales pueden indicar enfermedad de las encías y afectar tu salud en general.</a:t>
            </a:r>
            <a:endParaRPr kumimoji="0" lang="es-ES_tradnl" sz="3200" b="1" i="0" u="none" strike="noStrike" kern="1200" cap="none" spc="0" normalizeH="0" baseline="0" noProof="0" dirty="0">
              <a:ln>
                <a:noFill/>
              </a:ln>
              <a:effectLst/>
              <a:uLnTx/>
              <a:uFillTx/>
              <a:latin typeface="Lub Dub Bold" panose="020B0603030403020204" pitchFamily="34" charset="77"/>
              <a:ea typeface="+mn-ea"/>
              <a:cs typeface="+mn-cs"/>
            </a:endParaRPr>
          </a:p>
        </p:txBody>
      </p:sp>
      <p:sp>
        <p:nvSpPr>
          <p:cNvPr id="4" name="TextBox 6">
            <a:extLst>
              <a:ext uri="{FF2B5EF4-FFF2-40B4-BE49-F238E27FC236}">
                <a16:creationId xmlns:a16="http://schemas.microsoft.com/office/drawing/2014/main" id="{CF45C62C-4318-39AD-583C-2CD1C0E76DB7}"/>
              </a:ext>
            </a:extLst>
          </p:cNvPr>
          <p:cNvSpPr txBox="1"/>
          <p:nvPr/>
        </p:nvSpPr>
        <p:spPr>
          <a:xfrm>
            <a:off x="893133" y="5101255"/>
            <a:ext cx="8018111" cy="4339650"/>
          </a:xfrm>
          <a:prstGeom prst="rect">
            <a:avLst/>
          </a:prstGeom>
        </p:spPr>
        <p:txBody>
          <a:bodyPr wrap="square" lIns="0" tIns="0" rIns="0" bIns="0" rtlCol="0" anchor="t">
            <a:spAutoFit/>
          </a:bodyPr>
          <a:lstStyle/>
          <a:p>
            <a:pPr marL="571500" indent="-571500">
              <a:lnSpc>
                <a:spcPct val="100000"/>
              </a:lnSpc>
              <a:spcBef>
                <a:spcPts val="0"/>
              </a:spcBef>
              <a:spcAft>
                <a:spcPts val="1200"/>
              </a:spcAft>
              <a:buFont typeface="Arial" panose="020B0604020202020204" pitchFamily="34" charset="0"/>
              <a:buChar char="•"/>
            </a:pPr>
            <a:r>
              <a:rPr lang="es-ES_tradnl" sz="2800" noProof="0" dirty="0">
                <a:latin typeface="Lub Dub Medium" panose="020B0603030403020204" pitchFamily="34" charset="77"/>
              </a:rPr>
              <a:t>Las encías no deben sangrar cuando te cepillas los dientes o usas hilo dental.</a:t>
            </a:r>
          </a:p>
          <a:p>
            <a:pPr marL="571500" indent="-571500">
              <a:lnSpc>
                <a:spcPct val="100000"/>
              </a:lnSpc>
              <a:spcBef>
                <a:spcPts val="0"/>
              </a:spcBef>
              <a:spcAft>
                <a:spcPts val="1200"/>
              </a:spcAft>
              <a:buFont typeface="Arial" panose="020B0604020202020204" pitchFamily="34" charset="0"/>
              <a:buChar char="•"/>
            </a:pPr>
            <a:r>
              <a:rPr lang="es-ES_tradnl" sz="2800" noProof="0" dirty="0">
                <a:latin typeface="Lub Dub Medium" panose="020B0603030403020204" pitchFamily="34" charset="77"/>
              </a:rPr>
              <a:t>Las encías inflamadas o enrojecidas pueden ser señal de un problema.</a:t>
            </a:r>
          </a:p>
          <a:p>
            <a:pPr marL="571500" indent="-571500">
              <a:lnSpc>
                <a:spcPct val="100000"/>
              </a:lnSpc>
              <a:spcBef>
                <a:spcPts val="0"/>
              </a:spcBef>
              <a:spcAft>
                <a:spcPts val="1200"/>
              </a:spcAft>
              <a:buFont typeface="Arial" panose="020B0604020202020204" pitchFamily="34" charset="0"/>
              <a:buChar char="•"/>
            </a:pPr>
            <a:r>
              <a:rPr lang="es-ES_tradnl" sz="2800" noProof="0" dirty="0">
                <a:latin typeface="Lub Dub Medium" panose="020B0603030403020204" pitchFamily="34" charset="77"/>
              </a:rPr>
              <a:t>El dolor o la sensibilidad pueden ser la forma en que tu cuerpo te dice que algo necesita atención.</a:t>
            </a:r>
          </a:p>
          <a:p>
            <a:pPr marL="571500" indent="-571500">
              <a:lnSpc>
                <a:spcPct val="100000"/>
              </a:lnSpc>
              <a:spcBef>
                <a:spcPts val="0"/>
              </a:spcBef>
              <a:spcAft>
                <a:spcPts val="1200"/>
              </a:spcAft>
              <a:buFont typeface="Arial" panose="020B0604020202020204" pitchFamily="34" charset="0"/>
              <a:buChar char="•"/>
            </a:pPr>
            <a:r>
              <a:rPr lang="es-ES_tradnl" sz="2800" noProof="0" dirty="0">
                <a:latin typeface="Lub Dub Medium" panose="020B0603030403020204" pitchFamily="34" charset="77"/>
              </a:rPr>
              <a:t>Ignorar estas señales puede contribuir a problemas más graves con el tiempo.</a:t>
            </a:r>
          </a:p>
        </p:txBody>
      </p:sp>
      <p:pic>
        <p:nvPicPr>
          <p:cNvPr id="2" name="Picture 1">
            <a:extLst>
              <a:ext uri="{FF2B5EF4-FFF2-40B4-BE49-F238E27FC236}">
                <a16:creationId xmlns:a16="http://schemas.microsoft.com/office/drawing/2014/main" id="{2F190CAF-88D4-BD67-60E0-9098992F933F}"/>
              </a:ext>
            </a:extLst>
          </p:cNvPr>
          <p:cNvPicPr>
            <a:picLocks noChangeAspect="1"/>
          </p:cNvPicPr>
          <p:nvPr/>
        </p:nvPicPr>
        <p:blipFill>
          <a:blip r:embed="rId3" cstate="hq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l="19947" r="14763"/>
          <a:stretch>
            <a:fillRect/>
          </a:stretch>
        </p:blipFill>
        <p:spPr>
          <a:xfrm>
            <a:off x="10010821" y="0"/>
            <a:ext cx="8277179" cy="10283590"/>
          </a:xfrm>
          <a:prstGeom prst="rect">
            <a:avLst/>
          </a:prstGeom>
          <a:ln>
            <a:solidFill>
              <a:schemeClr val="bg1"/>
            </a:solidFill>
          </a:ln>
          <a:effectLst/>
        </p:spPr>
      </p:pic>
      <p:sp>
        <p:nvSpPr>
          <p:cNvPr id="7" name="Rectangle 6">
            <a:extLst>
              <a:ext uri="{FF2B5EF4-FFF2-40B4-BE49-F238E27FC236}">
                <a16:creationId xmlns:a16="http://schemas.microsoft.com/office/drawing/2014/main" id="{1D16A113-512E-373D-F635-BDF4599FA616}"/>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3" name="Picture 2">
            <a:extLst>
              <a:ext uri="{FF2B5EF4-FFF2-40B4-BE49-F238E27FC236}">
                <a16:creationId xmlns:a16="http://schemas.microsoft.com/office/drawing/2014/main" id="{E89D2143-1BFB-9EB0-15CC-B4B690734FC4}"/>
              </a:ext>
            </a:extLst>
          </p:cNvPr>
          <p:cNvPicPr>
            <a:picLocks noChangeAspect="1"/>
          </p:cNvPicPr>
          <p:nvPr/>
        </p:nvPicPr>
        <p:blipFill>
          <a:blip r:embed="rId5"/>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361058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369D-6174-527C-ABEB-4530DC9263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8B219A4-5D5F-CFEE-8B7E-ACFA579AC50D}"/>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10" name="Title 1">
            <a:extLst>
              <a:ext uri="{FF2B5EF4-FFF2-40B4-BE49-F238E27FC236}">
                <a16:creationId xmlns:a16="http://schemas.microsoft.com/office/drawing/2014/main" id="{0AD1E38E-D086-7070-A4A4-012CD68E3619}"/>
              </a:ext>
            </a:extLst>
          </p:cNvPr>
          <p:cNvSpPr>
            <a:spLocks noGrp="1"/>
          </p:cNvSpPr>
          <p:nvPr>
            <p:ph type="title"/>
          </p:nvPr>
        </p:nvSpPr>
        <p:spPr>
          <a:xfrm>
            <a:off x="830436" y="2272472"/>
            <a:ext cx="9773403" cy="2144711"/>
          </a:xfrm>
        </p:spPr>
        <p:txBody>
          <a:bodyPr>
            <a:normAutofit/>
          </a:bodyPr>
          <a:lstStyle/>
          <a:p>
            <a:pPr>
              <a:lnSpc>
                <a:spcPct val="100000"/>
              </a:lnSpc>
            </a:pPr>
            <a:r>
              <a:rPr lang="es-ES_tradnl" sz="4800" b="1" noProof="0" dirty="0">
                <a:latin typeface="Lub Dub Heavy" panose="020B0603030403020204" pitchFamily="34" charset="77"/>
              </a:rPr>
              <a:t>La importancia de todo esto</a:t>
            </a:r>
          </a:p>
        </p:txBody>
      </p:sp>
      <p:sp>
        <p:nvSpPr>
          <p:cNvPr id="12" name="Content Placeholder 2">
            <a:extLst>
              <a:ext uri="{FF2B5EF4-FFF2-40B4-BE49-F238E27FC236}">
                <a16:creationId xmlns:a16="http://schemas.microsoft.com/office/drawing/2014/main" id="{1F15ED7C-E669-9951-F5D2-D8EE1CA8DD18}"/>
              </a:ext>
            </a:extLst>
          </p:cNvPr>
          <p:cNvSpPr>
            <a:spLocks noGrp="1"/>
          </p:cNvSpPr>
          <p:nvPr>
            <p:ph idx="1"/>
          </p:nvPr>
        </p:nvSpPr>
        <p:spPr>
          <a:xfrm>
            <a:off x="830437" y="3916361"/>
            <a:ext cx="8313564" cy="6527007"/>
          </a:xfrm>
        </p:spPr>
        <p:txBody>
          <a:bodyPr>
            <a:noAutofit/>
          </a:bodyPr>
          <a:lstStyle/>
          <a:p>
            <a:pPr marL="0" indent="0">
              <a:lnSpc>
                <a:spcPct val="100000"/>
              </a:lnSpc>
              <a:spcBef>
                <a:spcPts val="0"/>
              </a:spcBef>
              <a:spcAft>
                <a:spcPts val="2700"/>
              </a:spcAft>
              <a:buNone/>
            </a:pPr>
            <a:r>
              <a:rPr lang="es-ES_tradnl" sz="2800" noProof="0" dirty="0">
                <a:solidFill>
                  <a:schemeClr val="tx1"/>
                </a:solidFill>
                <a:latin typeface="Lub Dub Medium" panose="020B0603030403020204" pitchFamily="34" charset="77"/>
              </a:rPr>
              <a:t>La enfermedad oral y la enfermedad cardíaca no solo son comunes, sino que también están relacionadas.</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El 42 % de los adultos mayores de 30 años tiene enfermedad de las encías.</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Casi la mitad de los adultos en los Estados Unidos tiene presión arterial alta.</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Muchas personas visitan al dentista con más frecuencia que a un doctor u otros profesionales de la salud.</a:t>
            </a:r>
          </a:p>
          <a:p>
            <a:pPr>
              <a:lnSpc>
                <a:spcPct val="100000"/>
              </a:lnSpc>
              <a:spcBef>
                <a:spcPts val="0"/>
              </a:spcBef>
              <a:spcAft>
                <a:spcPts val="2700"/>
              </a:spcAft>
            </a:pPr>
            <a:endParaRPr lang="es-ES_tradnl" sz="2800" noProof="0" dirty="0">
              <a:solidFill>
                <a:schemeClr val="tx1"/>
              </a:solidFill>
              <a:latin typeface="Lub Dub Medium" panose="020B0603030403020204" pitchFamily="34" charset="77"/>
            </a:endParaRPr>
          </a:p>
          <a:p>
            <a:pPr>
              <a:lnSpc>
                <a:spcPct val="100000"/>
              </a:lnSpc>
              <a:spcBef>
                <a:spcPts val="0"/>
              </a:spcBef>
              <a:spcAft>
                <a:spcPts val="2700"/>
              </a:spcAft>
            </a:pPr>
            <a:endParaRPr lang="es-ES_tradnl" sz="2800" noProof="0" dirty="0">
              <a:solidFill>
                <a:schemeClr val="tx1"/>
              </a:solidFill>
              <a:latin typeface="Lub Dub Medium" panose="020B0603030403020204" pitchFamily="34" charset="77"/>
            </a:endParaRPr>
          </a:p>
        </p:txBody>
      </p:sp>
      <p:pic>
        <p:nvPicPr>
          <p:cNvPr id="13" name="Picture 12">
            <a:extLst>
              <a:ext uri="{FF2B5EF4-FFF2-40B4-BE49-F238E27FC236}">
                <a16:creationId xmlns:a16="http://schemas.microsoft.com/office/drawing/2014/main" id="{D1EBA138-2F9B-57D4-40F9-5A6654274C45}"/>
              </a:ext>
            </a:extLst>
          </p:cNvPr>
          <p:cNvPicPr>
            <a:picLocks noChangeAspect="1"/>
          </p:cNvPicPr>
          <p:nvPr/>
        </p:nvPicPr>
        <p:blipFill>
          <a:blip r:embed="rId3" cstate="hqprint">
            <a:extLst>
              <a:ext uri="{28A0092B-C50C-407E-A947-70E740481C1C}">
                <a14:useLocalDpi xmlns:a14="http://schemas.microsoft.com/office/drawing/2010/main"/>
              </a:ext>
            </a:extLst>
          </a:blip>
          <a:srcRect l="19124" r="21392"/>
          <a:stretch>
            <a:fillRect/>
          </a:stretch>
        </p:blipFill>
        <p:spPr>
          <a:xfrm>
            <a:off x="10077451" y="0"/>
            <a:ext cx="8210550" cy="10287000"/>
          </a:xfrm>
          <a:prstGeom prst="rect">
            <a:avLst/>
          </a:prstGeom>
          <a:ln>
            <a:solidFill>
              <a:schemeClr val="bg1"/>
            </a:solidFill>
          </a:ln>
          <a:effectLst/>
        </p:spPr>
      </p:pic>
      <p:pic>
        <p:nvPicPr>
          <p:cNvPr id="4" name="Picture 3">
            <a:extLst>
              <a:ext uri="{FF2B5EF4-FFF2-40B4-BE49-F238E27FC236}">
                <a16:creationId xmlns:a16="http://schemas.microsoft.com/office/drawing/2014/main" id="{EC5638CF-71AE-7EBD-C381-087F3EBC929E}"/>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3261732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DD83E-8916-1E02-6FB1-69C0EB14D1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FC041A-A5D6-8E36-1B21-BC820A1149DC}"/>
              </a:ext>
            </a:extLst>
          </p:cNvPr>
          <p:cNvSpPr>
            <a:spLocks noGrp="1"/>
          </p:cNvSpPr>
          <p:nvPr>
            <p:ph type="title"/>
          </p:nvPr>
        </p:nvSpPr>
        <p:spPr>
          <a:xfrm>
            <a:off x="1328974" y="2470811"/>
            <a:ext cx="8408194" cy="2157412"/>
          </a:xfrm>
        </p:spPr>
        <p:txBody>
          <a:bodyPr/>
          <a:lstStyle/>
          <a:p>
            <a:r>
              <a:rPr lang="es-ES_tradnl" sz="4800" b="1" noProof="0" dirty="0">
                <a:latin typeface="Lub Dub Heavy" panose="020B0603030403020204" pitchFamily="34" charset="77"/>
              </a:rPr>
              <a:t>Por qué son importantes las visitas al dentista</a:t>
            </a:r>
          </a:p>
        </p:txBody>
      </p:sp>
      <p:sp>
        <p:nvSpPr>
          <p:cNvPr id="3" name="Content Placeholder 2">
            <a:extLst>
              <a:ext uri="{FF2B5EF4-FFF2-40B4-BE49-F238E27FC236}">
                <a16:creationId xmlns:a16="http://schemas.microsoft.com/office/drawing/2014/main" id="{0675FE2F-C0CB-EB05-3F45-139395B28236}"/>
              </a:ext>
            </a:extLst>
          </p:cNvPr>
          <p:cNvSpPr>
            <a:spLocks noGrp="1"/>
          </p:cNvSpPr>
          <p:nvPr>
            <p:ph sz="half" idx="1"/>
          </p:nvPr>
        </p:nvSpPr>
        <p:spPr>
          <a:xfrm>
            <a:off x="1328974" y="4628223"/>
            <a:ext cx="8408194" cy="5613400"/>
          </a:xfrm>
        </p:spPr>
        <p:txBody>
          <a:bodyPr>
            <a:normAutofit/>
          </a:bodyPr>
          <a:lstStyle/>
          <a:p>
            <a:pPr>
              <a:lnSpc>
                <a:spcPct val="100000"/>
              </a:lnSpc>
              <a:spcBef>
                <a:spcPts val="0"/>
              </a:spcBef>
              <a:spcAft>
                <a:spcPts val="2700"/>
              </a:spcAft>
            </a:pPr>
            <a:r>
              <a:rPr lang="es-ES_tradnl" sz="2800" noProof="0" dirty="0">
                <a:solidFill>
                  <a:schemeClr val="tx1"/>
                </a:solidFill>
                <a:latin typeface="Lub Dub Medium" panose="020B0603030403020204" pitchFamily="34" charset="77"/>
              </a:rPr>
              <a:t>La visita al dentista puede ser una oportunidad clave para apoyar la salud del corazón.</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Los equipos dentales pueden educar, realizar evaluaciones y hacer referidos.</a:t>
            </a:r>
          </a:p>
          <a:p>
            <a:pPr marL="457200" indent="-457200">
              <a:lnSpc>
                <a:spcPct val="100000"/>
              </a:lnSpc>
              <a:spcBef>
                <a:spcPts val="0"/>
              </a:spcBef>
              <a:spcAft>
                <a:spcPts val="2700"/>
              </a:spcAft>
              <a:buFont typeface="Arial" panose="020B0604020202020204" pitchFamily="34" charset="0"/>
              <a:buChar char="•"/>
            </a:pPr>
            <a:r>
              <a:rPr lang="es-ES_tradnl" sz="2800" dirty="0">
                <a:solidFill>
                  <a:schemeClr val="tx1"/>
                </a:solidFill>
                <a:latin typeface="Lub Dub Medium" panose="020B0603030403020204" pitchFamily="34" charset="77"/>
              </a:rPr>
              <a:t>Cuando se d</a:t>
            </a:r>
            <a:r>
              <a:rPr lang="es-ES_tradnl" sz="2800" noProof="0" dirty="0">
                <a:solidFill>
                  <a:schemeClr val="tx1"/>
                </a:solidFill>
                <a:latin typeface="Lub Dub Medium" panose="020B0603030403020204" pitchFamily="34" charset="77"/>
              </a:rPr>
              <a:t>etecta un problema a tiempo esto puede conducir a que se reciba atención médica más temprano.</a:t>
            </a:r>
          </a:p>
        </p:txBody>
      </p:sp>
      <p:pic>
        <p:nvPicPr>
          <p:cNvPr id="4" name="Picture 3">
            <a:extLst>
              <a:ext uri="{FF2B5EF4-FFF2-40B4-BE49-F238E27FC236}">
                <a16:creationId xmlns:a16="http://schemas.microsoft.com/office/drawing/2014/main" id="{820574E2-0DE0-5DCB-BDAA-71EC63BBE70C}"/>
              </a:ext>
            </a:extLst>
          </p:cNvPr>
          <p:cNvPicPr>
            <a:picLocks noChangeAspect="1"/>
          </p:cNvPicPr>
          <p:nvPr/>
        </p:nvPicPr>
        <p:blipFill>
          <a:blip r:embed="rId3" cstate="hqprint">
            <a:extLst>
              <a:ext uri="{28A0092B-C50C-407E-A947-70E740481C1C}">
                <a14:useLocalDpi xmlns:a14="http://schemas.microsoft.com/office/drawing/2010/main"/>
              </a:ext>
            </a:extLst>
          </a:blip>
          <a:srcRect l="17933"/>
          <a:stretch>
            <a:fillRect/>
          </a:stretch>
        </p:blipFill>
        <p:spPr>
          <a:xfrm>
            <a:off x="10077450" y="0"/>
            <a:ext cx="8210550" cy="10287000"/>
          </a:xfrm>
          <a:prstGeom prst="rect">
            <a:avLst/>
          </a:prstGeom>
          <a:ln>
            <a:solidFill>
              <a:schemeClr val="bg1"/>
            </a:solidFill>
          </a:ln>
          <a:effectLst/>
        </p:spPr>
      </p:pic>
      <p:sp>
        <p:nvSpPr>
          <p:cNvPr id="7" name="Rectangle 6">
            <a:extLst>
              <a:ext uri="{FF2B5EF4-FFF2-40B4-BE49-F238E27FC236}">
                <a16:creationId xmlns:a16="http://schemas.microsoft.com/office/drawing/2014/main" id="{2B464791-2093-94B5-586F-751BD1BF126A}"/>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5" name="Picture 4">
            <a:extLst>
              <a:ext uri="{FF2B5EF4-FFF2-40B4-BE49-F238E27FC236}">
                <a16:creationId xmlns:a16="http://schemas.microsoft.com/office/drawing/2014/main" id="{F3EA68A2-5D8C-6725-3FB4-CAD833AF5CD3}"/>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755116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CCFC8-F5C9-B3F8-0457-1C54E31771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6E53B0-3050-D515-52DE-37EEEE6BEB2C}"/>
              </a:ext>
            </a:extLst>
          </p:cNvPr>
          <p:cNvSpPr>
            <a:spLocks noGrp="1"/>
          </p:cNvSpPr>
          <p:nvPr>
            <p:ph type="title"/>
          </p:nvPr>
        </p:nvSpPr>
        <p:spPr>
          <a:xfrm>
            <a:off x="913162" y="2639048"/>
            <a:ext cx="9286881" cy="1995492"/>
          </a:xfrm>
        </p:spPr>
        <p:txBody>
          <a:bodyPr/>
          <a:lstStyle/>
          <a:p>
            <a:r>
              <a:rPr lang="es-ES_tradnl" sz="4800" b="1" dirty="0">
                <a:latin typeface="Lub Dub Heavy" panose="020B0603030403020204" pitchFamily="34" charset="77"/>
              </a:rPr>
              <a:t>El p</a:t>
            </a:r>
            <a:r>
              <a:rPr lang="es-ES_tradnl" sz="4800" b="1" noProof="0" dirty="0">
                <a:latin typeface="Lub Dub Heavy" panose="020B0603030403020204" pitchFamily="34" charset="77"/>
              </a:rPr>
              <a:t>or qué se mide la presión arterial </a:t>
            </a:r>
            <a:r>
              <a:rPr lang="es-ES_tradnl" sz="4800" b="1" dirty="0">
                <a:latin typeface="Lub Dub Heavy" panose="020B0603030403020204" pitchFamily="34" charset="77"/>
              </a:rPr>
              <a:t>en la oficina </a:t>
            </a:r>
            <a:r>
              <a:rPr lang="es-ES_tradnl" sz="4800" b="1" noProof="0" dirty="0">
                <a:latin typeface="Lub Dub Heavy" panose="020B0603030403020204" pitchFamily="34" charset="77"/>
              </a:rPr>
              <a:t>dental</a:t>
            </a:r>
          </a:p>
        </p:txBody>
      </p:sp>
      <p:sp>
        <p:nvSpPr>
          <p:cNvPr id="3" name="Content Placeholder 2">
            <a:extLst>
              <a:ext uri="{FF2B5EF4-FFF2-40B4-BE49-F238E27FC236}">
                <a16:creationId xmlns:a16="http://schemas.microsoft.com/office/drawing/2014/main" id="{BBAA2E8E-9EC0-0360-9520-9D6B64BA787A}"/>
              </a:ext>
            </a:extLst>
          </p:cNvPr>
          <p:cNvSpPr>
            <a:spLocks noGrp="1"/>
          </p:cNvSpPr>
          <p:nvPr>
            <p:ph sz="half" idx="1"/>
          </p:nvPr>
        </p:nvSpPr>
        <p:spPr>
          <a:xfrm>
            <a:off x="1128787" y="4468608"/>
            <a:ext cx="8597104" cy="5613400"/>
          </a:xfrm>
        </p:spPr>
        <p:txBody>
          <a:bodyPr>
            <a:normAutofit/>
          </a:bodyPr>
          <a:lstStyle/>
          <a:p>
            <a:pPr>
              <a:lnSpc>
                <a:spcPct val="100000"/>
              </a:lnSpc>
              <a:spcBef>
                <a:spcPts val="0"/>
              </a:spcBef>
              <a:spcAft>
                <a:spcPts val="2700"/>
              </a:spcAft>
            </a:pPr>
            <a:r>
              <a:rPr lang="es-ES_tradnl" sz="2800" noProof="0" dirty="0">
                <a:solidFill>
                  <a:schemeClr val="tx1"/>
                </a:solidFill>
                <a:latin typeface="Lub Dub Medium" panose="020B0603030403020204" pitchFamily="34" charset="77"/>
              </a:rPr>
              <a:t>Una evaluación rápida de la presión arterial durante tu visita al dentista puede ayudar a proteger tu salud.</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Muchas personas visitan a su dentista con más frecuencia que a un doctor.</a:t>
            </a:r>
          </a:p>
          <a:p>
            <a:pPr marL="457200" indent="-4572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Una evaluación rápida puede ayudar a detectar la presión arterial alta de manera temprana.</a:t>
            </a:r>
          </a:p>
          <a:p>
            <a:pPr marL="457200" indent="-457200">
              <a:lnSpc>
                <a:spcPct val="100000"/>
              </a:lnSpc>
              <a:spcBef>
                <a:spcPts val="0"/>
              </a:spcBef>
              <a:spcAft>
                <a:spcPts val="2700"/>
              </a:spcAft>
              <a:buFont typeface="Arial" panose="020B0604020202020204" pitchFamily="34" charset="0"/>
              <a:buChar char="•"/>
            </a:pPr>
            <a:r>
              <a:rPr lang="es-ES_tradnl" sz="2800" dirty="0">
                <a:solidFill>
                  <a:schemeClr val="tx1"/>
                </a:solidFill>
                <a:latin typeface="Lub Dub Medium" panose="020B0603030403020204" pitchFamily="34" charset="77"/>
              </a:rPr>
              <a:t>El c</a:t>
            </a:r>
            <a:r>
              <a:rPr lang="es-ES_tradnl" sz="2800" noProof="0" dirty="0">
                <a:solidFill>
                  <a:schemeClr val="tx1"/>
                </a:solidFill>
                <a:latin typeface="Lub Dub Medium" panose="020B0603030403020204" pitchFamily="34" charset="77"/>
              </a:rPr>
              <a:t>onocer tus números  ayuda a mantenerte seguro durante tu cuidado.</a:t>
            </a:r>
          </a:p>
        </p:txBody>
      </p:sp>
      <p:sp>
        <p:nvSpPr>
          <p:cNvPr id="7" name="Rectangle 6">
            <a:extLst>
              <a:ext uri="{FF2B5EF4-FFF2-40B4-BE49-F238E27FC236}">
                <a16:creationId xmlns:a16="http://schemas.microsoft.com/office/drawing/2014/main" id="{4E2CB46A-FEFB-9ECA-C5CE-CE78BADA9BBC}"/>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9" name="Picture 8">
            <a:extLst>
              <a:ext uri="{FF2B5EF4-FFF2-40B4-BE49-F238E27FC236}">
                <a16:creationId xmlns:a16="http://schemas.microsoft.com/office/drawing/2014/main" id="{BCB17A50-C85F-B680-87C6-7CF61A9AB562}"/>
              </a:ext>
            </a:extLst>
          </p:cNvPr>
          <p:cNvPicPr>
            <a:picLocks noChangeAspect="1"/>
          </p:cNvPicPr>
          <p:nvPr/>
        </p:nvPicPr>
        <p:blipFill>
          <a:blip r:embed="rId3"/>
          <a:stretch>
            <a:fillRect/>
          </a:stretch>
        </p:blipFill>
        <p:spPr>
          <a:xfrm>
            <a:off x="690086" y="699161"/>
            <a:ext cx="8408194" cy="1573311"/>
          </a:xfrm>
          <a:prstGeom prst="rect">
            <a:avLst/>
          </a:prstGeom>
        </p:spPr>
      </p:pic>
      <p:pic>
        <p:nvPicPr>
          <p:cNvPr id="6" name="Picture 5">
            <a:extLst>
              <a:ext uri="{FF2B5EF4-FFF2-40B4-BE49-F238E27FC236}">
                <a16:creationId xmlns:a16="http://schemas.microsoft.com/office/drawing/2014/main" id="{E599F88C-D692-6BCF-603A-E63A579D8550}"/>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046969" y="0"/>
            <a:ext cx="8241031" cy="10287000"/>
          </a:xfrm>
          <a:prstGeom prst="rect">
            <a:avLst/>
          </a:prstGeom>
        </p:spPr>
      </p:pic>
    </p:spTree>
    <p:extLst>
      <p:ext uri="{BB962C8B-B14F-4D97-AF65-F5344CB8AC3E}">
        <p14:creationId xmlns:p14="http://schemas.microsoft.com/office/powerpoint/2010/main" val="3077242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FC76A-BA18-F193-6C5F-1833D2903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4EFB1-186B-B9CB-D795-4420FB2698DF}"/>
              </a:ext>
            </a:extLst>
          </p:cNvPr>
          <p:cNvSpPr>
            <a:spLocks noGrp="1"/>
          </p:cNvSpPr>
          <p:nvPr>
            <p:ph type="title"/>
          </p:nvPr>
        </p:nvSpPr>
        <p:spPr>
          <a:xfrm>
            <a:off x="743437" y="2495127"/>
            <a:ext cx="8998549" cy="1995492"/>
          </a:xfrm>
        </p:spPr>
        <p:txBody>
          <a:bodyPr/>
          <a:lstStyle/>
          <a:p>
            <a:r>
              <a:rPr lang="es-ES_tradnl" sz="4800" b="1" noProof="0" dirty="0">
                <a:latin typeface="Lub Dub Heavy" panose="020B0603030403020204" pitchFamily="34" charset="77"/>
              </a:rPr>
              <a:t>Por qué es importante tu presión arterial y dónde obtener más información</a:t>
            </a:r>
          </a:p>
        </p:txBody>
      </p:sp>
      <p:sp>
        <p:nvSpPr>
          <p:cNvPr id="3" name="Content Placeholder 2">
            <a:extLst>
              <a:ext uri="{FF2B5EF4-FFF2-40B4-BE49-F238E27FC236}">
                <a16:creationId xmlns:a16="http://schemas.microsoft.com/office/drawing/2014/main" id="{694EF9E7-E303-F87D-825C-D057A99D4FEA}"/>
              </a:ext>
            </a:extLst>
          </p:cNvPr>
          <p:cNvSpPr>
            <a:spLocks noGrp="1"/>
          </p:cNvSpPr>
          <p:nvPr>
            <p:ph sz="half" idx="1"/>
          </p:nvPr>
        </p:nvSpPr>
        <p:spPr>
          <a:xfrm>
            <a:off x="743437" y="4490725"/>
            <a:ext cx="9299153" cy="5613400"/>
          </a:xfrm>
        </p:spPr>
        <p:txBody>
          <a:bodyPr>
            <a:noAutofit/>
          </a:bodyPr>
          <a:lstStyle/>
          <a:p>
            <a:pPr>
              <a:lnSpc>
                <a:spcPct val="100000"/>
              </a:lnSpc>
              <a:spcBef>
                <a:spcPts val="0"/>
              </a:spcBef>
              <a:spcAft>
                <a:spcPts val="600"/>
              </a:spcAft>
            </a:pPr>
            <a:r>
              <a:rPr lang="es-ES_tradnl" sz="2600" noProof="0" dirty="0">
                <a:solidFill>
                  <a:schemeClr val="tx1"/>
                </a:solidFill>
                <a:latin typeface="Lub Dub Medium" panose="020B0603030403020204" pitchFamily="34" charset="77"/>
              </a:rPr>
              <a:t>El saber tus números puede ayudar a proteger tu salud.</a:t>
            </a:r>
          </a:p>
          <a:p>
            <a:pPr marL="457200" indent="-457200">
              <a:lnSpc>
                <a:spcPct val="100000"/>
              </a:lnSpc>
              <a:spcBef>
                <a:spcPts val="0"/>
              </a:spcBef>
              <a:spcAft>
                <a:spcPts val="600"/>
              </a:spcAft>
              <a:buFont typeface="Arial" panose="020B0604020202020204" pitchFamily="34" charset="0"/>
              <a:buChar char="•"/>
            </a:pPr>
            <a:r>
              <a:rPr lang="es-ES_tradnl" sz="2600" noProof="0" dirty="0">
                <a:solidFill>
                  <a:schemeClr val="tx1"/>
                </a:solidFill>
                <a:latin typeface="Lub Dub Medium" panose="020B0603030403020204" pitchFamily="34" charset="77"/>
              </a:rPr>
              <a:t>La presión arterial puede afectar la forma en que tu cuerpo responde al tratamiento.</a:t>
            </a:r>
          </a:p>
          <a:p>
            <a:pPr marL="457200" indent="-457200">
              <a:lnSpc>
                <a:spcPct val="100000"/>
              </a:lnSpc>
              <a:spcBef>
                <a:spcPts val="0"/>
              </a:spcBef>
              <a:spcAft>
                <a:spcPts val="600"/>
              </a:spcAft>
              <a:buFont typeface="Arial" panose="020B0604020202020204" pitchFamily="34" charset="0"/>
              <a:buChar char="•"/>
            </a:pPr>
            <a:r>
              <a:rPr lang="es-ES_tradnl" sz="2600" noProof="0" dirty="0">
                <a:solidFill>
                  <a:schemeClr val="tx1"/>
                </a:solidFill>
                <a:latin typeface="Lub Dub Medium" panose="020B0603030403020204" pitchFamily="34" charset="77"/>
              </a:rPr>
              <a:t>Si tu presión arterial está por encima de un nivel seguro, tu equipo dental puede posponer el tratamiento y ayudarte a decidir cuáles deben ser los próximos pasos.</a:t>
            </a:r>
          </a:p>
          <a:p>
            <a:pPr marL="457200" indent="-457200">
              <a:lnSpc>
                <a:spcPct val="100000"/>
              </a:lnSpc>
              <a:spcBef>
                <a:spcPts val="0"/>
              </a:spcBef>
              <a:spcAft>
                <a:spcPts val="600"/>
              </a:spcAft>
              <a:buFont typeface="Arial" panose="020B0604020202020204" pitchFamily="34" charset="0"/>
              <a:buChar char="•"/>
            </a:pPr>
            <a:r>
              <a:rPr lang="es-ES_tradnl" sz="2600" noProof="0" dirty="0">
                <a:solidFill>
                  <a:schemeClr val="tx1"/>
                </a:solidFill>
                <a:latin typeface="Lub Dub Medium" panose="020B0603030403020204" pitchFamily="34" charset="77"/>
              </a:rPr>
              <a:t>Tu equipo dental puede recomendar seguimiento médico, si es necesario.</a:t>
            </a:r>
          </a:p>
          <a:p>
            <a:pPr marL="457200" indent="-457200">
              <a:lnSpc>
                <a:spcPct val="100000"/>
              </a:lnSpc>
              <a:spcBef>
                <a:spcPts val="0"/>
              </a:spcBef>
              <a:spcAft>
                <a:spcPts val="600"/>
              </a:spcAft>
              <a:buFont typeface="Arial" panose="020B0604020202020204" pitchFamily="34" charset="0"/>
              <a:buChar char="•"/>
            </a:pPr>
            <a:r>
              <a:rPr lang="es-ES_tradnl" sz="2600" noProof="0" dirty="0">
                <a:solidFill>
                  <a:schemeClr val="tx1"/>
                </a:solidFill>
                <a:latin typeface="Lub Dub Medium" panose="020B0603030403020204" pitchFamily="34" charset="77"/>
              </a:rPr>
              <a:t>Pregúntale a tu equipo de cuidado qué significan tus números para ti.</a:t>
            </a:r>
          </a:p>
          <a:p>
            <a:pPr marL="457200" indent="-457200">
              <a:lnSpc>
                <a:spcPct val="100000"/>
              </a:lnSpc>
              <a:spcBef>
                <a:spcPts val="0"/>
              </a:spcBef>
              <a:spcAft>
                <a:spcPts val="600"/>
              </a:spcAft>
              <a:buFont typeface="Arial" panose="020B0604020202020204" pitchFamily="34" charset="0"/>
              <a:buChar char="•"/>
            </a:pPr>
            <a:r>
              <a:rPr lang="es-ES_tradnl" sz="2600" noProof="0" dirty="0">
                <a:solidFill>
                  <a:schemeClr val="tx1"/>
                </a:solidFill>
                <a:latin typeface="Lub Dub Medium" panose="020B0603030403020204" pitchFamily="34" charset="77"/>
              </a:rPr>
              <a:t>Puedes obtener más información en: </a:t>
            </a:r>
            <a:r>
              <a:rPr lang="es-ES_tradnl" sz="2700" u="sng" noProof="0" dirty="0">
                <a:solidFill>
                  <a:schemeClr val="tx1"/>
                </a:solidFill>
              </a:rPr>
              <a:t>https://www.heart.org/en/health-topics/high-blood-pressure</a:t>
            </a:r>
            <a:r>
              <a:rPr lang="es-ES_tradnl" sz="2700" noProof="0" dirty="0">
                <a:solidFill>
                  <a:schemeClr val="tx1"/>
                </a:solidFill>
                <a:latin typeface="Lub Dub Medium" panose="020B0603030403020204" pitchFamily="34" charset="77"/>
              </a:rPr>
              <a:t>. </a:t>
            </a:r>
          </a:p>
        </p:txBody>
      </p:sp>
      <p:sp>
        <p:nvSpPr>
          <p:cNvPr id="7" name="Rectangle 6">
            <a:extLst>
              <a:ext uri="{FF2B5EF4-FFF2-40B4-BE49-F238E27FC236}">
                <a16:creationId xmlns:a16="http://schemas.microsoft.com/office/drawing/2014/main" id="{B4FBC933-602A-AC8E-A3F9-637D4DD686A2}"/>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9" name="Picture 8">
            <a:extLst>
              <a:ext uri="{FF2B5EF4-FFF2-40B4-BE49-F238E27FC236}">
                <a16:creationId xmlns:a16="http://schemas.microsoft.com/office/drawing/2014/main" id="{2E4EE8AB-10CB-8020-EFC9-3C1B91E87AB2}"/>
              </a:ext>
            </a:extLst>
          </p:cNvPr>
          <p:cNvPicPr>
            <a:picLocks noChangeAspect="1"/>
          </p:cNvPicPr>
          <p:nvPr/>
        </p:nvPicPr>
        <p:blipFill>
          <a:blip r:embed="rId3"/>
          <a:stretch>
            <a:fillRect/>
          </a:stretch>
        </p:blipFill>
        <p:spPr>
          <a:xfrm>
            <a:off x="690086" y="699161"/>
            <a:ext cx="8408194" cy="1573311"/>
          </a:xfrm>
          <a:prstGeom prst="rect">
            <a:avLst/>
          </a:prstGeom>
        </p:spPr>
      </p:pic>
      <p:pic>
        <p:nvPicPr>
          <p:cNvPr id="6" name="Picture 5">
            <a:extLst>
              <a:ext uri="{FF2B5EF4-FFF2-40B4-BE49-F238E27FC236}">
                <a16:creationId xmlns:a16="http://schemas.microsoft.com/office/drawing/2014/main" id="{7864367E-90E7-B27A-6A6C-0616510A717E}"/>
              </a:ext>
            </a:extLst>
          </p:cNvPr>
          <p:cNvPicPr>
            <a:picLocks noChangeAspect="1"/>
          </p:cNvPicPr>
          <p:nvPr/>
        </p:nvPicPr>
        <p:blipFill>
          <a:blip r:embed="rId4"/>
          <a:srcRect l="22241" r="25293"/>
          <a:stretch>
            <a:fillRect/>
          </a:stretch>
        </p:blipFill>
        <p:spPr>
          <a:xfrm>
            <a:off x="10192215" y="0"/>
            <a:ext cx="8095785" cy="10287000"/>
          </a:xfrm>
          <a:prstGeom prst="rect">
            <a:avLst/>
          </a:prstGeom>
        </p:spPr>
      </p:pic>
    </p:spTree>
    <p:extLst>
      <p:ext uri="{BB962C8B-B14F-4D97-AF65-F5344CB8AC3E}">
        <p14:creationId xmlns:p14="http://schemas.microsoft.com/office/powerpoint/2010/main" val="2380482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2F279-DEBD-69AD-E0A6-4A42753952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216117-1FFE-C62C-48C9-E458E5CF8700}"/>
              </a:ext>
            </a:extLst>
          </p:cNvPr>
          <p:cNvSpPr>
            <a:spLocks noGrp="1"/>
          </p:cNvSpPr>
          <p:nvPr>
            <p:ph type="title"/>
          </p:nvPr>
        </p:nvSpPr>
        <p:spPr>
          <a:xfrm>
            <a:off x="1324324" y="2287447"/>
            <a:ext cx="6886575" cy="2157412"/>
          </a:xfrm>
        </p:spPr>
        <p:txBody>
          <a:bodyPr/>
          <a:lstStyle/>
          <a:p>
            <a:r>
              <a:rPr lang="es-ES_tradnl" sz="4800" b="1" noProof="0" dirty="0">
                <a:latin typeface="Lub Dub Heavy" panose="020B0603030403020204" pitchFamily="34" charset="77"/>
              </a:rPr>
              <a:t>Conoce tus números</a:t>
            </a:r>
          </a:p>
        </p:txBody>
      </p:sp>
      <p:sp>
        <p:nvSpPr>
          <p:cNvPr id="6" name="Content Placeholder 5">
            <a:extLst>
              <a:ext uri="{FF2B5EF4-FFF2-40B4-BE49-F238E27FC236}">
                <a16:creationId xmlns:a16="http://schemas.microsoft.com/office/drawing/2014/main" id="{208B40F4-724B-A915-3FB2-0D6ECB43AD10}"/>
              </a:ext>
            </a:extLst>
          </p:cNvPr>
          <p:cNvSpPr>
            <a:spLocks noGrp="1"/>
          </p:cNvSpPr>
          <p:nvPr>
            <p:ph sz="half" idx="1"/>
          </p:nvPr>
        </p:nvSpPr>
        <p:spPr>
          <a:xfrm>
            <a:off x="1324324" y="4021685"/>
            <a:ext cx="8179616" cy="5613400"/>
          </a:xfrm>
        </p:spPr>
        <p:txBody>
          <a:bodyPr>
            <a:normAutofit/>
          </a:bodyPr>
          <a:lstStyle/>
          <a:p>
            <a:pPr marL="571500" indent="-5715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Conocer tu presión arterial es una forma práctica de proteger tu corazón.</a:t>
            </a:r>
          </a:p>
          <a:p>
            <a:pPr marL="571500" indent="-5715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La presión arterial alta con frecuencia no presenta síntomas.</a:t>
            </a:r>
          </a:p>
          <a:p>
            <a:pPr marL="571500" indent="-5715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Muchas personas no saben que la tienen.</a:t>
            </a:r>
          </a:p>
          <a:p>
            <a:pPr marL="571500" indent="-571500">
              <a:lnSpc>
                <a:spcPct val="100000"/>
              </a:lnSpc>
              <a:spcBef>
                <a:spcPts val="0"/>
              </a:spcBef>
              <a:spcAft>
                <a:spcPts val="2700"/>
              </a:spcAft>
              <a:buFont typeface="Arial" panose="020B0604020202020204" pitchFamily="34" charset="0"/>
              <a:buChar char="•"/>
            </a:pPr>
            <a:r>
              <a:rPr lang="es-ES_tradnl" sz="2800" noProof="0" dirty="0">
                <a:solidFill>
                  <a:schemeClr val="tx1"/>
                </a:solidFill>
                <a:latin typeface="Lub Dub Medium" panose="020B0603030403020204" pitchFamily="34" charset="77"/>
              </a:rPr>
              <a:t>Las visitas al dentista pueden ayudar a identificar números elevadas de manera temprana.</a:t>
            </a:r>
          </a:p>
          <a:p>
            <a:endParaRPr lang="es-ES_tradnl" sz="2800" noProof="0" dirty="0">
              <a:solidFill>
                <a:schemeClr val="tx1"/>
              </a:solidFill>
            </a:endParaRPr>
          </a:p>
        </p:txBody>
      </p:sp>
      <p:sp>
        <p:nvSpPr>
          <p:cNvPr id="3" name="Rectangle 2">
            <a:extLst>
              <a:ext uri="{FF2B5EF4-FFF2-40B4-BE49-F238E27FC236}">
                <a16:creationId xmlns:a16="http://schemas.microsoft.com/office/drawing/2014/main" id="{B836A635-1F83-A4D4-952F-C4A2C3DF1F82}"/>
              </a:ext>
            </a:extLst>
          </p:cNvPr>
          <p:cNvSpPr/>
          <p:nvPr/>
        </p:nvSpPr>
        <p:spPr>
          <a:xfrm>
            <a:off x="10108382" y="0"/>
            <a:ext cx="8179617" cy="10287000"/>
          </a:xfrm>
          <a:prstGeom prst="rect">
            <a:avLst/>
          </a:prstGeom>
          <a:solidFill>
            <a:srgbClr val="C00F1F"/>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4" name="Rectangle 3">
            <a:extLst>
              <a:ext uri="{FF2B5EF4-FFF2-40B4-BE49-F238E27FC236}">
                <a16:creationId xmlns:a16="http://schemas.microsoft.com/office/drawing/2014/main" id="{682AEC7A-8259-C2A1-92E1-447B87B9E68A}"/>
              </a:ext>
            </a:extLst>
          </p:cNvPr>
          <p:cNvSpPr/>
          <p:nvPr/>
        </p:nvSpPr>
        <p:spPr>
          <a:xfrm>
            <a:off x="266700" y="14975"/>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8" name="Picture 7">
            <a:extLst>
              <a:ext uri="{FF2B5EF4-FFF2-40B4-BE49-F238E27FC236}">
                <a16:creationId xmlns:a16="http://schemas.microsoft.com/office/drawing/2014/main" id="{1F2C50F6-4944-A03B-BD1A-A7388935499A}"/>
              </a:ext>
            </a:extLst>
          </p:cNvPr>
          <p:cNvPicPr>
            <a:picLocks noChangeAspect="1"/>
          </p:cNvPicPr>
          <p:nvPr/>
        </p:nvPicPr>
        <p:blipFill>
          <a:blip r:embed="rId3"/>
          <a:stretch>
            <a:fillRect/>
          </a:stretch>
        </p:blipFill>
        <p:spPr>
          <a:xfrm>
            <a:off x="690086" y="699161"/>
            <a:ext cx="8408194" cy="1573311"/>
          </a:xfrm>
          <a:prstGeom prst="rect">
            <a:avLst/>
          </a:prstGeom>
        </p:spPr>
      </p:pic>
      <p:pic>
        <p:nvPicPr>
          <p:cNvPr id="11" name="Picture 10">
            <a:extLst>
              <a:ext uri="{FF2B5EF4-FFF2-40B4-BE49-F238E27FC236}">
                <a16:creationId xmlns:a16="http://schemas.microsoft.com/office/drawing/2014/main" id="{0530E108-5E4D-9C77-1FC0-0823F0233069}"/>
              </a:ext>
            </a:extLst>
          </p:cNvPr>
          <p:cNvPicPr>
            <a:picLocks noChangeAspect="1"/>
          </p:cNvPicPr>
          <p:nvPr/>
        </p:nvPicPr>
        <p:blipFill>
          <a:blip r:embed="rId4"/>
          <a:stretch>
            <a:fillRect/>
          </a:stretch>
        </p:blipFill>
        <p:spPr>
          <a:xfrm>
            <a:off x="10327698" y="2591078"/>
            <a:ext cx="7772400" cy="5122718"/>
          </a:xfrm>
          <a:prstGeom prst="rect">
            <a:avLst/>
          </a:prstGeom>
        </p:spPr>
      </p:pic>
    </p:spTree>
    <p:extLst>
      <p:ext uri="{BB962C8B-B14F-4D97-AF65-F5344CB8AC3E}">
        <p14:creationId xmlns:p14="http://schemas.microsoft.com/office/powerpoint/2010/main" val="10254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BB5C5EC-52D9-F06E-F8E3-F6272D777804}"/>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71D9E40D-E09C-3236-9038-1ECB156B7919}"/>
              </a:ext>
            </a:extLst>
          </p:cNvPr>
          <p:cNvSpPr txBox="1">
            <a:spLocks/>
          </p:cNvSpPr>
          <p:nvPr/>
        </p:nvSpPr>
        <p:spPr>
          <a:xfrm>
            <a:off x="1130227" y="5498388"/>
            <a:ext cx="8553417" cy="3712114"/>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_tradnl" b="1" noProof="0" dirty="0">
                <a:latin typeface="Lub Dub Bold" panose="020B0603030403020204" pitchFamily="34" charset="77"/>
              </a:rPr>
              <a:t>Pregunta frecuente 1</a:t>
            </a:r>
          </a:p>
          <a:p>
            <a:pPr marL="0" indent="0">
              <a:lnSpc>
                <a:spcPct val="100000"/>
              </a:lnSpc>
              <a:buNone/>
            </a:pPr>
            <a:r>
              <a:rPr lang="es-ES_tradnl" noProof="0" dirty="0">
                <a:latin typeface="Lub Dub Medium" panose="020B0603030403020204" pitchFamily="34" charset="77"/>
              </a:rPr>
              <a:t>¿Es normal que me sangren las encías cuando me cepillo los dientes?</a:t>
            </a:r>
          </a:p>
          <a:p>
            <a:pPr marL="0" indent="0">
              <a:lnSpc>
                <a:spcPct val="100000"/>
              </a:lnSpc>
              <a:buNone/>
            </a:pPr>
            <a:endParaRPr lang="es-ES_tradnl" noProof="0" dirty="0">
              <a:latin typeface="Lub Dub Medium" panose="020B0603030403020204" pitchFamily="34" charset="77"/>
            </a:endParaRPr>
          </a:p>
          <a:p>
            <a:pPr marL="0" indent="0">
              <a:lnSpc>
                <a:spcPct val="100000"/>
              </a:lnSpc>
              <a:buNone/>
            </a:pPr>
            <a:r>
              <a:rPr lang="es-ES_tradnl" b="1" noProof="0" dirty="0">
                <a:solidFill>
                  <a:srgbClr val="C00F1F"/>
                </a:solidFill>
                <a:latin typeface="Lub Dub Bold" panose="020B0603030403020204" pitchFamily="34" charset="77"/>
              </a:rPr>
              <a:t>Dato útil</a:t>
            </a:r>
          </a:p>
          <a:p>
            <a:pPr marL="0" indent="0">
              <a:lnSpc>
                <a:spcPct val="100000"/>
              </a:lnSpc>
              <a:buNone/>
            </a:pPr>
            <a:r>
              <a:rPr lang="es-ES_tradnl" noProof="0" dirty="0">
                <a:latin typeface="Lub Dub Medium" panose="020B0603030403020204" pitchFamily="34" charset="77"/>
              </a:rPr>
              <a:t>El sangrado de las encías puede ser una señal de inflamación y no debe ignorarse.</a:t>
            </a:r>
          </a:p>
        </p:txBody>
      </p:sp>
      <p:sp>
        <p:nvSpPr>
          <p:cNvPr id="9" name="Title 1">
            <a:extLst>
              <a:ext uri="{FF2B5EF4-FFF2-40B4-BE49-F238E27FC236}">
                <a16:creationId xmlns:a16="http://schemas.microsoft.com/office/drawing/2014/main" id="{19A7CBE8-C681-C708-D531-C1BD6E21FB31}"/>
              </a:ext>
            </a:extLst>
          </p:cNvPr>
          <p:cNvSpPr txBox="1">
            <a:spLocks/>
          </p:cNvSpPr>
          <p:nvPr/>
        </p:nvSpPr>
        <p:spPr>
          <a:xfrm>
            <a:off x="1130228" y="2997637"/>
            <a:ext cx="8553416" cy="892377"/>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_tradnl" sz="4800" b="1" noProof="0" dirty="0">
                <a:latin typeface="Lub Dub Heavy" panose="020B0603030403020204" pitchFamily="34" charset="77"/>
              </a:rPr>
              <a:t>Preguntas frecuentes </a:t>
            </a:r>
          </a:p>
          <a:p>
            <a:pPr>
              <a:lnSpc>
                <a:spcPct val="100000"/>
              </a:lnSpc>
            </a:pPr>
            <a:r>
              <a:rPr lang="es-ES_tradnl" sz="4800" b="1" noProof="0" dirty="0">
                <a:latin typeface="Lub Dub Heavy" panose="020B0603030403020204" pitchFamily="34" charset="77"/>
              </a:rPr>
              <a:t>y datos útiles</a:t>
            </a:r>
          </a:p>
        </p:txBody>
      </p:sp>
      <p:pic>
        <p:nvPicPr>
          <p:cNvPr id="4" name="Picture 3">
            <a:extLst>
              <a:ext uri="{FF2B5EF4-FFF2-40B4-BE49-F238E27FC236}">
                <a16:creationId xmlns:a16="http://schemas.microsoft.com/office/drawing/2014/main" id="{8CC3E31A-2B4B-0F51-B61A-2E5CACACF8E4}"/>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046969" y="0"/>
            <a:ext cx="8241030" cy="10287000"/>
          </a:xfrm>
          <a:prstGeom prst="rect">
            <a:avLst/>
          </a:prstGeom>
        </p:spPr>
      </p:pic>
      <p:sp>
        <p:nvSpPr>
          <p:cNvPr id="6" name="Freeform 5" descr="The American Heart Association">
            <a:extLst>
              <a:ext uri="{FF2B5EF4-FFF2-40B4-BE49-F238E27FC236}">
                <a16:creationId xmlns:a16="http://schemas.microsoft.com/office/drawing/2014/main" id="{196A75F1-21E5-5ADA-42BA-42B8D0F00F7C}"/>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5" name="Rectangle 4">
            <a:extLst>
              <a:ext uri="{FF2B5EF4-FFF2-40B4-BE49-F238E27FC236}">
                <a16:creationId xmlns:a16="http://schemas.microsoft.com/office/drawing/2014/main" id="{BD9EDAF7-5E10-4AC8-C75C-1F14BBEBA193}"/>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2" name="Picture 1">
            <a:extLst>
              <a:ext uri="{FF2B5EF4-FFF2-40B4-BE49-F238E27FC236}">
                <a16:creationId xmlns:a16="http://schemas.microsoft.com/office/drawing/2014/main" id="{87748A08-B7C9-FE62-6049-778FEE45BFD8}"/>
              </a:ext>
            </a:extLst>
          </p:cNvPr>
          <p:cNvPicPr>
            <a:picLocks noChangeAspect="1"/>
          </p:cNvPicPr>
          <p:nvPr/>
        </p:nvPicPr>
        <p:blipFill>
          <a:blip r:embed="rId6"/>
          <a:stretch>
            <a:fillRect/>
          </a:stretch>
        </p:blipFill>
        <p:spPr>
          <a:xfrm>
            <a:off x="690086" y="699161"/>
            <a:ext cx="8408194" cy="1573311"/>
          </a:xfrm>
          <a:prstGeom prst="rect">
            <a:avLst/>
          </a:prstGeom>
        </p:spPr>
      </p:pic>
      <p:sp>
        <p:nvSpPr>
          <p:cNvPr id="3" name="TextBox 2">
            <a:extLst>
              <a:ext uri="{FF2B5EF4-FFF2-40B4-BE49-F238E27FC236}">
                <a16:creationId xmlns:a16="http://schemas.microsoft.com/office/drawing/2014/main" id="{1E4983CF-5644-8B11-EA76-83FB9BB7F177}"/>
              </a:ext>
            </a:extLst>
          </p:cNvPr>
          <p:cNvSpPr txBox="1"/>
          <p:nvPr/>
        </p:nvSpPr>
        <p:spPr>
          <a:xfrm>
            <a:off x="1130228" y="4305993"/>
            <a:ext cx="6317976" cy="1384995"/>
          </a:xfrm>
          <a:prstGeom prst="rect">
            <a:avLst/>
          </a:prstGeom>
          <a:noFill/>
        </p:spPr>
        <p:txBody>
          <a:bodyPr wrap="square" rtlCol="0">
            <a:spAutoFit/>
          </a:bodyPr>
          <a:lstStyle/>
          <a:p>
            <a:r>
              <a:rPr lang="es-ES_tradnl" sz="2800" dirty="0">
                <a:solidFill>
                  <a:srgbClr val="C00000"/>
                </a:solidFill>
                <a:latin typeface="Lub Dub Medium" panose="020B0603030403020204" pitchFamily="34" charset="77"/>
              </a:rPr>
              <a:t>Entendiendo la conexión entre la salud oral y el corazón</a:t>
            </a:r>
          </a:p>
          <a:p>
            <a:endParaRPr lang="en-US" sz="2800" dirty="0"/>
          </a:p>
        </p:txBody>
      </p:sp>
    </p:spTree>
    <p:extLst>
      <p:ext uri="{BB962C8B-B14F-4D97-AF65-F5344CB8AC3E}">
        <p14:creationId xmlns:p14="http://schemas.microsoft.com/office/powerpoint/2010/main" val="3941086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A2A3A66-3C1C-73D5-31EC-F24E398CA773}"/>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37FA223-CB97-45E1-62C2-20095663D5DF}"/>
              </a:ext>
            </a:extLst>
          </p:cNvPr>
          <p:cNvSpPr txBox="1">
            <a:spLocks/>
          </p:cNvSpPr>
          <p:nvPr/>
        </p:nvSpPr>
        <p:spPr>
          <a:xfrm>
            <a:off x="1106280" y="5690988"/>
            <a:ext cx="7655335" cy="6527007"/>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_tradnl" b="1" noProof="0" dirty="0">
                <a:latin typeface="Lub Dub Bold" panose="020B0603030403020204" pitchFamily="34" charset="77"/>
              </a:rPr>
              <a:t>Pregunta frecuente 2</a:t>
            </a:r>
          </a:p>
          <a:p>
            <a:pPr marL="0" indent="0">
              <a:lnSpc>
                <a:spcPct val="100000"/>
              </a:lnSpc>
              <a:buNone/>
            </a:pPr>
            <a:r>
              <a:rPr lang="es-ES_tradnl" noProof="0" dirty="0">
                <a:latin typeface="Lub Dub Medium" panose="020B0603030403020204" pitchFamily="34" charset="77"/>
              </a:rPr>
              <a:t>¿El cuidado dental solo afecta mi boca?</a:t>
            </a:r>
          </a:p>
          <a:p>
            <a:pPr marL="0" indent="0">
              <a:lnSpc>
                <a:spcPct val="100000"/>
              </a:lnSpc>
              <a:buNone/>
            </a:pPr>
            <a:endParaRPr lang="es-ES_tradnl" b="1" noProof="0" dirty="0">
              <a:latin typeface="Lub Dub Bold" panose="020B0603030403020204" pitchFamily="34" charset="77"/>
            </a:endParaRPr>
          </a:p>
          <a:p>
            <a:pPr marL="0" indent="0">
              <a:lnSpc>
                <a:spcPct val="100000"/>
              </a:lnSpc>
              <a:buNone/>
            </a:pPr>
            <a:r>
              <a:rPr lang="es-ES_tradnl" b="1" noProof="0" dirty="0">
                <a:solidFill>
                  <a:srgbClr val="C00F1F"/>
                </a:solidFill>
                <a:latin typeface="Lub Dub Bold" panose="020B0603030403020204" pitchFamily="34" charset="77"/>
              </a:rPr>
              <a:t>Dato útil</a:t>
            </a:r>
          </a:p>
          <a:p>
            <a:pPr marL="0" indent="0">
              <a:lnSpc>
                <a:spcPct val="100000"/>
              </a:lnSpc>
              <a:buNone/>
            </a:pPr>
            <a:r>
              <a:rPr lang="es-ES_tradnl" noProof="0" dirty="0">
                <a:latin typeface="Lub Dub Medium" panose="020B0603030403020204" pitchFamily="34" charset="77"/>
              </a:rPr>
              <a:t>La salud oral está relacionada con la salud total del cuerpo, incluyendo la salud del corazón.</a:t>
            </a:r>
          </a:p>
        </p:txBody>
      </p:sp>
      <p:pic>
        <p:nvPicPr>
          <p:cNvPr id="6" name="Picture 5">
            <a:extLst>
              <a:ext uri="{FF2B5EF4-FFF2-40B4-BE49-F238E27FC236}">
                <a16:creationId xmlns:a16="http://schemas.microsoft.com/office/drawing/2014/main" id="{0F42D82D-19C6-1B46-6A74-2589FD758FF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0046970" y="0"/>
            <a:ext cx="8241030" cy="10287000"/>
          </a:xfrm>
          <a:prstGeom prst="rect">
            <a:avLst/>
          </a:prstGeom>
        </p:spPr>
      </p:pic>
      <p:sp>
        <p:nvSpPr>
          <p:cNvPr id="7" name="Freeform 5" descr="The American Heart Association">
            <a:extLst>
              <a:ext uri="{FF2B5EF4-FFF2-40B4-BE49-F238E27FC236}">
                <a16:creationId xmlns:a16="http://schemas.microsoft.com/office/drawing/2014/main" id="{9AC8AF99-494F-EC74-2273-C99324DAF8F5}"/>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4" name="Rectangle 3">
            <a:extLst>
              <a:ext uri="{FF2B5EF4-FFF2-40B4-BE49-F238E27FC236}">
                <a16:creationId xmlns:a16="http://schemas.microsoft.com/office/drawing/2014/main" id="{DFB4216E-94ED-7F87-FDF3-B78DF2E325FE}"/>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10" name="Title 1">
            <a:extLst>
              <a:ext uri="{FF2B5EF4-FFF2-40B4-BE49-F238E27FC236}">
                <a16:creationId xmlns:a16="http://schemas.microsoft.com/office/drawing/2014/main" id="{492C15FB-01AF-C2A2-376E-1E132A6460CB}"/>
              </a:ext>
            </a:extLst>
          </p:cNvPr>
          <p:cNvSpPr txBox="1">
            <a:spLocks/>
          </p:cNvSpPr>
          <p:nvPr/>
        </p:nvSpPr>
        <p:spPr>
          <a:xfrm>
            <a:off x="2430708" y="3344352"/>
            <a:ext cx="12480234" cy="1011398"/>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es-ES_tradnl" sz="2800" noProof="0" dirty="0">
              <a:solidFill>
                <a:srgbClr val="C00000"/>
              </a:solidFill>
              <a:latin typeface="Lub Dub Medium" panose="020B0603030403020204" pitchFamily="34" charset="77"/>
            </a:endParaRPr>
          </a:p>
        </p:txBody>
      </p:sp>
      <p:pic>
        <p:nvPicPr>
          <p:cNvPr id="11" name="Picture 10">
            <a:extLst>
              <a:ext uri="{FF2B5EF4-FFF2-40B4-BE49-F238E27FC236}">
                <a16:creationId xmlns:a16="http://schemas.microsoft.com/office/drawing/2014/main" id="{C6AF0C0F-D0AE-55DF-D941-9114A2984008}"/>
              </a:ext>
            </a:extLst>
          </p:cNvPr>
          <p:cNvPicPr>
            <a:picLocks noChangeAspect="1"/>
          </p:cNvPicPr>
          <p:nvPr/>
        </p:nvPicPr>
        <p:blipFill>
          <a:blip r:embed="rId6"/>
          <a:stretch>
            <a:fillRect/>
          </a:stretch>
        </p:blipFill>
        <p:spPr>
          <a:xfrm>
            <a:off x="690086" y="699161"/>
            <a:ext cx="8408194" cy="1573311"/>
          </a:xfrm>
          <a:prstGeom prst="rect">
            <a:avLst/>
          </a:prstGeom>
        </p:spPr>
      </p:pic>
      <p:sp>
        <p:nvSpPr>
          <p:cNvPr id="5" name="Title 1">
            <a:extLst>
              <a:ext uri="{FF2B5EF4-FFF2-40B4-BE49-F238E27FC236}">
                <a16:creationId xmlns:a16="http://schemas.microsoft.com/office/drawing/2014/main" id="{9BCC26BF-A7F3-CC19-B9E9-693C3FC0CBB1}"/>
              </a:ext>
            </a:extLst>
          </p:cNvPr>
          <p:cNvSpPr txBox="1">
            <a:spLocks/>
          </p:cNvSpPr>
          <p:nvPr/>
        </p:nvSpPr>
        <p:spPr>
          <a:xfrm>
            <a:off x="1130228" y="2997637"/>
            <a:ext cx="8553416" cy="892377"/>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_tradnl" sz="4800" b="1" noProof="0" dirty="0">
                <a:latin typeface="Lub Dub Heavy" panose="020B0603030403020204" pitchFamily="34" charset="77"/>
              </a:rPr>
              <a:t>Preguntas frecuentes </a:t>
            </a:r>
          </a:p>
          <a:p>
            <a:pPr>
              <a:lnSpc>
                <a:spcPct val="100000"/>
              </a:lnSpc>
            </a:pPr>
            <a:r>
              <a:rPr lang="es-ES_tradnl" sz="4800" b="1" noProof="0" dirty="0">
                <a:latin typeface="Lub Dub Heavy" panose="020B0603030403020204" pitchFamily="34" charset="77"/>
              </a:rPr>
              <a:t>y datos útiles</a:t>
            </a:r>
          </a:p>
        </p:txBody>
      </p:sp>
      <p:sp>
        <p:nvSpPr>
          <p:cNvPr id="12" name="TextBox 11">
            <a:extLst>
              <a:ext uri="{FF2B5EF4-FFF2-40B4-BE49-F238E27FC236}">
                <a16:creationId xmlns:a16="http://schemas.microsoft.com/office/drawing/2014/main" id="{3F0A177B-3461-761D-B186-C81848990E53}"/>
              </a:ext>
            </a:extLst>
          </p:cNvPr>
          <p:cNvSpPr txBox="1"/>
          <p:nvPr/>
        </p:nvSpPr>
        <p:spPr>
          <a:xfrm>
            <a:off x="1130228" y="4305993"/>
            <a:ext cx="6351227" cy="1384995"/>
          </a:xfrm>
          <a:prstGeom prst="rect">
            <a:avLst/>
          </a:prstGeom>
          <a:noFill/>
        </p:spPr>
        <p:txBody>
          <a:bodyPr wrap="square" rtlCol="0">
            <a:spAutoFit/>
          </a:bodyPr>
          <a:lstStyle/>
          <a:p>
            <a:r>
              <a:rPr lang="es-ES_tradnl" sz="2800" dirty="0">
                <a:solidFill>
                  <a:srgbClr val="C00000"/>
                </a:solidFill>
                <a:latin typeface="Lub Dub Medium" panose="020B0603030403020204" pitchFamily="34" charset="77"/>
              </a:rPr>
              <a:t>Entendiendo la conexión entre la salud oral y el corazón</a:t>
            </a:r>
          </a:p>
          <a:p>
            <a:endParaRPr lang="en-US" sz="2800" dirty="0"/>
          </a:p>
        </p:txBody>
      </p:sp>
    </p:spTree>
    <p:extLst>
      <p:ext uri="{BB962C8B-B14F-4D97-AF65-F5344CB8AC3E}">
        <p14:creationId xmlns:p14="http://schemas.microsoft.com/office/powerpoint/2010/main" val="293395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2132AD5-9326-1BCA-DAFC-67FD26C4FEFF}"/>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EA8FD59-D1A8-DFDD-541C-E66AF99BD9B3}"/>
              </a:ext>
            </a:extLst>
          </p:cNvPr>
          <p:cNvSpPr txBox="1">
            <a:spLocks/>
          </p:cNvSpPr>
          <p:nvPr/>
        </p:nvSpPr>
        <p:spPr>
          <a:xfrm>
            <a:off x="1130227" y="5376586"/>
            <a:ext cx="8408193" cy="4910414"/>
          </a:xfrm>
          <a:prstGeom prst="rect">
            <a:avLst/>
          </a:prstGeom>
        </p:spPr>
        <p:txBody>
          <a:bodyPr vert="horz" lIns="137160" tIns="68580" rIns="137160" bIns="6858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s-ES_tradnl" b="1" noProof="0" dirty="0">
                <a:latin typeface="Lub Dub Bold" panose="020B0603030403020204" pitchFamily="34" charset="77"/>
              </a:rPr>
              <a:t>Pregunta frecuente 3</a:t>
            </a:r>
          </a:p>
          <a:p>
            <a:pPr marL="0" indent="0">
              <a:lnSpc>
                <a:spcPct val="100000"/>
              </a:lnSpc>
              <a:buNone/>
            </a:pPr>
            <a:r>
              <a:rPr lang="es-ES_tradnl" noProof="0" dirty="0">
                <a:latin typeface="Lub Dub Medium" panose="020B0603030403020204" pitchFamily="34" charset="77"/>
              </a:rPr>
              <a:t>¿Por qué mi dentista me está tomando la presión arterial?</a:t>
            </a:r>
          </a:p>
          <a:p>
            <a:pPr marL="0" indent="0">
              <a:lnSpc>
                <a:spcPct val="100000"/>
              </a:lnSpc>
              <a:buNone/>
            </a:pPr>
            <a:endParaRPr lang="es-ES_tradnl" noProof="0" dirty="0">
              <a:latin typeface="Lub Dub Medium" panose="020B0603030403020204" pitchFamily="34" charset="77"/>
            </a:endParaRPr>
          </a:p>
          <a:p>
            <a:pPr marL="0" indent="0">
              <a:lnSpc>
                <a:spcPct val="100000"/>
              </a:lnSpc>
              <a:buNone/>
            </a:pPr>
            <a:r>
              <a:rPr lang="es-ES_tradnl" b="1" noProof="0" dirty="0">
                <a:solidFill>
                  <a:srgbClr val="C00F1F"/>
                </a:solidFill>
                <a:latin typeface="Lub Dub Bold" panose="020B0603030403020204" pitchFamily="34" charset="77"/>
              </a:rPr>
              <a:t>Dato útil</a:t>
            </a:r>
          </a:p>
          <a:p>
            <a:pPr marL="0" indent="0">
              <a:lnSpc>
                <a:spcPct val="100000"/>
              </a:lnSpc>
              <a:buNone/>
            </a:pPr>
            <a:r>
              <a:rPr lang="es-ES_tradnl" noProof="0" dirty="0">
                <a:latin typeface="Lub Dub Medium" panose="020B0603030403020204" pitchFamily="34" charset="77"/>
              </a:rPr>
              <a:t>Las </a:t>
            </a:r>
            <a:r>
              <a:rPr lang="es-ES_tradnl" dirty="0">
                <a:latin typeface="Lub Dub Medium" panose="020B0603030403020204" pitchFamily="34" charset="77"/>
              </a:rPr>
              <a:t>evaluacione</a:t>
            </a:r>
            <a:r>
              <a:rPr lang="es-ES_tradnl" noProof="0" dirty="0">
                <a:latin typeface="Lub Dub Medium" panose="020B0603030403020204" pitchFamily="34" charset="77"/>
              </a:rPr>
              <a:t>s de la presión arterial pueden ayudar a proteger tu salud y tu seguridad, además de identificar posibles problemas de manera temprana.</a:t>
            </a:r>
          </a:p>
        </p:txBody>
      </p:sp>
      <p:sp>
        <p:nvSpPr>
          <p:cNvPr id="6" name="Freeform 5" descr="The American Heart Association">
            <a:extLst>
              <a:ext uri="{FF2B5EF4-FFF2-40B4-BE49-F238E27FC236}">
                <a16:creationId xmlns:a16="http://schemas.microsoft.com/office/drawing/2014/main" id="{B92880FC-C5F4-0C1D-B85E-2253772D3726}"/>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Rectangle 12">
            <a:extLst>
              <a:ext uri="{FF2B5EF4-FFF2-40B4-BE49-F238E27FC236}">
                <a16:creationId xmlns:a16="http://schemas.microsoft.com/office/drawing/2014/main" id="{E88D840A-D488-456A-BA20-8929D77834D4}"/>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15" name="Picture 14">
            <a:extLst>
              <a:ext uri="{FF2B5EF4-FFF2-40B4-BE49-F238E27FC236}">
                <a16:creationId xmlns:a16="http://schemas.microsoft.com/office/drawing/2014/main" id="{17BC50E9-AA9F-E4FD-74C1-493E2E8CC813}"/>
              </a:ext>
            </a:extLst>
          </p:cNvPr>
          <p:cNvPicPr>
            <a:picLocks noChangeAspect="1"/>
          </p:cNvPicPr>
          <p:nvPr/>
        </p:nvPicPr>
        <p:blipFill>
          <a:blip r:embed="rId5"/>
          <a:stretch>
            <a:fillRect/>
          </a:stretch>
        </p:blipFill>
        <p:spPr>
          <a:xfrm>
            <a:off x="690086" y="699161"/>
            <a:ext cx="8408194" cy="1573311"/>
          </a:xfrm>
          <a:prstGeom prst="rect">
            <a:avLst/>
          </a:prstGeom>
        </p:spPr>
      </p:pic>
      <p:pic>
        <p:nvPicPr>
          <p:cNvPr id="2" name="Picture 1">
            <a:extLst>
              <a:ext uri="{FF2B5EF4-FFF2-40B4-BE49-F238E27FC236}">
                <a16:creationId xmlns:a16="http://schemas.microsoft.com/office/drawing/2014/main" id="{8505D55B-3169-6E98-0216-A27EC910C67C}"/>
              </a:ext>
            </a:extLst>
          </p:cNvPr>
          <p:cNvPicPr>
            <a:picLocks noChangeAspect="1"/>
          </p:cNvPicPr>
          <p:nvPr/>
        </p:nvPicPr>
        <p:blipFill>
          <a:blip r:embed="rId6"/>
          <a:srcRect l="14082" t="3019" r="42874" b="16284"/>
          <a:stretch>
            <a:fillRect/>
          </a:stretch>
        </p:blipFill>
        <p:spPr>
          <a:xfrm flipH="1">
            <a:off x="10056312" y="-4106"/>
            <a:ext cx="8231688" cy="10291106"/>
          </a:xfrm>
          <a:prstGeom prst="rect">
            <a:avLst/>
          </a:prstGeom>
        </p:spPr>
      </p:pic>
      <p:sp>
        <p:nvSpPr>
          <p:cNvPr id="7" name="Title 1">
            <a:extLst>
              <a:ext uri="{FF2B5EF4-FFF2-40B4-BE49-F238E27FC236}">
                <a16:creationId xmlns:a16="http://schemas.microsoft.com/office/drawing/2014/main" id="{CE327560-BFDB-B5F8-9D9C-9F2EA2D7EEFB}"/>
              </a:ext>
            </a:extLst>
          </p:cNvPr>
          <p:cNvSpPr txBox="1">
            <a:spLocks/>
          </p:cNvSpPr>
          <p:nvPr/>
        </p:nvSpPr>
        <p:spPr>
          <a:xfrm>
            <a:off x="1130228" y="2997637"/>
            <a:ext cx="8553416" cy="892377"/>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_tradnl" sz="4800" b="1" noProof="0" dirty="0">
                <a:latin typeface="Lub Dub Heavy" panose="020B0603030403020204" pitchFamily="34" charset="77"/>
              </a:rPr>
              <a:t>Preguntas frecuentes </a:t>
            </a:r>
          </a:p>
          <a:p>
            <a:pPr>
              <a:lnSpc>
                <a:spcPct val="100000"/>
              </a:lnSpc>
            </a:pPr>
            <a:r>
              <a:rPr lang="es-ES_tradnl" sz="4800" b="1" noProof="0" dirty="0">
                <a:latin typeface="Lub Dub Heavy" panose="020B0603030403020204" pitchFamily="34" charset="77"/>
              </a:rPr>
              <a:t>y datos útiles</a:t>
            </a:r>
          </a:p>
        </p:txBody>
      </p:sp>
      <p:sp>
        <p:nvSpPr>
          <p:cNvPr id="10" name="TextBox 9">
            <a:extLst>
              <a:ext uri="{FF2B5EF4-FFF2-40B4-BE49-F238E27FC236}">
                <a16:creationId xmlns:a16="http://schemas.microsoft.com/office/drawing/2014/main" id="{4E13B768-DDA8-B980-D54D-A758C350DAC4}"/>
              </a:ext>
            </a:extLst>
          </p:cNvPr>
          <p:cNvSpPr txBox="1"/>
          <p:nvPr/>
        </p:nvSpPr>
        <p:spPr>
          <a:xfrm>
            <a:off x="1130228" y="4305993"/>
            <a:ext cx="5852463" cy="1384995"/>
          </a:xfrm>
          <a:prstGeom prst="rect">
            <a:avLst/>
          </a:prstGeom>
          <a:noFill/>
        </p:spPr>
        <p:txBody>
          <a:bodyPr wrap="square" rtlCol="0">
            <a:spAutoFit/>
          </a:bodyPr>
          <a:lstStyle/>
          <a:p>
            <a:r>
              <a:rPr lang="es-ES_tradnl" sz="2800" dirty="0">
                <a:solidFill>
                  <a:srgbClr val="C00000"/>
                </a:solidFill>
                <a:latin typeface="Lub Dub Medium" panose="020B0603030403020204" pitchFamily="34" charset="77"/>
              </a:rPr>
              <a:t>Entendiendo la conexión entre la salud oral y el corazón</a:t>
            </a:r>
          </a:p>
          <a:p>
            <a:endParaRPr lang="en-US" sz="2800" dirty="0"/>
          </a:p>
        </p:txBody>
      </p:sp>
    </p:spTree>
    <p:extLst>
      <p:ext uri="{BB962C8B-B14F-4D97-AF65-F5344CB8AC3E}">
        <p14:creationId xmlns:p14="http://schemas.microsoft.com/office/powerpoint/2010/main" val="2794130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EFC0AF-FB74-3AC1-80A9-5CC8CEDAAAB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A034621-9F31-4202-CFE6-144BC31C2AA6}"/>
              </a:ext>
            </a:extLst>
          </p:cNvPr>
          <p:cNvSpPr/>
          <p:nvPr/>
        </p:nvSpPr>
        <p:spPr>
          <a:xfrm>
            <a:off x="13227868" y="1"/>
            <a:ext cx="5057775" cy="10287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27" name="Content Placeholder 2">
            <a:extLst>
              <a:ext uri="{FF2B5EF4-FFF2-40B4-BE49-F238E27FC236}">
                <a16:creationId xmlns:a16="http://schemas.microsoft.com/office/drawing/2014/main" id="{9196F48F-EECA-82B7-7BCD-BBA2AF603BAE}"/>
              </a:ext>
            </a:extLst>
          </p:cNvPr>
          <p:cNvSpPr txBox="1">
            <a:spLocks/>
          </p:cNvSpPr>
          <p:nvPr/>
        </p:nvSpPr>
        <p:spPr>
          <a:xfrm>
            <a:off x="243633" y="7315042"/>
            <a:ext cx="6084749" cy="2494032"/>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1200"/>
              </a:spcAft>
            </a:pPr>
            <a:r>
              <a:rPr lang="es-ES_tradnl" sz="2700" noProof="0" dirty="0">
                <a:latin typeface="Lub Dub Medium" panose="020B0603030403020204" pitchFamily="34" charset="77"/>
              </a:rPr>
              <a:t>Cepillarte los dientes y usar hilo dental puede ayudar a mantener las encías saludables.</a:t>
            </a:r>
          </a:p>
          <a:p>
            <a:pPr>
              <a:lnSpc>
                <a:spcPct val="100000"/>
              </a:lnSpc>
              <a:spcBef>
                <a:spcPts val="0"/>
              </a:spcBef>
              <a:spcAft>
                <a:spcPts val="1200"/>
              </a:spcAft>
            </a:pPr>
            <a:r>
              <a:rPr lang="es-ES_tradnl" sz="2700" noProof="0" dirty="0">
                <a:latin typeface="Lub Dub Medium" panose="020B0603030403020204" pitchFamily="34" charset="77"/>
              </a:rPr>
              <a:t>Las visitas regulares al dentista pueden ayudar a detectar problemas a tiempo.</a:t>
            </a:r>
          </a:p>
        </p:txBody>
      </p:sp>
      <p:sp>
        <p:nvSpPr>
          <p:cNvPr id="28" name="Content Placeholder 2">
            <a:extLst>
              <a:ext uri="{FF2B5EF4-FFF2-40B4-BE49-F238E27FC236}">
                <a16:creationId xmlns:a16="http://schemas.microsoft.com/office/drawing/2014/main" id="{23F0C3E2-633D-513C-EAA5-769282A49FD9}"/>
              </a:ext>
            </a:extLst>
          </p:cNvPr>
          <p:cNvSpPr txBox="1">
            <a:spLocks/>
          </p:cNvSpPr>
          <p:nvPr/>
        </p:nvSpPr>
        <p:spPr>
          <a:xfrm>
            <a:off x="13138329" y="7315042"/>
            <a:ext cx="5147314" cy="2523083"/>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1200"/>
              </a:spcAft>
            </a:pPr>
            <a:r>
              <a:rPr lang="es-ES_tradnl" sz="2700" noProof="0" dirty="0">
                <a:latin typeface="Lub Dub Medium" panose="020B0603030403020204" pitchFamily="34" charset="77"/>
              </a:rPr>
              <a:t>Los hábitos libres de tabaco pueden contribuir  a tu salud en general.</a:t>
            </a:r>
          </a:p>
          <a:p>
            <a:pPr>
              <a:lnSpc>
                <a:spcPct val="100000"/>
              </a:lnSpc>
              <a:spcBef>
                <a:spcPts val="0"/>
              </a:spcBef>
              <a:spcAft>
                <a:spcPts val="1200"/>
              </a:spcAft>
            </a:pPr>
            <a:r>
              <a:rPr lang="es-ES_tradnl" sz="2700" noProof="0" dirty="0">
                <a:latin typeface="Lub Dub Medium" panose="020B0603030403020204" pitchFamily="34" charset="77"/>
              </a:rPr>
              <a:t>Los pequeños cambios   con el tiempo pueden hacer una diferencia.</a:t>
            </a:r>
          </a:p>
          <a:p>
            <a:pPr>
              <a:lnSpc>
                <a:spcPct val="100000"/>
              </a:lnSpc>
              <a:spcBef>
                <a:spcPts val="0"/>
              </a:spcBef>
              <a:spcAft>
                <a:spcPts val="1200"/>
              </a:spcAft>
            </a:pPr>
            <a:endParaRPr lang="es-ES_tradnl" sz="2700" noProof="0" dirty="0">
              <a:latin typeface="Lub Dub Medium" panose="020B0603030403020204" pitchFamily="34" charset="77"/>
            </a:endParaRPr>
          </a:p>
        </p:txBody>
      </p:sp>
      <p:sp>
        <p:nvSpPr>
          <p:cNvPr id="31" name="Title 1">
            <a:extLst>
              <a:ext uri="{FF2B5EF4-FFF2-40B4-BE49-F238E27FC236}">
                <a16:creationId xmlns:a16="http://schemas.microsoft.com/office/drawing/2014/main" id="{DABD9270-9219-09F3-09DB-69B070841860}"/>
              </a:ext>
            </a:extLst>
          </p:cNvPr>
          <p:cNvSpPr txBox="1">
            <a:spLocks/>
          </p:cNvSpPr>
          <p:nvPr/>
        </p:nvSpPr>
        <p:spPr>
          <a:xfrm>
            <a:off x="816521" y="2093420"/>
            <a:ext cx="17485767" cy="1988345"/>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nSpc>
                <a:spcPct val="100000"/>
              </a:lnSpc>
            </a:pPr>
            <a:r>
              <a:rPr lang="es-ES_tradnl" sz="4800" b="1" dirty="0">
                <a:latin typeface="Lub Dub Heavy" panose="020B0603030403020204" pitchFamily="34" charset="77"/>
              </a:rPr>
              <a:t>Maneras</a:t>
            </a:r>
            <a:r>
              <a:rPr lang="es-ES_tradnl" sz="4800" b="1" noProof="0" dirty="0">
                <a:latin typeface="Lub Dub Heavy" panose="020B0603030403020204" pitchFamily="34" charset="77"/>
              </a:rPr>
              <a:t> simples de cuidar tu boca y tu corazón</a:t>
            </a:r>
          </a:p>
        </p:txBody>
      </p:sp>
      <p:sp>
        <p:nvSpPr>
          <p:cNvPr id="34" name="Content Placeholder 2">
            <a:extLst>
              <a:ext uri="{FF2B5EF4-FFF2-40B4-BE49-F238E27FC236}">
                <a16:creationId xmlns:a16="http://schemas.microsoft.com/office/drawing/2014/main" id="{3A53B239-A72A-ACBC-D0B0-A8A28C6474DB}"/>
              </a:ext>
            </a:extLst>
          </p:cNvPr>
          <p:cNvSpPr txBox="1">
            <a:spLocks/>
          </p:cNvSpPr>
          <p:nvPr/>
        </p:nvSpPr>
        <p:spPr>
          <a:xfrm>
            <a:off x="816521" y="3471618"/>
            <a:ext cx="16607334" cy="1220178"/>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spcBef>
                <a:spcPts val="0"/>
              </a:spcBef>
              <a:spcAft>
                <a:spcPts val="2700"/>
              </a:spcAft>
              <a:buFont typeface="Arial" panose="020B0604020202020204" pitchFamily="34" charset="0"/>
              <a:buNone/>
            </a:pPr>
            <a:r>
              <a:rPr lang="es-ES_tradnl" sz="2800" dirty="0">
                <a:latin typeface="Lub Dub Medium" panose="020B0603030403020204" pitchFamily="34" charset="77"/>
              </a:rPr>
              <a:t>P</a:t>
            </a:r>
            <a:r>
              <a:rPr lang="es-ES_tradnl" sz="2800" noProof="0" dirty="0">
                <a:latin typeface="Lub Dub Medium" panose="020B0603030403020204" pitchFamily="34" charset="77"/>
              </a:rPr>
              <a:t>equeños hábitos diarios pueden contribuir tanto a la salud oral como a la salud del corazón. Puedes comenzar con </a:t>
            </a:r>
            <a:r>
              <a:rPr lang="es-ES_tradnl" sz="2800" dirty="0">
                <a:latin typeface="Lub Dub Medium" panose="020B0603030403020204" pitchFamily="34" charset="77"/>
              </a:rPr>
              <a:t>aquellos </a:t>
            </a:r>
            <a:r>
              <a:rPr lang="es-ES_tradnl" sz="2800" noProof="0" dirty="0">
                <a:latin typeface="Lub Dub Medium" panose="020B0603030403020204" pitchFamily="34" charset="77"/>
              </a:rPr>
              <a:t>pasos simples que tú sientes que son posibles y realistas.</a:t>
            </a:r>
          </a:p>
        </p:txBody>
      </p:sp>
      <p:sp>
        <p:nvSpPr>
          <p:cNvPr id="35" name="Freeform 5" descr="The American Heart Association">
            <a:extLst>
              <a:ext uri="{FF2B5EF4-FFF2-40B4-BE49-F238E27FC236}">
                <a16:creationId xmlns:a16="http://schemas.microsoft.com/office/drawing/2014/main" id="{AC70ADDA-C2FA-11BD-ADBE-F54B29752131}"/>
              </a:ext>
            </a:extLst>
          </p:cNvPr>
          <p:cNvSpPr/>
          <p:nvPr/>
        </p:nvSpPr>
        <p:spPr>
          <a:xfrm>
            <a:off x="16253594" y="569151"/>
            <a:ext cx="1562223" cy="843601"/>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36" name="Content Placeholder 2">
            <a:extLst>
              <a:ext uri="{FF2B5EF4-FFF2-40B4-BE49-F238E27FC236}">
                <a16:creationId xmlns:a16="http://schemas.microsoft.com/office/drawing/2014/main" id="{100CA4F2-C6C9-7312-2737-B1116A5698A0}"/>
              </a:ext>
            </a:extLst>
          </p:cNvPr>
          <p:cNvSpPr txBox="1">
            <a:spLocks/>
          </p:cNvSpPr>
          <p:nvPr/>
        </p:nvSpPr>
        <p:spPr>
          <a:xfrm>
            <a:off x="6389361" y="7315042"/>
            <a:ext cx="6771114" cy="2494032"/>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ct val="100000"/>
              </a:lnSpc>
              <a:spcBef>
                <a:spcPts val="0"/>
              </a:spcBef>
              <a:spcAft>
                <a:spcPts val="1200"/>
              </a:spcAft>
            </a:pPr>
            <a:r>
              <a:rPr lang="es-ES_tradnl" sz="2700" noProof="0" dirty="0">
                <a:latin typeface="Lub Dub Medium" panose="020B0603030403020204" pitchFamily="34" charset="77"/>
              </a:rPr>
              <a:t>Conocer y controlar tu presión arterial puede ayudar a proteger     la salud de tu corazón.</a:t>
            </a:r>
          </a:p>
          <a:p>
            <a:pPr>
              <a:lnSpc>
                <a:spcPct val="100000"/>
              </a:lnSpc>
              <a:spcBef>
                <a:spcPts val="0"/>
              </a:spcBef>
              <a:spcAft>
                <a:spcPts val="1200"/>
              </a:spcAft>
            </a:pPr>
            <a:r>
              <a:rPr lang="es-ES_tradnl" sz="2700" noProof="0" dirty="0">
                <a:latin typeface="Lub Dub Medium" panose="020B0603030403020204" pitchFamily="34" charset="77"/>
              </a:rPr>
              <a:t>Tu selección de alimentos y bebidas pueden afectar tanto tu salud oral como la salud de tu corazón.</a:t>
            </a:r>
          </a:p>
        </p:txBody>
      </p:sp>
      <p:sp>
        <p:nvSpPr>
          <p:cNvPr id="3" name="Rectangle 2">
            <a:extLst>
              <a:ext uri="{FF2B5EF4-FFF2-40B4-BE49-F238E27FC236}">
                <a16:creationId xmlns:a16="http://schemas.microsoft.com/office/drawing/2014/main" id="{C18C9F78-D0ED-AD02-8CDE-6A6396080578}"/>
              </a:ext>
            </a:extLst>
          </p:cNvPr>
          <p:cNvSpPr/>
          <p:nvPr/>
        </p:nvSpPr>
        <p:spPr>
          <a:xfrm>
            <a:off x="160508" y="519017"/>
            <a:ext cx="18127492"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5" name="Picture 4">
            <a:extLst>
              <a:ext uri="{FF2B5EF4-FFF2-40B4-BE49-F238E27FC236}">
                <a16:creationId xmlns:a16="http://schemas.microsoft.com/office/drawing/2014/main" id="{11890D00-B74B-8F48-D53B-ACF2EFF44370}"/>
              </a:ext>
            </a:extLst>
          </p:cNvPr>
          <p:cNvPicPr>
            <a:picLocks noChangeAspect="1"/>
          </p:cNvPicPr>
          <p:nvPr/>
        </p:nvPicPr>
        <p:blipFill>
          <a:blip r:embed="rId5"/>
          <a:stretch>
            <a:fillRect/>
          </a:stretch>
        </p:blipFill>
        <p:spPr>
          <a:xfrm>
            <a:off x="690086" y="699161"/>
            <a:ext cx="8408194" cy="1573311"/>
          </a:xfrm>
          <a:prstGeom prst="rect">
            <a:avLst/>
          </a:prstGeom>
        </p:spPr>
      </p:pic>
      <p:grpSp>
        <p:nvGrpSpPr>
          <p:cNvPr id="29" name="Group 28">
            <a:extLst>
              <a:ext uri="{FF2B5EF4-FFF2-40B4-BE49-F238E27FC236}">
                <a16:creationId xmlns:a16="http://schemas.microsoft.com/office/drawing/2014/main" id="{1A973140-C476-5C51-E6BE-BC90045C9574}"/>
              </a:ext>
            </a:extLst>
          </p:cNvPr>
          <p:cNvGrpSpPr/>
          <p:nvPr/>
        </p:nvGrpSpPr>
        <p:grpSpPr>
          <a:xfrm>
            <a:off x="0" y="4605090"/>
            <a:ext cx="18285643" cy="2494032"/>
            <a:chOff x="0" y="4887715"/>
            <a:chExt cx="18285643" cy="2494032"/>
          </a:xfrm>
        </p:grpSpPr>
        <p:pic>
          <p:nvPicPr>
            <p:cNvPr id="14" name="Picture 13">
              <a:extLst>
                <a:ext uri="{FF2B5EF4-FFF2-40B4-BE49-F238E27FC236}">
                  <a16:creationId xmlns:a16="http://schemas.microsoft.com/office/drawing/2014/main" id="{7D1BB89E-522A-7ACD-CDAC-7F4462F648B8}"/>
                </a:ext>
              </a:extLst>
            </p:cNvPr>
            <p:cNvPicPr>
              <a:picLocks noChangeAspect="1"/>
            </p:cNvPicPr>
            <p:nvPr/>
          </p:nvPicPr>
          <p:blipFill>
            <a:blip r:embed="rId6"/>
            <a:stretch>
              <a:fillRect/>
            </a:stretch>
          </p:blipFill>
          <p:spPr>
            <a:xfrm>
              <a:off x="0" y="4887715"/>
              <a:ext cx="3650453" cy="2494032"/>
            </a:xfrm>
            <a:prstGeom prst="rect">
              <a:avLst/>
            </a:prstGeom>
          </p:spPr>
        </p:pic>
        <p:pic>
          <p:nvPicPr>
            <p:cNvPr id="15" name="Picture 14">
              <a:extLst>
                <a:ext uri="{FF2B5EF4-FFF2-40B4-BE49-F238E27FC236}">
                  <a16:creationId xmlns:a16="http://schemas.microsoft.com/office/drawing/2014/main" id="{3EC97C34-24AE-DD7C-C23C-E0F50BB47C3D}"/>
                </a:ext>
              </a:extLst>
            </p:cNvPr>
            <p:cNvPicPr>
              <a:picLocks noChangeAspect="1"/>
            </p:cNvPicPr>
            <p:nvPr/>
          </p:nvPicPr>
          <p:blipFill>
            <a:blip r:embed="rId7"/>
            <a:stretch>
              <a:fillRect/>
            </a:stretch>
          </p:blipFill>
          <p:spPr>
            <a:xfrm>
              <a:off x="7330351" y="4887715"/>
              <a:ext cx="3653036" cy="2467829"/>
            </a:xfrm>
            <a:prstGeom prst="rect">
              <a:avLst/>
            </a:prstGeom>
          </p:spPr>
        </p:pic>
        <p:pic>
          <p:nvPicPr>
            <p:cNvPr id="16" name="Picture 15">
              <a:extLst>
                <a:ext uri="{FF2B5EF4-FFF2-40B4-BE49-F238E27FC236}">
                  <a16:creationId xmlns:a16="http://schemas.microsoft.com/office/drawing/2014/main" id="{BB8E2B6F-811A-0DF9-2D36-EAC43C4327F3}"/>
                </a:ext>
              </a:extLst>
            </p:cNvPr>
            <p:cNvPicPr>
              <a:picLocks noChangeAspect="1"/>
            </p:cNvPicPr>
            <p:nvPr/>
          </p:nvPicPr>
          <p:blipFill>
            <a:blip r:embed="rId8"/>
            <a:stretch>
              <a:fillRect/>
            </a:stretch>
          </p:blipFill>
          <p:spPr>
            <a:xfrm>
              <a:off x="14632628" y="4887715"/>
              <a:ext cx="3653015" cy="2467815"/>
            </a:xfrm>
            <a:prstGeom prst="rect">
              <a:avLst/>
            </a:prstGeom>
          </p:spPr>
        </p:pic>
        <p:pic>
          <p:nvPicPr>
            <p:cNvPr id="19" name="Picture 18">
              <a:extLst>
                <a:ext uri="{FF2B5EF4-FFF2-40B4-BE49-F238E27FC236}">
                  <a16:creationId xmlns:a16="http://schemas.microsoft.com/office/drawing/2014/main" id="{A2C5652E-FCA3-49BA-2D64-20A6D60D7F2F}"/>
                </a:ext>
              </a:extLst>
            </p:cNvPr>
            <p:cNvPicPr>
              <a:picLocks noChangeAspect="1"/>
            </p:cNvPicPr>
            <p:nvPr/>
          </p:nvPicPr>
          <p:blipFill>
            <a:blip r:embed="rId9"/>
            <a:stretch>
              <a:fillRect/>
            </a:stretch>
          </p:blipFill>
          <p:spPr>
            <a:xfrm>
              <a:off x="3643323" y="4887715"/>
              <a:ext cx="3691824" cy="2494032"/>
            </a:xfrm>
            <a:prstGeom prst="rect">
              <a:avLst/>
            </a:prstGeom>
          </p:spPr>
        </p:pic>
        <p:pic>
          <p:nvPicPr>
            <p:cNvPr id="20" name="Picture 19">
              <a:extLst>
                <a:ext uri="{FF2B5EF4-FFF2-40B4-BE49-F238E27FC236}">
                  <a16:creationId xmlns:a16="http://schemas.microsoft.com/office/drawing/2014/main" id="{E123D958-E3FC-0460-2858-7E62ED6BB5F0}"/>
                </a:ext>
              </a:extLst>
            </p:cNvPr>
            <p:cNvPicPr>
              <a:picLocks noChangeAspect="1"/>
            </p:cNvPicPr>
            <p:nvPr/>
          </p:nvPicPr>
          <p:blipFill>
            <a:blip r:embed="rId10"/>
            <a:stretch>
              <a:fillRect/>
            </a:stretch>
          </p:blipFill>
          <p:spPr>
            <a:xfrm>
              <a:off x="10988183" y="4887715"/>
              <a:ext cx="3653036" cy="2467829"/>
            </a:xfrm>
            <a:prstGeom prst="rect">
              <a:avLst/>
            </a:prstGeom>
          </p:spPr>
        </p:pic>
      </p:grpSp>
    </p:spTree>
    <p:extLst>
      <p:ext uri="{BB962C8B-B14F-4D97-AF65-F5344CB8AC3E}">
        <p14:creationId xmlns:p14="http://schemas.microsoft.com/office/powerpoint/2010/main" val="3788308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689B6-7D66-0602-4428-0F8F1145E80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B94336-151E-839E-7DAE-1C5F523A7444}"/>
              </a:ext>
            </a:extLst>
          </p:cNvPr>
          <p:cNvSpPr>
            <a:spLocks noGrp="1"/>
          </p:cNvSpPr>
          <p:nvPr>
            <p:ph type="title"/>
          </p:nvPr>
        </p:nvSpPr>
        <p:spPr>
          <a:xfrm>
            <a:off x="653200" y="2352256"/>
            <a:ext cx="7564034" cy="1836731"/>
          </a:xfrm>
        </p:spPr>
        <p:txBody>
          <a:bodyPr>
            <a:normAutofit/>
          </a:bodyPr>
          <a:lstStyle/>
          <a:p>
            <a:r>
              <a:rPr lang="es-ES_tradnl" sz="4800" b="1" dirty="0">
                <a:latin typeface="Lub Dub Heavy" panose="020B0603030403020204" pitchFamily="34" charset="77"/>
              </a:rPr>
              <a:t>Aprovecha al máximo tu visita al dentista</a:t>
            </a:r>
            <a:endParaRPr lang="es-ES_tradnl" sz="4800" b="1" dirty="0">
              <a:solidFill>
                <a:srgbClr val="202020"/>
              </a:solidFill>
              <a:latin typeface="Lub Dub Heavy" panose="020B0603030403020204" pitchFamily="34" charset="77"/>
            </a:endParaRPr>
          </a:p>
        </p:txBody>
      </p:sp>
      <p:grpSp>
        <p:nvGrpSpPr>
          <p:cNvPr id="11" name="Group 16">
            <a:extLst>
              <a:ext uri="{FF2B5EF4-FFF2-40B4-BE49-F238E27FC236}">
                <a16:creationId xmlns:a16="http://schemas.microsoft.com/office/drawing/2014/main" id="{BCCEC625-42FE-F853-FBEE-32BC3700C879}"/>
              </a:ext>
              <a:ext uri="{C183D7F6-B498-43B3-948B-1728B52AA6E4}">
                <adec:decorative xmlns:adec="http://schemas.microsoft.com/office/drawing/2017/decorative" val="1"/>
              </a:ext>
            </a:extLst>
          </p:cNvPr>
          <p:cNvGrpSpPr/>
          <p:nvPr/>
        </p:nvGrpSpPr>
        <p:grpSpPr>
          <a:xfrm>
            <a:off x="10058400" y="1671351"/>
            <a:ext cx="8239078" cy="1338549"/>
            <a:chOff x="0" y="0"/>
            <a:chExt cx="2169963" cy="352540"/>
          </a:xfrm>
          <a:solidFill>
            <a:srgbClr val="C00000"/>
          </a:solidFill>
        </p:grpSpPr>
        <p:sp>
          <p:nvSpPr>
            <p:cNvPr id="12" name="Freeform 17">
              <a:extLst>
                <a:ext uri="{FF2B5EF4-FFF2-40B4-BE49-F238E27FC236}">
                  <a16:creationId xmlns:a16="http://schemas.microsoft.com/office/drawing/2014/main" id="{ACF8E073-059C-32DE-16FC-9D7003F6C834}"/>
                </a:ext>
              </a:extLst>
            </p:cNvPr>
            <p:cNvSpPr/>
            <p:nvPr/>
          </p:nvSpPr>
          <p:spPr>
            <a:xfrm>
              <a:off x="0" y="0"/>
              <a:ext cx="2169963" cy="352540"/>
            </a:xfrm>
            <a:custGeom>
              <a:avLst/>
              <a:gdLst/>
              <a:ahLst/>
              <a:cxnLst/>
              <a:rect l="l" t="t" r="r" b="b"/>
              <a:pathLst>
                <a:path w="2169963" h="352540">
                  <a:moveTo>
                    <a:pt x="0" y="0"/>
                  </a:moveTo>
                  <a:lnTo>
                    <a:pt x="2169963" y="0"/>
                  </a:lnTo>
                  <a:lnTo>
                    <a:pt x="2169963" y="352540"/>
                  </a:lnTo>
                  <a:lnTo>
                    <a:pt x="0" y="35254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sp>
          <p:nvSpPr>
            <p:cNvPr id="13" name="TextBox 18">
              <a:extLst>
                <a:ext uri="{FF2B5EF4-FFF2-40B4-BE49-F238E27FC236}">
                  <a16:creationId xmlns:a16="http://schemas.microsoft.com/office/drawing/2014/main" id="{A890D2F7-50A0-7663-3592-8FE9B6592298}"/>
                </a:ext>
              </a:extLst>
            </p:cNvPr>
            <p:cNvSpPr txBox="1"/>
            <p:nvPr/>
          </p:nvSpPr>
          <p:spPr>
            <a:xfrm>
              <a:off x="0" y="-57150"/>
              <a:ext cx="2169963" cy="409690"/>
            </a:xfrm>
            <a:prstGeom prst="rect">
              <a:avLst/>
            </a:prstGeom>
            <a:grpFill/>
          </p:spPr>
          <p:txBody>
            <a:bodyPr lIns="50800" tIns="50800" rIns="50800" bIns="50800" rtlCol="0" anchor="ctr"/>
            <a:lstStyle/>
            <a:p>
              <a:pPr marL="0" marR="0" lvl="0" indent="0" algn="ctr" defTabSz="914400" rtl="0" eaLnBrk="1" fontAlgn="auto" latinLnBrk="0" hangingPunct="1">
                <a:lnSpc>
                  <a:spcPts val="3396"/>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grpSp>
      <p:sp>
        <p:nvSpPr>
          <p:cNvPr id="14" name="TextBox 13">
            <a:extLst>
              <a:ext uri="{FF2B5EF4-FFF2-40B4-BE49-F238E27FC236}">
                <a16:creationId xmlns:a16="http://schemas.microsoft.com/office/drawing/2014/main" id="{7127821B-F3A9-D4E2-83E1-5695002D96A8}"/>
              </a:ext>
              <a:ext uri="{C183D7F6-B498-43B3-948B-1728B52AA6E4}">
                <adec:decorative xmlns:adec="http://schemas.microsoft.com/office/drawing/2017/decorative" val="0"/>
              </a:ext>
            </a:extLst>
          </p:cNvPr>
          <p:cNvSpPr txBox="1"/>
          <p:nvPr/>
        </p:nvSpPr>
        <p:spPr>
          <a:xfrm>
            <a:off x="717579" y="4040074"/>
            <a:ext cx="8694418" cy="861774"/>
          </a:xfrm>
          <a:prstGeom prst="rect">
            <a:avLst/>
          </a:prstGeom>
        </p:spPr>
        <p:txBody>
          <a:bodyPr wrap="square" lIns="0" tIns="0" rIns="0" bIns="0" rtlCol="0" anchor="t">
            <a:spAutoFit/>
          </a:bodyPr>
          <a:lstStyle/>
          <a:p>
            <a:pPr defTabSz="914400">
              <a:defRPr/>
            </a:pPr>
            <a:r>
              <a:rPr lang="es-ES_tradnl" sz="2800" dirty="0">
                <a:latin typeface="Lub Dub Medium" panose="020B0603030403020204" pitchFamily="34" charset="77"/>
              </a:rPr>
              <a:t>Una visita al dentista puede ser una oportunidad más para apoyar tu salud en general.</a:t>
            </a:r>
          </a:p>
        </p:txBody>
      </p:sp>
      <p:sp>
        <p:nvSpPr>
          <p:cNvPr id="4" name="TextBox 6">
            <a:extLst>
              <a:ext uri="{FF2B5EF4-FFF2-40B4-BE49-F238E27FC236}">
                <a16:creationId xmlns:a16="http://schemas.microsoft.com/office/drawing/2014/main" id="{1327875B-9CDF-9FB0-3B8B-205B4B5D1B65}"/>
              </a:ext>
            </a:extLst>
          </p:cNvPr>
          <p:cNvSpPr txBox="1"/>
          <p:nvPr/>
        </p:nvSpPr>
        <p:spPr>
          <a:xfrm>
            <a:off x="717579" y="5020379"/>
            <a:ext cx="9141318" cy="5001369"/>
          </a:xfrm>
          <a:prstGeom prst="rect">
            <a:avLst/>
          </a:prstGeom>
        </p:spPr>
        <p:txBody>
          <a:bodyPr wrap="square" lIns="0" tIns="0" rIns="0" bIns="0" rtlCol="0" anchor="t">
            <a:spAutoFit/>
          </a:bodyPr>
          <a:lstStyle/>
          <a:p>
            <a:pPr marL="457200" indent="-457200">
              <a:lnSpc>
                <a:spcPct val="100000"/>
              </a:lnSpc>
              <a:spcBef>
                <a:spcPts val="0"/>
              </a:spcBef>
              <a:spcAft>
                <a:spcPts val="1800"/>
              </a:spcAft>
              <a:buFont typeface="Arial" panose="020B0604020202020204" pitchFamily="34" charset="0"/>
              <a:buChar char="•"/>
            </a:pPr>
            <a:r>
              <a:rPr lang="es-ES_tradnl" sz="2800" dirty="0">
                <a:latin typeface="Lub Dub Medium" panose="020B0603030403020204" pitchFamily="34" charset="77"/>
              </a:rPr>
              <a:t>Compartir información actualizada sobre tu  salud puede ayudar a tu equipo dental a atenderte de manera segura.</a:t>
            </a:r>
          </a:p>
          <a:p>
            <a:pPr marL="457200" indent="-457200">
              <a:lnSpc>
                <a:spcPct val="100000"/>
              </a:lnSpc>
              <a:spcBef>
                <a:spcPts val="0"/>
              </a:spcBef>
              <a:spcAft>
                <a:spcPts val="1800"/>
              </a:spcAft>
              <a:buFont typeface="Arial" panose="020B0604020202020204" pitchFamily="34" charset="0"/>
              <a:buChar char="•"/>
            </a:pPr>
            <a:r>
              <a:rPr lang="es-ES_tradnl" sz="2800" dirty="0">
                <a:latin typeface="Lub Dub Medium" panose="020B0603030403020204" pitchFamily="34" charset="77"/>
              </a:rPr>
              <a:t>Hablar sobre el sangrado de las encías, el dolor   o cualquier cambio en tu boca puede ser útil.</a:t>
            </a:r>
          </a:p>
          <a:p>
            <a:pPr marL="457200" indent="-457200">
              <a:lnSpc>
                <a:spcPct val="100000"/>
              </a:lnSpc>
              <a:spcBef>
                <a:spcPts val="0"/>
              </a:spcBef>
              <a:spcAft>
                <a:spcPts val="1800"/>
              </a:spcAft>
              <a:buFont typeface="Arial" panose="020B0604020202020204" pitchFamily="34" charset="0"/>
              <a:buChar char="•"/>
            </a:pPr>
            <a:r>
              <a:rPr lang="es-ES_tradnl" sz="2800" dirty="0">
                <a:latin typeface="Lub Dub Medium" panose="020B0603030403020204" pitchFamily="34" charset="77"/>
              </a:rPr>
              <a:t>Hacer preguntas sobre tu presión arterial o los próximos pasos a seguir puede ayudarte a comprender mejor.</a:t>
            </a:r>
          </a:p>
          <a:p>
            <a:pPr marL="457200" indent="-457200">
              <a:lnSpc>
                <a:spcPct val="100000"/>
              </a:lnSpc>
              <a:spcBef>
                <a:spcPts val="0"/>
              </a:spcBef>
              <a:spcAft>
                <a:spcPts val="1800"/>
              </a:spcAft>
              <a:buFont typeface="Arial" panose="020B0604020202020204" pitchFamily="34" charset="0"/>
              <a:buChar char="•"/>
            </a:pPr>
            <a:r>
              <a:rPr lang="es-ES_tradnl" sz="2800" dirty="0">
                <a:latin typeface="Lub Dub Medium" panose="020B0603030403020204" pitchFamily="34" charset="77"/>
              </a:rPr>
              <a:t>El seguimiento de tu cuidado puede ayudar a conectar tu salud dental con tu salud en general.</a:t>
            </a:r>
          </a:p>
        </p:txBody>
      </p:sp>
      <p:pic>
        <p:nvPicPr>
          <p:cNvPr id="3" name="Picture 2">
            <a:extLst>
              <a:ext uri="{FF2B5EF4-FFF2-40B4-BE49-F238E27FC236}">
                <a16:creationId xmlns:a16="http://schemas.microsoft.com/office/drawing/2014/main" id="{ABF0E64C-466C-6FC1-0CC5-2612E32C7012}"/>
              </a:ext>
            </a:extLst>
          </p:cNvPr>
          <p:cNvPicPr>
            <a:picLocks noChangeAspect="1"/>
          </p:cNvPicPr>
          <p:nvPr/>
        </p:nvPicPr>
        <p:blipFill>
          <a:blip r:embed="rId3" cstate="hqprint">
            <a:extLst>
              <a:ext uri="{28A0092B-C50C-407E-A947-70E740481C1C}">
                <a14:useLocalDpi xmlns:a14="http://schemas.microsoft.com/office/drawing/2010/main"/>
              </a:ext>
            </a:extLst>
          </a:blip>
          <a:srcRect l="20226" r="15140"/>
          <a:stretch>
            <a:fillRect/>
          </a:stretch>
        </p:blipFill>
        <p:spPr>
          <a:xfrm>
            <a:off x="10058400" y="0"/>
            <a:ext cx="8239078" cy="10287000"/>
          </a:xfrm>
          <a:prstGeom prst="rect">
            <a:avLst/>
          </a:prstGeom>
          <a:ln>
            <a:solidFill>
              <a:schemeClr val="bg1"/>
            </a:solidFill>
          </a:ln>
          <a:effectLst/>
        </p:spPr>
      </p:pic>
      <p:sp>
        <p:nvSpPr>
          <p:cNvPr id="9" name="Rectangle 8">
            <a:extLst>
              <a:ext uri="{FF2B5EF4-FFF2-40B4-BE49-F238E27FC236}">
                <a16:creationId xmlns:a16="http://schemas.microsoft.com/office/drawing/2014/main" id="{BD48B962-412A-E4B0-54B2-96195A0A7B47}"/>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pic>
        <p:nvPicPr>
          <p:cNvPr id="15" name="Picture 14">
            <a:extLst>
              <a:ext uri="{FF2B5EF4-FFF2-40B4-BE49-F238E27FC236}">
                <a16:creationId xmlns:a16="http://schemas.microsoft.com/office/drawing/2014/main" id="{44D0FFC2-B89D-CCDE-9162-78B1CAD8BBCD}"/>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750596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D5564-FDE2-F3A6-DB47-BDF87697FE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E0C92-3847-50DC-AD8F-2446605F440B}"/>
              </a:ext>
            </a:extLst>
          </p:cNvPr>
          <p:cNvSpPr>
            <a:spLocks noGrp="1"/>
          </p:cNvSpPr>
          <p:nvPr>
            <p:ph type="title"/>
          </p:nvPr>
        </p:nvSpPr>
        <p:spPr>
          <a:xfrm>
            <a:off x="748824" y="2272472"/>
            <a:ext cx="9010649" cy="2157412"/>
          </a:xfrm>
        </p:spPr>
        <p:txBody>
          <a:bodyPr/>
          <a:lstStyle/>
          <a:p>
            <a:r>
              <a:rPr lang="es-ES_tradnl" sz="4800" b="1" noProof="0" dirty="0">
                <a:latin typeface="Lub Dub Heavy" panose="020B0603030403020204" pitchFamily="34" charset="77"/>
              </a:rPr>
              <a:t>Preguntas útiles para tu visita al dentista o al médico</a:t>
            </a:r>
          </a:p>
        </p:txBody>
      </p:sp>
      <p:sp>
        <p:nvSpPr>
          <p:cNvPr id="3" name="Content Placeholder 2">
            <a:extLst>
              <a:ext uri="{FF2B5EF4-FFF2-40B4-BE49-F238E27FC236}">
                <a16:creationId xmlns:a16="http://schemas.microsoft.com/office/drawing/2014/main" id="{D213F946-AE2F-9E80-B076-FBE2375D166A}"/>
              </a:ext>
            </a:extLst>
          </p:cNvPr>
          <p:cNvSpPr>
            <a:spLocks noGrp="1"/>
          </p:cNvSpPr>
          <p:nvPr>
            <p:ph sz="half" idx="1"/>
          </p:nvPr>
        </p:nvSpPr>
        <p:spPr>
          <a:xfrm>
            <a:off x="850106" y="4230379"/>
            <a:ext cx="9289574" cy="5613400"/>
          </a:xfrm>
        </p:spPr>
        <p:txBody>
          <a:bodyPr>
            <a:noAutofit/>
          </a:bodyPr>
          <a:lstStyle/>
          <a:p>
            <a:pPr>
              <a:lnSpc>
                <a:spcPct val="100000"/>
              </a:lnSpc>
              <a:spcBef>
                <a:spcPts val="0"/>
              </a:spcBef>
              <a:spcAft>
                <a:spcPts val="1800"/>
              </a:spcAft>
            </a:pPr>
            <a:r>
              <a:rPr lang="es-ES_tradnl" sz="2800" noProof="0" dirty="0">
                <a:solidFill>
                  <a:schemeClr val="tx1"/>
                </a:solidFill>
                <a:latin typeface="Lub Dub Medium" panose="020B0603030403020204" pitchFamily="34" charset="77"/>
              </a:rPr>
              <a:t>Una pregunta sencilla puede ayudarte a comprender mejor tu cuidado.</a:t>
            </a:r>
          </a:p>
          <a:p>
            <a:pPr marL="457200" indent="-457200">
              <a:lnSpc>
                <a:spcPct val="100000"/>
              </a:lnSpc>
              <a:spcBef>
                <a:spcPts val="0"/>
              </a:spcBef>
              <a:spcAft>
                <a:spcPts val="1800"/>
              </a:spcAft>
              <a:buFont typeface="Arial" panose="020B0604020202020204" pitchFamily="34" charset="0"/>
              <a:buChar char="•"/>
            </a:pPr>
            <a:r>
              <a:rPr lang="es-ES_tradnl" sz="2800" noProof="0" dirty="0">
                <a:solidFill>
                  <a:schemeClr val="tx1"/>
                </a:solidFill>
                <a:latin typeface="Lub Dub Medium" panose="020B0603030403020204" pitchFamily="34" charset="77"/>
              </a:rPr>
              <a:t>¿Mis encías se ven saludables?</a:t>
            </a:r>
          </a:p>
          <a:p>
            <a:pPr marL="457200" indent="-457200">
              <a:lnSpc>
                <a:spcPct val="100000"/>
              </a:lnSpc>
              <a:spcBef>
                <a:spcPts val="0"/>
              </a:spcBef>
              <a:spcAft>
                <a:spcPts val="1800"/>
              </a:spcAft>
              <a:buFont typeface="Arial" panose="020B0604020202020204" pitchFamily="34" charset="0"/>
              <a:buChar char="•"/>
            </a:pPr>
            <a:r>
              <a:rPr lang="es-ES_tradnl" sz="2800" noProof="0" dirty="0">
                <a:solidFill>
                  <a:schemeClr val="tx1"/>
                </a:solidFill>
                <a:latin typeface="Lub Dub Medium" panose="020B0603030403020204" pitchFamily="34" charset="77"/>
              </a:rPr>
              <a:t>¿Qué significa mi lectura de presión arterial?</a:t>
            </a:r>
          </a:p>
          <a:p>
            <a:pPr marL="457200" indent="-457200">
              <a:lnSpc>
                <a:spcPct val="100000"/>
              </a:lnSpc>
              <a:spcBef>
                <a:spcPts val="0"/>
              </a:spcBef>
              <a:spcAft>
                <a:spcPts val="1800"/>
              </a:spcAft>
              <a:buFont typeface="Arial" panose="020B0604020202020204" pitchFamily="34" charset="0"/>
              <a:buChar char="•"/>
            </a:pPr>
            <a:r>
              <a:rPr lang="es-ES_tradnl" sz="2800" noProof="0" dirty="0">
                <a:solidFill>
                  <a:schemeClr val="tx1"/>
                </a:solidFill>
                <a:latin typeface="Lub Dub Medium" panose="020B0603030403020204" pitchFamily="34" charset="77"/>
              </a:rPr>
              <a:t>¿Sería útil recibir atención médica de seguimiento?</a:t>
            </a:r>
          </a:p>
          <a:p>
            <a:pPr marL="457200" indent="-457200">
              <a:lnSpc>
                <a:spcPct val="100000"/>
              </a:lnSpc>
              <a:spcBef>
                <a:spcPts val="0"/>
              </a:spcBef>
              <a:spcAft>
                <a:spcPts val="1800"/>
              </a:spcAft>
              <a:buFont typeface="Arial" panose="020B0604020202020204" pitchFamily="34" charset="0"/>
              <a:buChar char="•"/>
            </a:pPr>
            <a:r>
              <a:rPr lang="es-ES_tradnl" sz="2800" noProof="0" dirty="0">
                <a:solidFill>
                  <a:schemeClr val="tx1"/>
                </a:solidFill>
                <a:latin typeface="Lub Dub Medium" panose="020B0603030403020204" pitchFamily="34" charset="77"/>
              </a:rPr>
              <a:t>¿Cuál es un paso que puedo dar?</a:t>
            </a:r>
          </a:p>
          <a:p>
            <a:pPr marL="457200" indent="-457200">
              <a:lnSpc>
                <a:spcPct val="100000"/>
              </a:lnSpc>
              <a:spcBef>
                <a:spcPts val="0"/>
              </a:spcBef>
              <a:spcAft>
                <a:spcPts val="1800"/>
              </a:spcAft>
              <a:buFont typeface="Arial" panose="020B0604020202020204" pitchFamily="34" charset="0"/>
              <a:buChar char="•"/>
            </a:pPr>
            <a:r>
              <a:rPr lang="es-ES_tradnl" sz="2800" noProof="0" dirty="0">
                <a:solidFill>
                  <a:schemeClr val="tx1"/>
                </a:solidFill>
                <a:latin typeface="Lub Dub Medium" panose="020B0603030403020204" pitchFamily="34" charset="77"/>
              </a:rPr>
              <a:t>No tienes que hacer todas las preguntas; comienza con la que sea más importante para ti.</a:t>
            </a:r>
          </a:p>
        </p:txBody>
      </p:sp>
      <p:pic>
        <p:nvPicPr>
          <p:cNvPr id="5" name="Picture 4">
            <a:extLst>
              <a:ext uri="{FF2B5EF4-FFF2-40B4-BE49-F238E27FC236}">
                <a16:creationId xmlns:a16="http://schemas.microsoft.com/office/drawing/2014/main" id="{6F6FB8BA-86F1-31C1-BAF0-B967050F03CF}"/>
              </a:ext>
            </a:extLst>
          </p:cNvPr>
          <p:cNvPicPr>
            <a:picLocks noChangeAspect="1"/>
          </p:cNvPicPr>
          <p:nvPr/>
        </p:nvPicPr>
        <p:blipFill>
          <a:blip r:embed="rId3" cstate="hqprint">
            <a:extLst>
              <a:ext uri="{28A0092B-C50C-407E-A947-70E740481C1C}">
                <a14:useLocalDpi xmlns:a14="http://schemas.microsoft.com/office/drawing/2010/main"/>
              </a:ext>
            </a:extLst>
          </a:blip>
          <a:srcRect l="8934" r="8476"/>
          <a:stretch>
            <a:fillRect/>
          </a:stretch>
        </p:blipFill>
        <p:spPr>
          <a:xfrm flipH="1">
            <a:off x="10139680" y="0"/>
            <a:ext cx="8148320" cy="10287000"/>
          </a:xfrm>
          <a:prstGeom prst="rect">
            <a:avLst/>
          </a:prstGeom>
          <a:ln>
            <a:solidFill>
              <a:schemeClr val="bg1"/>
            </a:solidFill>
          </a:ln>
          <a:effectLst/>
        </p:spPr>
      </p:pic>
      <p:sp>
        <p:nvSpPr>
          <p:cNvPr id="9" name="Rectangle 8">
            <a:extLst>
              <a:ext uri="{FF2B5EF4-FFF2-40B4-BE49-F238E27FC236}">
                <a16:creationId xmlns:a16="http://schemas.microsoft.com/office/drawing/2014/main" id="{F844C7DC-B46C-E62E-478B-E811F48077F6}"/>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11" name="Picture 10">
            <a:extLst>
              <a:ext uri="{FF2B5EF4-FFF2-40B4-BE49-F238E27FC236}">
                <a16:creationId xmlns:a16="http://schemas.microsoft.com/office/drawing/2014/main" id="{F501E515-17E1-E767-47A2-6834CE8FA564}"/>
              </a:ext>
            </a:extLst>
          </p:cNvPr>
          <p:cNvPicPr>
            <a:picLocks noChangeAspect="1"/>
          </p:cNvPicPr>
          <p:nvPr/>
        </p:nvPicPr>
        <p:blipFill>
          <a:blip r:embed="rId4"/>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281772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87817-FD9A-42D6-9CE2-DC41F2588F8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6B1FC1F-8016-8500-44D6-750F42CD298B}"/>
              </a:ext>
            </a:extLst>
          </p:cNvPr>
          <p:cNvSpPr/>
          <p:nvPr/>
        </p:nvSpPr>
        <p:spPr>
          <a:xfrm>
            <a:off x="2476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sp>
        <p:nvSpPr>
          <p:cNvPr id="10" name="Title 1">
            <a:extLst>
              <a:ext uri="{FF2B5EF4-FFF2-40B4-BE49-F238E27FC236}">
                <a16:creationId xmlns:a16="http://schemas.microsoft.com/office/drawing/2014/main" id="{88648929-F217-1B07-BB59-7FD7260771D6}"/>
              </a:ext>
            </a:extLst>
          </p:cNvPr>
          <p:cNvSpPr>
            <a:spLocks noGrp="1"/>
          </p:cNvSpPr>
          <p:nvPr>
            <p:ph type="title"/>
          </p:nvPr>
        </p:nvSpPr>
        <p:spPr>
          <a:xfrm>
            <a:off x="1167581" y="2371641"/>
            <a:ext cx="8059544" cy="1988345"/>
          </a:xfrm>
        </p:spPr>
        <p:txBody>
          <a:bodyPr>
            <a:normAutofit/>
          </a:bodyPr>
          <a:lstStyle/>
          <a:p>
            <a:pPr>
              <a:lnSpc>
                <a:spcPct val="100000"/>
              </a:lnSpc>
            </a:pPr>
            <a:r>
              <a:rPr lang="es-ES_tradnl" sz="4800" b="1" noProof="0" dirty="0">
                <a:latin typeface="Lub Dub Heavy" panose="020B0603030403020204" pitchFamily="34" charset="77"/>
              </a:rPr>
              <a:t>Lo que esperamos que te lleves de esta lección</a:t>
            </a:r>
          </a:p>
        </p:txBody>
      </p:sp>
      <p:sp>
        <p:nvSpPr>
          <p:cNvPr id="12" name="Content Placeholder 2">
            <a:extLst>
              <a:ext uri="{FF2B5EF4-FFF2-40B4-BE49-F238E27FC236}">
                <a16:creationId xmlns:a16="http://schemas.microsoft.com/office/drawing/2014/main" id="{5BB6D106-3E88-8D0E-6AA8-2F944991AEE2}"/>
              </a:ext>
            </a:extLst>
          </p:cNvPr>
          <p:cNvSpPr txBox="1">
            <a:spLocks/>
          </p:cNvSpPr>
          <p:nvPr/>
        </p:nvSpPr>
        <p:spPr>
          <a:xfrm>
            <a:off x="1242554" y="4264350"/>
            <a:ext cx="8400207" cy="6527007"/>
          </a:xfrm>
          <a:prstGeom prst="rect">
            <a:avLst/>
          </a:prstGeom>
        </p:spPr>
        <p:txBody>
          <a:bodyPr vert="horz" lIns="91440" tIns="45720" rIns="91440" bIns="45720" rtlCol="0">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spcBef>
                <a:spcPts val="0"/>
              </a:spcBef>
              <a:spcAft>
                <a:spcPts val="1800"/>
              </a:spcAft>
              <a:buFont typeface="Arial" panose="020B0604020202020204" pitchFamily="34" charset="0"/>
              <a:buNone/>
            </a:pPr>
            <a:r>
              <a:rPr lang="es-ES_tradnl" sz="2800" noProof="0" dirty="0">
                <a:latin typeface="Lub Dub Medium" panose="020B0603030403020204" pitchFamily="34" charset="77"/>
              </a:rPr>
              <a:t>Tu boca forma parte de tu salud en general,       y hasta unos simples pasos pueden ayudar a cuidar tanto tu sonrisa como tu corazón.</a:t>
            </a:r>
          </a:p>
          <a:p>
            <a:pPr>
              <a:lnSpc>
                <a:spcPct val="100000"/>
              </a:lnSpc>
              <a:spcBef>
                <a:spcPts val="0"/>
              </a:spcBef>
              <a:spcAft>
                <a:spcPts val="1800"/>
              </a:spcAft>
            </a:pPr>
            <a:r>
              <a:rPr lang="es-ES_tradnl" sz="2800" noProof="0" dirty="0">
                <a:latin typeface="Lub Dub Medium" panose="020B0603030403020204" pitchFamily="34" charset="77"/>
              </a:rPr>
              <a:t>Tu boca forma parte de la salud total de tu cuerpo.</a:t>
            </a:r>
          </a:p>
          <a:p>
            <a:pPr>
              <a:lnSpc>
                <a:spcPct val="100000"/>
              </a:lnSpc>
              <a:spcBef>
                <a:spcPts val="0"/>
              </a:spcBef>
              <a:spcAft>
                <a:spcPts val="1800"/>
              </a:spcAft>
            </a:pPr>
            <a:r>
              <a:rPr lang="es-ES_tradnl" sz="2800" noProof="0" dirty="0">
                <a:latin typeface="Lub Dub Medium" panose="020B0603030403020204" pitchFamily="34" charset="77"/>
              </a:rPr>
              <a:t>Tu equipo dental puede ayudar a cuidar tu salud en general.</a:t>
            </a:r>
          </a:p>
          <a:p>
            <a:pPr>
              <a:lnSpc>
                <a:spcPct val="100000"/>
              </a:lnSpc>
              <a:spcBef>
                <a:spcPts val="0"/>
              </a:spcBef>
              <a:spcAft>
                <a:spcPts val="1800"/>
              </a:spcAft>
            </a:pPr>
            <a:r>
              <a:rPr lang="es-ES_tradnl" sz="2800" dirty="0">
                <a:latin typeface="Lub Dub Medium" panose="020B0603030403020204" pitchFamily="34" charset="77"/>
              </a:rPr>
              <a:t>P</a:t>
            </a:r>
            <a:r>
              <a:rPr lang="es-ES_tradnl" sz="2800" noProof="0" dirty="0">
                <a:latin typeface="Lub Dub Medium" panose="020B0603030403020204" pitchFamily="34" charset="77"/>
              </a:rPr>
              <a:t>equeños pasos pueden beneficiar tanto la salud oral como la salud del corazón.</a:t>
            </a:r>
          </a:p>
          <a:p>
            <a:pPr>
              <a:lnSpc>
                <a:spcPct val="100000"/>
              </a:lnSpc>
              <a:spcBef>
                <a:spcPts val="0"/>
              </a:spcBef>
              <a:spcAft>
                <a:spcPts val="1800"/>
              </a:spcAft>
            </a:pPr>
            <a:r>
              <a:rPr lang="es-ES_tradnl" sz="2800" noProof="0" dirty="0">
                <a:latin typeface="Lub Dub Medium" panose="020B0603030403020204" pitchFamily="34" charset="77"/>
              </a:rPr>
              <a:t>Comienza con un paso que te resulte posible.</a:t>
            </a:r>
          </a:p>
          <a:p>
            <a:pPr marL="0" indent="0">
              <a:lnSpc>
                <a:spcPct val="100000"/>
              </a:lnSpc>
              <a:spcBef>
                <a:spcPts val="0"/>
              </a:spcBef>
              <a:spcAft>
                <a:spcPts val="1800"/>
              </a:spcAft>
              <a:buNone/>
            </a:pPr>
            <a:endParaRPr lang="es-ES_tradnl" sz="2800" noProof="0" dirty="0">
              <a:latin typeface="Lub Dub Medium" panose="020B0603030403020204" pitchFamily="34" charset="77"/>
            </a:endParaRPr>
          </a:p>
        </p:txBody>
      </p:sp>
      <p:pic>
        <p:nvPicPr>
          <p:cNvPr id="14" name="Picture 13">
            <a:extLst>
              <a:ext uri="{FF2B5EF4-FFF2-40B4-BE49-F238E27FC236}">
                <a16:creationId xmlns:a16="http://schemas.microsoft.com/office/drawing/2014/main" id="{DB7C6CE1-FF27-FE14-133F-39C2E980ACE3}"/>
              </a:ext>
            </a:extLst>
          </p:cNvPr>
          <p:cNvPicPr>
            <a:picLocks noChangeAspect="1"/>
          </p:cNvPicPr>
          <p:nvPr/>
        </p:nvPicPr>
        <p:blipFill>
          <a:blip r:embed="rId3"/>
          <a:stretch>
            <a:fillRect/>
          </a:stretch>
        </p:blipFill>
        <p:spPr>
          <a:xfrm>
            <a:off x="690086" y="699161"/>
            <a:ext cx="8408194" cy="1573311"/>
          </a:xfrm>
          <a:prstGeom prst="rect">
            <a:avLst/>
          </a:prstGeom>
        </p:spPr>
      </p:pic>
      <p:pic>
        <p:nvPicPr>
          <p:cNvPr id="16" name="Picture 15">
            <a:extLst>
              <a:ext uri="{FF2B5EF4-FFF2-40B4-BE49-F238E27FC236}">
                <a16:creationId xmlns:a16="http://schemas.microsoft.com/office/drawing/2014/main" id="{905B81D0-8DFB-D8C1-8E7A-C28B37C505D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38601" r="8169"/>
          <a:stretch>
            <a:fillRect/>
          </a:stretch>
        </p:blipFill>
        <p:spPr>
          <a:xfrm>
            <a:off x="10078720" y="0"/>
            <a:ext cx="8209280" cy="10287000"/>
          </a:xfrm>
          <a:prstGeom prst="rect">
            <a:avLst/>
          </a:prstGeom>
        </p:spPr>
      </p:pic>
    </p:spTree>
    <p:extLst>
      <p:ext uri="{BB962C8B-B14F-4D97-AF65-F5344CB8AC3E}">
        <p14:creationId xmlns:p14="http://schemas.microsoft.com/office/powerpoint/2010/main" val="922609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C0D180F-B449-4E00-1DC8-38EC79C3E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54986-677E-2A2F-C6A4-0CC38FE9C800}"/>
              </a:ext>
            </a:extLst>
          </p:cNvPr>
          <p:cNvSpPr>
            <a:spLocks noGrp="1"/>
          </p:cNvSpPr>
          <p:nvPr>
            <p:ph type="title"/>
          </p:nvPr>
        </p:nvSpPr>
        <p:spPr>
          <a:xfrm>
            <a:off x="1061360" y="2173284"/>
            <a:ext cx="8989500" cy="1988345"/>
          </a:xfrm>
        </p:spPr>
        <p:txBody>
          <a:bodyPr>
            <a:normAutofit/>
          </a:bodyPr>
          <a:lstStyle/>
          <a:p>
            <a:r>
              <a:rPr lang="es-ES_tradnl" sz="4800" b="1" noProof="0" dirty="0">
                <a:latin typeface="Lub Dub Heavy" panose="020B0603030403020204" pitchFamily="34" charset="77"/>
              </a:rPr>
              <a:t>Elige un pequeño paso</a:t>
            </a:r>
          </a:p>
        </p:txBody>
      </p:sp>
      <p:sp>
        <p:nvSpPr>
          <p:cNvPr id="3" name="Content Placeholder 2">
            <a:extLst>
              <a:ext uri="{FF2B5EF4-FFF2-40B4-BE49-F238E27FC236}">
                <a16:creationId xmlns:a16="http://schemas.microsoft.com/office/drawing/2014/main" id="{F348E3C0-3E38-FC52-6ABF-812045AC45D7}"/>
              </a:ext>
            </a:extLst>
          </p:cNvPr>
          <p:cNvSpPr>
            <a:spLocks noGrp="1"/>
          </p:cNvSpPr>
          <p:nvPr>
            <p:ph idx="1"/>
          </p:nvPr>
        </p:nvSpPr>
        <p:spPr>
          <a:xfrm>
            <a:off x="1061360" y="3584314"/>
            <a:ext cx="8640100" cy="6527007"/>
          </a:xfrm>
        </p:spPr>
        <p:txBody>
          <a:bodyPr>
            <a:normAutofit/>
          </a:bodyPr>
          <a:lstStyle/>
          <a:p>
            <a:pPr marL="0" indent="0">
              <a:lnSpc>
                <a:spcPct val="100000"/>
              </a:lnSpc>
              <a:spcBef>
                <a:spcPts val="0"/>
              </a:spcBef>
              <a:spcAft>
                <a:spcPts val="2700"/>
              </a:spcAft>
              <a:buNone/>
            </a:pPr>
            <a:r>
              <a:rPr lang="es-ES_tradnl" sz="2800" noProof="0" dirty="0">
                <a:solidFill>
                  <a:srgbClr val="C00F1F"/>
                </a:solidFill>
                <a:latin typeface="Lub Dub Medium" panose="020B0603030403020204" pitchFamily="34" charset="77"/>
              </a:rPr>
              <a:t>Apoya tu salud oral y la salud de tu corazón.</a:t>
            </a:r>
          </a:p>
          <a:p>
            <a:pPr marL="0" indent="0">
              <a:lnSpc>
                <a:spcPct val="100000"/>
              </a:lnSpc>
              <a:spcBef>
                <a:spcPts val="0"/>
              </a:spcBef>
              <a:spcAft>
                <a:spcPts val="2700"/>
              </a:spcAft>
              <a:buNone/>
            </a:pPr>
            <a:r>
              <a:rPr lang="es-ES_tradnl" sz="2800" noProof="0" dirty="0">
                <a:latin typeface="Lub Dub Medium" panose="020B0603030403020204" pitchFamily="34" charset="77"/>
              </a:rPr>
              <a:t>¿Qué pequeño paso puedes dar esta semana?</a:t>
            </a:r>
          </a:p>
          <a:p>
            <a:pPr>
              <a:lnSpc>
                <a:spcPct val="100000"/>
              </a:lnSpc>
              <a:spcBef>
                <a:spcPts val="0"/>
              </a:spcBef>
              <a:spcAft>
                <a:spcPts val="2700"/>
              </a:spcAft>
            </a:pPr>
            <a:r>
              <a:rPr lang="es-ES_tradnl" sz="2800" noProof="0" dirty="0">
                <a:latin typeface="Lub Dub Medium" panose="020B0603030403020204" pitchFamily="34" charset="77"/>
              </a:rPr>
              <a:t>Cepillarte los dientes durante dos minutos completos, dos veces al día.</a:t>
            </a:r>
          </a:p>
          <a:p>
            <a:pPr>
              <a:lnSpc>
                <a:spcPct val="100000"/>
              </a:lnSpc>
              <a:spcBef>
                <a:spcPts val="0"/>
              </a:spcBef>
              <a:spcAft>
                <a:spcPts val="2700"/>
              </a:spcAft>
            </a:pPr>
            <a:r>
              <a:rPr lang="es-ES_tradnl" sz="2800" noProof="0" dirty="0">
                <a:latin typeface="Lub Dub Medium" panose="020B0603030403020204" pitchFamily="34" charset="77"/>
              </a:rPr>
              <a:t>Elegir agua en lugar de una bebida azucarada.</a:t>
            </a:r>
          </a:p>
          <a:p>
            <a:pPr>
              <a:lnSpc>
                <a:spcPct val="100000"/>
              </a:lnSpc>
              <a:spcBef>
                <a:spcPts val="0"/>
              </a:spcBef>
              <a:spcAft>
                <a:spcPts val="2700"/>
              </a:spcAft>
            </a:pPr>
            <a:r>
              <a:rPr lang="es-ES_tradnl" sz="2800" noProof="0" dirty="0">
                <a:latin typeface="Lub Dub Medium" panose="020B0603030403020204" pitchFamily="34" charset="77"/>
              </a:rPr>
              <a:t>Hablar con tu equipo dental sobre una acción que puedas tomar de ahora en adelante.</a:t>
            </a:r>
          </a:p>
          <a:p>
            <a:pPr>
              <a:lnSpc>
                <a:spcPct val="100000"/>
              </a:lnSpc>
              <a:spcBef>
                <a:spcPts val="0"/>
              </a:spcBef>
              <a:spcAft>
                <a:spcPts val="2700"/>
              </a:spcAft>
            </a:pPr>
            <a:endParaRPr lang="es-ES_tradnl" sz="2800" noProof="0" dirty="0">
              <a:latin typeface="Lub Dub Medium" panose="020B0603030403020204" pitchFamily="34" charset="77"/>
            </a:endParaRPr>
          </a:p>
        </p:txBody>
      </p:sp>
      <p:sp>
        <p:nvSpPr>
          <p:cNvPr id="9" name="Freeform 5" descr="The American Heart Association">
            <a:extLst>
              <a:ext uri="{FF2B5EF4-FFF2-40B4-BE49-F238E27FC236}">
                <a16:creationId xmlns:a16="http://schemas.microsoft.com/office/drawing/2014/main" id="{23E1637F-096F-182A-E45F-CD75F703E6D1}"/>
              </a:ext>
            </a:extLst>
          </p:cNvPr>
          <p:cNvSpPr/>
          <p:nvPr/>
        </p:nvSpPr>
        <p:spPr>
          <a:xfrm>
            <a:off x="537344" y="389154"/>
            <a:ext cx="1834382" cy="968158"/>
          </a:xfrm>
          <a:custGeom>
            <a:avLst/>
            <a:gdLst/>
            <a:ahLst/>
            <a:cxnLst/>
            <a:rect l="l" t="t" r="r" b="b"/>
            <a:pathLst>
              <a:path w="1562223" h="843601">
                <a:moveTo>
                  <a:pt x="0" y="0"/>
                </a:moveTo>
                <a:lnTo>
                  <a:pt x="1562223" y="0"/>
                </a:lnTo>
                <a:lnTo>
                  <a:pt x="1562223" y="843601"/>
                </a:lnTo>
                <a:lnTo>
                  <a:pt x="0" y="84360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solidFill>
              <a:effectLst/>
              <a:uLnTx/>
              <a:uFillTx/>
              <a:latin typeface="Lub Dub Medium"/>
              <a:ea typeface="+mn-ea"/>
              <a:cs typeface="+mn-cs"/>
            </a:endParaRPr>
          </a:p>
        </p:txBody>
      </p:sp>
      <p:grpSp>
        <p:nvGrpSpPr>
          <p:cNvPr id="11" name="Group 10">
            <a:extLst>
              <a:ext uri="{FF2B5EF4-FFF2-40B4-BE49-F238E27FC236}">
                <a16:creationId xmlns:a16="http://schemas.microsoft.com/office/drawing/2014/main" id="{617C3201-28B7-AB06-0292-6C4FE23337F0}"/>
              </a:ext>
            </a:extLst>
          </p:cNvPr>
          <p:cNvGrpSpPr/>
          <p:nvPr/>
        </p:nvGrpSpPr>
        <p:grpSpPr>
          <a:xfrm>
            <a:off x="10046970" y="-76"/>
            <a:ext cx="8222658" cy="10308810"/>
            <a:chOff x="10602686" y="0"/>
            <a:chExt cx="7685314" cy="9930967"/>
          </a:xfrm>
        </p:grpSpPr>
        <p:sp>
          <p:nvSpPr>
            <p:cNvPr id="12" name="Rectangle 11">
              <a:extLst>
                <a:ext uri="{FF2B5EF4-FFF2-40B4-BE49-F238E27FC236}">
                  <a16:creationId xmlns:a16="http://schemas.microsoft.com/office/drawing/2014/main" id="{62527419-C561-8DC5-BF05-9065038E85E3}"/>
                </a:ext>
              </a:extLst>
            </p:cNvPr>
            <p:cNvSpPr/>
            <p:nvPr/>
          </p:nvSpPr>
          <p:spPr>
            <a:xfrm>
              <a:off x="10602686" y="0"/>
              <a:ext cx="7685314" cy="9909957"/>
            </a:xfrm>
            <a:prstGeom prst="rect">
              <a:avLst/>
            </a:prstGeom>
            <a:solidFill>
              <a:srgbClr val="C00F1F"/>
            </a:solidFill>
            <a:ln>
              <a:solidFill>
                <a:srgbClr val="C00F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13" name="Picture 12">
              <a:extLst>
                <a:ext uri="{FF2B5EF4-FFF2-40B4-BE49-F238E27FC236}">
                  <a16:creationId xmlns:a16="http://schemas.microsoft.com/office/drawing/2014/main" id="{C5CA4A41-4FC5-EE68-E46E-5CC033927602}"/>
                </a:ext>
              </a:extLst>
            </p:cNvPr>
            <p:cNvPicPr>
              <a:picLocks noChangeAspect="1"/>
            </p:cNvPicPr>
            <p:nvPr/>
          </p:nvPicPr>
          <p:blipFill>
            <a:blip r:embed="rId5" cstate="hqprint">
              <a:extLst>
                <a:ext uri="{28A0092B-C50C-407E-A947-70E740481C1C}">
                  <a14:useLocalDpi xmlns:a14="http://schemas.microsoft.com/office/drawing/2010/main"/>
                </a:ext>
              </a:extLst>
            </a:blip>
            <a:srcRect b="4187"/>
            <a:stretch>
              <a:fillRect/>
            </a:stretch>
          </p:blipFill>
          <p:spPr>
            <a:xfrm>
              <a:off x="10929253" y="21010"/>
              <a:ext cx="7053945" cy="9909957"/>
            </a:xfrm>
            <a:prstGeom prst="rect">
              <a:avLst/>
            </a:prstGeom>
          </p:spPr>
        </p:pic>
      </p:grpSp>
      <p:sp>
        <p:nvSpPr>
          <p:cNvPr id="5" name="Rectangle 4">
            <a:extLst>
              <a:ext uri="{FF2B5EF4-FFF2-40B4-BE49-F238E27FC236}">
                <a16:creationId xmlns:a16="http://schemas.microsoft.com/office/drawing/2014/main" id="{FF15B355-CD51-7913-A8A0-A6C943E843ED}"/>
              </a:ext>
            </a:extLst>
          </p:cNvPr>
          <p:cNvSpPr/>
          <p:nvPr/>
        </p:nvSpPr>
        <p:spPr>
          <a:xfrm>
            <a:off x="133350" y="0"/>
            <a:ext cx="9010650" cy="1771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dirty="0"/>
          </a:p>
        </p:txBody>
      </p:sp>
      <p:pic>
        <p:nvPicPr>
          <p:cNvPr id="7" name="Picture 6">
            <a:extLst>
              <a:ext uri="{FF2B5EF4-FFF2-40B4-BE49-F238E27FC236}">
                <a16:creationId xmlns:a16="http://schemas.microsoft.com/office/drawing/2014/main" id="{AB633C27-5AB2-8219-532E-D64174EFE2C8}"/>
              </a:ext>
            </a:extLst>
          </p:cNvPr>
          <p:cNvPicPr>
            <a:picLocks noChangeAspect="1"/>
          </p:cNvPicPr>
          <p:nvPr/>
        </p:nvPicPr>
        <p:blipFill>
          <a:blip r:embed="rId6"/>
          <a:stretch>
            <a:fillRect/>
          </a:stretch>
        </p:blipFill>
        <p:spPr>
          <a:xfrm>
            <a:off x="690086" y="699161"/>
            <a:ext cx="8408194" cy="1573311"/>
          </a:xfrm>
          <a:prstGeom prst="rect">
            <a:avLst/>
          </a:prstGeom>
        </p:spPr>
      </p:pic>
    </p:spTree>
    <p:extLst>
      <p:ext uri="{BB962C8B-B14F-4D97-AF65-F5344CB8AC3E}">
        <p14:creationId xmlns:p14="http://schemas.microsoft.com/office/powerpoint/2010/main" val="4128317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8B58C4C-A2DE-683B-1F89-F0A4A969FC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9A193-A5C8-B2E5-CC12-C73819DF4147}"/>
              </a:ext>
            </a:extLst>
          </p:cNvPr>
          <p:cNvSpPr>
            <a:spLocks noGrp="1"/>
          </p:cNvSpPr>
          <p:nvPr>
            <p:ph type="ctrTitle"/>
          </p:nvPr>
        </p:nvSpPr>
        <p:spPr>
          <a:xfrm>
            <a:off x="1571369" y="5990897"/>
            <a:ext cx="15145263" cy="1779687"/>
          </a:xfrm>
        </p:spPr>
        <p:txBody>
          <a:bodyPr>
            <a:normAutofit/>
          </a:bodyPr>
          <a:lstStyle/>
          <a:p>
            <a:r>
              <a:rPr lang="es-ES_tradnl" sz="5400" b="1" noProof="0" dirty="0">
                <a:latin typeface="Lub Dub Heavy" panose="020B0603030403020204" pitchFamily="34" charset="77"/>
              </a:rPr>
              <a:t>Do It Yourself Health: </a:t>
            </a:r>
            <a:br>
              <a:rPr lang="es-ES_tradnl" sz="5400" b="1" noProof="0" dirty="0">
                <a:latin typeface="Lub Dub Heavy" panose="020B0603030403020204" pitchFamily="34" charset="77"/>
              </a:rPr>
            </a:br>
            <a:r>
              <a:rPr lang="es-ES_tradnl" sz="5400" b="1" noProof="0" dirty="0">
                <a:latin typeface="Lub Dub Heavy" panose="020B0603030403020204" pitchFamily="34" charset="77"/>
              </a:rPr>
              <a:t>The Connection of Oral and Heart Health</a:t>
            </a:r>
          </a:p>
        </p:txBody>
      </p:sp>
      <p:sp>
        <p:nvSpPr>
          <p:cNvPr id="3" name="Rectangle 2">
            <a:extLst>
              <a:ext uri="{FF2B5EF4-FFF2-40B4-BE49-F238E27FC236}">
                <a16:creationId xmlns:a16="http://schemas.microsoft.com/office/drawing/2014/main" id="{BA358ACA-118F-9218-FE9B-31D1AF3789D5}"/>
              </a:ext>
            </a:extLst>
          </p:cNvPr>
          <p:cNvSpPr/>
          <p:nvPr/>
        </p:nvSpPr>
        <p:spPr>
          <a:xfrm>
            <a:off x="0" y="2978945"/>
            <a:ext cx="18288000" cy="47916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4050" noProof="0" dirty="0"/>
          </a:p>
        </p:txBody>
      </p:sp>
      <p:sp>
        <p:nvSpPr>
          <p:cNvPr id="4" name="Content Placeholder 2">
            <a:extLst>
              <a:ext uri="{FF2B5EF4-FFF2-40B4-BE49-F238E27FC236}">
                <a16:creationId xmlns:a16="http://schemas.microsoft.com/office/drawing/2014/main" id="{46282084-EDC5-0F50-5E1F-7AA95BD6E8F6}"/>
              </a:ext>
            </a:extLst>
          </p:cNvPr>
          <p:cNvSpPr txBox="1">
            <a:spLocks/>
          </p:cNvSpPr>
          <p:nvPr/>
        </p:nvSpPr>
        <p:spPr>
          <a:xfrm>
            <a:off x="1544462" y="4168585"/>
            <a:ext cx="10199864" cy="2923100"/>
          </a:xfrm>
          <a:prstGeom prst="rect">
            <a:avLst/>
          </a:prstGeom>
        </p:spPr>
        <p:txBody>
          <a:bodyPr vert="horz" lIns="137160" tIns="68580" rIns="137160" bIns="6858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spcAft>
                <a:spcPts val="1200"/>
              </a:spcAft>
            </a:pPr>
            <a:r>
              <a:rPr lang="es-ES_tradnl" sz="2800" noProof="0" dirty="0">
                <a:latin typeface="Lub Dub Medium" panose="020B0603030403020204" pitchFamily="34" charset="77"/>
              </a:rPr>
              <a:t>¿Buscas más apoyo?</a:t>
            </a:r>
          </a:p>
          <a:p>
            <a:pPr marL="457200" indent="-457200" algn="l">
              <a:lnSpc>
                <a:spcPct val="100000"/>
              </a:lnSpc>
              <a:spcBef>
                <a:spcPts val="0"/>
              </a:spcBef>
              <a:spcAft>
                <a:spcPts val="1200"/>
              </a:spcAft>
              <a:buFont typeface="Arial" panose="020B0604020202020204" pitchFamily="34" charset="0"/>
              <a:buChar char="•"/>
            </a:pPr>
            <a:r>
              <a:rPr lang="es-ES_tradnl" sz="2800" noProof="0" dirty="0">
                <a:latin typeface="Lub Dub Medium" panose="020B0603030403020204" pitchFamily="34" charset="77"/>
              </a:rPr>
              <a:t>Explora recursos sobre la salud oral y la salud del corazón.</a:t>
            </a:r>
          </a:p>
          <a:p>
            <a:pPr marL="457200" indent="-457200" algn="l">
              <a:lnSpc>
                <a:spcPct val="100000"/>
              </a:lnSpc>
              <a:spcBef>
                <a:spcPts val="0"/>
              </a:spcBef>
              <a:spcAft>
                <a:spcPts val="1200"/>
              </a:spcAft>
              <a:buFont typeface="Arial" panose="020B0604020202020204" pitchFamily="34" charset="0"/>
              <a:buChar char="•"/>
            </a:pPr>
            <a:r>
              <a:rPr lang="es-ES_tradnl" sz="2800" noProof="0" dirty="0">
                <a:latin typeface="Lub Dub Medium" panose="020B0603030403020204" pitchFamily="34" charset="77"/>
              </a:rPr>
              <a:t>Mantente conectado con la American Heart Association para obtener consejos y herramientas.</a:t>
            </a:r>
          </a:p>
          <a:p>
            <a:pPr marL="457200" indent="-457200" algn="l">
              <a:lnSpc>
                <a:spcPct val="100000"/>
              </a:lnSpc>
              <a:spcBef>
                <a:spcPts val="0"/>
              </a:spcBef>
              <a:spcAft>
                <a:spcPts val="1200"/>
              </a:spcAft>
              <a:buFont typeface="Arial" panose="020B0604020202020204" pitchFamily="34" charset="0"/>
              <a:buChar char="•"/>
            </a:pPr>
            <a:r>
              <a:rPr lang="es-ES_tradnl" sz="2800" noProof="0" dirty="0">
                <a:latin typeface="Lub Dub Medium" panose="020B0603030403020204" pitchFamily="34" charset="77"/>
              </a:rPr>
              <a:t>Comparte la información que te haya resultado útil con familiares o amigos.</a:t>
            </a:r>
            <a:endParaRPr lang="es-ES_tradnl" sz="3200" noProof="0" dirty="0">
              <a:latin typeface="Lub Dub Medium" panose="020B0603030403020204" pitchFamily="34" charset="77"/>
            </a:endParaRPr>
          </a:p>
        </p:txBody>
      </p:sp>
      <p:sp>
        <p:nvSpPr>
          <p:cNvPr id="5" name="Title 1">
            <a:extLst>
              <a:ext uri="{FF2B5EF4-FFF2-40B4-BE49-F238E27FC236}">
                <a16:creationId xmlns:a16="http://schemas.microsoft.com/office/drawing/2014/main" id="{6CD225C8-56DC-C5BE-D9CF-A1C37097A78D}"/>
              </a:ext>
            </a:extLst>
          </p:cNvPr>
          <p:cNvSpPr txBox="1">
            <a:spLocks/>
          </p:cNvSpPr>
          <p:nvPr/>
        </p:nvSpPr>
        <p:spPr>
          <a:xfrm>
            <a:off x="1485516" y="2311605"/>
            <a:ext cx="8229081" cy="1779687"/>
          </a:xfrm>
          <a:prstGeom prst="rect">
            <a:avLst/>
          </a:prstGeom>
        </p:spPr>
        <p:txBody>
          <a:bodyPr vert="horz" lIns="137160" tIns="68580" rIns="137160" bIns="6858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_tradnl" sz="5400" b="1" noProof="0" dirty="0">
                <a:latin typeface="Lub Dub Heavy" panose="020B0603030403020204" pitchFamily="34" charset="77"/>
              </a:rPr>
              <a:t>Mantente conectado con nosotros</a:t>
            </a:r>
          </a:p>
        </p:txBody>
      </p:sp>
      <p:pic>
        <p:nvPicPr>
          <p:cNvPr id="8" name="Picture 7">
            <a:extLst>
              <a:ext uri="{FF2B5EF4-FFF2-40B4-BE49-F238E27FC236}">
                <a16:creationId xmlns:a16="http://schemas.microsoft.com/office/drawing/2014/main" id="{BA6D7A98-B351-2266-ED35-6CE09786284D}"/>
              </a:ext>
            </a:extLst>
          </p:cNvPr>
          <p:cNvPicPr>
            <a:picLocks noChangeAspect="1"/>
          </p:cNvPicPr>
          <p:nvPr/>
        </p:nvPicPr>
        <p:blipFill>
          <a:blip r:embed="rId4"/>
          <a:stretch>
            <a:fillRect/>
          </a:stretch>
        </p:blipFill>
        <p:spPr>
          <a:xfrm>
            <a:off x="12070661" y="2935025"/>
            <a:ext cx="4050036" cy="4050036"/>
          </a:xfrm>
          <a:prstGeom prst="rect">
            <a:avLst/>
          </a:prstGeom>
        </p:spPr>
      </p:pic>
      <p:sp>
        <p:nvSpPr>
          <p:cNvPr id="15" name="TextBox 14">
            <a:extLst>
              <a:ext uri="{FF2B5EF4-FFF2-40B4-BE49-F238E27FC236}">
                <a16:creationId xmlns:a16="http://schemas.microsoft.com/office/drawing/2014/main" id="{112F4124-7E6B-3EA5-A61F-4050A74EF2EF}"/>
              </a:ext>
            </a:extLst>
          </p:cNvPr>
          <p:cNvSpPr txBox="1"/>
          <p:nvPr/>
        </p:nvSpPr>
        <p:spPr>
          <a:xfrm>
            <a:off x="1729791" y="7136353"/>
            <a:ext cx="12252215" cy="861774"/>
          </a:xfrm>
          <a:prstGeom prst="rect">
            <a:avLst/>
          </a:prstGeom>
        </p:spPr>
        <p:txBody>
          <a:bodyPr wrap="square" lIns="0" tIns="0" rIns="0" bIns="0" rtlCol="0" anchor="t">
            <a:spAutoFit/>
          </a:bodyPr>
          <a:lstStyle/>
          <a:p>
            <a:pPr lvl="0" defTabSz="914400">
              <a:spcBef>
                <a:spcPct val="0"/>
              </a:spcBef>
              <a:defRPr/>
            </a:pPr>
            <a:r>
              <a:rPr kumimoji="0" lang="es-ES_tradnl"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Síguenos en </a:t>
            </a:r>
            <a:r>
              <a:rPr kumimoji="0" lang="es-ES_tradnl" sz="2800" i="0" u="none" strike="noStrike" kern="1200" cap="none" spc="0" normalizeH="0" baseline="0" noProof="0" dirty="0">
                <a:ln>
                  <a:noFill/>
                </a:ln>
                <a:solidFill>
                  <a:srgbClr val="C00F1F"/>
                </a:solidFill>
                <a:effectLst/>
                <a:uLnTx/>
                <a:uFillTx/>
                <a:latin typeface="Lub Dub Medium" panose="020B0603030403020204" pitchFamily="34" charset="0"/>
                <a:ea typeface="+mn-ea"/>
                <a:cs typeface="+mn-cs"/>
                <a:sym typeface="Lub Dub 1"/>
              </a:rPr>
              <a:t>@americanheart </a:t>
            </a:r>
            <a:r>
              <a:rPr kumimoji="0" lang="es-ES_tradnl"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en las redes sociales y </a:t>
            </a:r>
            <a:r>
              <a:rPr kumimoji="0" lang="es-ES_tradnl" sz="2800" b="1"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únete al movimiento Healthy for Good™</a:t>
            </a:r>
            <a:r>
              <a:rPr kumimoji="0" lang="es-ES_tradnl"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rPr>
              <a:t> en:</a:t>
            </a:r>
            <a:r>
              <a:rPr lang="es-ES_tradnl" sz="2800" noProof="0" dirty="0">
                <a:solidFill>
                  <a:srgbClr val="2A2316"/>
                </a:solidFill>
                <a:latin typeface="Arial" panose="020B0604020202020204" pitchFamily="34" charset="0"/>
                <a:cs typeface="Arial" panose="020B0604020202020204" pitchFamily="34" charset="0"/>
                <a:sym typeface="Lub Dub 1"/>
              </a:rPr>
              <a:t>https://www.heart.org/en/healthy-living</a:t>
            </a:r>
            <a:endParaRPr kumimoji="0" lang="es-ES_tradnl" sz="2800" i="0" u="none" strike="noStrike" kern="1200" cap="none" spc="0" normalizeH="0" baseline="0" noProof="0" dirty="0">
              <a:ln>
                <a:noFill/>
              </a:ln>
              <a:solidFill>
                <a:srgbClr val="2A2316"/>
              </a:solidFill>
              <a:effectLst/>
              <a:uLnTx/>
              <a:uFillTx/>
              <a:latin typeface="Lub Dub Medium" panose="020B0603030403020204" pitchFamily="34" charset="0"/>
              <a:ea typeface="+mn-ea"/>
              <a:cs typeface="+mn-cs"/>
              <a:sym typeface="Lub Dub 1"/>
            </a:endParaRPr>
          </a:p>
        </p:txBody>
      </p:sp>
      <p:grpSp>
        <p:nvGrpSpPr>
          <p:cNvPr id="16" name="Group 15">
            <a:extLst>
              <a:ext uri="{FF2B5EF4-FFF2-40B4-BE49-F238E27FC236}">
                <a16:creationId xmlns:a16="http://schemas.microsoft.com/office/drawing/2014/main" id="{519A9ACF-3E12-8CA5-8AE7-6FC8B4015BD9}"/>
              </a:ext>
              <a:ext uri="{C183D7F6-B498-43B3-948B-1728B52AA6E4}">
                <adec:decorative xmlns:adec="http://schemas.microsoft.com/office/drawing/2017/decorative" val="1"/>
              </a:ext>
            </a:extLst>
          </p:cNvPr>
          <p:cNvGrpSpPr/>
          <p:nvPr/>
        </p:nvGrpSpPr>
        <p:grpSpPr>
          <a:xfrm>
            <a:off x="3316840" y="8478630"/>
            <a:ext cx="4483854" cy="642853"/>
            <a:chOff x="2891980" y="7416142"/>
            <a:chExt cx="3223706" cy="462185"/>
          </a:xfrm>
        </p:grpSpPr>
        <p:pic>
          <p:nvPicPr>
            <p:cNvPr id="17" name="Picture 2" descr="Facebook Signature Icon at Vectorified.com | Collection of Facebook ...">
              <a:extLst>
                <a:ext uri="{FF2B5EF4-FFF2-40B4-BE49-F238E27FC236}">
                  <a16:creationId xmlns:a16="http://schemas.microsoft.com/office/drawing/2014/main" id="{9CBDD7F9-62CF-59AE-20DD-C68007D91C7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891980" y="7428835"/>
              <a:ext cx="386775" cy="3867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Png Royalty Free Library Instagram Free Icons Designed - Email ...">
              <a:extLst>
                <a:ext uri="{FF2B5EF4-FFF2-40B4-BE49-F238E27FC236}">
                  <a16:creationId xmlns:a16="http://schemas.microsoft.com/office/drawing/2014/main" id="{29C72329-0794-F37A-B787-907BEF6AA01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417427" y="7416142"/>
              <a:ext cx="508486" cy="44089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Linkedin Logo Png For Email Signature - Design Talk">
              <a:extLst>
                <a:ext uri="{FF2B5EF4-FFF2-40B4-BE49-F238E27FC236}">
                  <a16:creationId xmlns:a16="http://schemas.microsoft.com/office/drawing/2014/main" id="{F26B602D-2FFA-1795-9978-15DE47CC2F2C}"/>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l="20189" t="20795" r="20189" b="20938"/>
            <a:stretch/>
          </p:blipFill>
          <p:spPr bwMode="auto">
            <a:xfrm>
              <a:off x="4100081" y="7433443"/>
              <a:ext cx="433438" cy="42359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Threads vs. Twitter: ¿Cuál es la diferencia?">
              <a:extLst>
                <a:ext uri="{FF2B5EF4-FFF2-40B4-BE49-F238E27FC236}">
                  <a16:creationId xmlns:a16="http://schemas.microsoft.com/office/drawing/2014/main" id="{9A5B29C0-5707-DA83-24ED-D75A98AA6FB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189783" y="7428640"/>
              <a:ext cx="449017" cy="4496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Buy TikTok Likes | Boost Your Popularity with One Click! 🚀">
              <a:extLst>
                <a:ext uri="{FF2B5EF4-FFF2-40B4-BE49-F238E27FC236}">
                  <a16:creationId xmlns:a16="http://schemas.microsoft.com/office/drawing/2014/main" id="{E5B47FAB-C774-5983-6E32-61FB24B10071}"/>
                </a:ext>
              </a:extLst>
            </p:cNvPr>
            <p:cNvPicPr>
              <a:picLocks noChangeAspect="1" noChangeArrowheads="1"/>
            </p:cNvPicPr>
            <p:nvPr/>
          </p:nvPicPr>
          <p:blipFill rotWithShape="1">
            <a:blip r:embed="rId9" cstate="hqprint">
              <a:extLst>
                <a:ext uri="{28A0092B-C50C-407E-A947-70E740481C1C}">
                  <a14:useLocalDpi xmlns:a14="http://schemas.microsoft.com/office/drawing/2010/main"/>
                </a:ext>
              </a:extLst>
            </a:blip>
            <a:srcRect/>
            <a:stretch/>
          </p:blipFill>
          <p:spPr bwMode="auto">
            <a:xfrm>
              <a:off x="4648200" y="7429634"/>
              <a:ext cx="404678" cy="42359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0" descr="Download Twitter's new X logo here! | Disobey">
              <a:extLst>
                <a:ext uri="{FF2B5EF4-FFF2-40B4-BE49-F238E27FC236}">
                  <a16:creationId xmlns:a16="http://schemas.microsoft.com/office/drawing/2014/main" id="{70A05188-3F78-774F-72A0-5194BF637C41}"/>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5715000" y="7440804"/>
              <a:ext cx="400686" cy="416231"/>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id="{07620FEB-6F72-0A37-EB87-7392EC11B801}"/>
              </a:ext>
            </a:extLst>
          </p:cNvPr>
          <p:cNvSpPr txBox="1"/>
          <p:nvPr/>
        </p:nvSpPr>
        <p:spPr>
          <a:xfrm>
            <a:off x="1544462" y="9408579"/>
            <a:ext cx="8468059" cy="523220"/>
          </a:xfrm>
          <a:prstGeom prst="rect">
            <a:avLst/>
          </a:prstGeom>
          <a:noFill/>
        </p:spPr>
        <p:txBody>
          <a:bodyPr wrap="square">
            <a:spAutoFit/>
          </a:bodyPr>
          <a:lstStyle/>
          <a:p>
            <a:r>
              <a:rPr lang="es-ES_tradnl" sz="1400" b="0" i="0" u="none" strike="noStrike" noProof="0" dirty="0">
                <a:solidFill>
                  <a:srgbClr val="000000"/>
                </a:solidFill>
                <a:effectLst/>
                <a:latin typeface="Lub Dub Medium" panose="020B0603030403020204" pitchFamily="34" charset="77"/>
              </a:rPr>
              <a:t>© Copyright 2026 American Heart Association, Inc., una organización sin fines de lucro 501(c)(3). Todos los derechos reservados. Se prohíbe el uso no autorizado. WF-072026.</a:t>
            </a:r>
            <a:endParaRPr lang="es-ES_tradnl" noProof="0" dirty="0"/>
          </a:p>
        </p:txBody>
      </p:sp>
      <p:pic>
        <p:nvPicPr>
          <p:cNvPr id="6" name="Picture 5">
            <a:extLst>
              <a:ext uri="{FF2B5EF4-FFF2-40B4-BE49-F238E27FC236}">
                <a16:creationId xmlns:a16="http://schemas.microsoft.com/office/drawing/2014/main" id="{B3F4C3BF-8036-B30F-4C66-28A2A220392C}"/>
              </a:ext>
            </a:extLst>
          </p:cNvPr>
          <p:cNvPicPr>
            <a:picLocks noChangeAspect="1"/>
          </p:cNvPicPr>
          <p:nvPr/>
        </p:nvPicPr>
        <p:blipFill>
          <a:blip r:embed="rId11"/>
          <a:stretch>
            <a:fillRect/>
          </a:stretch>
        </p:blipFill>
        <p:spPr>
          <a:xfrm>
            <a:off x="11452861" y="8495361"/>
            <a:ext cx="6231635" cy="1297737"/>
          </a:xfrm>
          <a:prstGeom prst="rect">
            <a:avLst/>
          </a:prstGeom>
        </p:spPr>
      </p:pic>
    </p:spTree>
    <p:extLst>
      <p:ext uri="{BB962C8B-B14F-4D97-AF65-F5344CB8AC3E}">
        <p14:creationId xmlns:p14="http://schemas.microsoft.com/office/powerpoint/2010/main" val="7564714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20FBF197731E448D13C12AA1B91532" ma:contentTypeVersion="17" ma:contentTypeDescription="Create a new document." ma:contentTypeScope="" ma:versionID="addf51bdfcb6988a5dc6ad3b14447ade">
  <xsd:schema xmlns:xsd="http://www.w3.org/2001/XMLSchema" xmlns:xs="http://www.w3.org/2001/XMLSchema" xmlns:p="http://schemas.microsoft.com/office/2006/metadata/properties" xmlns:ns2="2e1cd48a-5821-4fe8-88ea-4a738882f7dd" xmlns:ns3="f55a2db8-6e24-49a8-ac97-26751c263521" targetNamespace="http://schemas.microsoft.com/office/2006/metadata/properties" ma:root="true" ma:fieldsID="b0b9e6624510fe0bf330b3ecef1b20a1" ns2:_="" ns3:_="">
    <xsd:import namespace="2e1cd48a-5821-4fe8-88ea-4a738882f7dd"/>
    <xsd:import namespace="f55a2db8-6e24-49a8-ac97-26751c2635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1cd48a-5821-4fe8-88ea-4a738882f7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4f22ede-e726-4d3d-b195-8dfd25ae0d9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5a2db8-6e24-49a8-ac97-26751c2635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a86ae8d-95bc-493c-a463-300a3b4e55d0}" ma:internalName="TaxCatchAll" ma:showField="CatchAllData" ma:web="f55a2db8-6e24-49a8-ac97-26751c2635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f4f22ede-e726-4d3d-b195-8dfd25ae0d91" ContentTypeId="0x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f55a2db8-6e24-49a8-ac97-26751c263521" xsi:nil="true"/>
    <lcf76f155ced4ddcb4097134ff3c332f xmlns="2e1cd48a-5821-4fe8-88ea-4a738882f7d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6D6EC19-A774-4311-8876-F1C3088EB5E9}"/>
</file>

<file path=customXml/itemProps2.xml><?xml version="1.0" encoding="utf-8"?>
<ds:datastoreItem xmlns:ds="http://schemas.openxmlformats.org/officeDocument/2006/customXml" ds:itemID="{AF5EEAF0-FACC-4749-B4C2-7BA79E58E940}"/>
</file>

<file path=customXml/itemProps3.xml><?xml version="1.0" encoding="utf-8"?>
<ds:datastoreItem xmlns:ds="http://schemas.openxmlformats.org/officeDocument/2006/customXml" ds:itemID="{84BA1FED-14D6-431E-A9DE-F213CCC722B9}"/>
</file>

<file path=customXml/itemProps4.xml><?xml version="1.0" encoding="utf-8"?>
<ds:datastoreItem xmlns:ds="http://schemas.openxmlformats.org/officeDocument/2006/customXml" ds:itemID="{641A811B-F42B-4D88-A929-7F0FA5CBBBBA}"/>
</file>

<file path=docProps/app.xml><?xml version="1.0" encoding="utf-8"?>
<Properties xmlns="http://schemas.openxmlformats.org/officeDocument/2006/extended-properties" xmlns:vt="http://schemas.openxmlformats.org/officeDocument/2006/docPropsVTypes">
  <Template>Office Theme</Template>
  <TotalTime>26889</TotalTime>
  <Words>3879</Words>
  <Application>Microsoft Macintosh PowerPoint</Application>
  <PresentationFormat>Custom</PresentationFormat>
  <Paragraphs>327</Paragraphs>
  <Slides>25</Slides>
  <Notes>25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Aptos</vt:lpstr>
      <vt:lpstr>Aptos Display</vt:lpstr>
      <vt:lpstr>Arial</vt:lpstr>
      <vt:lpstr>Lub Dub 3</vt:lpstr>
      <vt:lpstr>Lub Dub Bold</vt:lpstr>
      <vt:lpstr>Lub Dub Condensed</vt:lpstr>
      <vt:lpstr>Lub Dub Heavy</vt:lpstr>
      <vt:lpstr>Lub Dub Light</vt:lpstr>
      <vt:lpstr>Lub Dub Medium</vt:lpstr>
      <vt:lpstr>Proxima Nova Bold</vt:lpstr>
      <vt:lpstr>Office Theme</vt:lpstr>
      <vt:lpstr>PowerPoint Presentation</vt:lpstr>
      <vt:lpstr>PowerPoint Presentation</vt:lpstr>
      <vt:lpstr>Lo que hacemos </vt:lpstr>
      <vt:lpstr>Enfermedades del corazón</vt:lpstr>
      <vt:lpstr>PowerPoint Presentation</vt:lpstr>
      <vt:lpstr>La salud total del cuerpo</vt:lpstr>
      <vt:lpstr>Lo que aprenderás</vt:lpstr>
      <vt:lpstr>Tu boca forma parte de la salud total de tu cuerpo</vt:lpstr>
      <vt:lpstr>PowerPoint Presentation</vt:lpstr>
      <vt:lpstr>Cómo funciona esta conexión</vt:lpstr>
      <vt:lpstr>Señales que no debes ignorar</vt:lpstr>
      <vt:lpstr>La importancia de todo esto</vt:lpstr>
      <vt:lpstr>Por qué son importantes las visitas al dentista</vt:lpstr>
      <vt:lpstr>El por qué se mide la presión arterial en la oficina dental</vt:lpstr>
      <vt:lpstr>Por qué es importante tu presión arterial y dónde obtener más información</vt:lpstr>
      <vt:lpstr>Conoce tus números</vt:lpstr>
      <vt:lpstr>PowerPoint Presentation</vt:lpstr>
      <vt:lpstr>PowerPoint Presentation</vt:lpstr>
      <vt:lpstr>PowerPoint Presentation</vt:lpstr>
      <vt:lpstr>PowerPoint Presentation</vt:lpstr>
      <vt:lpstr>Aprovecha al máximo tu visita al dentista</vt:lpstr>
      <vt:lpstr>Preguntas útiles para tu visita al dentista o al médico</vt:lpstr>
      <vt:lpstr>Lo que esperamos que te lleves de esta lección</vt:lpstr>
      <vt:lpstr>Elige un pequeño paso</vt:lpstr>
      <vt:lpstr>Do It Yourself Health:  The Connection of Oral and Heart Health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Marrero</dc:creator>
  <cp:lastModifiedBy>Scott Marrero</cp:lastModifiedBy>
  <cp:revision>268</cp:revision>
  <dcterms:created xsi:type="dcterms:W3CDTF">2026-04-06T14:28:14Z</dcterms:created>
  <dcterms:modified xsi:type="dcterms:W3CDTF">2026-08-18T21:17:15Z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0x010100F320FBF197731E448D13C12AA1B91532</vt:lpwstr>
  </property>
</Properties>
</file>