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1"/>
  </p:notesMasterIdLst>
  <p:sldIdLst>
    <p:sldId id="256" r:id="rId6"/>
    <p:sldId id="279" r:id="rId7"/>
    <p:sldId id="481" r:id="rId8"/>
    <p:sldId id="360" r:id="rId9"/>
    <p:sldId id="485" r:id="rId10"/>
    <p:sldId id="362" r:id="rId11"/>
    <p:sldId id="363" r:id="rId12"/>
    <p:sldId id="410" r:id="rId13"/>
    <p:sldId id="482" r:id="rId14"/>
    <p:sldId id="267" r:id="rId15"/>
    <p:sldId id="411" r:id="rId16"/>
    <p:sldId id="483" r:id="rId17"/>
    <p:sldId id="412" r:id="rId18"/>
    <p:sldId id="486" r:id="rId19"/>
    <p:sldId id="487" r:id="rId20"/>
    <p:sldId id="475" r:id="rId21"/>
    <p:sldId id="280" r:id="rId22"/>
    <p:sldId id="476" r:id="rId23"/>
    <p:sldId id="477" r:id="rId24"/>
    <p:sldId id="270" r:id="rId25"/>
    <p:sldId id="478" r:id="rId26"/>
    <p:sldId id="479" r:id="rId27"/>
    <p:sldId id="484" r:id="rId28"/>
    <p:sldId id="276" r:id="rId29"/>
    <p:sldId id="278" r:id="rId30"/>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4A1620-5026-F278-B46A-A17812801DA8}" name="Scott Marrero" initials="SM" userId="49ba2ae1931879c2" providerId="Windows Live"/>
  <p188:author id="{C648C53F-4416-7925-7F89-404D8ED8AEE1}" name="Natalia Ortiz" initials="NO" userId="S::Natalia.Ortiz@heart.org::474857b9-0d55-46e5-9729-a377e0c8461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F1F"/>
    <a:srgbClr val="589FC5"/>
    <a:srgbClr val="F8EC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3653"/>
  </p:normalViewPr>
  <p:slideViewPr>
    <p:cSldViewPr snapToGrid="0">
      <p:cViewPr varScale="1">
        <p:scale>
          <a:sx n="35" d="100"/>
          <a:sy n="35" d="100"/>
        </p:scale>
        <p:origin x="57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DC474-D63F-964A-9640-0A76FC6B51BE}" type="datetimeFigureOut">
              <a:rPr lang="en-US" smtClean="0"/>
              <a:t>7/27/2026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AD38C7-46B2-BE4A-804A-E28D3722DF09}" type="slidenum">
              <a:rPr lang="en-US" smtClean="0"/>
              <a:t>‹#›</a:t>
            </a:fld>
            <a:endParaRPr lang="en-US" dirty="0"/>
          </a:p>
        </p:txBody>
      </p:sp>
    </p:spTree>
    <p:extLst>
      <p:ext uri="{BB962C8B-B14F-4D97-AF65-F5344CB8AC3E}">
        <p14:creationId xmlns:p14="http://schemas.microsoft.com/office/powerpoint/2010/main" val="1983924332"/>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Facilitator Talking Points</a:t>
            </a: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0" kern="1200" dirty="0">
                <a:solidFill>
                  <a:schemeClr val="tx1"/>
                </a:solidFill>
                <a:latin typeface="Lub Dub Medium" panose="020B0603030403020204" pitchFamily="34" charset="0"/>
                <a:ea typeface="PMingLiU" panose="02020500000000000000" pitchFamily="18" charset="-120"/>
                <a:cs typeface="Arial" panose="020B0604020202020204" pitchFamily="34" charset="0"/>
              </a:rPr>
              <a:t>Today, you will learn what the connection between oral and heart health is, how it impacts your health, the causes, how to manage it, and a next-step action plan. The lesson should take about 15 - 20 minutes. Feel free to take pictures of any of the slides</a:t>
            </a:r>
            <a:r>
              <a:rPr lang="en-US" sz="1800" kern="1200" dirty="0">
                <a:solidFill>
                  <a:schemeClr val="tx1"/>
                </a:solidFill>
                <a:effectLst/>
                <a:latin typeface="Lub Dub Medium" panose="020B0603030403020204" pitchFamily="34" charset="77"/>
                <a:ea typeface="+mn-ea"/>
                <a:cs typeface="+mn-cs"/>
              </a:rPr>
              <a:t>.</a:t>
            </a:r>
            <a:endParaRPr lang="en-US" dirty="0"/>
          </a:p>
        </p:txBody>
      </p:sp>
      <p:sp>
        <p:nvSpPr>
          <p:cNvPr id="4" name="Slide Number Placeholder 3"/>
          <p:cNvSpPr>
            <a:spLocks noGrp="1"/>
          </p:cNvSpPr>
          <p:nvPr>
            <p:ph type="sldNum" sz="quarter" idx="5"/>
          </p:nvPr>
        </p:nvSpPr>
        <p:spPr/>
        <p:txBody>
          <a:bodyPr/>
          <a:lstStyle/>
          <a:p>
            <a:fld id="{86AD38C7-46B2-BE4A-804A-E28D3722DF09}" type="slidenum">
              <a:rPr lang="en-US" smtClean="0"/>
              <a:t>1</a:t>
            </a:fld>
            <a:endParaRPr lang="en-US" dirty="0"/>
          </a:p>
        </p:txBody>
      </p:sp>
    </p:spTree>
    <p:extLst>
      <p:ext uri="{BB962C8B-B14F-4D97-AF65-F5344CB8AC3E}">
        <p14:creationId xmlns:p14="http://schemas.microsoft.com/office/powerpoint/2010/main" val="3617540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1F310-924E-43D8-40B4-3030ABE8C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E55CFE-4B82-BB67-0864-529AEEE78CB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1A9BAB9-9E84-DD04-BB4B-62945291BE6C}"/>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endParaRPr lang="en-US" sz="1800" kern="1200" dirty="0">
              <a:solidFill>
                <a:schemeClr val="tx1"/>
              </a:solidFill>
              <a:effectLst/>
              <a:latin typeface="Lub Dub Medium" panose="020B0603030403020204" pitchFamily="34" charset="77"/>
              <a:ea typeface="+mn-ea"/>
              <a:cs typeface="+mn-cs"/>
            </a:endParaRPr>
          </a:p>
          <a:p>
            <a:pPr lvl="0"/>
            <a:r>
              <a:rPr lang="en-US" sz="1800" kern="1200" dirty="0">
                <a:solidFill>
                  <a:schemeClr val="tx1"/>
                </a:solidFill>
                <a:effectLst/>
                <a:latin typeface="Lub Dub Medium" panose="020B0603030403020204" pitchFamily="34" charset="77"/>
                <a:ea typeface="+mn-ea"/>
                <a:cs typeface="+mn-cs"/>
              </a:rPr>
              <a:t>Review the information on the slide. Please do not change or add anything to these slides. </a:t>
            </a:r>
          </a:p>
          <a:p>
            <a:endParaRPr lang="en-US" dirty="0"/>
          </a:p>
        </p:txBody>
      </p:sp>
      <p:sp>
        <p:nvSpPr>
          <p:cNvPr id="4" name="Slide Number Placeholder 3">
            <a:extLst>
              <a:ext uri="{FF2B5EF4-FFF2-40B4-BE49-F238E27FC236}">
                <a16:creationId xmlns:a16="http://schemas.microsoft.com/office/drawing/2014/main" id="{356A1E2E-AF22-371D-DFCD-DD1DAA963BC7}"/>
              </a:ext>
            </a:extLst>
          </p:cNvPr>
          <p:cNvSpPr>
            <a:spLocks noGrp="1"/>
          </p:cNvSpPr>
          <p:nvPr>
            <p:ph type="sldNum" sz="quarter" idx="5"/>
          </p:nvPr>
        </p:nvSpPr>
        <p:spPr/>
        <p:txBody>
          <a:bodyPr/>
          <a:lstStyle/>
          <a:p>
            <a:fld id="{86AD38C7-46B2-BE4A-804A-E28D3722DF09}" type="slidenum">
              <a:rPr lang="en-US" smtClean="0"/>
              <a:t>2</a:t>
            </a:fld>
            <a:endParaRPr lang="en-US" dirty="0"/>
          </a:p>
        </p:txBody>
      </p:sp>
    </p:spTree>
    <p:extLst>
      <p:ext uri="{BB962C8B-B14F-4D97-AF65-F5344CB8AC3E}">
        <p14:creationId xmlns:p14="http://schemas.microsoft.com/office/powerpoint/2010/main" val="1496552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Briefly introduce the American Heart Association's century-long commitment </a:t>
            </a:r>
            <a:r>
              <a:rPr lang="en-US" sz="1800" b="0" kern="1200" dirty="0">
                <a:solidFill>
                  <a:schemeClr val="tx1"/>
                </a:solidFill>
                <a:latin typeface="Lub Dub Medium" panose="020B0603030403020204" pitchFamily="34" charset="77"/>
                <a:ea typeface="PMingLiU" panose="02020500000000000000" pitchFamily="18" charset="-120"/>
                <a:cs typeface="Arial" panose="020B0604020202020204" pitchFamily="34" charset="0"/>
              </a:rPr>
              <a:t>to investing in and supporting lifesaving heart and brain research for over 100 years. From contributing to the development of the pacemaker, to advancing imaging techniques such as MRI and CT scans, to creating the CPR and AED guidelines, their mission is to be a relentless force for a world of longer, healthier lives. </a:t>
            </a:r>
          </a:p>
          <a:p>
            <a:r>
              <a:rPr lang="en-US" sz="1800" kern="1200" dirty="0">
                <a:solidFill>
                  <a:schemeClr val="tx1"/>
                </a:solidFill>
                <a:effectLst/>
                <a:latin typeface="Lub Dub Medium" panose="020B0603030403020204" pitchFamily="34" charset="77"/>
                <a:ea typeface="+mn-ea"/>
                <a:cs typeface="+mn-cs"/>
              </a:rPr>
              <a:t>.</a:t>
            </a: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Now that you know who is behind this work, let's talk about why heart disease deserves our attention.</a:t>
            </a:r>
          </a:p>
          <a:p>
            <a:pPr defTabSz="966612">
              <a:defRPr/>
            </a:pPr>
            <a:endParaRPr lang="en-US" sz="1800" b="0" kern="1200" dirty="0">
              <a:solidFill>
                <a:schemeClr val="tx1"/>
              </a:solidFill>
              <a:latin typeface="Lub Dub Medium" panose="020B0603030403020204" pitchFamily="34" charset="0"/>
              <a:ea typeface="PMingLiU" panose="02020500000000000000" pitchFamily="18" charset="-12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4699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pPr marL="0" algn="l" defTabSz="966612" rtl="0" eaLnBrk="1" latinLnBrk="0" hangingPunct="1">
              <a:defRPr/>
            </a:pPr>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Explain that heart disease </a:t>
            </a:r>
            <a:r>
              <a:rPr lang="en-US" sz="1800" b="0" kern="1200" dirty="0">
                <a:solidFill>
                  <a:schemeClr val="tx1"/>
                </a:solidFill>
                <a:latin typeface="Lub Dub Medium" panose="020B0603030403020204" pitchFamily="34" charset="77"/>
                <a:ea typeface="PMingLiU" panose="02020500000000000000" pitchFamily="18" charset="-120"/>
                <a:cs typeface="Arial" panose="020B0604020202020204" pitchFamily="34" charset="0"/>
              </a:rPr>
              <a:t>is the leading cause of death in the U.S.—even greater than cancer. The good news is, there’s a lot we can do to prevent or treat it. One of the most important steps is checking your blood pressure. If it’s high, learning how to manage it can make a big difference.</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Understanding heart health starts with understanding whole-body health.</a:t>
            </a:r>
          </a:p>
          <a:p>
            <a:pPr marL="0" algn="l" defTabSz="966612" rtl="0" eaLnBrk="1" latinLnBrk="0" hangingPunct="1">
              <a:defRPr/>
            </a:pPr>
            <a:endParaRPr lang="en-US" sz="1800" b="0" kern="1200" dirty="0">
              <a:solidFill>
                <a:schemeClr val="tx1"/>
              </a:solidFill>
              <a:latin typeface="Lub Dub Medium" panose="020B0603030403020204" pitchFamily="34" charset="0"/>
              <a:ea typeface="PMingLiU" panose="02020500000000000000" pitchFamily="18" charset="-12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4</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5907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A53A4-614A-750C-E49E-C263669FC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5B6A7-537F-DCC4-1353-6824DF615928}"/>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00ADCF0C-2EA0-322D-3180-D1B1199A2B10}"/>
              </a:ext>
            </a:extLst>
          </p:cNvPr>
          <p:cNvSpPr>
            <a:spLocks noGrp="1"/>
          </p:cNvSpPr>
          <p:nvPr>
            <p:ph type="body" idx="1"/>
          </p:nvPr>
        </p:nvSpPr>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Facilitator Talking Points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Now let's introduce today's topic. </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Presenter notes</a:t>
            </a: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Lub Dub Medium" panose="020B0603030403020204" pitchFamily="34" charset="77"/>
                <a:ea typeface="+mn-ea"/>
                <a:cs typeface="+mn-cs"/>
              </a:rPr>
              <a:t>Ask participants if they've ever heard that the mouth and heart are connected. Explain that researchers have learned that inflammation in the mouth may affect other parts of the body. Today's session focuses on understanding that connection and practical steps everyone can take.</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Before we discuss the connection, let's look at why the American Heart Association is leading this work.</a:t>
            </a:r>
          </a:p>
        </p:txBody>
      </p:sp>
      <p:sp>
        <p:nvSpPr>
          <p:cNvPr id="4" name="Slide Number Placeholder 3">
            <a:extLst>
              <a:ext uri="{FF2B5EF4-FFF2-40B4-BE49-F238E27FC236}">
                <a16:creationId xmlns:a16="http://schemas.microsoft.com/office/drawing/2014/main" id="{BD7DD2B9-7ED2-D362-C990-E9099175EF1C}"/>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5</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0906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Explain that the mouth is not separate from the rest of the body. Healthy gums support overall wellness, while chronic inflammation can affect multiple body systems. Reinforce that dental professionals are part of the healthcare team.</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Let's look at what we'll cover together today.</a:t>
            </a:r>
          </a:p>
          <a:p>
            <a:pPr marL="0" algn="l" defTabSz="966612" rtl="0" eaLnBrk="1" latinLnBrk="0" hangingPunct="1">
              <a:defRPr/>
            </a:pPr>
            <a:endParaRPr lang="en-US" sz="1200" b="0" kern="1200" dirty="0">
              <a:solidFill>
                <a:schemeClr val="tx1"/>
              </a:solidFill>
              <a:latin typeface="Lub Dub Medium" panose="020B0603030403020204" pitchFamily="34" charset="0"/>
              <a:ea typeface="PMingLiU" panose="02020500000000000000" pitchFamily="18" charset="-12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426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Review the two learning objectives conversationally and reassure participants that the information is practical and easy to apply.</a:t>
            </a:r>
          </a:p>
          <a:p>
            <a:endParaRPr lang="en-US" sz="18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We'll begin with the idea that your mouth is part of your whole-body health.</a:t>
            </a:r>
          </a:p>
          <a:p>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4264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B67FC-C2DE-16D8-2F56-12893385F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B0FF1-6CB3-DB09-ED37-BCFF1ABA67B5}"/>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147C6069-6ACA-5A58-F6D0-3F6A590A6A82}"/>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Describe the mouth as the body's front door. Problems in the mouth shouldn't be ignored because they may signal broader health concerns. This isn't about creating fear but encouraging prevention.</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One important partner in prevention is your dental team.</a:t>
            </a:r>
          </a:p>
          <a:p>
            <a:pPr marL="0" algn="l" defTabSz="966612" rtl="0" eaLnBrk="1" latinLnBrk="0" hangingPunct="1">
              <a:lnSpc>
                <a:spcPct val="107000"/>
              </a:lnSpc>
              <a:buClr>
                <a:schemeClr val="dk1"/>
              </a:buClr>
              <a:buSzPts val="1800"/>
              <a:defRPr/>
            </a:pPr>
            <a:endParaRPr lang="en-US" dirty="0"/>
          </a:p>
        </p:txBody>
      </p:sp>
      <p:sp>
        <p:nvSpPr>
          <p:cNvPr id="4" name="Slide Number Placeholder 3">
            <a:extLst>
              <a:ext uri="{FF2B5EF4-FFF2-40B4-BE49-F238E27FC236}">
                <a16:creationId xmlns:a16="http://schemas.microsoft.com/office/drawing/2014/main" id="{16B8088D-95D1-66B7-7DFA-7B39852A1F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6395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21D9A-2747-C6FB-8610-74733F1452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9E53A-9922-02F7-BAA3-A5B6D2F44CCA}"/>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EDC492A2-AD42-8C90-125E-7E6522C0902E}"/>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Explain that dentists and hygienists often notice health concerns early and may recommend follow-up with a physician. Blood pressure screenings and healthy lifestyle conversations are becoming more common in dental offices.</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Let's look at how the oral-heart connection actually works.</a:t>
            </a:r>
          </a:p>
        </p:txBody>
      </p:sp>
      <p:sp>
        <p:nvSpPr>
          <p:cNvPr id="4" name="Slide Number Placeholder 3">
            <a:extLst>
              <a:ext uri="{FF2B5EF4-FFF2-40B4-BE49-F238E27FC236}">
                <a16:creationId xmlns:a16="http://schemas.microsoft.com/office/drawing/2014/main" id="{089B55C5-1E7D-DFE1-4B17-794DFA442750}"/>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9</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8603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60901-8C99-9A59-6D7E-0A8E56C00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96EF2-D6F1-664E-BB95-0496F6DE31B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3CD1F20-B840-F54B-0F6B-7FB835EA6CAE}"/>
              </a:ext>
            </a:extLst>
          </p:cNvPr>
          <p:cNvSpPr>
            <a:spLocks noGrp="1"/>
          </p:cNvSpPr>
          <p:nvPr>
            <p:ph type="body" idx="1"/>
          </p:nvPr>
        </p:nvSpPr>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Describe inflammation in simple language. When gums are unhealthy, inflammation and bacteria may enter the bloodstream, potentially affecting blood vessels over time. Keep the explanation high level and avoid technical detail. Use a simple pathway visual: mouth → inflammation → bloodstream → blood vessels → heart. Keep the wording “linked to” and “may affect.” The infographic and guide explain this clearly for patients. </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What signs should people pay attention to?</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Helpful resource to highlight</a:t>
            </a:r>
            <a:endParaRPr lang="en-US" sz="1800" kern="1200" dirty="0">
              <a:solidFill>
                <a:schemeClr val="tx1"/>
              </a:solidFill>
              <a:effectLst/>
              <a:latin typeface="Lub Dub Medium" panose="020B0603030403020204" pitchFamily="34" charset="77"/>
              <a:ea typeface="+mn-ea"/>
              <a:cs typeface="+mn-cs"/>
            </a:endParaRPr>
          </a:p>
          <a:p>
            <a:r>
              <a:rPr lang="en-US" sz="1800" kern="1200" dirty="0">
                <a:solidFill>
                  <a:schemeClr val="tx1"/>
                </a:solidFill>
                <a:effectLst/>
                <a:latin typeface="Lub Dub Medium" panose="020B0603030403020204" pitchFamily="34" charset="77"/>
                <a:ea typeface="+mn-ea"/>
                <a:cs typeface="+mn-cs"/>
              </a:rPr>
              <a:t>“X-ray man flyer” [Find here: INSERT URL]</a:t>
            </a:r>
          </a:p>
          <a:p>
            <a:endParaRPr lang="en-US" dirty="0"/>
          </a:p>
        </p:txBody>
      </p:sp>
      <p:sp>
        <p:nvSpPr>
          <p:cNvPr id="4" name="Slide Number Placeholder 3">
            <a:extLst>
              <a:ext uri="{FF2B5EF4-FFF2-40B4-BE49-F238E27FC236}">
                <a16:creationId xmlns:a16="http://schemas.microsoft.com/office/drawing/2014/main" id="{B4A778CF-A5D7-3F33-DDFD-53C44CB1F380}"/>
              </a:ext>
            </a:extLst>
          </p:cNvPr>
          <p:cNvSpPr>
            <a:spLocks noGrp="1"/>
          </p:cNvSpPr>
          <p:nvPr>
            <p:ph type="sldNum" sz="quarter" idx="5"/>
          </p:nvPr>
        </p:nvSpPr>
        <p:spPr/>
        <p:txBody>
          <a:bodyPr/>
          <a:lstStyle/>
          <a:p>
            <a:fld id="{86AD38C7-46B2-BE4A-804A-E28D3722DF09}" type="slidenum">
              <a:rPr lang="en-US" smtClean="0"/>
              <a:t>10</a:t>
            </a:fld>
            <a:endParaRPr lang="en-US" dirty="0"/>
          </a:p>
        </p:txBody>
      </p:sp>
    </p:spTree>
    <p:extLst>
      <p:ext uri="{BB962C8B-B14F-4D97-AF65-F5344CB8AC3E}">
        <p14:creationId xmlns:p14="http://schemas.microsoft.com/office/powerpoint/2010/main" val="4197603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F5245-1AE6-919F-1E9B-8359F67211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7E4C83-E416-D9A9-5B94-509943FEE053}"/>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890270B5-1DE0-28C5-B701-E4CE7F99AF41}"/>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Review common warning signs like bleeding gums, redness, swelling, and pain. Reinforce that bleeding while brushing is not considered normal and should be discussed with a dental professional.</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So why is this important for so many people?</a:t>
            </a:r>
          </a:p>
        </p:txBody>
      </p:sp>
      <p:sp>
        <p:nvSpPr>
          <p:cNvPr id="4" name="Slide Number Placeholder 3">
            <a:extLst>
              <a:ext uri="{FF2B5EF4-FFF2-40B4-BE49-F238E27FC236}">
                <a16:creationId xmlns:a16="http://schemas.microsoft.com/office/drawing/2014/main" id="{D469C8FF-F38A-5B0A-282D-B631E69929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7713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9B24F-2B18-C647-AD66-BF711F16C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79A8F-957B-7EDE-2CDD-7AFA5400F3F4}"/>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AC9F597F-3A79-5736-1A87-294B5106C082}"/>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Share the statistics to demonstrate how common gum disease and high blood pressure are. Point out that many people visit a dentist more regularly than a physician, making dental visits valuable opportunities for prevention.</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Let's explore that opportunity further.</a:t>
            </a:r>
          </a:p>
        </p:txBody>
      </p:sp>
      <p:sp>
        <p:nvSpPr>
          <p:cNvPr id="4" name="Slide Number Placeholder 3">
            <a:extLst>
              <a:ext uri="{FF2B5EF4-FFF2-40B4-BE49-F238E27FC236}">
                <a16:creationId xmlns:a16="http://schemas.microsoft.com/office/drawing/2014/main" id="{6D18097F-8764-3158-C093-21633B4613C9}"/>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12</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7159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55D72-1E02-4C68-CCBC-E720FFDDB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026A35-2EFE-EE72-C2D3-FD96C058B913}"/>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42B46E7E-89EB-6487-650D-0B744EFDC66E}"/>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Emphasize that dental visits aren't just about clean teeth. They can provide education, screening, and referrals that support overall health.</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One example is blood pressure screening.</a:t>
            </a:r>
          </a:p>
          <a:p>
            <a:endParaRPr lang="en-US" dirty="0"/>
          </a:p>
        </p:txBody>
      </p:sp>
      <p:sp>
        <p:nvSpPr>
          <p:cNvPr id="4" name="Slide Number Placeholder 3">
            <a:extLst>
              <a:ext uri="{FF2B5EF4-FFF2-40B4-BE49-F238E27FC236}">
                <a16:creationId xmlns:a16="http://schemas.microsoft.com/office/drawing/2014/main" id="{121D0A20-30D2-5E23-4F4F-E75F6DC4D2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7012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B6054-59B2-7309-BB83-97D5D3938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495BC-E701-D33A-137E-A2D09A20B09B}"/>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A540A61D-A69A-A711-EC36-A4B6EDA00F7D}"/>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Explain that blood pressure screening helps protect patient safety during dental treatment and may identify elevated blood pressure before symptoms appear.</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Once blood pressure is measured, understanding the numbers becomes important.</a:t>
            </a:r>
          </a:p>
          <a:p>
            <a:endParaRPr lang="en-US" dirty="0"/>
          </a:p>
        </p:txBody>
      </p:sp>
      <p:sp>
        <p:nvSpPr>
          <p:cNvPr id="4" name="Slide Number Placeholder 3">
            <a:extLst>
              <a:ext uri="{FF2B5EF4-FFF2-40B4-BE49-F238E27FC236}">
                <a16:creationId xmlns:a16="http://schemas.microsoft.com/office/drawing/2014/main" id="{3BA5104A-41AF-0048-F5CD-C2487C16EF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5091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49FF-1730-4746-6627-21841181D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2888A-10AC-4FAB-7410-35218A5980B2}"/>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164930E9-24DC-0DD8-2915-D7472C0EB1DC}"/>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Encourage participants to know their blood pressure numbers and ask questions if they don't understand them. Remind them that follow-up with their healthcare provider is important when recommended.</a:t>
            </a:r>
          </a:p>
          <a:p>
            <a:pPr marL="0" algn="l" defTabSz="966612" rtl="0" eaLnBrk="1" latinLnBrk="0" hangingPunct="1">
              <a:defRPr/>
            </a:pPr>
            <a:endParaRPr lang="en-US" sz="1200" b="0" kern="1200" dirty="0">
              <a:solidFill>
                <a:schemeClr val="tx1"/>
              </a:solidFill>
              <a:latin typeface="Lub Dub Medium" panose="020B0603030403020204" pitchFamily="34" charset="77"/>
              <a:ea typeface="PMingLiU" panose="02020500000000000000" pitchFamily="18" charset="-120"/>
              <a:cs typeface="Arial" panose="020B0604020202020204" pitchFamily="34" charset="0"/>
            </a:endParaRPr>
          </a:p>
          <a:p>
            <a:pPr marL="0" marR="0" lvl="0" indent="0" algn="l" defTabSz="966612"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Helpful resource to highlight</a:t>
            </a:r>
            <a:endParaRPr lang="en-US" sz="1200" b="1" kern="1200" dirty="0">
              <a:solidFill>
                <a:schemeClr val="tx1"/>
              </a:solidFill>
              <a:effectLst/>
              <a:latin typeface="Lub Dub Medium" panose="020B0603030403020204" pitchFamily="34" charset="77"/>
              <a:ea typeface="+mn-ea"/>
              <a:cs typeface="+mn-cs"/>
            </a:endParaRPr>
          </a:p>
          <a:p>
            <a:pPr marL="0" algn="l" defTabSz="966612" rtl="0" eaLnBrk="1" latinLnBrk="0" hangingPunct="1">
              <a:defRPr/>
            </a:pPr>
            <a:r>
              <a:rPr lang="en-US" sz="1200" b="0" kern="1200" dirty="0">
                <a:solidFill>
                  <a:schemeClr val="tx1"/>
                </a:solidFill>
                <a:latin typeface="Lub Dub Medium" panose="020B0603030403020204" pitchFamily="34" charset="77"/>
                <a:ea typeface="PMingLiU" panose="02020500000000000000" pitchFamily="18" charset="-120"/>
                <a:cs typeface="Arial" panose="020B0604020202020204" pitchFamily="34" charset="0"/>
              </a:rPr>
              <a:t>High Blood Pressure | American Heart Association </a:t>
            </a:r>
          </a:p>
          <a:p>
            <a:pPr marL="0" algn="l" defTabSz="966612" rtl="0" eaLnBrk="1" latinLnBrk="0" hangingPunct="1">
              <a:defRPr/>
            </a:pPr>
            <a:r>
              <a:rPr lang="en-US" sz="1200" b="0" kern="1200" dirty="0">
                <a:solidFill>
                  <a:schemeClr val="tx1"/>
                </a:solidFill>
                <a:latin typeface="Lub Dub Medium" panose="020B0603030403020204" pitchFamily="34" charset="77"/>
                <a:ea typeface="PMingLiU" panose="02020500000000000000" pitchFamily="18" charset="-120"/>
                <a:cs typeface="Arial" panose="020B0604020202020204" pitchFamily="34" charset="0"/>
              </a:rPr>
              <a:t>https://www.heart.org/en/health-topics/high-blood-pressure</a:t>
            </a:r>
          </a:p>
          <a:p>
            <a:pPr marL="0" algn="l" defTabSz="966612" rtl="0" eaLnBrk="1" latinLnBrk="0" hangingPunct="1">
              <a:defRPr/>
            </a:pPr>
            <a:endParaRPr lang="en-US" sz="1200" b="0" kern="1200" dirty="0">
              <a:solidFill>
                <a:schemeClr val="tx1"/>
              </a:solidFill>
              <a:latin typeface="Lub Dub Medium" panose="020B0603030403020204" pitchFamily="34" charset="77"/>
              <a:ea typeface="PMingLiU" panose="02020500000000000000" pitchFamily="18" charset="-120"/>
              <a:cs typeface="Arial" panose="020B0604020202020204" pitchFamily="34" charset="0"/>
            </a:endParaRPr>
          </a:p>
          <a:p>
            <a:pPr marL="0" marR="0" lvl="0" indent="0" algn="l" defTabSz="966612"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Lub Dub Medium" panose="020B0603030403020204" pitchFamily="34" charset="77"/>
                <a:ea typeface="+mn-ea"/>
                <a:cs typeface="+mn-cs"/>
              </a:rPr>
              <a:t>Transition</a:t>
            </a:r>
            <a:br>
              <a:rPr lang="en-US" sz="1200" b="1" kern="1200" dirty="0">
                <a:solidFill>
                  <a:schemeClr val="tx1"/>
                </a:solidFill>
                <a:effectLst/>
                <a:latin typeface="Lub Dub Medium" panose="020B0603030403020204" pitchFamily="34" charset="77"/>
                <a:ea typeface="+mn-ea"/>
                <a:cs typeface="+mn-cs"/>
              </a:rPr>
            </a:br>
            <a:r>
              <a:rPr lang="en-US" sz="1200" kern="1200" dirty="0">
                <a:solidFill>
                  <a:schemeClr val="tx1"/>
                </a:solidFill>
                <a:effectLst/>
                <a:latin typeface="Lub Dub Medium" panose="020B0603030403020204" pitchFamily="34" charset="77"/>
                <a:ea typeface="+mn-ea"/>
                <a:cs typeface="+mn-cs"/>
              </a:rPr>
              <a:t>Let's take a closer look at what those numbers mean.</a:t>
            </a:r>
          </a:p>
          <a:p>
            <a:pPr marL="0" algn="l" defTabSz="966612" rtl="0" eaLnBrk="1" latinLnBrk="0" hangingPunct="1">
              <a:defRPr/>
            </a:pPr>
            <a:endParaRPr lang="en-US" sz="1200" b="0" kern="1200" dirty="0">
              <a:solidFill>
                <a:schemeClr val="tx1"/>
              </a:solidFill>
              <a:latin typeface="Lub Dub Medium" panose="020B0603030403020204" pitchFamily="34" charset="77"/>
              <a:ea typeface="PMingLiU" panose="02020500000000000000" pitchFamily="18" charset="-12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00D50EFA-1D60-5F99-9418-A054C84C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774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Walk through the blood pressure categories at a high level without overwhelming participants. Stress that high blood pressure often has no symptoms, which is why screening matters. And d</a:t>
            </a:r>
            <a:r>
              <a:rPr lang="en-US" sz="1800" dirty="0">
                <a:solidFill>
                  <a:schemeClr val="tx1"/>
                </a:solidFill>
                <a:latin typeface="Lub Dub Medium" panose="020B0603030403020204" pitchFamily="34" charset="77"/>
              </a:rPr>
              <a:t>ental visits are an opportunity to help identify elevated blood pressure early.</a:t>
            </a:r>
            <a:endParaRPr lang="en-US" sz="1800" kern="1200" dirty="0">
              <a:solidFill>
                <a:schemeClr val="tx1"/>
              </a:solidFill>
              <a:effectLst/>
              <a:latin typeface="Lub Dub Medium" panose="020B0603030403020204" pitchFamily="34" charset="77"/>
              <a:ea typeface="+mn-ea"/>
              <a:cs typeface="+mn-cs"/>
            </a:endParaRP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Now let's answer a few common questions.</a:t>
            </a:r>
          </a:p>
          <a:p>
            <a:endParaRPr lang="en-US" sz="1800" kern="1200" dirty="0">
              <a:solidFill>
                <a:schemeClr val="tx1"/>
              </a:solidFill>
              <a:effectLst/>
              <a:latin typeface="Lub Dub Medium" panose="020B0603030403020204" pitchFamily="34" charset="77"/>
              <a:ea typeface="+mn-ea"/>
              <a:cs typeface="+mn-cs"/>
            </a:endParaRPr>
          </a:p>
          <a:p>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p:cNvSpPr>
            <a:spLocks noGrp="1"/>
          </p:cNvSpPr>
          <p:nvPr>
            <p:ph type="sldNum" sz="quarter" idx="5"/>
          </p:nvPr>
        </p:nvSpPr>
        <p:spPr/>
        <p:txBody>
          <a:bodyPr/>
          <a:lstStyle/>
          <a:p>
            <a:fld id="{EEA5E348-CF57-421E-8CA9-7246186649F6}" type="slidenum">
              <a:rPr lang="es-CO" smtClean="0"/>
              <a:t>16</a:t>
            </a:fld>
            <a:endParaRPr lang="es-CO" dirty="0"/>
          </a:p>
        </p:txBody>
      </p:sp>
    </p:spTree>
    <p:extLst>
      <p:ext uri="{BB962C8B-B14F-4D97-AF65-F5344CB8AC3E}">
        <p14:creationId xmlns:p14="http://schemas.microsoft.com/office/powerpoint/2010/main" val="768462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77CF6-5CC1-DE73-0DDB-9219B2CE4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B2863-DA93-EBF0-8D86-3D07C6A42FE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C059A26-7369-1EBF-EC5D-02306F9558EE}"/>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Reassure participants that bleeding gums are common but not normal. Encourage them not to ignore the symptom and to discuss it with their dental team.</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Another common misconception is that dental care only affects the mouth.</a:t>
            </a:r>
          </a:p>
          <a:p>
            <a:endParaRPr lang="en-US" dirty="0"/>
          </a:p>
        </p:txBody>
      </p:sp>
      <p:sp>
        <p:nvSpPr>
          <p:cNvPr id="4" name="Slide Number Placeholder 3">
            <a:extLst>
              <a:ext uri="{FF2B5EF4-FFF2-40B4-BE49-F238E27FC236}">
                <a16:creationId xmlns:a16="http://schemas.microsoft.com/office/drawing/2014/main" id="{7A1FF4A7-380B-61B8-D511-4B24E01D0065}"/>
              </a:ext>
            </a:extLst>
          </p:cNvPr>
          <p:cNvSpPr>
            <a:spLocks noGrp="1"/>
          </p:cNvSpPr>
          <p:nvPr>
            <p:ph type="sldNum" sz="quarter" idx="5"/>
          </p:nvPr>
        </p:nvSpPr>
        <p:spPr/>
        <p:txBody>
          <a:bodyPr/>
          <a:lstStyle/>
          <a:p>
            <a:fld id="{86AD38C7-46B2-BE4A-804A-E28D3722DF09}" type="slidenum">
              <a:rPr lang="en-US" smtClean="0"/>
              <a:t>17</a:t>
            </a:fld>
            <a:endParaRPr lang="en-US" dirty="0"/>
          </a:p>
        </p:txBody>
      </p:sp>
    </p:spTree>
    <p:extLst>
      <p:ext uri="{BB962C8B-B14F-4D97-AF65-F5344CB8AC3E}">
        <p14:creationId xmlns:p14="http://schemas.microsoft.com/office/powerpoint/2010/main" val="1965649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7731A-4C6A-41BD-9752-CF24A9E8C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54D10-4E7E-9021-30F7-695993393EA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1CBD4AA-E90B-723F-F932-3637571B6D4A}"/>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Reinforce that oral health supports whole-body health. Healthy daily habits benefit both the mouth and the heart.</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Let's answer another question people often ask.</a:t>
            </a:r>
          </a:p>
          <a:p>
            <a:endParaRPr lang="en-US" dirty="0"/>
          </a:p>
        </p:txBody>
      </p:sp>
      <p:sp>
        <p:nvSpPr>
          <p:cNvPr id="4" name="Slide Number Placeholder 3">
            <a:extLst>
              <a:ext uri="{FF2B5EF4-FFF2-40B4-BE49-F238E27FC236}">
                <a16:creationId xmlns:a16="http://schemas.microsoft.com/office/drawing/2014/main" id="{B39E4C05-3A1C-6F47-EF7B-CB867AD20777}"/>
              </a:ext>
            </a:extLst>
          </p:cNvPr>
          <p:cNvSpPr>
            <a:spLocks noGrp="1"/>
          </p:cNvSpPr>
          <p:nvPr>
            <p:ph type="sldNum" sz="quarter" idx="5"/>
          </p:nvPr>
        </p:nvSpPr>
        <p:spPr/>
        <p:txBody>
          <a:bodyPr/>
          <a:lstStyle/>
          <a:p>
            <a:fld id="{86AD38C7-46B2-BE4A-804A-E28D3722DF09}" type="slidenum">
              <a:rPr lang="en-US" smtClean="0"/>
              <a:t>18</a:t>
            </a:fld>
            <a:endParaRPr lang="en-US" dirty="0"/>
          </a:p>
        </p:txBody>
      </p:sp>
    </p:spTree>
    <p:extLst>
      <p:ext uri="{BB962C8B-B14F-4D97-AF65-F5344CB8AC3E}">
        <p14:creationId xmlns:p14="http://schemas.microsoft.com/office/powerpoint/2010/main" val="1890899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66BE9-AD36-E269-0DAD-95E069515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C02AF-7F17-7F8C-40FF-4D3A2712C68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271FE33-5B81-BFA7-AFA6-7CA46D713DE1}"/>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Tie this to HSHH’s patient resources and dental workflow. Explain that blood-pressure screening in dental settings is about patient safety and early awareness, not replacing medical care. They are intended to help patients, not create anxiety. </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Helpful resources to highlight</a:t>
            </a:r>
            <a:endParaRPr lang="en-US" sz="1800" kern="1200" dirty="0">
              <a:solidFill>
                <a:schemeClr val="tx1"/>
              </a:solidFill>
              <a:effectLst/>
              <a:latin typeface="Lub Dub Medium" panose="020B0603030403020204" pitchFamily="34" charset="77"/>
              <a:ea typeface="+mn-ea"/>
              <a:cs typeface="+mn-cs"/>
            </a:endParaRPr>
          </a:p>
          <a:p>
            <a:pPr lvl="0"/>
            <a:r>
              <a:rPr lang="en-US" sz="1800" kern="1200" dirty="0">
                <a:solidFill>
                  <a:schemeClr val="tx1"/>
                </a:solidFill>
                <a:effectLst/>
                <a:latin typeface="Lub Dub Medium" panose="020B0603030403020204" pitchFamily="34" charset="77"/>
                <a:ea typeface="+mn-ea"/>
                <a:cs typeface="+mn-cs"/>
              </a:rPr>
              <a:t>BP Wallet Card</a:t>
            </a:r>
          </a:p>
          <a:p>
            <a:pPr lvl="0"/>
            <a:r>
              <a:rPr lang="en-US" sz="1800" kern="1200" dirty="0">
                <a:solidFill>
                  <a:schemeClr val="tx1"/>
                </a:solidFill>
                <a:effectLst/>
                <a:latin typeface="Lub Dub Medium" panose="020B0603030403020204" pitchFamily="34" charset="77"/>
                <a:ea typeface="+mn-ea"/>
                <a:cs typeface="+mn-cs"/>
              </a:rPr>
              <a:t>BP Report Card</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Now let's focus on practical actions everyone can take.</a:t>
            </a:r>
          </a:p>
          <a:p>
            <a:endParaRPr lang="en-US" sz="1200" b="1"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F86DBD6-893A-18F9-9461-857B0DEE1FDB}"/>
              </a:ext>
            </a:extLst>
          </p:cNvPr>
          <p:cNvSpPr>
            <a:spLocks noGrp="1"/>
          </p:cNvSpPr>
          <p:nvPr>
            <p:ph type="sldNum" sz="quarter" idx="5"/>
          </p:nvPr>
        </p:nvSpPr>
        <p:spPr/>
        <p:txBody>
          <a:bodyPr/>
          <a:lstStyle/>
          <a:p>
            <a:fld id="{86AD38C7-46B2-BE4A-804A-E28D3722DF09}" type="slidenum">
              <a:rPr lang="en-US" smtClean="0"/>
              <a:t>19</a:t>
            </a:fld>
            <a:endParaRPr lang="en-US" dirty="0"/>
          </a:p>
        </p:txBody>
      </p:sp>
    </p:spTree>
    <p:extLst>
      <p:ext uri="{BB962C8B-B14F-4D97-AF65-F5344CB8AC3E}">
        <p14:creationId xmlns:p14="http://schemas.microsoft.com/office/powerpoint/2010/main" val="635956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54E5B-010B-85FA-3F45-07B9F4137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569FA-CCEA-5E3C-60F8-96F5FC7790C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D8B583F-E378-B109-E570-7603E34133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Lub Dub Medium" panose="020B0603030403020204" pitchFamily="34" charset="77"/>
                <a:ea typeface="+mn-ea"/>
                <a:cs typeface="+mn-cs"/>
              </a:rPr>
              <a:t>Presenter notes</a:t>
            </a:r>
            <a:br>
              <a:rPr lang="en-US" sz="1200" kern="1200" dirty="0">
                <a:solidFill>
                  <a:schemeClr val="tx1"/>
                </a:solidFill>
                <a:effectLst/>
                <a:latin typeface="Lub Dub Medium" panose="020B0603030403020204" pitchFamily="34" charset="77"/>
                <a:ea typeface="+mn-ea"/>
                <a:cs typeface="+mn-cs"/>
              </a:rPr>
            </a:br>
            <a:r>
              <a:rPr lang="en-US" sz="1200" kern="1200" dirty="0">
                <a:solidFill>
                  <a:schemeClr val="tx1"/>
                </a:solidFill>
                <a:effectLst/>
                <a:latin typeface="Lub Dub Medium" panose="020B0603030403020204" pitchFamily="34" charset="77"/>
                <a:ea typeface="+mn-ea"/>
                <a:cs typeface="+mn-cs"/>
              </a:rPr>
              <a:t>This slide brings together the everyday habits that support both oral health and heart health. The goal is not to overwhelm people or expect perfection. It is to help patients see that the same daily choices that support the mouth often support the heart too. People can start with one realistic step, whether that is brushing more consistently, flossing, drinking more water, asking about blood pressure, or reducing or eliminating tobacco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Lub Dub Medium" panose="020B0603030403020204" pitchFamily="34" charset="77"/>
                <a:ea typeface="+mn-ea"/>
                <a:cs typeface="+mn-cs"/>
              </a:rPr>
              <a:t>Facilitator Talking Points</a:t>
            </a:r>
          </a:p>
          <a:p>
            <a:r>
              <a:rPr lang="en-US" sz="1200" kern="1200" dirty="0">
                <a:solidFill>
                  <a:schemeClr val="tx1"/>
                </a:solidFill>
                <a:effectLst/>
                <a:latin typeface="Lub Dub Medium" panose="020B0603030403020204" pitchFamily="34" charset="77"/>
                <a:ea typeface="+mn-ea"/>
                <a:cs typeface="+mn-cs"/>
              </a:rPr>
              <a:t>Many people already know some of these habits, but it can still be helpful to see how they connect to both oral health and heart health. This is not about being perfect. It is about understanding that small steps matter. Patients can start with one habit that feels realistic, like flossing more regularly, cutting back on sugary drinks, asking about their blood pressure, or scheduling a dental visit.</a:t>
            </a:r>
          </a:p>
          <a:p>
            <a:endParaRPr lang="en-US" sz="1200" b="1" kern="1200" dirty="0">
              <a:solidFill>
                <a:schemeClr val="tx1"/>
              </a:solidFill>
              <a:effectLst/>
              <a:latin typeface="Lub Dub Medium" panose="020B0603030403020204" pitchFamily="34" charset="77"/>
              <a:ea typeface="+mn-ea"/>
              <a:cs typeface="+mn-cs"/>
            </a:endParaRPr>
          </a:p>
          <a:p>
            <a:r>
              <a:rPr lang="en-US" sz="1200" b="1" kern="1200" dirty="0">
                <a:solidFill>
                  <a:schemeClr val="tx1"/>
                </a:solidFill>
                <a:effectLst/>
                <a:latin typeface="Lub Dub Medium" panose="020B0603030403020204" pitchFamily="34" charset="77"/>
                <a:ea typeface="+mn-ea"/>
                <a:cs typeface="+mn-cs"/>
              </a:rPr>
              <a:t>Helpful resource to highlight</a:t>
            </a:r>
            <a:endParaRPr lang="en-US" sz="1200" kern="1200" dirty="0">
              <a:solidFill>
                <a:schemeClr val="tx1"/>
              </a:solidFill>
              <a:effectLst/>
              <a:latin typeface="Lub Dub Medium" panose="020B0603030403020204" pitchFamily="34" charset="77"/>
              <a:ea typeface="+mn-ea"/>
              <a:cs typeface="+mn-cs"/>
            </a:endParaRPr>
          </a:p>
          <a:p>
            <a:pPr lvl="0"/>
            <a:r>
              <a:rPr lang="en-US" sz="1200" kern="1200" dirty="0">
                <a:solidFill>
                  <a:schemeClr val="tx1"/>
                </a:solidFill>
                <a:effectLst/>
                <a:latin typeface="Lub Dub Medium" panose="020B0603030403020204" pitchFamily="34" charset="77"/>
                <a:ea typeface="+mn-ea"/>
                <a:cs typeface="+mn-cs"/>
              </a:rPr>
              <a:t>Daily Habits That Protect Your Mouth and Heart</a:t>
            </a:r>
          </a:p>
          <a:p>
            <a:pPr lvl="0"/>
            <a:endParaRPr lang="en-US" sz="12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Those healthy habits should be maintained between every dental visit to care for your mouth and heart.</a:t>
            </a:r>
          </a:p>
          <a:p>
            <a:pPr lvl="0"/>
            <a:endParaRPr lang="en-US" sz="1200" kern="1200" dirty="0">
              <a:solidFill>
                <a:schemeClr val="tx1"/>
              </a:solidFill>
              <a:effectLst/>
              <a:latin typeface="Lub Dub Medium" panose="020B0603030403020204"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9A0D9561-2570-F9BC-B732-A08DE86BB42F}"/>
              </a:ext>
            </a:extLst>
          </p:cNvPr>
          <p:cNvSpPr>
            <a:spLocks noGrp="1"/>
          </p:cNvSpPr>
          <p:nvPr>
            <p:ph type="sldNum" sz="quarter" idx="5"/>
          </p:nvPr>
        </p:nvSpPr>
        <p:spPr/>
        <p:txBody>
          <a:bodyPr/>
          <a:lstStyle/>
          <a:p>
            <a:fld id="{86AD38C7-46B2-BE4A-804A-E28D3722DF09}" type="slidenum">
              <a:rPr lang="en-US" smtClean="0"/>
              <a:t>20</a:t>
            </a:fld>
            <a:endParaRPr lang="en-US" dirty="0"/>
          </a:p>
        </p:txBody>
      </p:sp>
    </p:spTree>
    <p:extLst>
      <p:ext uri="{BB962C8B-B14F-4D97-AF65-F5344CB8AC3E}">
        <p14:creationId xmlns:p14="http://schemas.microsoft.com/office/powerpoint/2010/main" val="1505873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3BA5A-0FB2-7E67-2EB4-93D1516D3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02DF0-B489-1E51-848E-9B130E46CB01}"/>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9F49152B-FE9C-6153-42D3-6B83D669DFDC}"/>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Encourage open communication with the dental team. Sharing medical history, medications, and concerns helps providers deliver safer, more personalized care.</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Sometimes knowing what questions to ask makes visits even more helpful.</a:t>
            </a:r>
          </a:p>
        </p:txBody>
      </p:sp>
      <p:sp>
        <p:nvSpPr>
          <p:cNvPr id="4" name="Slide Number Placeholder 3">
            <a:extLst>
              <a:ext uri="{FF2B5EF4-FFF2-40B4-BE49-F238E27FC236}">
                <a16:creationId xmlns:a16="http://schemas.microsoft.com/office/drawing/2014/main" id="{86FEDC68-C4F5-932A-0974-37BDA58C85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3231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DE95-851B-610F-1472-551DBF804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2E6F8-8B00-E8C1-301D-F6EA9749B4A1}"/>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275D9173-FFD8-D9FE-E4FB-74268526DAC9}"/>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Review the suggested questions and remind participants they don't have to ask every question. Even one good question can improve understanding and confidence.</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Let's summarize today's key messages.</a:t>
            </a:r>
          </a:p>
          <a:p>
            <a:endParaRPr lang="en-US" dirty="0"/>
          </a:p>
        </p:txBody>
      </p:sp>
      <p:sp>
        <p:nvSpPr>
          <p:cNvPr id="4" name="Slide Number Placeholder 3">
            <a:extLst>
              <a:ext uri="{FF2B5EF4-FFF2-40B4-BE49-F238E27FC236}">
                <a16:creationId xmlns:a16="http://schemas.microsoft.com/office/drawing/2014/main" id="{83EE7C27-9920-854F-EAA0-B4413526C9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6555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A75C5-3F75-22EF-5389-EE6607FC0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6FABA-A4AE-9A01-6A02-7B94A38DF3C2}"/>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4E4AF230-CED8-F4ED-9824-141A3D25C773}"/>
              </a:ext>
            </a:extLst>
          </p:cNvPr>
          <p:cNvSpPr>
            <a:spLocks noGrp="1"/>
          </p:cNvSpPr>
          <p:nvPr>
            <p:ph type="body" idx="1"/>
          </p:nvPr>
        </p:nvSpPr>
        <p:spPr/>
        <p:txBody>
          <a:bodyPr/>
          <a:lstStyle/>
          <a:p>
            <a:r>
              <a:rPr lang="en-US" sz="1800" b="1" kern="1200" dirty="0">
                <a:solidFill>
                  <a:schemeClr val="tx1"/>
                </a:solidFill>
                <a:effectLst/>
                <a:latin typeface="+mn-lt"/>
                <a:ea typeface="+mn-ea"/>
                <a:cs typeface="+mn-cs"/>
              </a:rPr>
              <a:t>Presenter notes</a:t>
            </a:r>
            <a:br>
              <a:rPr lang="en-US" sz="1800" b="1"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Reinforce the major themes: oral health is whole-body health, the dental team is part of healthcare, and small steps matter.</a:t>
            </a:r>
          </a:p>
          <a:p>
            <a:endParaRPr lang="en-US"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Transition</a:t>
            </a:r>
            <a:br>
              <a:rPr lang="en-US" sz="1800" b="1"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Before we finish, let's make all this important information more personal.</a:t>
            </a:r>
          </a:p>
        </p:txBody>
      </p:sp>
      <p:sp>
        <p:nvSpPr>
          <p:cNvPr id="4" name="Slide Number Placeholder 3">
            <a:extLst>
              <a:ext uri="{FF2B5EF4-FFF2-40B4-BE49-F238E27FC236}">
                <a16:creationId xmlns:a16="http://schemas.microsoft.com/office/drawing/2014/main" id="{FA2625B6-AA3C-A726-DE7B-C66AC5250B53}"/>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23</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848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00853-5A18-BBAA-B36C-BC746079D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5F289-B08B-F577-6B34-D438D2AAFFD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66A860A-124A-D932-D4FC-9A68602E0DFC}"/>
              </a:ext>
            </a:extLst>
          </p:cNvPr>
          <p:cNvSpPr>
            <a:spLocks noGrp="1"/>
          </p:cNvSpPr>
          <p:nvPr>
            <p:ph type="body" idx="1"/>
          </p:nvPr>
        </p:nvSpPr>
        <p:spPr/>
        <p:txBody>
          <a:bodyPr/>
          <a:lstStyle/>
          <a:p>
            <a:r>
              <a:rPr lang="en-US" sz="1200" b="1" kern="1200" dirty="0">
                <a:solidFill>
                  <a:schemeClr val="tx1"/>
                </a:solidFill>
                <a:effectLst/>
                <a:latin typeface="Lub Dub Medium" panose="020B0603030403020204" pitchFamily="34" charset="77"/>
                <a:ea typeface="+mn-ea"/>
                <a:cs typeface="+mn-cs"/>
              </a:rPr>
              <a:t>Presenter notes</a:t>
            </a:r>
            <a:endParaRPr lang="en-US" sz="1200" kern="1200" dirty="0">
              <a:solidFill>
                <a:schemeClr val="tx1"/>
              </a:solidFill>
              <a:effectLst/>
              <a:latin typeface="Lub Dub Medium" panose="020B0603030403020204" pitchFamily="34" charset="77"/>
              <a:ea typeface="+mn-ea"/>
              <a:cs typeface="+mn-cs"/>
            </a:endParaRPr>
          </a:p>
          <a:p>
            <a:r>
              <a:rPr lang="en-US" sz="1200" kern="1200" dirty="0">
                <a:solidFill>
                  <a:schemeClr val="tx1"/>
                </a:solidFill>
                <a:effectLst/>
                <a:latin typeface="Lub Dub Medium" panose="020B0603030403020204" pitchFamily="34" charset="77"/>
                <a:ea typeface="+mn-ea"/>
                <a:cs typeface="+mn-cs"/>
              </a:rPr>
              <a:t>This slide is about encouragement, not pressure. The goal is not for anyone to leave feeling they have to change everything at once. It is to help people choose one small step that feels realistic. That step might be brushing more consistently, flossing daily, choosing water more often, or asking a question at their next visit. Small steps are still meaningful steps.</a:t>
            </a:r>
          </a:p>
          <a:p>
            <a:endParaRPr lang="en-US" sz="12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Lub Dub Medium" panose="020B0603030403020204" pitchFamily="34" charset="77"/>
                <a:ea typeface="+mn-ea"/>
                <a:cs typeface="+mn-cs"/>
              </a:rPr>
              <a:t>Invite participants to choose one realistic action they will take this week. Behavior change is more successful when it starts with one achievable commitment.</a:t>
            </a:r>
          </a:p>
          <a:p>
            <a:br>
              <a:rPr lang="en-US" sz="1800" b="1" kern="1200" dirty="0">
                <a:solidFill>
                  <a:schemeClr val="tx1"/>
                </a:solidFill>
                <a:effectLst/>
                <a:latin typeface="Lub Dub Medium" panose="020B0603030403020204" pitchFamily="34" charset="77"/>
                <a:ea typeface="+mn-ea"/>
                <a:cs typeface="+mn-cs"/>
              </a:rPr>
            </a:br>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We'll close with additional resources.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43C6D8C8-7273-AEF4-3962-E8907DD1658A}"/>
              </a:ext>
            </a:extLst>
          </p:cNvPr>
          <p:cNvSpPr>
            <a:spLocks noGrp="1"/>
          </p:cNvSpPr>
          <p:nvPr>
            <p:ph type="sldNum" sz="quarter" idx="5"/>
          </p:nvPr>
        </p:nvSpPr>
        <p:spPr/>
        <p:txBody>
          <a:bodyPr/>
          <a:lstStyle/>
          <a:p>
            <a:fld id="{86AD38C7-46B2-BE4A-804A-E28D3722DF09}" type="slidenum">
              <a:rPr lang="en-US" smtClean="0"/>
              <a:t>24</a:t>
            </a:fld>
            <a:endParaRPr lang="en-US" dirty="0"/>
          </a:p>
        </p:txBody>
      </p:sp>
    </p:spTree>
    <p:extLst>
      <p:ext uri="{BB962C8B-B14F-4D97-AF65-F5344CB8AC3E}">
        <p14:creationId xmlns:p14="http://schemas.microsoft.com/office/powerpoint/2010/main" val="519718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2C813-D022-88CC-C755-B1A44F70B1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B40B0-A128-DB0E-0688-DE8C920FA0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8BFDED-E1CE-11C7-E3A7-DBB36DB1A4F1}"/>
              </a:ext>
            </a:extLst>
          </p:cNvPr>
          <p:cNvSpPr>
            <a:spLocks noGrp="1"/>
          </p:cNvSpPr>
          <p:nvPr>
            <p:ph type="body" idx="1"/>
          </p:nvPr>
        </p:nvSpPr>
        <p:spPr/>
        <p:txBody>
          <a:bodyPr/>
          <a:lstStyle/>
          <a:p>
            <a:r>
              <a:rPr lang="en-US" sz="1800" b="1" kern="1200" dirty="0">
                <a:solidFill>
                  <a:schemeClr val="tx1"/>
                </a:solidFill>
                <a:effectLst/>
                <a:latin typeface="Lub Dub Medium" panose="020B0603030403020204" pitchFamily="34" charset="77"/>
                <a:ea typeface="+mn-ea"/>
                <a:cs typeface="+mn-cs"/>
              </a:rPr>
              <a:t>Presenter notes</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Encourage participants to continue learning through American Heart Association resources and to share what they've learned with family and friends. Thank everyone for participating and invite questions.</a:t>
            </a:r>
          </a:p>
          <a:p>
            <a:endParaRPr lang="en-US" sz="18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Lub Dub Medium" panose="020B0603030403020204" pitchFamily="34" charset="77"/>
                <a:ea typeface="+mn-ea"/>
                <a:cs typeface="+mn-cs"/>
              </a:rPr>
              <a:t>Helpful resources to highlight</a:t>
            </a:r>
            <a:endParaRPr lang="en-US" sz="1800" kern="1200" dirty="0">
              <a:solidFill>
                <a:schemeClr val="tx1"/>
              </a:solidFill>
              <a:effectLst/>
              <a:latin typeface="Lub Dub Medium" panose="020B0603030403020204" pitchFamily="34" charset="77"/>
              <a:ea typeface="+mn-ea"/>
              <a:cs typeface="+mn-cs"/>
            </a:endParaRPr>
          </a:p>
          <a:p>
            <a:r>
              <a:rPr lang="en-US" sz="1800" kern="1200" dirty="0">
                <a:solidFill>
                  <a:schemeClr val="tx1"/>
                </a:solidFill>
                <a:effectLst/>
                <a:latin typeface="Lub Dub Medium" panose="020B0603030403020204" pitchFamily="34" charset="77"/>
                <a:ea typeface="+mn-ea"/>
                <a:cs typeface="+mn-cs"/>
              </a:rPr>
              <a:t>Healthy for Good™: https://www.heart.org/en/healthy-living</a:t>
            </a:r>
          </a:p>
          <a:p>
            <a:r>
              <a:rPr lang="en-US" sz="1800" kern="1200" dirty="0">
                <a:solidFill>
                  <a:schemeClr val="tx1"/>
                </a:solidFill>
                <a:effectLst/>
                <a:latin typeface="Lub Dub Medium" panose="020B0603030403020204" pitchFamily="34" charset="77"/>
                <a:ea typeface="+mn-ea"/>
                <a:cs typeface="+mn-cs"/>
              </a:rPr>
              <a:t>@americanheart</a:t>
            </a:r>
          </a:p>
          <a:p>
            <a:endParaRPr lang="en-US" sz="1800" b="1" kern="1200" dirty="0">
              <a:solidFill>
                <a:schemeClr val="tx1"/>
              </a:solidFill>
              <a:effectLst/>
              <a:latin typeface="Lub Dub Medium" panose="020B0603030403020204" pitchFamily="34" charset="77"/>
              <a:ea typeface="+mn-ea"/>
              <a:cs typeface="+mn-cs"/>
            </a:endParaRPr>
          </a:p>
          <a:p>
            <a:r>
              <a:rPr lang="en-US" sz="1800" b="1" kern="1200" dirty="0">
                <a:solidFill>
                  <a:schemeClr val="tx1"/>
                </a:solidFill>
                <a:effectLst/>
                <a:latin typeface="Lub Dub Medium" panose="020B0603030403020204" pitchFamily="34" charset="77"/>
                <a:ea typeface="+mn-ea"/>
                <a:cs typeface="+mn-cs"/>
              </a:rPr>
              <a:t>Transition</a:t>
            </a:r>
            <a:br>
              <a:rPr lang="en-US" sz="1800" b="1" kern="1200" dirty="0">
                <a:solidFill>
                  <a:schemeClr val="tx1"/>
                </a:solidFill>
                <a:effectLst/>
                <a:latin typeface="Lub Dub Medium" panose="020B0603030403020204" pitchFamily="34" charset="77"/>
                <a:ea typeface="+mn-ea"/>
                <a:cs typeface="+mn-cs"/>
              </a:rPr>
            </a:br>
            <a:r>
              <a:rPr lang="en-US" sz="1800" kern="1200" dirty="0">
                <a:solidFill>
                  <a:schemeClr val="tx1"/>
                </a:solidFill>
                <a:effectLst/>
                <a:latin typeface="Lub Dub Medium" panose="020B0603030403020204" pitchFamily="34" charset="77"/>
                <a:ea typeface="+mn-ea"/>
                <a:cs typeface="+mn-cs"/>
              </a:rPr>
              <a:t>End of presentation.</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b="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7600158-97F5-6EA2-2A3F-5E7DB0A53084}"/>
              </a:ext>
            </a:extLst>
          </p:cNvPr>
          <p:cNvSpPr>
            <a:spLocks noGrp="1"/>
          </p:cNvSpPr>
          <p:nvPr>
            <p:ph type="sldNum" sz="quarter" idx="5"/>
          </p:nvPr>
        </p:nvSpPr>
        <p:spPr/>
        <p:txBody>
          <a:bodyPr/>
          <a:lstStyle/>
          <a:p>
            <a:fld id="{86AD38C7-46B2-BE4A-804A-E28D3722DF09}" type="slidenum">
              <a:rPr lang="en-US" smtClean="0"/>
              <a:t>25</a:t>
            </a:fld>
            <a:endParaRPr lang="en-US" dirty="0"/>
          </a:p>
        </p:txBody>
      </p:sp>
    </p:spTree>
    <p:extLst>
      <p:ext uri="{BB962C8B-B14F-4D97-AF65-F5344CB8AC3E}">
        <p14:creationId xmlns:p14="http://schemas.microsoft.com/office/powerpoint/2010/main" val="4038338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4"/>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2114000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869054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7"/>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938693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2684857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1371120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287681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1910519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485134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1399810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4125654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7"/>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7"/>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7/27/2026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3483669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4103F-66E1-82F3-9DAC-030C75A702CD}"/>
              </a:ext>
            </a:extLst>
          </p:cNvPr>
          <p:cNvSpPr>
            <a:spLocks noGrp="1"/>
          </p:cNvSpPr>
          <p:nvPr>
            <p:ph type="title" hasCustomPrompt="1"/>
          </p:nvPr>
        </p:nvSpPr>
        <p:spPr>
          <a:xfrm>
            <a:off x="4648200" y="495300"/>
            <a:ext cx="12725400" cy="1319212"/>
          </a:xfrm>
        </p:spPr>
        <p:txBody>
          <a:bodyPr/>
          <a:lstStyle>
            <a:lvl1pPr algn="r">
              <a:defRPr>
                <a:solidFill>
                  <a:srgbClr val="C10E21"/>
                </a:solidFill>
              </a:defRPr>
            </a:lvl1pPr>
          </a:lstStyle>
          <a:p>
            <a:r>
              <a:rPr lang="en-US"/>
              <a:t>SLIDE TITLE</a:t>
            </a:r>
          </a:p>
        </p:txBody>
      </p:sp>
      <p:sp>
        <p:nvSpPr>
          <p:cNvPr id="9" name="Freeform 17" descr="The American Heart Association">
            <a:extLst>
              <a:ext uri="{FF2B5EF4-FFF2-40B4-BE49-F238E27FC236}">
                <a16:creationId xmlns:a16="http://schemas.microsoft.com/office/drawing/2014/main" id="{08C2D9BE-531C-9E85-896C-AAE5AD8DF503}"/>
              </a:ext>
            </a:extLst>
          </p:cNvPr>
          <p:cNvSpPr/>
          <p:nvPr userDrawn="1"/>
        </p:nvSpPr>
        <p:spPr>
          <a:xfrm>
            <a:off x="512824" y="358686"/>
            <a:ext cx="1878899" cy="1014606"/>
          </a:xfrm>
          <a:custGeom>
            <a:avLst/>
            <a:gdLst/>
            <a:ahLst/>
            <a:cxnLst/>
            <a:rect l="l" t="t" r="r" b="b"/>
            <a:pathLst>
              <a:path w="1878899" h="1014606">
                <a:moveTo>
                  <a:pt x="0" y="0"/>
                </a:moveTo>
                <a:lnTo>
                  <a:pt x="1878899" y="0"/>
                </a:lnTo>
                <a:lnTo>
                  <a:pt x="1878899" y="1014606"/>
                </a:lnTo>
                <a:lnTo>
                  <a:pt x="0" y="1014606"/>
                </a:lnTo>
                <a:lnTo>
                  <a:pt x="0" y="0"/>
                </a:lnTo>
                <a:close/>
              </a:path>
            </a:pathLst>
          </a:custGeom>
          <a:blipFill>
            <a:blip r:embed="rId2"/>
            <a:stretch>
              <a:fillRect/>
            </a:stretch>
          </a:blipFill>
        </p:spPr>
        <p:txBody>
          <a:bodyPr/>
          <a:lstStyle/>
          <a:p>
            <a:endParaRPr lang="es-CO" dirty="0"/>
          </a:p>
        </p:txBody>
      </p:sp>
      <p:sp>
        <p:nvSpPr>
          <p:cNvPr id="11" name="Text Placeholder 10">
            <a:extLst>
              <a:ext uri="{FF2B5EF4-FFF2-40B4-BE49-F238E27FC236}">
                <a16:creationId xmlns:a16="http://schemas.microsoft.com/office/drawing/2014/main" id="{9B62507C-1C27-EAD3-CA94-CFD6B4A7FDA1}"/>
              </a:ext>
            </a:extLst>
          </p:cNvPr>
          <p:cNvSpPr>
            <a:spLocks noGrp="1"/>
          </p:cNvSpPr>
          <p:nvPr>
            <p:ph type="body" sz="quarter" idx="10" hasCustomPrompt="1"/>
          </p:nvPr>
        </p:nvSpPr>
        <p:spPr>
          <a:xfrm>
            <a:off x="4267200" y="1943100"/>
            <a:ext cx="13106400" cy="914400"/>
          </a:xfrm>
        </p:spPr>
        <p:txBody>
          <a:bodyPr>
            <a:normAutofit/>
          </a:bodyPr>
          <a:lstStyle>
            <a:lvl1pPr marL="0" indent="0" algn="r">
              <a:buNone/>
              <a:defRPr sz="2800" spc="250" baseline="0">
                <a:solidFill>
                  <a:schemeClr val="tx1">
                    <a:lumMod val="65000"/>
                    <a:lumOff val="35000"/>
                  </a:schemeClr>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Subtitle</a:t>
            </a:r>
          </a:p>
        </p:txBody>
      </p:sp>
    </p:spTree>
    <p:extLst>
      <p:ext uri="{BB962C8B-B14F-4D97-AF65-F5344CB8AC3E}">
        <p14:creationId xmlns:p14="http://schemas.microsoft.com/office/powerpoint/2010/main" val="4221668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625D-B828-8A1F-A0D5-28614C84C22C}"/>
              </a:ext>
            </a:extLst>
          </p:cNvPr>
          <p:cNvSpPr>
            <a:spLocks noGrp="1"/>
          </p:cNvSpPr>
          <p:nvPr>
            <p:ph type="title" hasCustomPrompt="1"/>
          </p:nvPr>
        </p:nvSpPr>
        <p:spPr>
          <a:xfrm>
            <a:off x="10553700" y="723900"/>
            <a:ext cx="6362700" cy="2157412"/>
          </a:xfrm>
        </p:spPr>
        <p:txBody>
          <a:bodyPr>
            <a:noAutofit/>
          </a:bodyPr>
          <a:lstStyle>
            <a:lvl1pPr>
              <a:lnSpc>
                <a:spcPct val="90000"/>
              </a:lnSpc>
              <a:defRPr sz="8800">
                <a:latin typeface="Lub Dub Heavy" panose="020B0903030403020204" pitchFamily="34" charset="0"/>
              </a:defRPr>
            </a:lvl1pPr>
          </a:lstStyle>
          <a:p>
            <a:r>
              <a:rPr lang="en-US"/>
              <a:t>SLIDE TITLE</a:t>
            </a:r>
          </a:p>
        </p:txBody>
      </p:sp>
      <p:sp>
        <p:nvSpPr>
          <p:cNvPr id="3" name="Content Placeholder 2">
            <a:extLst>
              <a:ext uri="{FF2B5EF4-FFF2-40B4-BE49-F238E27FC236}">
                <a16:creationId xmlns:a16="http://schemas.microsoft.com/office/drawing/2014/main" id="{356C9A9A-41ED-0876-1169-A1E7E62759A4}"/>
              </a:ext>
            </a:extLst>
          </p:cNvPr>
          <p:cNvSpPr>
            <a:spLocks noGrp="1"/>
          </p:cNvSpPr>
          <p:nvPr>
            <p:ph sz="half" idx="1"/>
          </p:nvPr>
        </p:nvSpPr>
        <p:spPr>
          <a:xfrm>
            <a:off x="10515600" y="4000500"/>
            <a:ext cx="7315200" cy="5613400"/>
          </a:xfrm>
          <a:prstGeom prst="rect">
            <a:avLst/>
          </a:prstGeom>
        </p:spPr>
        <p:txBody>
          <a:bodyPr>
            <a:normAutofit/>
          </a:bodyPr>
          <a:lstStyle>
            <a:lvl1pPr marL="0" indent="0">
              <a:buNone/>
              <a:defRPr sz="4000">
                <a:solidFill>
                  <a:srgbClr val="C10E21"/>
                </a:solidFill>
                <a:latin typeface="+mj-lt"/>
              </a:defRPr>
            </a:lvl1pPr>
            <a:lvl2pPr marL="457200" indent="0">
              <a:buNone/>
              <a:defRPr sz="3600">
                <a:latin typeface="+mj-lt"/>
              </a:defRPr>
            </a:lvl2pPr>
            <a:lvl3pPr marL="914400" indent="0">
              <a:buNone/>
              <a:defRPr sz="3200">
                <a:latin typeface="+mj-lt"/>
              </a:defRPr>
            </a:lvl3pPr>
            <a:lvl4pPr marL="1371600" indent="0">
              <a:buNone/>
              <a:defRPr sz="2800">
                <a:latin typeface="+mj-lt"/>
              </a:defRPr>
            </a:lvl4pPr>
            <a:lvl5pPr marL="1828800" indent="0">
              <a:buNone/>
              <a:defRPr sz="2800">
                <a:latin typeface="+mj-lt"/>
              </a:defRPr>
            </a:lvl5pPr>
          </a:lstStyle>
          <a:p>
            <a:pPr lvl="0"/>
            <a:r>
              <a:rPr lang="en-US"/>
              <a:t>Click to edit Master text styles</a:t>
            </a:r>
          </a:p>
        </p:txBody>
      </p:sp>
      <p:sp>
        <p:nvSpPr>
          <p:cNvPr id="10" name="AutoShape 4">
            <a:extLst>
              <a:ext uri="{FF2B5EF4-FFF2-40B4-BE49-F238E27FC236}">
                <a16:creationId xmlns:a16="http://schemas.microsoft.com/office/drawing/2014/main" id="{CC3EF87E-4B45-A5EE-8AA3-01AD13D1615C}"/>
              </a:ext>
              <a:ext uri="{C183D7F6-B498-43B3-948B-1728B52AA6E4}">
                <adec:decorative xmlns:adec="http://schemas.microsoft.com/office/drawing/2017/decorative" val="1"/>
              </a:ext>
            </a:extLst>
          </p:cNvPr>
          <p:cNvSpPr/>
          <p:nvPr userDrawn="1"/>
        </p:nvSpPr>
        <p:spPr>
          <a:xfrm flipH="1" flipV="1">
            <a:off x="10187543" y="569151"/>
            <a:ext cx="0" cy="9148698"/>
          </a:xfrm>
          <a:prstGeom prst="line">
            <a:avLst/>
          </a:prstGeom>
          <a:ln w="9525" cap="flat">
            <a:solidFill>
              <a:srgbClr val="C10E21"/>
            </a:solidFill>
            <a:prstDash val="solid"/>
            <a:headEnd type="none" w="sm" len="sm"/>
            <a:tailEnd type="none" w="sm" len="sm"/>
          </a:ln>
        </p:spPr>
        <p:txBody>
          <a:bodyPr/>
          <a:lstStyle/>
          <a:p>
            <a:endParaRPr lang="es-CO" dirty="0"/>
          </a:p>
        </p:txBody>
      </p:sp>
      <p:sp>
        <p:nvSpPr>
          <p:cNvPr id="12" name="Picture Placeholder 11">
            <a:extLst>
              <a:ext uri="{FF2B5EF4-FFF2-40B4-BE49-F238E27FC236}">
                <a16:creationId xmlns:a16="http://schemas.microsoft.com/office/drawing/2014/main" id="{3F8125D4-A4B6-2DF2-90AE-377E2B5E2A68}"/>
              </a:ext>
            </a:extLst>
          </p:cNvPr>
          <p:cNvSpPr>
            <a:spLocks noGrp="1"/>
          </p:cNvSpPr>
          <p:nvPr>
            <p:ph type="pic" sz="quarter" idx="10"/>
          </p:nvPr>
        </p:nvSpPr>
        <p:spPr>
          <a:xfrm>
            <a:off x="0" y="0"/>
            <a:ext cx="9601200" cy="10287000"/>
          </a:xfrm>
          <a:prstGeom prst="rect">
            <a:avLst/>
          </a:prstGeom>
        </p:spPr>
        <p:txBody>
          <a:bodyPr/>
          <a:lstStyle/>
          <a:p>
            <a:endParaRPr lang="en-US" dirty="0"/>
          </a:p>
        </p:txBody>
      </p:sp>
      <p:sp>
        <p:nvSpPr>
          <p:cNvPr id="4" name="Freeform 15" descr="The American Heart Association">
            <a:extLst>
              <a:ext uri="{FF2B5EF4-FFF2-40B4-BE49-F238E27FC236}">
                <a16:creationId xmlns:a16="http://schemas.microsoft.com/office/drawing/2014/main" id="{DB9C4FD7-94AB-6795-651C-BC6B3FD4EE62}"/>
              </a:ext>
            </a:extLst>
          </p:cNvPr>
          <p:cNvSpPr/>
          <p:nvPr userDrawn="1"/>
        </p:nvSpPr>
        <p:spPr>
          <a:xfrm>
            <a:off x="16566240" y="368051"/>
            <a:ext cx="1377825" cy="744026"/>
          </a:xfrm>
          <a:custGeom>
            <a:avLst/>
            <a:gdLst/>
            <a:ahLst/>
            <a:cxnLst/>
            <a:rect l="l" t="t" r="r" b="b"/>
            <a:pathLst>
              <a:path w="1377825" h="744026">
                <a:moveTo>
                  <a:pt x="0" y="0"/>
                </a:moveTo>
                <a:lnTo>
                  <a:pt x="1377825" y="0"/>
                </a:lnTo>
                <a:lnTo>
                  <a:pt x="1377825" y="744025"/>
                </a:lnTo>
                <a:lnTo>
                  <a:pt x="0" y="744025"/>
                </a:lnTo>
                <a:lnTo>
                  <a:pt x="0" y="0"/>
                </a:lnTo>
                <a:close/>
              </a:path>
            </a:pathLst>
          </a:custGeom>
          <a:blipFill>
            <a:blip r:embed="rId2"/>
            <a:stretch>
              <a:fillRect/>
            </a:stretch>
          </a:blipFill>
        </p:spPr>
        <p:txBody>
          <a:bodyPr/>
          <a:lstStyle/>
          <a:p>
            <a:endParaRPr lang="es-CO" dirty="0"/>
          </a:p>
        </p:txBody>
      </p:sp>
    </p:spTree>
    <p:extLst>
      <p:ext uri="{BB962C8B-B14F-4D97-AF65-F5344CB8AC3E}">
        <p14:creationId xmlns:p14="http://schemas.microsoft.com/office/powerpoint/2010/main" val="3129793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7752-2D82-A1ED-9B17-A2CFFD0B69D4}"/>
              </a:ext>
            </a:extLst>
          </p:cNvPr>
          <p:cNvSpPr>
            <a:spLocks noGrp="1"/>
          </p:cNvSpPr>
          <p:nvPr>
            <p:ph type="title" hasCustomPrompt="1"/>
          </p:nvPr>
        </p:nvSpPr>
        <p:spPr>
          <a:xfrm>
            <a:off x="609600" y="547689"/>
            <a:ext cx="8423275" cy="1395411"/>
          </a:xfrm>
        </p:spPr>
        <p:txBody>
          <a:bodyPr/>
          <a:lstStyle>
            <a:lvl1pPr>
              <a:defRPr/>
            </a:lvl1pPr>
          </a:lstStyle>
          <a:p>
            <a:r>
              <a:rPr lang="en-US"/>
              <a:t>WHAT IS</a:t>
            </a:r>
          </a:p>
        </p:txBody>
      </p:sp>
      <p:sp>
        <p:nvSpPr>
          <p:cNvPr id="5" name="Text Placeholder 4">
            <a:extLst>
              <a:ext uri="{FF2B5EF4-FFF2-40B4-BE49-F238E27FC236}">
                <a16:creationId xmlns:a16="http://schemas.microsoft.com/office/drawing/2014/main" id="{185BD032-4B0C-6E6A-FA32-F9355E6FE67F}"/>
              </a:ext>
            </a:extLst>
          </p:cNvPr>
          <p:cNvSpPr>
            <a:spLocks noGrp="1"/>
          </p:cNvSpPr>
          <p:nvPr>
            <p:ph type="body" sz="quarter" idx="3" hasCustomPrompt="1"/>
          </p:nvPr>
        </p:nvSpPr>
        <p:spPr>
          <a:xfrm>
            <a:off x="609600" y="2247900"/>
            <a:ext cx="7775575" cy="381000"/>
          </a:xfrm>
          <a:prstGeom prst="rect">
            <a:avLst/>
          </a:prstGeom>
        </p:spPr>
        <p:txBody>
          <a:bodyPr anchor="b">
            <a:normAutofit/>
          </a:bodyPr>
          <a:lstStyle>
            <a:lvl1pPr marL="0" indent="0">
              <a:buNone/>
              <a:defRPr sz="3600" b="0">
                <a:solidFill>
                  <a:srgbClr val="C10E2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OF TOPIC</a:t>
            </a:r>
          </a:p>
        </p:txBody>
      </p:sp>
      <p:sp>
        <p:nvSpPr>
          <p:cNvPr id="14" name="Picture Placeholder 13">
            <a:extLst>
              <a:ext uri="{FF2B5EF4-FFF2-40B4-BE49-F238E27FC236}">
                <a16:creationId xmlns:a16="http://schemas.microsoft.com/office/drawing/2014/main" id="{94A098E0-A8CD-39C6-4201-1732FBEB4575}"/>
              </a:ext>
            </a:extLst>
          </p:cNvPr>
          <p:cNvSpPr>
            <a:spLocks noGrp="1"/>
          </p:cNvSpPr>
          <p:nvPr>
            <p:ph type="pic" sz="quarter" idx="13"/>
          </p:nvPr>
        </p:nvSpPr>
        <p:spPr>
          <a:xfrm>
            <a:off x="609600" y="2933700"/>
            <a:ext cx="9067801" cy="6629400"/>
          </a:xfrm>
        </p:spPr>
        <p:txBody>
          <a:bodyPr/>
          <a:lstStyle/>
          <a:p>
            <a:endParaRPr lang="en-US" dirty="0"/>
          </a:p>
        </p:txBody>
      </p:sp>
      <p:sp>
        <p:nvSpPr>
          <p:cNvPr id="15" name="AutoShape 8">
            <a:extLst>
              <a:ext uri="{FF2B5EF4-FFF2-40B4-BE49-F238E27FC236}">
                <a16:creationId xmlns:a16="http://schemas.microsoft.com/office/drawing/2014/main" id="{4AC3EAA1-F0AF-C25D-053A-2133B3C69ABA}"/>
              </a:ext>
              <a:ext uri="{C183D7F6-B498-43B3-948B-1728B52AA6E4}">
                <adec:decorative xmlns:adec="http://schemas.microsoft.com/office/drawing/2017/decorative" val="1"/>
              </a:ext>
            </a:extLst>
          </p:cNvPr>
          <p:cNvSpPr/>
          <p:nvPr userDrawn="1"/>
        </p:nvSpPr>
        <p:spPr>
          <a:xfrm flipV="1">
            <a:off x="10058400" y="569151"/>
            <a:ext cx="0" cy="9148698"/>
          </a:xfrm>
          <a:prstGeom prst="line">
            <a:avLst/>
          </a:prstGeom>
          <a:ln w="9525" cap="flat">
            <a:solidFill>
              <a:srgbClr val="C10E21"/>
            </a:solidFill>
            <a:prstDash val="solid"/>
            <a:headEnd type="none" w="sm" len="sm"/>
            <a:tailEnd type="none" w="sm" len="sm"/>
          </a:ln>
        </p:spPr>
        <p:txBody>
          <a:bodyPr/>
          <a:lstStyle/>
          <a:p>
            <a:endParaRPr lang="es-CO" dirty="0"/>
          </a:p>
        </p:txBody>
      </p:sp>
      <p:sp>
        <p:nvSpPr>
          <p:cNvPr id="3" name="Freeform 17" descr="The American Heart Association">
            <a:extLst>
              <a:ext uri="{FF2B5EF4-FFF2-40B4-BE49-F238E27FC236}">
                <a16:creationId xmlns:a16="http://schemas.microsoft.com/office/drawing/2014/main" id="{F25ACBDC-5505-3D49-31B1-8B1416003521}"/>
              </a:ext>
            </a:extLst>
          </p:cNvPr>
          <p:cNvSpPr/>
          <p:nvPr userDrawn="1"/>
        </p:nvSpPr>
        <p:spPr>
          <a:xfrm>
            <a:off x="16916400" y="358686"/>
            <a:ext cx="1116899" cy="593814"/>
          </a:xfrm>
          <a:custGeom>
            <a:avLst/>
            <a:gdLst/>
            <a:ahLst/>
            <a:cxnLst/>
            <a:rect l="l" t="t" r="r" b="b"/>
            <a:pathLst>
              <a:path w="1878899" h="1014606">
                <a:moveTo>
                  <a:pt x="0" y="0"/>
                </a:moveTo>
                <a:lnTo>
                  <a:pt x="1878899" y="0"/>
                </a:lnTo>
                <a:lnTo>
                  <a:pt x="1878899" y="1014606"/>
                </a:lnTo>
                <a:lnTo>
                  <a:pt x="0" y="1014606"/>
                </a:lnTo>
                <a:lnTo>
                  <a:pt x="0" y="0"/>
                </a:lnTo>
                <a:close/>
              </a:path>
            </a:pathLst>
          </a:custGeom>
          <a:blipFill>
            <a:blip r:embed="rId2"/>
            <a:stretch>
              <a:fillRect/>
            </a:stretch>
          </a:blipFill>
        </p:spPr>
        <p:txBody>
          <a:bodyPr/>
          <a:lstStyle/>
          <a:p>
            <a:endParaRPr lang="es-CO" dirty="0"/>
          </a:p>
        </p:txBody>
      </p:sp>
    </p:spTree>
    <p:extLst>
      <p:ext uri="{BB962C8B-B14F-4D97-AF65-F5344CB8AC3E}">
        <p14:creationId xmlns:p14="http://schemas.microsoft.com/office/powerpoint/2010/main" val="2376572641"/>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7"/>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C176E222-F481-AA4E-8CCE-9BD57FAF7F34}" type="datetimeFigureOut">
              <a:rPr lang="en-US" smtClean="0"/>
              <a:t>7/27/2026</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E52BF5C0-C249-3C46-AA0B-9A6353A8B710}" type="slidenum">
              <a:rPr lang="en-US" smtClean="0"/>
              <a:t>‹#›</a:t>
            </a:fld>
            <a:endParaRPr lang="en-US" dirty="0"/>
          </a:p>
        </p:txBody>
      </p:sp>
    </p:spTree>
    <p:extLst>
      <p:ext uri="{BB962C8B-B14F-4D97-AF65-F5344CB8AC3E}">
        <p14:creationId xmlns:p14="http://schemas.microsoft.com/office/powerpoint/2010/main" val="259268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hyperlink" Target="https://www.gettyimages.com/detail/photo/two-radiologists-looking-at-mri-scan-on-computer-royalty-free-image/1312649676"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jpeg"/><Relationship Id="rId11" Type="http://schemas.openxmlformats.org/officeDocument/2006/relationships/image" Target="../media/image1.png"/><Relationship Id="rId5" Type="http://schemas.openxmlformats.org/officeDocument/2006/relationships/image" Target="../media/image6.jpeg"/><Relationship Id="rId10" Type="http://schemas.openxmlformats.org/officeDocument/2006/relationships/image" Target="../media/image9.jpeg"/><Relationship Id="rId4" Type="http://schemas.openxmlformats.org/officeDocument/2006/relationships/image" Target="../media/image5.jpeg"/><Relationship Id="rId9" Type="http://schemas.openxmlformats.org/officeDocument/2006/relationships/hyperlink" Target="https://www.gettyimages.com/detail/photo/close-up-shot-of-a-doctors-hand-pointing-on-brain-royalty-free-image/214872848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3.jp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2.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2.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2.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1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18.jpg"/><Relationship Id="rId7"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10" Type="http://schemas.openxmlformats.org/officeDocument/2006/relationships/image" Target="../media/image12.png"/><Relationship Id="rId4" Type="http://schemas.openxmlformats.org/officeDocument/2006/relationships/image" Target="../media/image29.jpg"/><Relationship Id="rId9"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microsoft.com/office/2007/relationships/hdphoto" Target="../media/hdphoto4.wdp"/><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7.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jpg"/><Relationship Id="rId7"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7E41BF7-5BF7-4CCB-E99E-A70DC5E1293C}"/>
              </a:ext>
            </a:extLst>
          </p:cNvPr>
          <p:cNvPicPr>
            <a:picLocks noChangeAspect="1"/>
          </p:cNvPicPr>
          <p:nvPr/>
        </p:nvPicPr>
        <p:blipFill>
          <a:blip r:embed="rId4"/>
          <a:srcRect b="33489"/>
          <a:stretch>
            <a:fillRect/>
          </a:stretch>
        </p:blipFill>
        <p:spPr>
          <a:xfrm>
            <a:off x="0" y="2901656"/>
            <a:ext cx="18289963" cy="3499144"/>
          </a:xfrm>
          <a:prstGeom prst="rect">
            <a:avLst/>
          </a:prstGeom>
        </p:spPr>
      </p:pic>
      <p:sp>
        <p:nvSpPr>
          <p:cNvPr id="8" name="Title 1">
            <a:extLst>
              <a:ext uri="{FF2B5EF4-FFF2-40B4-BE49-F238E27FC236}">
                <a16:creationId xmlns:a16="http://schemas.microsoft.com/office/drawing/2014/main" id="{94B11B92-280D-820F-4DED-114CEAD93B92}"/>
              </a:ext>
            </a:extLst>
          </p:cNvPr>
          <p:cNvSpPr txBox="1">
            <a:spLocks/>
          </p:cNvSpPr>
          <p:nvPr/>
        </p:nvSpPr>
        <p:spPr>
          <a:xfrm>
            <a:off x="970601" y="6493681"/>
            <a:ext cx="15834588" cy="3499144"/>
          </a:xfrm>
          <a:prstGeom prst="rect">
            <a:avLst/>
          </a:prstGeom>
        </p:spPr>
        <p:txBody>
          <a:bodyPr vert="horz" lIns="91440" tIns="45720" rIns="91440" bIns="45720" rtlCol="0" anchor="b">
            <a:normAutofit fontScale="97500"/>
          </a:bodyPr>
          <a:lstStyle>
            <a:lvl1pPr algn="ctr" defTabSz="1371600" rtl="0" eaLnBrk="1" latinLnBrk="0" hangingPunct="1">
              <a:lnSpc>
                <a:spcPct val="90000"/>
              </a:lnSpc>
              <a:spcBef>
                <a:spcPct val="0"/>
              </a:spcBef>
              <a:buNone/>
              <a:defRPr sz="9000" kern="1200">
                <a:solidFill>
                  <a:schemeClr val="tx1"/>
                </a:solidFill>
                <a:latin typeface="+mj-lt"/>
                <a:ea typeface="+mj-ea"/>
                <a:cs typeface="+mj-cs"/>
              </a:defRPr>
            </a:lvl1pPr>
          </a:lstStyle>
          <a:p>
            <a:endParaRPr lang="en-US" sz="4800" b="1" dirty="0">
              <a:latin typeface="Lub Dub Heavy" panose="020B0603030403020204" pitchFamily="34" charset="77"/>
            </a:endParaRPr>
          </a:p>
        </p:txBody>
      </p:sp>
      <p:sp>
        <p:nvSpPr>
          <p:cNvPr id="9" name="TextBox 8">
            <a:extLst>
              <a:ext uri="{FF2B5EF4-FFF2-40B4-BE49-F238E27FC236}">
                <a16:creationId xmlns:a16="http://schemas.microsoft.com/office/drawing/2014/main" id="{4C489A9C-4410-B695-2EE2-46CB1F022CF1}"/>
              </a:ext>
            </a:extLst>
          </p:cNvPr>
          <p:cNvSpPr txBox="1"/>
          <p:nvPr/>
        </p:nvSpPr>
        <p:spPr>
          <a:xfrm>
            <a:off x="329184" y="6603409"/>
            <a:ext cx="17629632" cy="646331"/>
          </a:xfrm>
          <a:prstGeom prst="rect">
            <a:avLst/>
          </a:prstGeom>
          <a:noFill/>
        </p:spPr>
        <p:txBody>
          <a:bodyPr wrap="square" rtlCol="0">
            <a:spAutoFit/>
          </a:bodyPr>
          <a:lstStyle/>
          <a:p>
            <a:pPr algn="ctr"/>
            <a:r>
              <a:rPr lang="en-US" sz="3600" b="1" dirty="0">
                <a:latin typeface="Lub Dub Heavy" panose="020B0603030403020204" pitchFamily="34" charset="77"/>
              </a:rPr>
              <a:t>Simple steps for your oral health that can help support your heart, too.</a:t>
            </a:r>
          </a:p>
        </p:txBody>
      </p:sp>
    </p:spTree>
    <p:extLst>
      <p:ext uri="{BB962C8B-B14F-4D97-AF65-F5344CB8AC3E}">
        <p14:creationId xmlns:p14="http://schemas.microsoft.com/office/powerpoint/2010/main" val="3111223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76F7E41-7205-8B2B-2111-A3B2B6969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D997E3-02F2-F055-6D07-B50CEF399C04}"/>
              </a:ext>
            </a:extLst>
          </p:cNvPr>
          <p:cNvSpPr>
            <a:spLocks noGrp="1"/>
          </p:cNvSpPr>
          <p:nvPr>
            <p:ph type="ctrTitle"/>
          </p:nvPr>
        </p:nvSpPr>
        <p:spPr>
          <a:xfrm>
            <a:off x="1571369" y="5990897"/>
            <a:ext cx="15145263" cy="1779687"/>
          </a:xfrm>
        </p:spPr>
        <p:txBody>
          <a:bodyPr>
            <a:normAutofit/>
          </a:bodyPr>
          <a:lstStyle/>
          <a:p>
            <a:r>
              <a:rPr lang="en-US" sz="5400" b="1" dirty="0">
                <a:latin typeface="Lub Dub Heavy" panose="020B0603030403020204" pitchFamily="34" charset="77"/>
              </a:rPr>
              <a:t>Do It Yourself Health: </a:t>
            </a:r>
            <a:br>
              <a:rPr lang="en-US" sz="5400" b="1" dirty="0">
                <a:latin typeface="Lub Dub Heavy" panose="020B0603030403020204" pitchFamily="34" charset="77"/>
              </a:rPr>
            </a:br>
            <a:r>
              <a:rPr lang="en-US" sz="5400" b="1" dirty="0">
                <a:latin typeface="Lub Dub Heavy" panose="020B0603030403020204" pitchFamily="34" charset="77"/>
              </a:rPr>
              <a:t>The Connection of Oral and Heart Health</a:t>
            </a:r>
          </a:p>
        </p:txBody>
      </p:sp>
      <p:sp>
        <p:nvSpPr>
          <p:cNvPr id="3" name="Rectangle 2">
            <a:extLst>
              <a:ext uri="{FF2B5EF4-FFF2-40B4-BE49-F238E27FC236}">
                <a16:creationId xmlns:a16="http://schemas.microsoft.com/office/drawing/2014/main" id="{7644967E-8502-5B10-C25E-0EE6C14A3936}"/>
              </a:ext>
            </a:extLst>
          </p:cNvPr>
          <p:cNvSpPr/>
          <p:nvPr/>
        </p:nvSpPr>
        <p:spPr>
          <a:xfrm>
            <a:off x="0" y="2978945"/>
            <a:ext cx="18288000" cy="47916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50" dirty="0"/>
          </a:p>
        </p:txBody>
      </p:sp>
      <p:sp>
        <p:nvSpPr>
          <p:cNvPr id="4" name="TextBox 3">
            <a:extLst>
              <a:ext uri="{FF2B5EF4-FFF2-40B4-BE49-F238E27FC236}">
                <a16:creationId xmlns:a16="http://schemas.microsoft.com/office/drawing/2014/main" id="{932F74B7-C265-14E4-3603-335459D59551}"/>
              </a:ext>
            </a:extLst>
          </p:cNvPr>
          <p:cNvSpPr txBox="1"/>
          <p:nvPr/>
        </p:nvSpPr>
        <p:spPr>
          <a:xfrm>
            <a:off x="621508" y="2597526"/>
            <a:ext cx="14199392" cy="2123658"/>
          </a:xfrm>
          <a:prstGeom prst="rect">
            <a:avLst/>
          </a:prstGeom>
          <a:noFill/>
        </p:spPr>
        <p:txBody>
          <a:bodyPr wrap="square" rtlCol="0">
            <a:spAutoFit/>
          </a:bodyPr>
          <a:lstStyle/>
          <a:p>
            <a:r>
              <a:rPr lang="en-US" sz="4800" b="1" dirty="0">
                <a:latin typeface="Lub Dub Heavy" panose="020B0603030403020204" pitchFamily="34" charset="77"/>
              </a:rPr>
              <a:t>Directions for Presenters</a:t>
            </a:r>
          </a:p>
          <a:p>
            <a:r>
              <a:rPr lang="en-US" sz="2800" dirty="0">
                <a:solidFill>
                  <a:srgbClr val="C00000"/>
                </a:solidFill>
                <a:latin typeface="Lub Dub Medium" panose="020B0603030403020204" pitchFamily="34" charset="77"/>
              </a:rPr>
              <a:t>This slide is for people who want to present this health lesson to a group.  If you are using these slides for your own health education, please disregard this slide.</a:t>
            </a:r>
          </a:p>
          <a:p>
            <a:r>
              <a:rPr lang="en-US" sz="2800" dirty="0">
                <a:latin typeface="Lub Dub Medium" panose="020B0603030403020204" pitchFamily="34" charset="77"/>
              </a:rPr>
              <a:t> </a:t>
            </a:r>
          </a:p>
        </p:txBody>
      </p:sp>
      <p:grpSp>
        <p:nvGrpSpPr>
          <p:cNvPr id="8" name="Group 7">
            <a:extLst>
              <a:ext uri="{FF2B5EF4-FFF2-40B4-BE49-F238E27FC236}">
                <a16:creationId xmlns:a16="http://schemas.microsoft.com/office/drawing/2014/main" id="{97A869E8-57F6-4192-4CB7-653FFAAFCDD1}"/>
              </a:ext>
            </a:extLst>
          </p:cNvPr>
          <p:cNvGrpSpPr/>
          <p:nvPr/>
        </p:nvGrpSpPr>
        <p:grpSpPr>
          <a:xfrm>
            <a:off x="621507" y="4617272"/>
            <a:ext cx="17666493" cy="5947781"/>
            <a:chOff x="414338" y="3123337"/>
            <a:chExt cx="11777662" cy="3965187"/>
          </a:xfrm>
        </p:grpSpPr>
        <p:sp>
          <p:nvSpPr>
            <p:cNvPr id="6" name="Rectangle 5">
              <a:extLst>
                <a:ext uri="{FF2B5EF4-FFF2-40B4-BE49-F238E27FC236}">
                  <a16:creationId xmlns:a16="http://schemas.microsoft.com/office/drawing/2014/main" id="{054F43E6-1739-93A3-2E91-958A34046E48}"/>
                </a:ext>
              </a:extLst>
            </p:cNvPr>
            <p:cNvSpPr/>
            <p:nvPr/>
          </p:nvSpPr>
          <p:spPr>
            <a:xfrm>
              <a:off x="7426036" y="5721927"/>
              <a:ext cx="4765964" cy="11360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4050" dirty="0">
                <a:latin typeface="Lub Dub Medium" panose="020B0603030403020204" pitchFamily="34" charset="77"/>
              </a:endParaRPr>
            </a:p>
          </p:txBody>
        </p:sp>
        <p:sp>
          <p:nvSpPr>
            <p:cNvPr id="7" name="TextBox 6">
              <a:extLst>
                <a:ext uri="{FF2B5EF4-FFF2-40B4-BE49-F238E27FC236}">
                  <a16:creationId xmlns:a16="http://schemas.microsoft.com/office/drawing/2014/main" id="{7AC41256-F4D4-55A2-79D2-0BC924E789B3}"/>
                </a:ext>
              </a:extLst>
            </p:cNvPr>
            <p:cNvSpPr txBox="1"/>
            <p:nvPr/>
          </p:nvSpPr>
          <p:spPr>
            <a:xfrm>
              <a:off x="414338" y="3123337"/>
              <a:ext cx="11676062" cy="3965187"/>
            </a:xfrm>
            <a:prstGeom prst="rect">
              <a:avLst/>
            </a:prstGeom>
            <a:noFill/>
          </p:spPr>
          <p:txBody>
            <a:bodyPr wrap="square" rtlCol="0">
              <a:spAutoFit/>
            </a:bodyPr>
            <a:lstStyle/>
            <a:p>
              <a:pPr lvl="0">
                <a:spcAft>
                  <a:spcPts val="600"/>
                </a:spcAft>
              </a:pPr>
              <a:r>
                <a:rPr lang="en-US" sz="2800" dirty="0">
                  <a:latin typeface="Lub Dub Medium" panose="020B0603030403020204" pitchFamily="34" charset="77"/>
                </a:rPr>
                <a:t>Review all the slides and presenter notes before your presentation. If you can, print out the presenter’s notes to have them handy in case you need them.</a:t>
              </a:r>
            </a:p>
            <a:p>
              <a:pPr>
                <a:spcAft>
                  <a:spcPts val="600"/>
                </a:spcAft>
              </a:pPr>
              <a:endParaRPr lang="en-US" sz="1050" b="1" dirty="0">
                <a:latin typeface="Lub Dub Medium" panose="020B0603030403020204" pitchFamily="34" charset="77"/>
              </a:endParaRPr>
            </a:p>
            <a:p>
              <a:pPr>
                <a:spcAft>
                  <a:spcPts val="600"/>
                </a:spcAft>
              </a:pPr>
              <a:r>
                <a:rPr lang="en-US" sz="2800" b="1" dirty="0">
                  <a:latin typeface="Lub Dub Medium" panose="020B0603030403020204" pitchFamily="34" charset="77"/>
                </a:rPr>
                <a:t>Introduction: (30 seconds)</a:t>
              </a:r>
              <a:endParaRPr lang="en-US" sz="2800" dirty="0">
                <a:latin typeface="Lub Dub Medium" panose="020B0603030403020204" pitchFamily="34" charset="77"/>
              </a:endParaRPr>
            </a:p>
            <a:p>
              <a:pPr marL="428625" indent="-428625">
                <a:spcAft>
                  <a:spcPts val="600"/>
                </a:spcAft>
                <a:buFont typeface="Arial" panose="020B0604020202020204" pitchFamily="34" charset="0"/>
                <a:buChar char="•"/>
              </a:pPr>
              <a:r>
                <a:rPr lang="en-US" sz="2800" dirty="0">
                  <a:latin typeface="Lub Dub Medium" panose="020B0603030403020204" pitchFamily="34" charset="77"/>
                </a:rPr>
                <a:t>Greet the audience.</a:t>
              </a:r>
            </a:p>
            <a:p>
              <a:pPr marL="428625" indent="-428625">
                <a:spcAft>
                  <a:spcPts val="600"/>
                </a:spcAft>
                <a:buFont typeface="Arial" panose="020B0604020202020204" pitchFamily="34" charset="0"/>
                <a:buChar char="•"/>
              </a:pPr>
              <a:r>
                <a:rPr lang="en-US" sz="2800" dirty="0">
                  <a:latin typeface="Lub Dub Medium" panose="020B0603030403020204" pitchFamily="34" charset="77"/>
                </a:rPr>
                <a:t>Introduce yourself and the topic.</a:t>
              </a:r>
            </a:p>
            <a:p>
              <a:pPr marL="428625" indent="-428625">
                <a:spcAft>
                  <a:spcPts val="600"/>
                </a:spcAft>
                <a:buFont typeface="Arial" panose="020B0604020202020204" pitchFamily="34" charset="0"/>
                <a:buChar char="•"/>
              </a:pPr>
              <a:r>
                <a:rPr lang="en-US" sz="2800" dirty="0">
                  <a:latin typeface="Lub Dub Medium" panose="020B0603030403020204" pitchFamily="34" charset="77"/>
                </a:rPr>
                <a:t>Let people know they can take pictures of any of the slides they find helpful.</a:t>
              </a:r>
            </a:p>
            <a:p>
              <a:pPr>
                <a:spcAft>
                  <a:spcPts val="600"/>
                </a:spcAft>
              </a:pPr>
              <a:endParaRPr lang="en-US" sz="1050" b="1" dirty="0">
                <a:latin typeface="Lub Dub Medium" panose="020B0603030403020204" pitchFamily="34" charset="77"/>
              </a:endParaRPr>
            </a:p>
            <a:p>
              <a:pPr>
                <a:spcAft>
                  <a:spcPts val="600"/>
                </a:spcAft>
              </a:pPr>
              <a:r>
                <a:rPr lang="en-US" sz="2800" b="1" dirty="0">
                  <a:latin typeface="Lub Dub Medium" panose="020B0603030403020204" pitchFamily="34" charset="77"/>
                </a:rPr>
                <a:t>At the end of your presentation:</a:t>
              </a:r>
              <a:endParaRPr lang="en-US" sz="2800" dirty="0">
                <a:latin typeface="Lub Dub Medium" panose="020B0603030403020204" pitchFamily="34" charset="77"/>
              </a:endParaRPr>
            </a:p>
            <a:p>
              <a:pPr marL="428625" indent="-428625">
                <a:spcAft>
                  <a:spcPts val="600"/>
                </a:spcAft>
                <a:buFont typeface="Arial" panose="020B0604020202020204" pitchFamily="34" charset="0"/>
                <a:buChar char="•"/>
              </a:pPr>
              <a:r>
                <a:rPr lang="en-US" sz="2800" dirty="0">
                  <a:latin typeface="Lub Dub Medium" panose="020B0603030403020204" pitchFamily="34" charset="77"/>
                </a:rPr>
                <a:t>Thank your audience for their time and open the discussion to questions. </a:t>
              </a:r>
            </a:p>
            <a:p>
              <a:pPr marL="428625" indent="-428625">
                <a:spcAft>
                  <a:spcPts val="600"/>
                </a:spcAft>
                <a:buFont typeface="Arial" panose="020B0604020202020204" pitchFamily="34" charset="0"/>
                <a:buChar char="•"/>
              </a:pPr>
              <a:r>
                <a:rPr lang="en-US" sz="2800" dirty="0">
                  <a:latin typeface="Lub Dub Medium" panose="020B0603030403020204" pitchFamily="34" charset="77"/>
                </a:rPr>
                <a:t>If there are questions you cannot answer, please refer them to our heart.org website and social media handles for more information.</a:t>
              </a:r>
            </a:p>
            <a:p>
              <a:pPr>
                <a:spcAft>
                  <a:spcPts val="600"/>
                </a:spcAft>
              </a:pPr>
              <a:endParaRPr lang="en-US" sz="2800" dirty="0">
                <a:latin typeface="Lub Dub Medium" panose="020B0603030403020204" pitchFamily="34" charset="77"/>
              </a:endParaRPr>
            </a:p>
          </p:txBody>
        </p:sp>
      </p:grpSp>
    </p:spTree>
    <p:extLst>
      <p:ext uri="{BB962C8B-B14F-4D97-AF65-F5344CB8AC3E}">
        <p14:creationId xmlns:p14="http://schemas.microsoft.com/office/powerpoint/2010/main" val="425596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EA88C-CA60-CB2F-9DED-46B74562F9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002A77-89F7-7AA9-464A-33C0C57D958F}"/>
              </a:ext>
            </a:extLst>
          </p:cNvPr>
          <p:cNvSpPr>
            <a:spLocks noGrp="1"/>
          </p:cNvSpPr>
          <p:nvPr>
            <p:ph type="title"/>
          </p:nvPr>
        </p:nvSpPr>
        <p:spPr>
          <a:xfrm>
            <a:off x="4648200" y="647700"/>
            <a:ext cx="12725400" cy="2041837"/>
          </a:xfrm>
        </p:spPr>
        <p:txBody>
          <a:bodyPr>
            <a:normAutofit/>
          </a:bodyPr>
          <a:lstStyle/>
          <a:p>
            <a:r>
              <a:rPr lang="en-US" sz="5300" b="1" spc="-160" dirty="0">
                <a:solidFill>
                  <a:schemeClr val="tx1"/>
                </a:solidFill>
                <a:latin typeface="Lub Dub Heavy" panose="020B0603030403020204" pitchFamily="34" charset="77"/>
                <a:ea typeface="Lub Dub 3"/>
                <a:cs typeface="Lub Dub 3"/>
                <a:sym typeface="Lub Dub 3"/>
              </a:rPr>
              <a:t>What We Do</a:t>
            </a:r>
            <a:br>
              <a:rPr lang="en-US" sz="8000" spc="-160" dirty="0">
                <a:solidFill>
                  <a:srgbClr val="C00000"/>
                </a:solidFill>
                <a:latin typeface="Lub Dub 3"/>
                <a:ea typeface="Lub Dub 3"/>
                <a:cs typeface="Lub Dub 3"/>
                <a:sym typeface="Lub Dub 3"/>
              </a:rPr>
            </a:br>
            <a:endParaRPr lang="en-US" sz="8000" spc="-160" dirty="0"/>
          </a:p>
        </p:txBody>
      </p:sp>
      <p:sp>
        <p:nvSpPr>
          <p:cNvPr id="15" name="TextBox 15">
            <a:extLst>
              <a:ext uri="{FF2B5EF4-FFF2-40B4-BE49-F238E27FC236}">
                <a16:creationId xmlns:a16="http://schemas.microsoft.com/office/drawing/2014/main" id="{8D5CE4B4-1E99-995C-CB21-1B006474BB5A}"/>
              </a:ext>
            </a:extLst>
          </p:cNvPr>
          <p:cNvSpPr txBox="1"/>
          <p:nvPr/>
        </p:nvSpPr>
        <p:spPr>
          <a:xfrm>
            <a:off x="147882" y="7483512"/>
            <a:ext cx="2789141" cy="1231106"/>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2A2316"/>
                </a:solidFill>
                <a:effectLst/>
                <a:uLnTx/>
                <a:uFillTx/>
                <a:latin typeface="Lub Dub Light" panose="020B0303030403020204" pitchFamily="34" charset="0"/>
                <a:ea typeface="Proxima Nova"/>
                <a:cs typeface="Proxima Nova"/>
                <a:sym typeface="Proxima Nova"/>
              </a:rPr>
              <a:t>Contributed to developing cutting-edge devices, including leadless pacemakers and wearable defibrillators.</a:t>
            </a:r>
          </a:p>
        </p:txBody>
      </p:sp>
      <p:sp>
        <p:nvSpPr>
          <p:cNvPr id="12" name="TextBox 12">
            <a:extLst>
              <a:ext uri="{FF2B5EF4-FFF2-40B4-BE49-F238E27FC236}">
                <a16:creationId xmlns:a16="http://schemas.microsoft.com/office/drawing/2014/main" id="{3D9CFECE-0339-AF44-6C3D-49E78125647B}"/>
              </a:ext>
            </a:extLst>
          </p:cNvPr>
          <p:cNvSpPr txBox="1"/>
          <p:nvPr/>
        </p:nvSpPr>
        <p:spPr>
          <a:xfrm>
            <a:off x="266477" y="3348627"/>
            <a:ext cx="2375151" cy="1273041"/>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Proxima Nova Bold"/>
                <a:cs typeface="Proxima Nova Bold"/>
                <a:sym typeface="Proxima Nova Bold"/>
              </a:rPr>
              <a:t>FUNDED PACEMAKERS AND ICDS RESEARCH</a:t>
            </a:r>
          </a:p>
        </p:txBody>
      </p:sp>
      <p:sp>
        <p:nvSpPr>
          <p:cNvPr id="14" name="TextBox 14">
            <a:extLst>
              <a:ext uri="{FF2B5EF4-FFF2-40B4-BE49-F238E27FC236}">
                <a16:creationId xmlns:a16="http://schemas.microsoft.com/office/drawing/2014/main" id="{736D598F-C4F9-C1E5-8819-175F35651E01}"/>
              </a:ext>
            </a:extLst>
          </p:cNvPr>
          <p:cNvSpPr txBox="1"/>
          <p:nvPr/>
        </p:nvSpPr>
        <p:spPr>
          <a:xfrm>
            <a:off x="3265438" y="3348627"/>
            <a:ext cx="2494870" cy="1271951"/>
          </a:xfrm>
          <a:prstGeom prst="rect">
            <a:avLst/>
          </a:prstGeom>
        </p:spPr>
        <p:txBody>
          <a:bodyPr wrap="square"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sym typeface="Proxima Nova Bold"/>
              </a:rPr>
              <a:t>DEVELOPMENT OF</a:t>
            </a:r>
          </a:p>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sym typeface="Proxima Nova Bold"/>
              </a:rPr>
              <a:t>CPR GUIDELINES AND CONTINUED EFFORTS </a:t>
            </a:r>
            <a:endParaRPr kumimoji="0" lang="en-US" sz="2799" b="1" i="0" u="none" strike="noStrike" kern="1200" cap="none" spc="-83" normalizeH="0" baseline="0" noProof="0" dirty="0">
              <a:ln>
                <a:noFill/>
              </a:ln>
              <a:solidFill>
                <a:srgbClr val="2A2316"/>
              </a:solidFill>
              <a:effectLst/>
              <a:uLnTx/>
              <a:uFillTx/>
              <a:latin typeface="Proxima Nova Bold"/>
              <a:ea typeface="Proxima Nova Bold"/>
              <a:cs typeface="Proxima Nova Bold"/>
              <a:sym typeface="Proxima Nova Bold"/>
            </a:endParaRPr>
          </a:p>
        </p:txBody>
      </p:sp>
      <p:sp>
        <p:nvSpPr>
          <p:cNvPr id="13" name="TextBox 13">
            <a:extLst>
              <a:ext uri="{FF2B5EF4-FFF2-40B4-BE49-F238E27FC236}">
                <a16:creationId xmlns:a16="http://schemas.microsoft.com/office/drawing/2014/main" id="{9EF6F2E6-DB5F-CE21-4A4E-FA41B69E0EFB}"/>
              </a:ext>
            </a:extLst>
          </p:cNvPr>
          <p:cNvSpPr txBox="1"/>
          <p:nvPr/>
        </p:nvSpPr>
        <p:spPr>
          <a:xfrm>
            <a:off x="6468821" y="3512582"/>
            <a:ext cx="2374048" cy="1107996"/>
          </a:xfrm>
          <a:prstGeom prst="rect">
            <a:avLst/>
          </a:prstGeom>
        </p:spPr>
        <p:txBody>
          <a:bodyPr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FUNDING</a:t>
            </a:r>
          </a:p>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HEART DISEASE RESEARCH</a:t>
            </a:r>
            <a:endParaRPr kumimoji="0" lang="es-CO"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endParaRPr>
          </a:p>
        </p:txBody>
      </p:sp>
      <p:sp>
        <p:nvSpPr>
          <p:cNvPr id="29" name="TextBox 29">
            <a:extLst>
              <a:ext uri="{FF2B5EF4-FFF2-40B4-BE49-F238E27FC236}">
                <a16:creationId xmlns:a16="http://schemas.microsoft.com/office/drawing/2014/main" id="{E58384EF-A276-2986-3FB0-F82B1CC63AF7}"/>
              </a:ext>
            </a:extLst>
          </p:cNvPr>
          <p:cNvSpPr txBox="1"/>
          <p:nvPr/>
        </p:nvSpPr>
        <p:spPr>
          <a:xfrm>
            <a:off x="9347838" y="3512582"/>
            <a:ext cx="2691502" cy="1107996"/>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FUNDING INNOVATION IN HEART DISEASE DIAGNOSTICS</a:t>
            </a:r>
          </a:p>
        </p:txBody>
      </p:sp>
      <p:sp>
        <p:nvSpPr>
          <p:cNvPr id="31" name="TextBox 31">
            <a:extLst>
              <a:ext uri="{FF2B5EF4-FFF2-40B4-BE49-F238E27FC236}">
                <a16:creationId xmlns:a16="http://schemas.microsoft.com/office/drawing/2014/main" id="{597002B1-1CBB-16D8-F36A-C952DE921B32}"/>
              </a:ext>
            </a:extLst>
          </p:cNvPr>
          <p:cNvSpPr txBox="1"/>
          <p:nvPr/>
        </p:nvSpPr>
        <p:spPr>
          <a:xfrm>
            <a:off x="12444851" y="3512582"/>
            <a:ext cx="2377357" cy="1107996"/>
          </a:xfrm>
          <a:prstGeom prst="rect">
            <a:avLst/>
          </a:prstGeom>
        </p:spPr>
        <p:txBody>
          <a:bodyPr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FUNDING </a:t>
            </a:r>
          </a:p>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ACUTE STROKE CARE</a:t>
            </a:r>
          </a:p>
        </p:txBody>
      </p:sp>
      <p:sp>
        <p:nvSpPr>
          <p:cNvPr id="30" name="TextBox 30">
            <a:extLst>
              <a:ext uri="{FF2B5EF4-FFF2-40B4-BE49-F238E27FC236}">
                <a16:creationId xmlns:a16="http://schemas.microsoft.com/office/drawing/2014/main" id="{1A4B69CB-7D5E-16C3-B177-639F7DFF0F92}"/>
              </a:ext>
            </a:extLst>
          </p:cNvPr>
          <p:cNvSpPr txBox="1"/>
          <p:nvPr/>
        </p:nvSpPr>
        <p:spPr>
          <a:xfrm>
            <a:off x="15506090" y="3143250"/>
            <a:ext cx="2865244" cy="1477328"/>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DEVELOPMENT OF</a:t>
            </a:r>
          </a:p>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HYPERTENSION </a:t>
            </a:r>
          </a:p>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GUIDELINES  AND RESEARCH</a:t>
            </a:r>
            <a:endParaRPr kumimoji="0" lang="en-US" sz="2799" b="1" i="0" u="none" strike="noStrike" kern="1200" cap="none" spc="-83" normalizeH="0" baseline="0" noProof="0" dirty="0">
              <a:ln>
                <a:noFill/>
              </a:ln>
              <a:solidFill>
                <a:srgbClr val="2A2316"/>
              </a:solidFill>
              <a:effectLst/>
              <a:uLnTx/>
              <a:uFillTx/>
              <a:latin typeface="Proxima Nova Bold"/>
              <a:ea typeface="Proxima Nova Bold"/>
              <a:cs typeface="Proxima Nova Bold"/>
              <a:sym typeface="Proxima Nova Bold"/>
            </a:endParaRPr>
          </a:p>
        </p:txBody>
      </p:sp>
      <p:sp>
        <p:nvSpPr>
          <p:cNvPr id="17" name="TextBox 17">
            <a:extLst>
              <a:ext uri="{FF2B5EF4-FFF2-40B4-BE49-F238E27FC236}">
                <a16:creationId xmlns:a16="http://schemas.microsoft.com/office/drawing/2014/main" id="{BA6BC05D-9024-F262-B584-C64D45AB4D00}"/>
              </a:ext>
              <a:ext uri="{C183D7F6-B498-43B3-948B-1728B52AA6E4}">
                <adec:decorative xmlns:adec="http://schemas.microsoft.com/office/drawing/2017/decorative" val="1"/>
              </a:ext>
            </a:extLst>
          </p:cNvPr>
          <p:cNvSpPr txBox="1"/>
          <p:nvPr/>
        </p:nvSpPr>
        <p:spPr>
          <a:xfrm>
            <a:off x="3120896" y="7483512"/>
            <a:ext cx="2866647" cy="1231106"/>
          </a:xfrm>
          <a:prstGeom prst="rect">
            <a:avLst/>
          </a:prstGeom>
        </p:spPr>
        <p:txBody>
          <a:bodyPr lIns="0" tIns="0" rIns="0" bIns="0" rtlCol="0" anchor="t">
            <a:spAutoFit/>
          </a:bodyPr>
          <a:lstStyle/>
          <a:p>
            <a:pPr marL="0" marR="0" lvl="0" indent="0" algn="l" defTabSz="76197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Created CPR and AED guidelines and pushing for laws to require CPR training in schools and more public AEDs to help save lives.</a:t>
            </a:r>
            <a:endParaRPr kumimoji="0" lang="es-CO"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endParaRPr>
          </a:p>
        </p:txBody>
      </p:sp>
      <p:sp>
        <p:nvSpPr>
          <p:cNvPr id="16" name="TextBox 16">
            <a:extLst>
              <a:ext uri="{FF2B5EF4-FFF2-40B4-BE49-F238E27FC236}">
                <a16:creationId xmlns:a16="http://schemas.microsoft.com/office/drawing/2014/main" id="{6214B38D-1250-A0D9-3A50-92239FBD2B83}"/>
              </a:ext>
              <a:ext uri="{C183D7F6-B498-43B3-948B-1728B52AA6E4}">
                <adec:decorative xmlns:adec="http://schemas.microsoft.com/office/drawing/2017/decorative" val="1"/>
              </a:ext>
            </a:extLst>
          </p:cNvPr>
          <p:cNvSpPr txBox="1"/>
          <p:nvPr/>
        </p:nvSpPr>
        <p:spPr>
          <a:xfrm>
            <a:off x="6239321" y="7483511"/>
            <a:ext cx="2862657" cy="1231106"/>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Investing in groundbreaking research that has led to lifesaving treatments and innovations in cardiovascular care.</a:t>
            </a:r>
          </a:p>
        </p:txBody>
      </p:sp>
      <p:sp>
        <p:nvSpPr>
          <p:cNvPr id="24" name="TextBox 24">
            <a:extLst>
              <a:ext uri="{FF2B5EF4-FFF2-40B4-BE49-F238E27FC236}">
                <a16:creationId xmlns:a16="http://schemas.microsoft.com/office/drawing/2014/main" id="{3687FB70-3C86-5282-2AAE-35A38C8E2818}"/>
              </a:ext>
              <a:ext uri="{C183D7F6-B498-43B3-948B-1728B52AA6E4}">
                <adec:decorative xmlns:adec="http://schemas.microsoft.com/office/drawing/2017/decorative" val="1"/>
              </a:ext>
            </a:extLst>
          </p:cNvPr>
          <p:cNvSpPr txBox="1"/>
          <p:nvPr/>
        </p:nvSpPr>
        <p:spPr>
          <a:xfrm>
            <a:off x="9269668" y="7483510"/>
            <a:ext cx="2799886" cy="1231106"/>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Advancing imaging techniques, such as MRI and CT scans, along with biomarkers for the early detection of heart disease.</a:t>
            </a:r>
            <a:endParaRPr kumimoji="0" lang="es-CO"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endParaRPr>
          </a:p>
        </p:txBody>
      </p:sp>
      <p:sp>
        <p:nvSpPr>
          <p:cNvPr id="26" name="TextBox 26">
            <a:extLst>
              <a:ext uri="{FF2B5EF4-FFF2-40B4-BE49-F238E27FC236}">
                <a16:creationId xmlns:a16="http://schemas.microsoft.com/office/drawing/2014/main" id="{9B3B3FD9-30F5-C9A0-AF71-F609866CE671}"/>
              </a:ext>
              <a:ext uri="{C183D7F6-B498-43B3-948B-1728B52AA6E4}">
                <adec:decorative xmlns:adec="http://schemas.microsoft.com/office/drawing/2017/decorative" val="1"/>
              </a:ext>
            </a:extLst>
          </p:cNvPr>
          <p:cNvSpPr txBox="1"/>
          <p:nvPr/>
        </p:nvSpPr>
        <p:spPr>
          <a:xfrm>
            <a:off x="12263751" y="7483510"/>
            <a:ext cx="2870375" cy="1477328"/>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Funding research to support timely intervention strategies for patients with stroke, which has significantly improved survival rates and recovery outcomes.</a:t>
            </a:r>
          </a:p>
        </p:txBody>
      </p:sp>
      <p:sp>
        <p:nvSpPr>
          <p:cNvPr id="25" name="TextBox 25">
            <a:extLst>
              <a:ext uri="{FF2B5EF4-FFF2-40B4-BE49-F238E27FC236}">
                <a16:creationId xmlns:a16="http://schemas.microsoft.com/office/drawing/2014/main" id="{0013C694-3957-0180-4854-8D81D75C9CE5}"/>
              </a:ext>
              <a:ext uri="{C183D7F6-B498-43B3-948B-1728B52AA6E4}">
                <adec:decorative xmlns:adec="http://schemas.microsoft.com/office/drawing/2017/decorative" val="1"/>
              </a:ext>
            </a:extLst>
          </p:cNvPr>
          <p:cNvSpPr txBox="1"/>
          <p:nvPr/>
        </p:nvSpPr>
        <p:spPr>
          <a:xfrm>
            <a:off x="15361878" y="7483510"/>
            <a:ext cx="2631959" cy="1723549"/>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Updated blood pressure guidelines with collaborators to support early detection and care. Funded research on causes, prevention and treatment.</a:t>
            </a:r>
          </a:p>
        </p:txBody>
      </p:sp>
      <p:sp>
        <p:nvSpPr>
          <p:cNvPr id="9" name="AutoShape 9">
            <a:extLst>
              <a:ext uri="{FF2B5EF4-FFF2-40B4-BE49-F238E27FC236}">
                <a16:creationId xmlns:a16="http://schemas.microsoft.com/office/drawing/2014/main" id="{63375112-6E06-D1B9-B022-34144A0723A0}"/>
              </a:ext>
              <a:ext uri="{C183D7F6-B498-43B3-948B-1728B52AA6E4}">
                <adec:decorative xmlns:adec="http://schemas.microsoft.com/office/drawing/2017/decorative" val="1"/>
              </a:ext>
            </a:extLst>
          </p:cNvPr>
          <p:cNvSpPr/>
          <p:nvPr/>
        </p:nvSpPr>
        <p:spPr>
          <a:xfrm flipH="1" flipV="1">
            <a:off x="2982782" y="3191701"/>
            <a:ext cx="6875" cy="6015357"/>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0" name="AutoShape 10">
            <a:extLst>
              <a:ext uri="{FF2B5EF4-FFF2-40B4-BE49-F238E27FC236}">
                <a16:creationId xmlns:a16="http://schemas.microsoft.com/office/drawing/2014/main" id="{ED44AC35-D138-7D12-4E00-288B350C013C}"/>
              </a:ext>
              <a:ext uri="{C183D7F6-B498-43B3-948B-1728B52AA6E4}">
                <adec:decorative xmlns:adec="http://schemas.microsoft.com/office/drawing/2017/decorative" val="1"/>
              </a:ext>
            </a:extLst>
          </p:cNvPr>
          <p:cNvSpPr/>
          <p:nvPr/>
        </p:nvSpPr>
        <p:spPr>
          <a:xfrm flipH="1" flipV="1">
            <a:off x="6140625" y="3191702"/>
            <a:ext cx="30529" cy="6015356"/>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1" name="AutoShape 11">
            <a:extLst>
              <a:ext uri="{FF2B5EF4-FFF2-40B4-BE49-F238E27FC236}">
                <a16:creationId xmlns:a16="http://schemas.microsoft.com/office/drawing/2014/main" id="{32971D68-9E39-9B0F-FEB5-CC2115B04609}"/>
              </a:ext>
              <a:ext uri="{C183D7F6-B498-43B3-948B-1728B52AA6E4}">
                <adec:decorative xmlns:adec="http://schemas.microsoft.com/office/drawing/2017/decorative" val="1"/>
              </a:ext>
            </a:extLst>
          </p:cNvPr>
          <p:cNvSpPr/>
          <p:nvPr/>
        </p:nvSpPr>
        <p:spPr>
          <a:xfrm flipH="1" flipV="1">
            <a:off x="15227686" y="3163126"/>
            <a:ext cx="20382" cy="6126283"/>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7" name="AutoShape 27">
            <a:extLst>
              <a:ext uri="{FF2B5EF4-FFF2-40B4-BE49-F238E27FC236}">
                <a16:creationId xmlns:a16="http://schemas.microsoft.com/office/drawing/2014/main" id="{A602F047-5C07-2259-CDC8-2FD4AE9DDB80}"/>
              </a:ext>
              <a:ext uri="{C183D7F6-B498-43B3-948B-1728B52AA6E4}">
                <adec:decorative xmlns:adec="http://schemas.microsoft.com/office/drawing/2017/decorative" val="1"/>
              </a:ext>
            </a:extLst>
          </p:cNvPr>
          <p:cNvSpPr/>
          <p:nvPr/>
        </p:nvSpPr>
        <p:spPr>
          <a:xfrm flipV="1">
            <a:off x="9166374" y="3163126"/>
            <a:ext cx="79956" cy="6015355"/>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8" name="AutoShape 28">
            <a:extLst>
              <a:ext uri="{FF2B5EF4-FFF2-40B4-BE49-F238E27FC236}">
                <a16:creationId xmlns:a16="http://schemas.microsoft.com/office/drawing/2014/main" id="{0401C665-A638-A5D7-EBAD-13681F8DEE8A}"/>
              </a:ext>
              <a:ext uri="{C183D7F6-B498-43B3-948B-1728B52AA6E4}">
                <adec:decorative xmlns:adec="http://schemas.microsoft.com/office/drawing/2017/decorative" val="1"/>
              </a:ext>
            </a:extLst>
          </p:cNvPr>
          <p:cNvSpPr/>
          <p:nvPr/>
        </p:nvSpPr>
        <p:spPr>
          <a:xfrm flipV="1">
            <a:off x="12138563" y="3163127"/>
            <a:ext cx="30529" cy="6126284"/>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pic>
        <p:nvPicPr>
          <p:cNvPr id="40" name="Picture 39">
            <a:extLst>
              <a:ext uri="{FF2B5EF4-FFF2-40B4-BE49-F238E27FC236}">
                <a16:creationId xmlns:a16="http://schemas.microsoft.com/office/drawing/2014/main" id="{5C006759-6C2D-F8BC-F480-2431969F0A1C}"/>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5506090" y="4833217"/>
            <a:ext cx="2563900" cy="2464971"/>
          </a:xfrm>
          <a:prstGeom prst="rect">
            <a:avLst/>
          </a:prstGeom>
        </p:spPr>
      </p:pic>
      <p:pic>
        <p:nvPicPr>
          <p:cNvPr id="2" name="Picture 2">
            <a:extLst>
              <a:ext uri="{FF2B5EF4-FFF2-40B4-BE49-F238E27FC236}">
                <a16:creationId xmlns:a16="http://schemas.microsoft.com/office/drawing/2014/main" id="{9F754454-9ADB-64D4-7163-C91AA725728A}"/>
              </a:ext>
              <a:ext uri="{C183D7F6-B498-43B3-948B-1728B52AA6E4}">
                <adec:decorative xmlns:adec="http://schemas.microsoft.com/office/drawing/2017/decorative" val="1"/>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a:fillRect/>
          </a:stretch>
        </p:blipFill>
        <p:spPr bwMode="auto">
          <a:xfrm>
            <a:off x="3258260" y="4833216"/>
            <a:ext cx="2570381" cy="24920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13745E8E-6AB8-6C49-A01D-805C72B4547A}"/>
              </a:ext>
              <a:ext uri="{C183D7F6-B498-43B3-948B-1728B52AA6E4}">
                <adec:decorative xmlns:adec="http://schemas.microsoft.com/office/drawing/2017/decorative" val="1"/>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r="-457" b="-954"/>
          <a:stretch>
            <a:fillRect/>
          </a:stretch>
        </p:blipFill>
        <p:spPr bwMode="auto">
          <a:xfrm>
            <a:off x="213378" y="4870450"/>
            <a:ext cx="2533329" cy="2463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6508CEAD-2F63-B0BB-D9AD-09D66E4C500A}"/>
              </a:ext>
              <a:ext uri="{C183D7F6-B498-43B3-948B-1728B52AA6E4}">
                <adec:decorative xmlns:adec="http://schemas.microsoft.com/office/drawing/2017/decorative" val="1"/>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t="-715"/>
          <a:stretch>
            <a:fillRect/>
          </a:stretch>
        </p:blipFill>
        <p:spPr bwMode="auto">
          <a:xfrm>
            <a:off x="6468821" y="4821333"/>
            <a:ext cx="2545545" cy="2463800"/>
          </a:xfrm>
          <a:prstGeom prst="rect">
            <a:avLst/>
          </a:prstGeom>
          <a:noFill/>
          <a:extLst>
            <a:ext uri="{909E8E84-426E-40DD-AFC4-6F175D3DCCD1}">
              <a14:hiddenFill xmlns:a14="http://schemas.microsoft.com/office/drawing/2010/main">
                <a:solidFill>
                  <a:srgbClr val="FFFFFF"/>
                </a:solidFill>
              </a14:hiddenFill>
            </a:ext>
          </a:extLst>
        </p:spPr>
      </p:pic>
      <p:pic>
        <p:nvPicPr>
          <p:cNvPr id="18" name="Google Shape;140;g35da5ff64b8_2_0">
            <a:hlinkClick r:id="rId7"/>
            <a:extLst>
              <a:ext uri="{FF2B5EF4-FFF2-40B4-BE49-F238E27FC236}">
                <a16:creationId xmlns:a16="http://schemas.microsoft.com/office/drawing/2014/main" id="{189A743A-3AB5-4B00-694B-562498ED1962}"/>
              </a:ext>
              <a:ext uri="{C183D7F6-B498-43B3-948B-1728B52AA6E4}">
                <adec:decorative xmlns:adec="http://schemas.microsoft.com/office/drawing/2017/decorative" val="1"/>
              </a:ext>
            </a:extLst>
          </p:cNvPr>
          <p:cNvPicPr preferRelativeResize="0"/>
          <p:nvPr/>
        </p:nvPicPr>
        <p:blipFill rotWithShape="1">
          <a:blip r:embed="rId8" cstate="hqprint">
            <a:alphaModFix/>
            <a:extLst>
              <a:ext uri="{28A0092B-C50C-407E-A947-70E740481C1C}">
                <a14:useLocalDpi xmlns:a14="http://schemas.microsoft.com/office/drawing/2010/main"/>
              </a:ext>
            </a:extLst>
          </a:blip>
          <a:srcRect b="-741"/>
          <a:stretch>
            <a:fillRect/>
          </a:stretch>
        </p:blipFill>
        <p:spPr>
          <a:xfrm>
            <a:off x="9391384" y="4818954"/>
            <a:ext cx="2588326" cy="2466177"/>
          </a:xfrm>
          <a:prstGeom prst="rect">
            <a:avLst/>
          </a:prstGeom>
          <a:noFill/>
          <a:ln>
            <a:noFill/>
          </a:ln>
        </p:spPr>
      </p:pic>
      <p:pic>
        <p:nvPicPr>
          <p:cNvPr id="19" name="Google Shape;141;g35da5ff64b8_2_0">
            <a:hlinkClick r:id="rId9"/>
            <a:extLst>
              <a:ext uri="{FF2B5EF4-FFF2-40B4-BE49-F238E27FC236}">
                <a16:creationId xmlns:a16="http://schemas.microsoft.com/office/drawing/2014/main" id="{7FAB786A-E9C5-A41B-D8B4-0715ECF1AFD9}"/>
              </a:ext>
              <a:ext uri="{C183D7F6-B498-43B3-948B-1728B52AA6E4}">
                <adec:decorative xmlns:adec="http://schemas.microsoft.com/office/drawing/2017/decorative" val="1"/>
              </a:ext>
            </a:extLst>
          </p:cNvPr>
          <p:cNvPicPr preferRelativeResize="0"/>
          <p:nvPr/>
        </p:nvPicPr>
        <p:blipFill>
          <a:blip r:embed="rId10" cstate="hqprint">
            <a:alphaModFix/>
            <a:extLst>
              <a:ext uri="{28A0092B-C50C-407E-A947-70E740481C1C}">
                <a14:useLocalDpi xmlns:a14="http://schemas.microsoft.com/office/drawing/2010/main"/>
              </a:ext>
            </a:extLst>
          </a:blip>
          <a:srcRect/>
          <a:stretch>
            <a:fillRect/>
          </a:stretch>
        </p:blipFill>
        <p:spPr>
          <a:xfrm>
            <a:off x="12442338" y="4833216"/>
            <a:ext cx="2536334" cy="2448050"/>
          </a:xfrm>
          <a:prstGeom prst="rect">
            <a:avLst/>
          </a:prstGeom>
          <a:noFill/>
          <a:ln>
            <a:noFill/>
          </a:ln>
        </p:spPr>
      </p:pic>
      <p:sp>
        <p:nvSpPr>
          <p:cNvPr id="7" name="Freeform 5" descr="The American Heart Association">
            <a:extLst>
              <a:ext uri="{FF2B5EF4-FFF2-40B4-BE49-F238E27FC236}">
                <a16:creationId xmlns:a16="http://schemas.microsoft.com/office/drawing/2014/main" id="{09AF6FD9-3B7E-65C6-8E9D-6CA38F58AE65}"/>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11"/>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0" name="Rectangle 19">
            <a:extLst>
              <a:ext uri="{FF2B5EF4-FFF2-40B4-BE49-F238E27FC236}">
                <a16:creationId xmlns:a16="http://schemas.microsoft.com/office/drawing/2014/main" id="{A965FC1D-8EAF-CB80-8A06-0134F64F2ED0}"/>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Content Placeholder 2">
            <a:extLst>
              <a:ext uri="{FF2B5EF4-FFF2-40B4-BE49-F238E27FC236}">
                <a16:creationId xmlns:a16="http://schemas.microsoft.com/office/drawing/2014/main" id="{D072C8D9-FC15-1349-5900-2E5DF2BFDFD5}"/>
              </a:ext>
            </a:extLst>
          </p:cNvPr>
          <p:cNvSpPr txBox="1">
            <a:spLocks/>
          </p:cNvSpPr>
          <p:nvPr/>
        </p:nvSpPr>
        <p:spPr>
          <a:xfrm>
            <a:off x="10801351" y="1460698"/>
            <a:ext cx="6572249" cy="1398827"/>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US" sz="2400" dirty="0">
                <a:solidFill>
                  <a:srgbClr val="C00F1F"/>
                </a:solidFill>
                <a:latin typeface="Lub Dub Medium" panose="020B0603030403020204" pitchFamily="34" charset="77"/>
              </a:rPr>
              <a:t>Investing in and supporting lifesaving heart and brain research for over 100 years.</a:t>
            </a:r>
          </a:p>
          <a:p>
            <a:pPr marL="0" indent="0" algn="r">
              <a:lnSpc>
                <a:spcPct val="100000"/>
              </a:lnSpc>
              <a:buFont typeface="Arial" panose="020B0604020202020204" pitchFamily="34" charset="0"/>
              <a:buNone/>
            </a:pPr>
            <a:endParaRPr lang="en-US" sz="2400" dirty="0">
              <a:solidFill>
                <a:srgbClr val="C00F1F"/>
              </a:solidFill>
              <a:latin typeface="Lub Dub Medium" panose="020B0603030403020204" pitchFamily="34" charset="77"/>
            </a:endParaRPr>
          </a:p>
        </p:txBody>
      </p:sp>
      <p:sp>
        <p:nvSpPr>
          <p:cNvPr id="8" name="Freeform 5" descr="The American Heart Association">
            <a:extLst>
              <a:ext uri="{FF2B5EF4-FFF2-40B4-BE49-F238E27FC236}">
                <a16:creationId xmlns:a16="http://schemas.microsoft.com/office/drawing/2014/main" id="{737FFBB3-A6B9-8A62-8453-4EEA7286EC02}"/>
              </a:ext>
            </a:extLst>
          </p:cNvPr>
          <p:cNvSpPr/>
          <p:nvPr/>
        </p:nvSpPr>
        <p:spPr>
          <a:xfrm>
            <a:off x="670936" y="696346"/>
            <a:ext cx="2937238" cy="1586109"/>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11"/>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Lub Dub Medium"/>
              <a:ea typeface="+mn-ea"/>
              <a:cs typeface="+mn-cs"/>
            </a:endParaRPr>
          </a:p>
        </p:txBody>
      </p:sp>
    </p:spTree>
    <p:extLst>
      <p:ext uri="{BB962C8B-B14F-4D97-AF65-F5344CB8AC3E}">
        <p14:creationId xmlns:p14="http://schemas.microsoft.com/office/powerpoint/2010/main" val="2184243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9D33A4-FC32-BE21-2824-C8201D0FE4CE}"/>
              </a:ext>
            </a:extLst>
          </p:cNvPr>
          <p:cNvSpPr>
            <a:spLocks noGrp="1"/>
          </p:cNvSpPr>
          <p:nvPr>
            <p:ph type="title"/>
          </p:nvPr>
        </p:nvSpPr>
        <p:spPr>
          <a:xfrm>
            <a:off x="1447800" y="1954144"/>
            <a:ext cx="7810500" cy="2157412"/>
          </a:xfrm>
        </p:spPr>
        <p:txBody>
          <a:bodyPr/>
          <a:lstStyle/>
          <a:p>
            <a:pPr>
              <a:lnSpc>
                <a:spcPts val="9327"/>
              </a:lnSpc>
            </a:pPr>
            <a:r>
              <a:rPr lang="en-US" sz="4800" dirty="0">
                <a:solidFill>
                  <a:srgbClr val="202020"/>
                </a:solidFill>
                <a:ea typeface="Lub Dub 3"/>
                <a:cs typeface="Lub Dub 3"/>
                <a:sym typeface="Lub Dub 3"/>
              </a:rPr>
              <a:t>Heart Disease</a:t>
            </a:r>
            <a:endParaRPr lang="en-US" sz="4800" dirty="0"/>
          </a:p>
        </p:txBody>
      </p:sp>
      <p:pic>
        <p:nvPicPr>
          <p:cNvPr id="7" name="Picture 6">
            <a:extLst>
              <a:ext uri="{FF2B5EF4-FFF2-40B4-BE49-F238E27FC236}">
                <a16:creationId xmlns:a16="http://schemas.microsoft.com/office/drawing/2014/main" id="{D9216BDF-0724-0BE6-3108-543D991EF4B7}"/>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l="5747" r="8249"/>
          <a:stretch>
            <a:fillRect/>
          </a:stretch>
        </p:blipFill>
        <p:spPr>
          <a:xfrm>
            <a:off x="10020302" y="0"/>
            <a:ext cx="8267698" cy="10287001"/>
          </a:xfrm>
          <a:prstGeom prst="rect">
            <a:avLst/>
          </a:prstGeom>
        </p:spPr>
      </p:pic>
      <p:sp>
        <p:nvSpPr>
          <p:cNvPr id="3" name="Rectangle 2">
            <a:extLst>
              <a:ext uri="{FF2B5EF4-FFF2-40B4-BE49-F238E27FC236}">
                <a16:creationId xmlns:a16="http://schemas.microsoft.com/office/drawing/2014/main" id="{309218A2-7AD7-90E5-8D2C-31E006AFD809}"/>
              </a:ext>
            </a:extLst>
          </p:cNvPr>
          <p:cNvSpPr/>
          <p:nvPr/>
        </p:nvSpPr>
        <p:spPr>
          <a:xfrm>
            <a:off x="247650" y="5427"/>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904C9320-A3EF-77CA-AD5F-68D94FF64181}"/>
              </a:ext>
            </a:extLst>
          </p:cNvPr>
          <p:cNvSpPr txBox="1"/>
          <p:nvPr/>
        </p:nvSpPr>
        <p:spPr>
          <a:xfrm>
            <a:off x="1447799" y="8505194"/>
            <a:ext cx="8267698" cy="923330"/>
          </a:xfrm>
          <a:prstGeom prst="rect">
            <a:avLst/>
          </a:prstGeom>
          <a:noFill/>
        </p:spPr>
        <p:txBody>
          <a:bodyPr wrap="square">
            <a:spAutoFit/>
          </a:bodyPr>
          <a:lstStyle/>
          <a:p>
            <a:br>
              <a:rPr lang="en-US" dirty="0">
                <a:effectLst/>
                <a:latin typeface="Lub Dub Medium" panose="020B0603030403020204" pitchFamily="34" charset="77"/>
              </a:rPr>
            </a:br>
            <a:r>
              <a:rPr lang="en-US" dirty="0">
                <a:solidFill>
                  <a:srgbClr val="467885"/>
                </a:solidFill>
                <a:latin typeface="Lub Dub Medium" panose="020B0603030403020204" pitchFamily="34" charset="77"/>
              </a:rPr>
              <a:t>https://newsroom.heart.org/news/more-than-half-of-u-s-adults-dont-know-heart-disease-is-leading-cause-of-death-despite-100-year-reign</a:t>
            </a:r>
            <a:endParaRPr lang="en-US" dirty="0">
              <a:effectLst/>
              <a:latin typeface="Lub Dub Medium" panose="020B0603030403020204" pitchFamily="34" charset="77"/>
            </a:endParaRPr>
          </a:p>
        </p:txBody>
      </p:sp>
      <p:sp>
        <p:nvSpPr>
          <p:cNvPr id="11" name="Content Placeholder 2">
            <a:extLst>
              <a:ext uri="{FF2B5EF4-FFF2-40B4-BE49-F238E27FC236}">
                <a16:creationId xmlns:a16="http://schemas.microsoft.com/office/drawing/2014/main" id="{C016365D-1810-A5F1-E30B-B8602C16DAC1}"/>
              </a:ext>
            </a:extLst>
          </p:cNvPr>
          <p:cNvSpPr txBox="1">
            <a:spLocks/>
          </p:cNvSpPr>
          <p:nvPr/>
        </p:nvSpPr>
        <p:spPr>
          <a:xfrm>
            <a:off x="1447800" y="3858177"/>
            <a:ext cx="7409131" cy="2820327"/>
          </a:xfrm>
          <a:prstGeom prst="rect">
            <a:avLst/>
          </a:prstGeom>
        </p:spPr>
        <p:txBody>
          <a:bodyPr vert="horz" lIns="91440" tIns="45720" rIns="91440" bIns="45720" rtlCol="0">
            <a:normAutofit/>
          </a:bodyPr>
          <a:lstStyle>
            <a:lvl1pPr marL="0" indent="0" algn="l" defTabSz="1371600" rtl="0" eaLnBrk="1" latinLnBrk="0" hangingPunct="1">
              <a:lnSpc>
                <a:spcPct val="90000"/>
              </a:lnSpc>
              <a:spcBef>
                <a:spcPts val="1500"/>
              </a:spcBef>
              <a:buFont typeface="Arial" panose="020B0604020202020204" pitchFamily="34" charset="0"/>
              <a:buNone/>
              <a:defRPr sz="4000" kern="1200">
                <a:solidFill>
                  <a:srgbClr val="C10E21"/>
                </a:solidFill>
                <a:latin typeface="+mj-lt"/>
                <a:ea typeface="+mn-ea"/>
                <a:cs typeface="+mn-cs"/>
              </a:defRPr>
            </a:lvl1pPr>
            <a:lvl2pPr marL="457200" indent="0" algn="l" defTabSz="1371600" rtl="0" eaLnBrk="1" latinLnBrk="0" hangingPunct="1">
              <a:lnSpc>
                <a:spcPct val="90000"/>
              </a:lnSpc>
              <a:spcBef>
                <a:spcPts val="750"/>
              </a:spcBef>
              <a:buFont typeface="Arial" panose="020B0604020202020204" pitchFamily="34" charset="0"/>
              <a:buNone/>
              <a:defRPr sz="3600" kern="1200">
                <a:solidFill>
                  <a:schemeClr val="tx1"/>
                </a:solidFill>
                <a:latin typeface="+mj-lt"/>
                <a:ea typeface="+mn-ea"/>
                <a:cs typeface="+mn-cs"/>
              </a:defRPr>
            </a:lvl2pPr>
            <a:lvl3pPr marL="914400" indent="0" algn="l" defTabSz="1371600" rtl="0" eaLnBrk="1" latinLnBrk="0" hangingPunct="1">
              <a:lnSpc>
                <a:spcPct val="90000"/>
              </a:lnSpc>
              <a:spcBef>
                <a:spcPts val="750"/>
              </a:spcBef>
              <a:buFont typeface="Arial" panose="020B0604020202020204" pitchFamily="34" charset="0"/>
              <a:buNone/>
              <a:defRPr sz="3200" kern="1200">
                <a:solidFill>
                  <a:schemeClr val="tx1"/>
                </a:solidFill>
                <a:latin typeface="+mj-lt"/>
                <a:ea typeface="+mn-ea"/>
                <a:cs typeface="+mn-cs"/>
              </a:defRPr>
            </a:lvl3pPr>
            <a:lvl4pPr marL="1371600" indent="0" algn="l" defTabSz="1371600" rtl="0" eaLnBrk="1" latinLnBrk="0" hangingPunct="1">
              <a:lnSpc>
                <a:spcPct val="90000"/>
              </a:lnSpc>
              <a:spcBef>
                <a:spcPts val="750"/>
              </a:spcBef>
              <a:buFont typeface="Arial" panose="020B0604020202020204" pitchFamily="34" charset="0"/>
              <a:buNone/>
              <a:defRPr sz="2800" kern="1200">
                <a:solidFill>
                  <a:schemeClr val="tx1"/>
                </a:solidFill>
                <a:latin typeface="+mj-lt"/>
                <a:ea typeface="+mn-ea"/>
                <a:cs typeface="+mn-cs"/>
              </a:defRPr>
            </a:lvl4pPr>
            <a:lvl5pPr marL="1828800" indent="0" algn="l" defTabSz="1371600" rtl="0" eaLnBrk="1" latinLnBrk="0" hangingPunct="1">
              <a:lnSpc>
                <a:spcPct val="90000"/>
              </a:lnSpc>
              <a:spcBef>
                <a:spcPts val="750"/>
              </a:spcBef>
              <a:buFont typeface="Arial" panose="020B0604020202020204" pitchFamily="34" charset="0"/>
              <a:buNone/>
              <a:defRPr sz="2800" kern="1200">
                <a:solidFill>
                  <a:schemeClr val="tx1"/>
                </a:solidFill>
                <a:latin typeface="+mj-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2700"/>
              </a:spcAft>
            </a:pPr>
            <a:r>
              <a:rPr lang="en-US" sz="2800" dirty="0">
                <a:solidFill>
                  <a:schemeClr val="tx1"/>
                </a:solidFill>
                <a:latin typeface="Lub Dub Medium" panose="020B0603030403020204" pitchFamily="34" charset="77"/>
              </a:rPr>
              <a:t>More than half of the people in the U.S. do not know that heart disease is the leading cause of death. </a:t>
            </a:r>
          </a:p>
          <a:p>
            <a:pPr>
              <a:lnSpc>
                <a:spcPct val="100000"/>
              </a:lnSpc>
              <a:spcBef>
                <a:spcPts val="0"/>
              </a:spcBef>
              <a:spcAft>
                <a:spcPts val="2700"/>
              </a:spcAft>
            </a:pPr>
            <a:r>
              <a:rPr lang="en-US" sz="2800" dirty="0">
                <a:solidFill>
                  <a:schemeClr val="tx1"/>
                </a:solidFill>
                <a:latin typeface="Lub Dub Medium" panose="020B0603030403020204" pitchFamily="34" charset="77"/>
              </a:rPr>
              <a:t>It kills more people than any other cause, including cancer.</a:t>
            </a:r>
          </a:p>
        </p:txBody>
      </p:sp>
      <p:sp>
        <p:nvSpPr>
          <p:cNvPr id="6" name="Freeform 5" descr="The American Heart Association">
            <a:extLst>
              <a:ext uri="{FF2B5EF4-FFF2-40B4-BE49-F238E27FC236}">
                <a16:creationId xmlns:a16="http://schemas.microsoft.com/office/drawing/2014/main" id="{AF7C52E5-C25C-72EC-6465-962F2461F0D0}"/>
              </a:ext>
            </a:extLst>
          </p:cNvPr>
          <p:cNvSpPr/>
          <p:nvPr/>
        </p:nvSpPr>
        <p:spPr>
          <a:xfrm>
            <a:off x="670936" y="696346"/>
            <a:ext cx="2937238" cy="1586109"/>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Lub Dub Medium"/>
              <a:ea typeface="+mn-ea"/>
              <a:cs typeface="+mn-cs"/>
            </a:endParaRPr>
          </a:p>
        </p:txBody>
      </p:sp>
    </p:spTree>
    <p:extLst>
      <p:ext uri="{BB962C8B-B14F-4D97-AF65-F5344CB8AC3E}">
        <p14:creationId xmlns:p14="http://schemas.microsoft.com/office/powerpoint/2010/main" val="1679567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DF8AE-2B53-9799-B774-E9B28B0885F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41BCF5D-5BB5-CD72-B05C-8AF978E40C5F}"/>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30261290-CEE0-7B0C-3AD2-7DA62E74D4F5}"/>
              </a:ext>
            </a:extLst>
          </p:cNvPr>
          <p:cNvSpPr txBox="1">
            <a:spLocks/>
          </p:cNvSpPr>
          <p:nvPr/>
        </p:nvSpPr>
        <p:spPr>
          <a:xfrm>
            <a:off x="1524001" y="2528784"/>
            <a:ext cx="8059544" cy="1988345"/>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8800" kern="1200">
                <a:solidFill>
                  <a:schemeClr val="tx1"/>
                </a:solidFill>
                <a:latin typeface="Lub Dub Heavy" panose="020B0903030403020204" pitchFamily="34" charset="0"/>
                <a:ea typeface="+mj-ea"/>
                <a:cs typeface="+mj-cs"/>
              </a:defRPr>
            </a:lvl1pPr>
          </a:lstStyle>
          <a:p>
            <a:pPr>
              <a:lnSpc>
                <a:spcPct val="100000"/>
              </a:lnSpc>
            </a:pPr>
            <a:r>
              <a:rPr lang="en-US" sz="4800" b="1" dirty="0">
                <a:latin typeface="Lub Dub Heavy" panose="020B0603030403020204" pitchFamily="34" charset="77"/>
              </a:rPr>
              <a:t>The Connection Between Oral and Heart Health </a:t>
            </a:r>
          </a:p>
        </p:txBody>
      </p:sp>
      <p:sp>
        <p:nvSpPr>
          <p:cNvPr id="12" name="Content Placeholder 2">
            <a:extLst>
              <a:ext uri="{FF2B5EF4-FFF2-40B4-BE49-F238E27FC236}">
                <a16:creationId xmlns:a16="http://schemas.microsoft.com/office/drawing/2014/main" id="{425CF530-DFFC-663D-F1C7-F5BE6C1EAA28}"/>
              </a:ext>
            </a:extLst>
          </p:cNvPr>
          <p:cNvSpPr>
            <a:spLocks noGrp="1"/>
          </p:cNvSpPr>
          <p:nvPr>
            <p:ph idx="1"/>
          </p:nvPr>
        </p:nvSpPr>
        <p:spPr>
          <a:xfrm>
            <a:off x="1690931" y="4517129"/>
            <a:ext cx="7407349" cy="990536"/>
          </a:xfrm>
        </p:spPr>
        <p:txBody>
          <a:bodyPr>
            <a:noAutofit/>
          </a:bodyPr>
          <a:lstStyle/>
          <a:p>
            <a:pPr marL="0" indent="0">
              <a:lnSpc>
                <a:spcPct val="100000"/>
              </a:lnSpc>
              <a:buNone/>
            </a:pPr>
            <a:r>
              <a:rPr lang="en-US" sz="2800" dirty="0">
                <a:solidFill>
                  <a:srgbClr val="C00000"/>
                </a:solidFill>
                <a:latin typeface="Lub Dub Medium" panose="020B0603030403020204" pitchFamily="34" charset="77"/>
              </a:rPr>
              <a:t>What is the connection, and how can you protect both?</a:t>
            </a:r>
          </a:p>
        </p:txBody>
      </p:sp>
      <p:pic>
        <p:nvPicPr>
          <p:cNvPr id="13" name="Picture 12">
            <a:extLst>
              <a:ext uri="{FF2B5EF4-FFF2-40B4-BE49-F238E27FC236}">
                <a16:creationId xmlns:a16="http://schemas.microsoft.com/office/drawing/2014/main" id="{0BD8FE9B-4F41-B766-8E13-168EDE8C4E74}"/>
              </a:ext>
            </a:extLst>
          </p:cNvPr>
          <p:cNvPicPr>
            <a:picLocks noChangeAspect="1"/>
          </p:cNvPicPr>
          <p:nvPr/>
        </p:nvPicPr>
        <p:blipFill>
          <a:blip r:embed="rId3"/>
          <a:stretch>
            <a:fillRect/>
          </a:stretch>
        </p:blipFill>
        <p:spPr>
          <a:xfrm>
            <a:off x="2988817" y="5274263"/>
            <a:ext cx="4008966" cy="4008966"/>
          </a:xfrm>
          <a:prstGeom prst="rect">
            <a:avLst/>
          </a:prstGeom>
        </p:spPr>
      </p:pic>
      <p:pic>
        <p:nvPicPr>
          <p:cNvPr id="4" name="Picture 3">
            <a:extLst>
              <a:ext uri="{FF2B5EF4-FFF2-40B4-BE49-F238E27FC236}">
                <a16:creationId xmlns:a16="http://schemas.microsoft.com/office/drawing/2014/main" id="{B4501C2D-8E2A-B686-C6BA-A8DABD3A6295}"/>
              </a:ext>
            </a:extLst>
          </p:cNvPr>
          <p:cNvPicPr>
            <a:picLocks noChangeAspect="1"/>
          </p:cNvPicPr>
          <p:nvPr/>
        </p:nvPicPr>
        <p:blipFill>
          <a:blip r:embed="rId4"/>
          <a:stretch>
            <a:fillRect/>
          </a:stretch>
        </p:blipFill>
        <p:spPr>
          <a:xfrm>
            <a:off x="690086" y="699161"/>
            <a:ext cx="8408194" cy="1573311"/>
          </a:xfrm>
          <a:prstGeom prst="rect">
            <a:avLst/>
          </a:prstGeom>
        </p:spPr>
      </p:pic>
      <p:pic>
        <p:nvPicPr>
          <p:cNvPr id="7" name="Picture 6">
            <a:extLst>
              <a:ext uri="{FF2B5EF4-FFF2-40B4-BE49-F238E27FC236}">
                <a16:creationId xmlns:a16="http://schemas.microsoft.com/office/drawing/2014/main" id="{A05E7EFD-0C9E-062E-3FF7-21DFC1F4AC0E}"/>
              </a:ext>
            </a:extLst>
          </p:cNvPr>
          <p:cNvPicPr>
            <a:picLocks noChangeAspect="1"/>
          </p:cNvPicPr>
          <p:nvPr/>
        </p:nvPicPr>
        <p:blipFill>
          <a:blip r:embed="rId5"/>
          <a:srcRect l="28409" r="18376"/>
          <a:stretch>
            <a:fillRect/>
          </a:stretch>
        </p:blipFill>
        <p:spPr>
          <a:xfrm>
            <a:off x="10078720" y="0"/>
            <a:ext cx="8209280" cy="10287000"/>
          </a:xfrm>
          <a:prstGeom prst="rect">
            <a:avLst/>
          </a:prstGeom>
        </p:spPr>
      </p:pic>
    </p:spTree>
    <p:extLst>
      <p:ext uri="{BB962C8B-B14F-4D97-AF65-F5344CB8AC3E}">
        <p14:creationId xmlns:p14="http://schemas.microsoft.com/office/powerpoint/2010/main" val="3043402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114C641-D146-A6AB-AAF0-87D3D893D615}"/>
              </a:ext>
            </a:extLst>
          </p:cNvPr>
          <p:cNvSpPr>
            <a:spLocks noGrp="1"/>
          </p:cNvSpPr>
          <p:nvPr>
            <p:ph type="title"/>
          </p:nvPr>
        </p:nvSpPr>
        <p:spPr>
          <a:xfrm>
            <a:off x="1481421" y="2174128"/>
            <a:ext cx="7776879" cy="1988345"/>
          </a:xfrm>
        </p:spPr>
        <p:txBody>
          <a:bodyPr>
            <a:noAutofit/>
          </a:bodyPr>
          <a:lstStyle/>
          <a:p>
            <a:r>
              <a:rPr lang="en-US" sz="4800" b="1" dirty="0">
                <a:latin typeface="Lub Dub Heavy" panose="020B0603030403020204" pitchFamily="34" charset="77"/>
              </a:rPr>
              <a:t>Whole-Body Health</a:t>
            </a:r>
          </a:p>
        </p:txBody>
      </p:sp>
      <p:sp>
        <p:nvSpPr>
          <p:cNvPr id="14" name="Content Placeholder 2">
            <a:extLst>
              <a:ext uri="{FF2B5EF4-FFF2-40B4-BE49-F238E27FC236}">
                <a16:creationId xmlns:a16="http://schemas.microsoft.com/office/drawing/2014/main" id="{333EC301-C7FD-3C93-AF66-75CAE2027DB8}"/>
              </a:ext>
            </a:extLst>
          </p:cNvPr>
          <p:cNvSpPr>
            <a:spLocks noGrp="1"/>
          </p:cNvSpPr>
          <p:nvPr>
            <p:ph idx="1"/>
          </p:nvPr>
        </p:nvSpPr>
        <p:spPr>
          <a:xfrm>
            <a:off x="1481421" y="3781473"/>
            <a:ext cx="7409131" cy="6527007"/>
          </a:xfrm>
        </p:spPr>
        <p:txBody>
          <a:bodyPr>
            <a:normAutofit/>
          </a:bodyPr>
          <a:lstStyle/>
          <a:p>
            <a:pPr marL="0" indent="0">
              <a:lnSpc>
                <a:spcPct val="100000"/>
              </a:lnSpc>
              <a:spcBef>
                <a:spcPts val="0"/>
              </a:spcBef>
              <a:spcAft>
                <a:spcPts val="2700"/>
              </a:spcAft>
              <a:buNone/>
            </a:pPr>
            <a:r>
              <a:rPr lang="en-US" sz="2800" dirty="0">
                <a:solidFill>
                  <a:schemeClr val="tx1"/>
                </a:solidFill>
                <a:latin typeface="Lub Dub Medium" panose="020B0603030403020204" pitchFamily="34" charset="77"/>
              </a:rPr>
              <a:t>What happens in the mouth can affect the rest of the body, including the heart and blood vessels. </a:t>
            </a:r>
          </a:p>
          <a:p>
            <a:pPr marL="457200" indent="-4572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Your mouth is a gateway to the body.</a:t>
            </a:r>
          </a:p>
          <a:p>
            <a:pPr marL="457200" indent="-4572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Gum disease is connected to inflammation beyond the mouth.</a:t>
            </a:r>
          </a:p>
          <a:p>
            <a:pPr marL="457200" indent="-4572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Your dental team is part of your healthcare team.</a:t>
            </a:r>
          </a:p>
          <a:p>
            <a:pPr>
              <a:lnSpc>
                <a:spcPct val="100000"/>
              </a:lnSpc>
            </a:pPr>
            <a:endParaRPr lang="en-US" sz="2800" dirty="0">
              <a:solidFill>
                <a:schemeClr val="tx1"/>
              </a:solidFill>
              <a:latin typeface="Lub Dub Medium" panose="020B0603030403020204" pitchFamily="34" charset="77"/>
            </a:endParaRPr>
          </a:p>
          <a:p>
            <a:pPr>
              <a:lnSpc>
                <a:spcPct val="100000"/>
              </a:lnSpc>
            </a:pPr>
            <a:endParaRPr lang="en-US" sz="2800" dirty="0">
              <a:solidFill>
                <a:schemeClr val="tx1"/>
              </a:solidFill>
              <a:latin typeface="Lub Dub Medium" panose="020B0603030403020204" pitchFamily="34" charset="77"/>
            </a:endParaRPr>
          </a:p>
        </p:txBody>
      </p:sp>
      <p:grpSp>
        <p:nvGrpSpPr>
          <p:cNvPr id="9" name="Group 8">
            <a:extLst>
              <a:ext uri="{FF2B5EF4-FFF2-40B4-BE49-F238E27FC236}">
                <a16:creationId xmlns:a16="http://schemas.microsoft.com/office/drawing/2014/main" id="{3F26A0D5-88A1-0BF8-6011-A7330D9E7FC9}"/>
              </a:ext>
            </a:extLst>
          </p:cNvPr>
          <p:cNvGrpSpPr/>
          <p:nvPr/>
        </p:nvGrpSpPr>
        <p:grpSpPr>
          <a:xfrm>
            <a:off x="10115550" y="-13455"/>
            <a:ext cx="8171789" cy="10300455"/>
            <a:chOff x="1369777" y="-1"/>
            <a:chExt cx="8171789" cy="10300455"/>
          </a:xfrm>
        </p:grpSpPr>
        <p:sp>
          <p:nvSpPr>
            <p:cNvPr id="7" name="Rectangle 6">
              <a:extLst>
                <a:ext uri="{FF2B5EF4-FFF2-40B4-BE49-F238E27FC236}">
                  <a16:creationId xmlns:a16="http://schemas.microsoft.com/office/drawing/2014/main" id="{8F1C0E1D-1BB7-1695-1BC5-2740C166F285}"/>
                </a:ext>
              </a:extLst>
            </p:cNvPr>
            <p:cNvSpPr/>
            <p:nvPr/>
          </p:nvSpPr>
          <p:spPr>
            <a:xfrm>
              <a:off x="8269358" y="0"/>
              <a:ext cx="1272208" cy="10287000"/>
            </a:xfrm>
            <a:prstGeom prst="rect">
              <a:avLst/>
            </a:prstGeom>
            <a:solidFill>
              <a:srgbClr val="589FC5"/>
            </a:solidFill>
            <a:ln>
              <a:solidFill>
                <a:srgbClr val="589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B0EAA58-91D4-73DE-EBE3-6F5BBEC8BD9B}"/>
                </a:ext>
              </a:extLst>
            </p:cNvPr>
            <p:cNvPicPr>
              <a:picLocks noChangeAspect="1"/>
            </p:cNvPicPr>
            <p:nvPr/>
          </p:nvPicPr>
          <p:blipFill>
            <a:blip r:embed="rId3" cstate="hqprint">
              <a:extLst>
                <a:ext uri="{28A0092B-C50C-407E-A947-70E740481C1C}">
                  <a14:useLocalDpi xmlns:a14="http://schemas.microsoft.com/office/drawing/2010/main"/>
                </a:ext>
              </a:extLst>
            </a:blip>
            <a:srcRect l="3221" t="-65" r="12125" b="65"/>
            <a:stretch>
              <a:fillRect/>
            </a:stretch>
          </p:blipFill>
          <p:spPr>
            <a:xfrm>
              <a:off x="1369777" y="-1"/>
              <a:ext cx="7555561" cy="10300455"/>
            </a:xfrm>
            <a:prstGeom prst="rect">
              <a:avLst/>
            </a:prstGeom>
          </p:spPr>
        </p:pic>
      </p:grpSp>
      <p:sp>
        <p:nvSpPr>
          <p:cNvPr id="4" name="Rectangle 3">
            <a:extLst>
              <a:ext uri="{FF2B5EF4-FFF2-40B4-BE49-F238E27FC236}">
                <a16:creationId xmlns:a16="http://schemas.microsoft.com/office/drawing/2014/main" id="{D59E6BD1-4756-7506-C870-70439C5CF3DD}"/>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223A146-B88F-7D4E-45C8-4E09E22B500C}"/>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717358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A9E87-F391-352E-76A1-F74B508B91FC}"/>
              </a:ext>
            </a:extLst>
          </p:cNvPr>
          <p:cNvSpPr>
            <a:spLocks noGrp="1"/>
          </p:cNvSpPr>
          <p:nvPr>
            <p:ph type="title"/>
          </p:nvPr>
        </p:nvSpPr>
        <p:spPr>
          <a:xfrm>
            <a:off x="1455420" y="2272472"/>
            <a:ext cx="7212330" cy="2157412"/>
          </a:xfrm>
        </p:spPr>
        <p:txBody>
          <a:bodyPr/>
          <a:lstStyle/>
          <a:p>
            <a:r>
              <a:rPr lang="en-US" sz="4800" dirty="0">
                <a:solidFill>
                  <a:srgbClr val="202020"/>
                </a:solidFill>
                <a:ea typeface="Lub Dub 3"/>
                <a:cs typeface="Lub Dub 3"/>
                <a:sym typeface="Lub Dub 3"/>
              </a:rPr>
              <a:t>What You Will Learn</a:t>
            </a:r>
            <a:endParaRPr lang="en-US" sz="4800" dirty="0"/>
          </a:p>
        </p:txBody>
      </p:sp>
      <p:sp>
        <p:nvSpPr>
          <p:cNvPr id="3" name="Content Placeholder 2">
            <a:extLst>
              <a:ext uri="{FF2B5EF4-FFF2-40B4-BE49-F238E27FC236}">
                <a16:creationId xmlns:a16="http://schemas.microsoft.com/office/drawing/2014/main" id="{2A115262-4544-5C44-DF8F-3E78B16FFFAC}"/>
              </a:ext>
            </a:extLst>
          </p:cNvPr>
          <p:cNvSpPr>
            <a:spLocks noGrp="1"/>
          </p:cNvSpPr>
          <p:nvPr>
            <p:ph sz="half" idx="1"/>
          </p:nvPr>
        </p:nvSpPr>
        <p:spPr>
          <a:xfrm>
            <a:off x="1455420" y="3974439"/>
            <a:ext cx="7421880" cy="5613400"/>
          </a:xfrm>
        </p:spPr>
        <p:txBody>
          <a:bodyPr>
            <a:normAutofit/>
          </a:bodyPr>
          <a:lstStyle/>
          <a:p>
            <a:pPr>
              <a:lnSpc>
                <a:spcPct val="100000"/>
              </a:lnSpc>
            </a:pPr>
            <a:r>
              <a:rPr lang="en-US" sz="2800" dirty="0">
                <a:solidFill>
                  <a:schemeClr val="tx1"/>
                </a:solidFill>
                <a:latin typeface="Lub Dub Medium" panose="020B0603030403020204" pitchFamily="34" charset="77"/>
              </a:rPr>
              <a:t>Today you will learn:</a:t>
            </a:r>
          </a:p>
          <a:p>
            <a:pPr>
              <a:lnSpc>
                <a:spcPct val="100000"/>
              </a:lnSpc>
            </a:pPr>
            <a:endParaRPr lang="en-US" sz="2800" dirty="0">
              <a:solidFill>
                <a:schemeClr val="tx1"/>
              </a:solidFill>
              <a:latin typeface="Lub Dub Medium" panose="020B0603030403020204" pitchFamily="34" charset="77"/>
            </a:endParaRP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What the oral-heart connection is.</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What you can do to protect both.</a:t>
            </a:r>
          </a:p>
        </p:txBody>
      </p:sp>
      <p:pic>
        <p:nvPicPr>
          <p:cNvPr id="7" name="Picture 6">
            <a:extLst>
              <a:ext uri="{FF2B5EF4-FFF2-40B4-BE49-F238E27FC236}">
                <a16:creationId xmlns:a16="http://schemas.microsoft.com/office/drawing/2014/main" id="{3D676CEC-F515-159A-8B9B-58BEF1926AAD}"/>
              </a:ext>
            </a:extLst>
          </p:cNvPr>
          <p:cNvPicPr>
            <a:picLocks noChangeAspect="1"/>
          </p:cNvPicPr>
          <p:nvPr/>
        </p:nvPicPr>
        <p:blipFill>
          <a:blip r:embed="rId3" cstate="hqprint">
            <a:extLst>
              <a:ext uri="{BEBA8EAE-BF5A-486C-A8C5-ECC9F3942E4B}">
                <a14:imgProps xmlns:a14="http://schemas.microsoft.com/office/drawing/2010/main">
                  <a14:imgLayer r:embed="rId4">
                    <a14:imgEffect>
                      <a14:sharpenSoften amount="25000"/>
                    </a14:imgEffect>
                    <a14:imgEffect>
                      <a14:colorTemperature colorTemp="7200"/>
                    </a14:imgEffect>
                    <a14:imgEffect>
                      <a14:brightnessContrast bright="17000"/>
                    </a14:imgEffect>
                  </a14:imgLayer>
                </a14:imgProps>
              </a:ext>
              <a:ext uri="{28A0092B-C50C-407E-A947-70E740481C1C}">
                <a14:useLocalDpi xmlns:a14="http://schemas.microsoft.com/office/drawing/2010/main"/>
              </a:ext>
            </a:extLst>
          </a:blip>
          <a:srcRect l="17017" r="-117"/>
          <a:stretch>
            <a:fillRect/>
          </a:stretch>
        </p:blipFill>
        <p:spPr>
          <a:xfrm flipH="1">
            <a:off x="10153650" y="0"/>
            <a:ext cx="8134349" cy="10287000"/>
          </a:xfrm>
          <a:prstGeom prst="rect">
            <a:avLst/>
          </a:prstGeom>
          <a:ln>
            <a:noFill/>
          </a:ln>
          <a:effectLst/>
        </p:spPr>
      </p:pic>
      <p:sp>
        <p:nvSpPr>
          <p:cNvPr id="6" name="Rectangle 5">
            <a:extLst>
              <a:ext uri="{FF2B5EF4-FFF2-40B4-BE49-F238E27FC236}">
                <a16:creationId xmlns:a16="http://schemas.microsoft.com/office/drawing/2014/main" id="{3EACAF9D-0B79-8289-7F4F-7DB1621B02D1}"/>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EA05DDA-DE65-B5B0-1406-549881573ACF}"/>
              </a:ext>
            </a:extLst>
          </p:cNvPr>
          <p:cNvPicPr>
            <a:picLocks noChangeAspect="1"/>
          </p:cNvPicPr>
          <p:nvPr/>
        </p:nvPicPr>
        <p:blipFill>
          <a:blip r:embed="rId5"/>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647043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102C-6D70-E35E-C5DF-DB302B86F34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457FE1-9889-E8F5-398D-0453C7E80011}"/>
              </a:ext>
            </a:extLst>
          </p:cNvPr>
          <p:cNvSpPr>
            <a:spLocks noGrp="1"/>
          </p:cNvSpPr>
          <p:nvPr>
            <p:ph type="title"/>
          </p:nvPr>
        </p:nvSpPr>
        <p:spPr>
          <a:xfrm>
            <a:off x="1326007" y="2716905"/>
            <a:ext cx="9217822" cy="1836731"/>
          </a:xfrm>
        </p:spPr>
        <p:txBody>
          <a:bodyPr>
            <a:normAutofit/>
          </a:bodyPr>
          <a:lstStyle/>
          <a:p>
            <a:r>
              <a:rPr lang="en-US" sz="4800" b="1" dirty="0">
                <a:latin typeface="Lub Dub Heavy" panose="020B0603030403020204" pitchFamily="34" charset="77"/>
              </a:rPr>
              <a:t>Your Mouth Is Part Of </a:t>
            </a:r>
            <a:br>
              <a:rPr lang="en-US" sz="4800" b="1" dirty="0">
                <a:latin typeface="Lub Dub Heavy" panose="020B0603030403020204" pitchFamily="34" charset="77"/>
              </a:rPr>
            </a:br>
            <a:r>
              <a:rPr lang="en-US" sz="4800" b="1" dirty="0">
                <a:latin typeface="Lub Dub Heavy" panose="020B0603030403020204" pitchFamily="34" charset="77"/>
              </a:rPr>
              <a:t>Your Whole-Body Health</a:t>
            </a:r>
            <a:endParaRPr lang="en-US" sz="4800" b="1" dirty="0">
              <a:solidFill>
                <a:srgbClr val="202020"/>
              </a:solidFill>
              <a:latin typeface="Lub Dub Heavy" panose="020B0603030403020204" pitchFamily="34" charset="77"/>
            </a:endParaRPr>
          </a:p>
        </p:txBody>
      </p:sp>
      <p:grpSp>
        <p:nvGrpSpPr>
          <p:cNvPr id="11" name="Group 16">
            <a:extLst>
              <a:ext uri="{FF2B5EF4-FFF2-40B4-BE49-F238E27FC236}">
                <a16:creationId xmlns:a16="http://schemas.microsoft.com/office/drawing/2014/main" id="{ED692CE1-90A1-0EB4-2B9D-5C2195333B8D}"/>
              </a:ext>
              <a:ext uri="{C183D7F6-B498-43B3-948B-1728B52AA6E4}">
                <adec:decorative xmlns:adec="http://schemas.microsoft.com/office/drawing/2017/decorative" val="1"/>
              </a:ext>
            </a:extLst>
          </p:cNvPr>
          <p:cNvGrpSpPr/>
          <p:nvPr/>
        </p:nvGrpSpPr>
        <p:grpSpPr>
          <a:xfrm>
            <a:off x="10058400" y="1671351"/>
            <a:ext cx="8239078" cy="1338549"/>
            <a:chOff x="0" y="0"/>
            <a:chExt cx="2169963" cy="352540"/>
          </a:xfrm>
          <a:solidFill>
            <a:srgbClr val="C00000"/>
          </a:solidFill>
        </p:grpSpPr>
        <p:sp>
          <p:nvSpPr>
            <p:cNvPr id="12" name="Freeform 17">
              <a:extLst>
                <a:ext uri="{FF2B5EF4-FFF2-40B4-BE49-F238E27FC236}">
                  <a16:creationId xmlns:a16="http://schemas.microsoft.com/office/drawing/2014/main" id="{C17442D8-3F01-EBDC-3D56-93AF0728781B}"/>
                </a:ext>
              </a:extLst>
            </p:cNvPr>
            <p:cNvSpPr/>
            <p:nvPr/>
          </p:nvSpPr>
          <p:spPr>
            <a:xfrm>
              <a:off x="0" y="0"/>
              <a:ext cx="2169963" cy="352540"/>
            </a:xfrm>
            <a:custGeom>
              <a:avLst/>
              <a:gdLst/>
              <a:ahLst/>
              <a:cxnLst/>
              <a:rect l="l" t="t" r="r" b="b"/>
              <a:pathLst>
                <a:path w="2169963" h="352540">
                  <a:moveTo>
                    <a:pt x="0" y="0"/>
                  </a:moveTo>
                  <a:lnTo>
                    <a:pt x="2169963" y="0"/>
                  </a:lnTo>
                  <a:lnTo>
                    <a:pt x="2169963" y="352540"/>
                  </a:lnTo>
                  <a:lnTo>
                    <a:pt x="0" y="35254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TextBox 18">
              <a:extLst>
                <a:ext uri="{FF2B5EF4-FFF2-40B4-BE49-F238E27FC236}">
                  <a16:creationId xmlns:a16="http://schemas.microsoft.com/office/drawing/2014/main" id="{3F419D21-DB24-F5CA-A617-D5C4D8FC37C0}"/>
                </a:ext>
              </a:extLst>
            </p:cNvPr>
            <p:cNvSpPr txBox="1"/>
            <p:nvPr/>
          </p:nvSpPr>
          <p:spPr>
            <a:xfrm>
              <a:off x="0" y="-57150"/>
              <a:ext cx="2169963" cy="409690"/>
            </a:xfrm>
            <a:prstGeom prst="rect">
              <a:avLst/>
            </a:prstGeom>
            <a:grpFill/>
          </p:spPr>
          <p:txBody>
            <a:bodyPr lIns="50800" tIns="50800" rIns="50800" bIns="50800" rtlCol="0" anchor="ctr"/>
            <a:lstStyle/>
            <a:p>
              <a:pPr marL="0" marR="0" lvl="0" indent="0" algn="ctr" defTabSz="914400" rtl="0" eaLnBrk="1" fontAlgn="auto" latinLnBrk="0" hangingPunct="1">
                <a:lnSpc>
                  <a:spcPts val="3396"/>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Lub Dub Medium"/>
                <a:ea typeface="+mn-ea"/>
                <a:cs typeface="+mn-cs"/>
              </a:endParaRPr>
            </a:p>
          </p:txBody>
        </p:sp>
      </p:grpSp>
      <p:sp>
        <p:nvSpPr>
          <p:cNvPr id="14" name="TextBox 13">
            <a:extLst>
              <a:ext uri="{FF2B5EF4-FFF2-40B4-BE49-F238E27FC236}">
                <a16:creationId xmlns:a16="http://schemas.microsoft.com/office/drawing/2014/main" id="{BDEA7CBD-1F94-9F51-1164-F922308011C3}"/>
              </a:ext>
              <a:ext uri="{C183D7F6-B498-43B3-948B-1728B52AA6E4}">
                <adec:decorative xmlns:adec="http://schemas.microsoft.com/office/drawing/2017/decorative" val="0"/>
              </a:ext>
            </a:extLst>
          </p:cNvPr>
          <p:cNvSpPr txBox="1"/>
          <p:nvPr/>
        </p:nvSpPr>
        <p:spPr>
          <a:xfrm>
            <a:off x="1481216" y="4691444"/>
            <a:ext cx="7031673" cy="1292662"/>
          </a:xfrm>
          <a:prstGeom prst="rect">
            <a:avLst/>
          </a:prstGeom>
        </p:spPr>
        <p:txBody>
          <a:bodyPr wrap="square" lIns="0" tIns="0" rIns="0" bIns="0" rtlCol="0" anchor="t">
            <a:spAutoFit/>
          </a:bodyPr>
          <a:lstStyle/>
          <a:p>
            <a:pPr defTabSz="914400">
              <a:defRPr/>
            </a:pPr>
            <a:r>
              <a:rPr lang="en-US" sz="2800" dirty="0">
                <a:latin typeface="Lub Dub Medium" panose="020B0603030403020204" pitchFamily="34" charset="77"/>
              </a:rPr>
              <a:t>What happens in your mouth can affect the rest of your body.</a:t>
            </a:r>
          </a:p>
          <a:p>
            <a:pPr marL="0" marR="0" lvl="0" indent="0" defTabSz="914400" rtl="0" eaLnBrk="1" fontAlgn="auto" latinLnBrk="0" hangingPunct="1">
              <a:spcBef>
                <a:spcPts val="0"/>
              </a:spcBef>
              <a:spcAft>
                <a:spcPts val="0"/>
              </a:spcAft>
              <a:buClrTx/>
              <a:buSzTx/>
              <a:buFontTx/>
              <a:buNone/>
              <a:tabLst/>
              <a:defRPr/>
            </a:pPr>
            <a:endParaRPr kumimoji="0" lang="en-US" sz="2800" i="0" u="none" strike="noStrike" kern="1200" cap="none" spc="0" normalizeH="0" baseline="0" noProof="0" dirty="0">
              <a:ln>
                <a:noFill/>
              </a:ln>
              <a:effectLst/>
              <a:uLnTx/>
              <a:uFillTx/>
              <a:latin typeface="Lub Dub Bold" panose="020B0603030403020204" pitchFamily="34" charset="77"/>
              <a:ea typeface="+mn-ea"/>
              <a:cs typeface="+mn-cs"/>
            </a:endParaRPr>
          </a:p>
        </p:txBody>
      </p:sp>
      <p:sp>
        <p:nvSpPr>
          <p:cNvPr id="4" name="TextBox 6">
            <a:extLst>
              <a:ext uri="{FF2B5EF4-FFF2-40B4-BE49-F238E27FC236}">
                <a16:creationId xmlns:a16="http://schemas.microsoft.com/office/drawing/2014/main" id="{9428C9FA-7DF2-E9F7-A0EC-F1320466136E}"/>
              </a:ext>
            </a:extLst>
          </p:cNvPr>
          <p:cNvSpPr txBox="1"/>
          <p:nvPr/>
        </p:nvSpPr>
        <p:spPr>
          <a:xfrm>
            <a:off x="1481216" y="6033366"/>
            <a:ext cx="7216217" cy="1985159"/>
          </a:xfrm>
          <a:prstGeom prst="rect">
            <a:avLst/>
          </a:prstGeom>
        </p:spPr>
        <p:txBody>
          <a:bodyPr wrap="square" lIns="0" tIns="0" rIns="0" bIns="0" rtlCol="0" anchor="t">
            <a:spAutoFit/>
          </a:bodyPr>
          <a:lstStyle/>
          <a:p>
            <a:pPr marL="571500" indent="-571500">
              <a:lnSpc>
                <a:spcPct val="100000"/>
              </a:lnSpc>
              <a:spcBef>
                <a:spcPts val="0"/>
              </a:spcBef>
              <a:spcAft>
                <a:spcPts val="2700"/>
              </a:spcAft>
              <a:buFont typeface="Arial" panose="020B0604020202020204" pitchFamily="34" charset="0"/>
              <a:buChar char="•"/>
            </a:pPr>
            <a:r>
              <a:rPr lang="en-US" sz="2800" dirty="0">
                <a:latin typeface="Lub Dub Medium" panose="020B0603030403020204" pitchFamily="34" charset="77"/>
              </a:rPr>
              <a:t>Oral health affects overall health.</a:t>
            </a:r>
          </a:p>
          <a:p>
            <a:pPr marL="571500" indent="-571500">
              <a:lnSpc>
                <a:spcPct val="100000"/>
              </a:lnSpc>
              <a:spcBef>
                <a:spcPts val="0"/>
              </a:spcBef>
              <a:spcAft>
                <a:spcPts val="2700"/>
              </a:spcAft>
              <a:buFont typeface="Arial" panose="020B0604020202020204" pitchFamily="34" charset="0"/>
              <a:buChar char="•"/>
            </a:pPr>
            <a:r>
              <a:rPr lang="en-US" sz="2800" dirty="0">
                <a:latin typeface="Lub Dub Medium" panose="020B0603030403020204" pitchFamily="34" charset="77"/>
              </a:rPr>
              <a:t>Inflammation matters.</a:t>
            </a:r>
          </a:p>
          <a:p>
            <a:pPr marL="571500" indent="-571500">
              <a:lnSpc>
                <a:spcPct val="100000"/>
              </a:lnSpc>
              <a:spcBef>
                <a:spcPts val="0"/>
              </a:spcBef>
              <a:spcAft>
                <a:spcPts val="2700"/>
              </a:spcAft>
              <a:buFont typeface="Arial" panose="020B0604020202020204" pitchFamily="34" charset="0"/>
              <a:buChar char="•"/>
            </a:pPr>
            <a:r>
              <a:rPr lang="en-US" sz="2800" dirty="0">
                <a:latin typeface="Lub Dub Medium" panose="020B0603030403020204" pitchFamily="34" charset="77"/>
              </a:rPr>
              <a:t>Oral problems should not be ignored.</a:t>
            </a:r>
          </a:p>
        </p:txBody>
      </p:sp>
      <p:pic>
        <p:nvPicPr>
          <p:cNvPr id="7" name="Picture 6">
            <a:extLst>
              <a:ext uri="{FF2B5EF4-FFF2-40B4-BE49-F238E27FC236}">
                <a16:creationId xmlns:a16="http://schemas.microsoft.com/office/drawing/2014/main" id="{320B7753-7DBC-95AD-5E53-8E66FD00962B}"/>
              </a:ext>
            </a:extLst>
          </p:cNvPr>
          <p:cNvPicPr>
            <a:picLocks noChangeAspect="1"/>
          </p:cNvPicPr>
          <p:nvPr/>
        </p:nvPicPr>
        <p:blipFill>
          <a:blip r:embed="rId3" cstate="hqprint">
            <a:extLst>
              <a:ext uri="{28A0092B-C50C-407E-A947-70E740481C1C}">
                <a14:useLocalDpi xmlns:a14="http://schemas.microsoft.com/office/drawing/2010/main"/>
              </a:ext>
            </a:extLst>
          </a:blip>
          <a:srcRect l="22069" r="13547"/>
          <a:stretch>
            <a:fillRect/>
          </a:stretch>
        </p:blipFill>
        <p:spPr>
          <a:xfrm>
            <a:off x="10058400" y="0"/>
            <a:ext cx="8239078" cy="10287000"/>
          </a:xfrm>
          <a:prstGeom prst="rect">
            <a:avLst/>
          </a:prstGeom>
        </p:spPr>
      </p:pic>
      <p:sp>
        <p:nvSpPr>
          <p:cNvPr id="9" name="Rectangle 8">
            <a:extLst>
              <a:ext uri="{FF2B5EF4-FFF2-40B4-BE49-F238E27FC236}">
                <a16:creationId xmlns:a16="http://schemas.microsoft.com/office/drawing/2014/main" id="{77E6837F-498B-F66F-2118-FBF15FB7FFC8}"/>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905A6C2C-D056-0AB4-956F-8B384032FD58}"/>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250465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F4304-4D21-B1A6-AF2A-79E136CED75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6EC0E8E-739B-1081-F6B6-DE1C7FC447BA}"/>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142D121A-8AFC-9C6A-758D-AD2E07BFEE3C}"/>
              </a:ext>
            </a:extLst>
          </p:cNvPr>
          <p:cNvSpPr txBox="1">
            <a:spLocks/>
          </p:cNvSpPr>
          <p:nvPr/>
        </p:nvSpPr>
        <p:spPr>
          <a:xfrm>
            <a:off x="1169243" y="2604609"/>
            <a:ext cx="8515249" cy="1988345"/>
          </a:xfrm>
          <a:prstGeom prst="rect">
            <a:avLst/>
          </a:prstGeom>
        </p:spPr>
        <p:txBody>
          <a:bodyPr vert="horz" lIns="91440" tIns="45720" rIns="91440" bIns="45720" rtlCol="0" anchor="ctr">
            <a:noAutofit/>
          </a:bodyPr>
          <a:lstStyle>
            <a:lvl1pPr algn="l" defTabSz="1371600" rtl="0" eaLnBrk="1" latinLnBrk="0" hangingPunct="1">
              <a:lnSpc>
                <a:spcPct val="90000"/>
              </a:lnSpc>
              <a:spcBef>
                <a:spcPct val="0"/>
              </a:spcBef>
              <a:buNone/>
              <a:defRPr sz="8800" kern="1200">
                <a:solidFill>
                  <a:schemeClr val="tx1"/>
                </a:solidFill>
                <a:latin typeface="Lub Dub Heavy" panose="020B0903030403020204" pitchFamily="34" charset="0"/>
                <a:ea typeface="+mj-ea"/>
                <a:cs typeface="+mj-cs"/>
              </a:defRPr>
            </a:lvl1pPr>
          </a:lstStyle>
          <a:p>
            <a:pPr>
              <a:lnSpc>
                <a:spcPct val="100000"/>
              </a:lnSpc>
            </a:pPr>
            <a:r>
              <a:rPr lang="en-US" sz="4800" b="1" dirty="0">
                <a:latin typeface="Lub Dub Heavy" panose="020B0603030403020204" pitchFamily="34" charset="77"/>
              </a:rPr>
              <a:t>Your Dental Care Team  Are Part Of Your Care Team</a:t>
            </a:r>
          </a:p>
        </p:txBody>
      </p:sp>
      <p:sp>
        <p:nvSpPr>
          <p:cNvPr id="12" name="Content Placeholder 2">
            <a:extLst>
              <a:ext uri="{FF2B5EF4-FFF2-40B4-BE49-F238E27FC236}">
                <a16:creationId xmlns:a16="http://schemas.microsoft.com/office/drawing/2014/main" id="{433E53E1-07D6-8EB2-92BE-DC260A83DE24}"/>
              </a:ext>
            </a:extLst>
          </p:cNvPr>
          <p:cNvSpPr>
            <a:spLocks noGrp="1"/>
          </p:cNvSpPr>
          <p:nvPr>
            <p:ph idx="1"/>
          </p:nvPr>
        </p:nvSpPr>
        <p:spPr>
          <a:xfrm>
            <a:off x="1169243" y="4465053"/>
            <a:ext cx="8101115" cy="6527007"/>
          </a:xfrm>
        </p:spPr>
        <p:txBody>
          <a:bodyPr>
            <a:noAutofit/>
          </a:bodyPr>
          <a:lstStyle/>
          <a:p>
            <a:pPr marL="0" indent="0">
              <a:lnSpc>
                <a:spcPct val="100000"/>
              </a:lnSpc>
              <a:spcBef>
                <a:spcPts val="0"/>
              </a:spcBef>
              <a:spcAft>
                <a:spcPts val="1200"/>
              </a:spcAft>
              <a:buNone/>
            </a:pPr>
            <a:r>
              <a:rPr lang="en-US" sz="2800" dirty="0">
                <a:solidFill>
                  <a:schemeClr val="tx1"/>
                </a:solidFill>
                <a:latin typeface="Lub Dub Medium" panose="020B0603030403020204" pitchFamily="34" charset="77"/>
              </a:rPr>
              <a:t>Dentists and hygienists can support more than oral health.</a:t>
            </a:r>
          </a:p>
          <a:p>
            <a:pPr marL="457200" indent="-4572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They may notice symptoms that should be checked by a medical professional.</a:t>
            </a:r>
          </a:p>
          <a:p>
            <a:pPr marL="457200" indent="-4572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They can help guide you on when to follow up with your doctor for additional care.</a:t>
            </a:r>
          </a:p>
          <a:p>
            <a:pPr marL="457200" indent="-4572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Some dental offices check blood pressure during visits to support health health.</a:t>
            </a:r>
          </a:p>
          <a:p>
            <a:pPr marL="457200" indent="-4572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They may encourage healthy habits, such as tobacco cessation, nutrition and routine screenings.</a:t>
            </a:r>
          </a:p>
          <a:p>
            <a:pPr>
              <a:lnSpc>
                <a:spcPct val="100000"/>
              </a:lnSpc>
              <a:spcBef>
                <a:spcPts val="0"/>
              </a:spcBef>
              <a:spcAft>
                <a:spcPts val="1200"/>
              </a:spcAft>
            </a:pPr>
            <a:endParaRPr lang="en-US" sz="2800" dirty="0">
              <a:solidFill>
                <a:schemeClr val="tx1"/>
              </a:solidFill>
              <a:latin typeface="Lub Dub Medium" panose="020B0603030403020204" pitchFamily="34" charset="77"/>
            </a:endParaRPr>
          </a:p>
          <a:p>
            <a:pPr>
              <a:lnSpc>
                <a:spcPct val="100000"/>
              </a:lnSpc>
              <a:spcBef>
                <a:spcPts val="0"/>
              </a:spcBef>
              <a:spcAft>
                <a:spcPts val="1200"/>
              </a:spcAft>
            </a:pPr>
            <a:endParaRPr lang="en-US" sz="2800" dirty="0">
              <a:solidFill>
                <a:schemeClr val="tx1"/>
              </a:solidFill>
              <a:latin typeface="Lub Dub Medium" panose="020B0603030403020204" pitchFamily="34" charset="77"/>
            </a:endParaRPr>
          </a:p>
        </p:txBody>
      </p:sp>
      <p:pic>
        <p:nvPicPr>
          <p:cNvPr id="13" name="Picture 12">
            <a:extLst>
              <a:ext uri="{FF2B5EF4-FFF2-40B4-BE49-F238E27FC236}">
                <a16:creationId xmlns:a16="http://schemas.microsoft.com/office/drawing/2014/main" id="{AE88C58E-414D-54F2-FE57-57AD6F98F014}"/>
              </a:ext>
            </a:extLst>
          </p:cNvPr>
          <p:cNvPicPr>
            <a:picLocks noChangeAspect="1"/>
          </p:cNvPicPr>
          <p:nvPr/>
        </p:nvPicPr>
        <p:blipFill>
          <a:blip r:embed="rId3" cstate="hq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17457" r="11998"/>
          <a:stretch>
            <a:fillRect/>
          </a:stretch>
        </p:blipFill>
        <p:spPr>
          <a:xfrm>
            <a:off x="10110685" y="0"/>
            <a:ext cx="8177315" cy="10287000"/>
          </a:xfrm>
          <a:prstGeom prst="rect">
            <a:avLst/>
          </a:prstGeom>
          <a:ln>
            <a:noFill/>
          </a:ln>
          <a:effectLst/>
        </p:spPr>
      </p:pic>
      <p:pic>
        <p:nvPicPr>
          <p:cNvPr id="4" name="Picture 3">
            <a:extLst>
              <a:ext uri="{FF2B5EF4-FFF2-40B4-BE49-F238E27FC236}">
                <a16:creationId xmlns:a16="http://schemas.microsoft.com/office/drawing/2014/main" id="{8BC55960-69DC-4587-F6D9-1730459C4440}"/>
              </a:ext>
            </a:extLst>
          </p:cNvPr>
          <p:cNvPicPr>
            <a:picLocks noChangeAspect="1"/>
          </p:cNvPicPr>
          <p:nvPr/>
        </p:nvPicPr>
        <p:blipFill>
          <a:blip r:embed="rId5"/>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19666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8536201-70A0-00ED-0F36-AB76FF605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1E270-2FF0-7202-0F40-366C0E986F25}"/>
              </a:ext>
            </a:extLst>
          </p:cNvPr>
          <p:cNvSpPr>
            <a:spLocks noGrp="1"/>
          </p:cNvSpPr>
          <p:nvPr>
            <p:ph type="title"/>
          </p:nvPr>
        </p:nvSpPr>
        <p:spPr>
          <a:xfrm>
            <a:off x="942975" y="2372112"/>
            <a:ext cx="10713027" cy="1988345"/>
          </a:xfrm>
        </p:spPr>
        <p:txBody>
          <a:bodyPr>
            <a:normAutofit/>
          </a:bodyPr>
          <a:lstStyle/>
          <a:p>
            <a:r>
              <a:rPr lang="en-US" sz="4800" b="1" dirty="0">
                <a:latin typeface="Lub Dub Heavy" panose="020B0603030403020204" pitchFamily="34" charset="77"/>
              </a:rPr>
              <a:t>How The Connection Works</a:t>
            </a:r>
          </a:p>
        </p:txBody>
      </p:sp>
      <p:sp>
        <p:nvSpPr>
          <p:cNvPr id="3" name="Content Placeholder 2">
            <a:extLst>
              <a:ext uri="{FF2B5EF4-FFF2-40B4-BE49-F238E27FC236}">
                <a16:creationId xmlns:a16="http://schemas.microsoft.com/office/drawing/2014/main" id="{0FC4CEA0-2457-CA67-B6AA-B4E0E38F550B}"/>
              </a:ext>
            </a:extLst>
          </p:cNvPr>
          <p:cNvSpPr>
            <a:spLocks noGrp="1"/>
          </p:cNvSpPr>
          <p:nvPr>
            <p:ph idx="1"/>
          </p:nvPr>
        </p:nvSpPr>
        <p:spPr>
          <a:xfrm>
            <a:off x="942975" y="3669027"/>
            <a:ext cx="9865812" cy="677467"/>
          </a:xfrm>
        </p:spPr>
        <p:txBody>
          <a:bodyPr>
            <a:normAutofit/>
          </a:bodyPr>
          <a:lstStyle/>
          <a:p>
            <a:pPr marL="0" indent="0">
              <a:lnSpc>
                <a:spcPct val="100000"/>
              </a:lnSpc>
              <a:spcBef>
                <a:spcPts val="0"/>
              </a:spcBef>
              <a:spcAft>
                <a:spcPts val="2700"/>
              </a:spcAft>
              <a:buNone/>
            </a:pPr>
            <a:r>
              <a:rPr lang="en-US" sz="2800" dirty="0">
                <a:solidFill>
                  <a:srgbClr val="C00F1F"/>
                </a:solidFill>
                <a:latin typeface="Lub Dub Medium" panose="020B0603030403020204" pitchFamily="34" charset="77"/>
              </a:rPr>
              <a:t>Inflamed gums can affect the body beyond the mouth.</a:t>
            </a:r>
          </a:p>
        </p:txBody>
      </p:sp>
      <p:pic>
        <p:nvPicPr>
          <p:cNvPr id="11" name="Picture 10">
            <a:extLst>
              <a:ext uri="{FF2B5EF4-FFF2-40B4-BE49-F238E27FC236}">
                <a16:creationId xmlns:a16="http://schemas.microsoft.com/office/drawing/2014/main" id="{D6865BDA-1BBC-4AA8-9C38-8D9619EA152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1015663" y="-42482"/>
            <a:ext cx="7286625" cy="10329482"/>
          </a:xfrm>
          <a:prstGeom prst="rect">
            <a:avLst/>
          </a:prstGeom>
        </p:spPr>
      </p:pic>
      <p:sp>
        <p:nvSpPr>
          <p:cNvPr id="16" name="Rectangle 15">
            <a:extLst>
              <a:ext uri="{FF2B5EF4-FFF2-40B4-BE49-F238E27FC236}">
                <a16:creationId xmlns:a16="http://schemas.microsoft.com/office/drawing/2014/main" id="{FF7CB61A-90BA-065C-BE3F-6964758F39D3}"/>
              </a:ext>
            </a:extLst>
          </p:cNvPr>
          <p:cNvSpPr/>
          <p:nvPr/>
        </p:nvSpPr>
        <p:spPr>
          <a:xfrm>
            <a:off x="2019300" y="4938779"/>
            <a:ext cx="6010633" cy="1047549"/>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F9165D2-D351-E00F-A979-667691E8B212}"/>
              </a:ext>
            </a:extLst>
          </p:cNvPr>
          <p:cNvSpPr/>
          <p:nvPr/>
        </p:nvSpPr>
        <p:spPr>
          <a:xfrm>
            <a:off x="2018940" y="6382184"/>
            <a:ext cx="6010633" cy="1480074"/>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169FDD1-AC9D-2F94-4E75-31E53CF087D2}"/>
              </a:ext>
            </a:extLst>
          </p:cNvPr>
          <p:cNvSpPr/>
          <p:nvPr/>
        </p:nvSpPr>
        <p:spPr>
          <a:xfrm>
            <a:off x="2018941" y="8256158"/>
            <a:ext cx="6001106" cy="1067630"/>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13BD45C0-AAF4-8417-BEE0-7E8BD07C05EC}"/>
              </a:ext>
            </a:extLst>
          </p:cNvPr>
          <p:cNvSpPr txBox="1"/>
          <p:nvPr/>
        </p:nvSpPr>
        <p:spPr>
          <a:xfrm>
            <a:off x="2018939" y="4988824"/>
            <a:ext cx="6001106" cy="954107"/>
          </a:xfrm>
          <a:prstGeom prst="rect">
            <a:avLst/>
          </a:prstGeom>
          <a:noFill/>
        </p:spPr>
        <p:txBody>
          <a:bodyPr wrap="square">
            <a:spAutoFit/>
          </a:bodyPr>
          <a:lstStyle/>
          <a:p>
            <a:pPr algn="ctr">
              <a:lnSpc>
                <a:spcPct val="100000"/>
              </a:lnSpc>
              <a:spcBef>
                <a:spcPts val="0"/>
              </a:spcBef>
              <a:spcAft>
                <a:spcPts val="2700"/>
              </a:spcAft>
            </a:pPr>
            <a:r>
              <a:rPr lang="en-US" sz="2800" dirty="0">
                <a:solidFill>
                  <a:schemeClr val="bg1"/>
                </a:solidFill>
                <a:latin typeface="Lub Dub Medium" panose="020B0603030403020204" pitchFamily="34" charset="77"/>
              </a:rPr>
              <a:t>Gum disease causes inflammation.</a:t>
            </a:r>
          </a:p>
        </p:txBody>
      </p:sp>
      <p:sp>
        <p:nvSpPr>
          <p:cNvPr id="20" name="TextBox 19">
            <a:extLst>
              <a:ext uri="{FF2B5EF4-FFF2-40B4-BE49-F238E27FC236}">
                <a16:creationId xmlns:a16="http://schemas.microsoft.com/office/drawing/2014/main" id="{1467CA18-0936-93FB-A210-BC643C09A278}"/>
              </a:ext>
            </a:extLst>
          </p:cNvPr>
          <p:cNvSpPr txBox="1"/>
          <p:nvPr/>
        </p:nvSpPr>
        <p:spPr>
          <a:xfrm>
            <a:off x="2018939" y="6439163"/>
            <a:ext cx="6010633" cy="1384995"/>
          </a:xfrm>
          <a:prstGeom prst="rect">
            <a:avLst/>
          </a:prstGeom>
          <a:noFill/>
        </p:spPr>
        <p:txBody>
          <a:bodyPr wrap="square">
            <a:spAutoFit/>
          </a:bodyPr>
          <a:lstStyle/>
          <a:p>
            <a:pPr algn="ctr">
              <a:lnSpc>
                <a:spcPct val="100000"/>
              </a:lnSpc>
              <a:spcBef>
                <a:spcPts val="0"/>
              </a:spcBef>
              <a:spcAft>
                <a:spcPts val="2700"/>
              </a:spcAft>
            </a:pPr>
            <a:r>
              <a:rPr lang="en-US" sz="2800" dirty="0">
                <a:solidFill>
                  <a:schemeClr val="bg1"/>
                </a:solidFill>
                <a:latin typeface="Lub Dub Medium" panose="020B0603030403020204" pitchFamily="34" charset="77"/>
              </a:rPr>
              <a:t>Germs and inflammatory chemicals may enter the bloodstream.</a:t>
            </a:r>
          </a:p>
        </p:txBody>
      </p:sp>
      <p:sp>
        <p:nvSpPr>
          <p:cNvPr id="21" name="TextBox 20">
            <a:extLst>
              <a:ext uri="{FF2B5EF4-FFF2-40B4-BE49-F238E27FC236}">
                <a16:creationId xmlns:a16="http://schemas.microsoft.com/office/drawing/2014/main" id="{224AD28E-4EFF-88A5-E1F8-DC6E65E97A61}"/>
              </a:ext>
            </a:extLst>
          </p:cNvPr>
          <p:cNvSpPr txBox="1"/>
          <p:nvPr/>
        </p:nvSpPr>
        <p:spPr>
          <a:xfrm>
            <a:off x="2018939" y="8293480"/>
            <a:ext cx="6001106" cy="954107"/>
          </a:xfrm>
          <a:prstGeom prst="rect">
            <a:avLst/>
          </a:prstGeom>
          <a:noFill/>
        </p:spPr>
        <p:txBody>
          <a:bodyPr wrap="square">
            <a:spAutoFit/>
          </a:bodyPr>
          <a:lstStyle/>
          <a:p>
            <a:pPr algn="ctr">
              <a:lnSpc>
                <a:spcPct val="100000"/>
              </a:lnSpc>
              <a:spcBef>
                <a:spcPts val="0"/>
              </a:spcBef>
              <a:spcAft>
                <a:spcPts val="2700"/>
              </a:spcAft>
            </a:pPr>
            <a:r>
              <a:rPr lang="en-US" sz="2800" dirty="0">
                <a:solidFill>
                  <a:schemeClr val="bg1"/>
                </a:solidFill>
                <a:latin typeface="Lub Dub Medium" panose="020B0603030403020204" pitchFamily="34" charset="77"/>
              </a:rPr>
              <a:t>Over time, this may affect blood vessels and heart health.</a:t>
            </a:r>
          </a:p>
        </p:txBody>
      </p:sp>
      <p:cxnSp>
        <p:nvCxnSpPr>
          <p:cNvPr id="24" name="Straight Arrow Connector 23">
            <a:extLst>
              <a:ext uri="{FF2B5EF4-FFF2-40B4-BE49-F238E27FC236}">
                <a16:creationId xmlns:a16="http://schemas.microsoft.com/office/drawing/2014/main" id="{ECEE057A-A5F0-3DDC-A67D-08CCBB036DC0}"/>
              </a:ext>
            </a:extLst>
          </p:cNvPr>
          <p:cNvCxnSpPr>
            <a:cxnSpLocks/>
          </p:cNvCxnSpPr>
          <p:nvPr/>
        </p:nvCxnSpPr>
        <p:spPr>
          <a:xfrm flipV="1">
            <a:off x="7999488" y="3138163"/>
            <a:ext cx="5573897" cy="2306171"/>
          </a:xfrm>
          <a:prstGeom prst="straightConnector1">
            <a:avLst/>
          </a:prstGeom>
          <a:ln w="101600">
            <a:solidFill>
              <a:srgbClr val="C00F1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1315395-1766-0CC8-01BB-9455878B91AE}"/>
              </a:ext>
            </a:extLst>
          </p:cNvPr>
          <p:cNvCxnSpPr>
            <a:cxnSpLocks/>
          </p:cNvCxnSpPr>
          <p:nvPr/>
        </p:nvCxnSpPr>
        <p:spPr>
          <a:xfrm flipV="1">
            <a:off x="7999488" y="4340459"/>
            <a:ext cx="5887962" cy="2638105"/>
          </a:xfrm>
          <a:prstGeom prst="straightConnector1">
            <a:avLst/>
          </a:prstGeom>
          <a:ln w="101600">
            <a:solidFill>
              <a:srgbClr val="C00F1F"/>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688F1C27-FACD-9C72-9B86-568B5F87A091}"/>
              </a:ext>
            </a:extLst>
          </p:cNvPr>
          <p:cNvCxnSpPr>
            <a:cxnSpLocks/>
            <a:stCxn id="21" idx="3"/>
          </p:cNvCxnSpPr>
          <p:nvPr/>
        </p:nvCxnSpPr>
        <p:spPr>
          <a:xfrm flipV="1">
            <a:off x="8020045" y="6978564"/>
            <a:ext cx="5389424" cy="1791970"/>
          </a:xfrm>
          <a:prstGeom prst="straightConnector1">
            <a:avLst/>
          </a:prstGeom>
          <a:ln w="101600">
            <a:solidFill>
              <a:srgbClr val="C00F1F"/>
            </a:solidFill>
            <a:tailEnd type="triangle"/>
          </a:ln>
        </p:spPr>
        <p:style>
          <a:lnRef idx="2">
            <a:schemeClr val="accent1"/>
          </a:lnRef>
          <a:fillRef idx="0">
            <a:schemeClr val="accent1"/>
          </a:fillRef>
          <a:effectRef idx="1">
            <a:schemeClr val="accent1"/>
          </a:effectRef>
          <a:fontRef idx="minor">
            <a:schemeClr val="tx1"/>
          </a:fontRef>
        </p:style>
      </p:cxnSp>
      <p:sp>
        <p:nvSpPr>
          <p:cNvPr id="31" name="Freeform 5" descr="The American Heart Association">
            <a:extLst>
              <a:ext uri="{FF2B5EF4-FFF2-40B4-BE49-F238E27FC236}">
                <a16:creationId xmlns:a16="http://schemas.microsoft.com/office/drawing/2014/main" id="{C89DDE1D-0992-3845-1D92-88ED7AE79E5B}"/>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3" name="Rectangle 22">
            <a:extLst>
              <a:ext uri="{FF2B5EF4-FFF2-40B4-BE49-F238E27FC236}">
                <a16:creationId xmlns:a16="http://schemas.microsoft.com/office/drawing/2014/main" id="{246956AB-34E0-7CD5-A23B-510EF841ABB3}"/>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E4843E0E-011D-0870-66C6-68877D86C414}"/>
              </a:ext>
            </a:extLst>
          </p:cNvPr>
          <p:cNvPicPr>
            <a:picLocks noChangeAspect="1"/>
          </p:cNvPicPr>
          <p:nvPr/>
        </p:nvPicPr>
        <p:blipFill>
          <a:blip r:embed="rId6"/>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1142966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A2862-1AC9-FEA7-32DC-5BB9EF5E58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E36F2D2-600B-885B-48F7-EF8BED5E4C82}"/>
              </a:ext>
            </a:extLst>
          </p:cNvPr>
          <p:cNvSpPr>
            <a:spLocks noGrp="1"/>
          </p:cNvSpPr>
          <p:nvPr>
            <p:ph type="title"/>
          </p:nvPr>
        </p:nvSpPr>
        <p:spPr>
          <a:xfrm>
            <a:off x="1000171" y="2541934"/>
            <a:ext cx="9010650" cy="1836731"/>
          </a:xfrm>
        </p:spPr>
        <p:txBody>
          <a:bodyPr>
            <a:normAutofit/>
          </a:bodyPr>
          <a:lstStyle/>
          <a:p>
            <a:r>
              <a:rPr lang="en-US" sz="4800" b="1" dirty="0">
                <a:latin typeface="Lub Dub Heavy" panose="020B0603030403020204" pitchFamily="34" charset="77"/>
              </a:rPr>
              <a:t>Signs You Should Not Ignore</a:t>
            </a:r>
            <a:endParaRPr lang="en-US" sz="4800" b="1" dirty="0">
              <a:solidFill>
                <a:srgbClr val="202020"/>
              </a:solidFill>
              <a:latin typeface="Lub Dub Heavy" panose="020B0603030403020204" pitchFamily="34" charset="77"/>
            </a:endParaRPr>
          </a:p>
        </p:txBody>
      </p:sp>
      <p:grpSp>
        <p:nvGrpSpPr>
          <p:cNvPr id="11" name="Group 16">
            <a:extLst>
              <a:ext uri="{FF2B5EF4-FFF2-40B4-BE49-F238E27FC236}">
                <a16:creationId xmlns:a16="http://schemas.microsoft.com/office/drawing/2014/main" id="{976F7622-79B7-BA10-48FF-D8A76AE5190E}"/>
              </a:ext>
              <a:ext uri="{C183D7F6-B498-43B3-948B-1728B52AA6E4}">
                <adec:decorative xmlns:adec="http://schemas.microsoft.com/office/drawing/2017/decorative" val="1"/>
              </a:ext>
            </a:extLst>
          </p:cNvPr>
          <p:cNvGrpSpPr/>
          <p:nvPr/>
        </p:nvGrpSpPr>
        <p:grpSpPr>
          <a:xfrm>
            <a:off x="10058400" y="1671351"/>
            <a:ext cx="8239078" cy="1338549"/>
            <a:chOff x="0" y="0"/>
            <a:chExt cx="2169963" cy="352540"/>
          </a:xfrm>
          <a:solidFill>
            <a:srgbClr val="C00000"/>
          </a:solidFill>
        </p:grpSpPr>
        <p:sp>
          <p:nvSpPr>
            <p:cNvPr id="12" name="Freeform 17">
              <a:extLst>
                <a:ext uri="{FF2B5EF4-FFF2-40B4-BE49-F238E27FC236}">
                  <a16:creationId xmlns:a16="http://schemas.microsoft.com/office/drawing/2014/main" id="{2BD44DB7-61EE-F377-7BDF-5AB331606AE6}"/>
                </a:ext>
              </a:extLst>
            </p:cNvPr>
            <p:cNvSpPr/>
            <p:nvPr/>
          </p:nvSpPr>
          <p:spPr>
            <a:xfrm>
              <a:off x="0" y="0"/>
              <a:ext cx="2169963" cy="352540"/>
            </a:xfrm>
            <a:custGeom>
              <a:avLst/>
              <a:gdLst/>
              <a:ahLst/>
              <a:cxnLst/>
              <a:rect l="l" t="t" r="r" b="b"/>
              <a:pathLst>
                <a:path w="2169963" h="352540">
                  <a:moveTo>
                    <a:pt x="0" y="0"/>
                  </a:moveTo>
                  <a:lnTo>
                    <a:pt x="2169963" y="0"/>
                  </a:lnTo>
                  <a:lnTo>
                    <a:pt x="2169963" y="352540"/>
                  </a:lnTo>
                  <a:lnTo>
                    <a:pt x="0" y="35254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TextBox 18">
              <a:extLst>
                <a:ext uri="{FF2B5EF4-FFF2-40B4-BE49-F238E27FC236}">
                  <a16:creationId xmlns:a16="http://schemas.microsoft.com/office/drawing/2014/main" id="{BACCF75F-195D-F593-CD30-541366E5AF40}"/>
                </a:ext>
              </a:extLst>
            </p:cNvPr>
            <p:cNvSpPr txBox="1"/>
            <p:nvPr/>
          </p:nvSpPr>
          <p:spPr>
            <a:xfrm>
              <a:off x="0" y="-57150"/>
              <a:ext cx="2169963" cy="409690"/>
            </a:xfrm>
            <a:prstGeom prst="rect">
              <a:avLst/>
            </a:prstGeom>
            <a:grpFill/>
          </p:spPr>
          <p:txBody>
            <a:bodyPr lIns="50800" tIns="50800" rIns="50800" bIns="50800" rtlCol="0" anchor="ctr"/>
            <a:lstStyle/>
            <a:p>
              <a:pPr marL="0" marR="0" lvl="0" indent="0" algn="ctr" defTabSz="914400" rtl="0" eaLnBrk="1" fontAlgn="auto" latinLnBrk="0" hangingPunct="1">
                <a:lnSpc>
                  <a:spcPts val="3396"/>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Lub Dub Medium"/>
                <a:ea typeface="+mn-ea"/>
                <a:cs typeface="+mn-cs"/>
              </a:endParaRPr>
            </a:p>
          </p:txBody>
        </p:sp>
      </p:grpSp>
      <p:sp>
        <p:nvSpPr>
          <p:cNvPr id="14" name="TextBox 13">
            <a:extLst>
              <a:ext uri="{FF2B5EF4-FFF2-40B4-BE49-F238E27FC236}">
                <a16:creationId xmlns:a16="http://schemas.microsoft.com/office/drawing/2014/main" id="{2A0E7B30-C8DE-7556-0CEC-800652519B9D}"/>
              </a:ext>
              <a:ext uri="{C183D7F6-B498-43B3-948B-1728B52AA6E4}">
                <adec:decorative xmlns:adec="http://schemas.microsoft.com/office/drawing/2017/decorative" val="0"/>
              </a:ext>
            </a:extLst>
          </p:cNvPr>
          <p:cNvSpPr txBox="1"/>
          <p:nvPr/>
        </p:nvSpPr>
        <p:spPr>
          <a:xfrm>
            <a:off x="1168612" y="4090677"/>
            <a:ext cx="7328455" cy="1354217"/>
          </a:xfrm>
          <a:prstGeom prst="rect">
            <a:avLst/>
          </a:prstGeom>
        </p:spPr>
        <p:txBody>
          <a:bodyPr wrap="square" lIns="0" tIns="0" rIns="0" bIns="0" rtlCol="0" anchor="t">
            <a:spAutoFit/>
          </a:bodyPr>
          <a:lstStyle/>
          <a:p>
            <a:pPr defTabSz="914400">
              <a:defRPr/>
            </a:pPr>
            <a:r>
              <a:rPr lang="en-US" sz="2800" dirty="0">
                <a:latin typeface="Lub Dub Medium" panose="020B0603030403020204" pitchFamily="34" charset="77"/>
              </a:rPr>
              <a:t>These signs may point to gum disease and can affect your overall health.</a:t>
            </a:r>
          </a:p>
          <a:p>
            <a:pPr marL="0" marR="0" lvl="0" indent="0" defTabSz="914400" rtl="0" eaLnBrk="1" fontAlgn="auto" latinLnBrk="0" hangingPunct="1">
              <a:spcBef>
                <a:spcPts val="0"/>
              </a:spcBef>
              <a:spcAft>
                <a:spcPts val="0"/>
              </a:spcAft>
              <a:buClrTx/>
              <a:buSzTx/>
              <a:buFontTx/>
              <a:buNone/>
              <a:tabLst/>
              <a:defRPr/>
            </a:pPr>
            <a:endParaRPr kumimoji="0" lang="en-US" sz="3200" b="1" i="0" u="none" strike="noStrike" kern="1200" cap="none" spc="0" normalizeH="0" baseline="0" noProof="0" dirty="0">
              <a:ln>
                <a:noFill/>
              </a:ln>
              <a:effectLst/>
              <a:uLnTx/>
              <a:uFillTx/>
              <a:latin typeface="Lub Dub Bold" panose="020B0603030403020204" pitchFamily="34" charset="77"/>
              <a:ea typeface="+mn-ea"/>
              <a:cs typeface="+mn-cs"/>
            </a:endParaRPr>
          </a:p>
        </p:txBody>
      </p:sp>
      <p:sp>
        <p:nvSpPr>
          <p:cNvPr id="4" name="TextBox 6">
            <a:extLst>
              <a:ext uri="{FF2B5EF4-FFF2-40B4-BE49-F238E27FC236}">
                <a16:creationId xmlns:a16="http://schemas.microsoft.com/office/drawing/2014/main" id="{CF45C62C-4318-39AD-583C-2CD1C0E76DB7}"/>
              </a:ext>
            </a:extLst>
          </p:cNvPr>
          <p:cNvSpPr txBox="1"/>
          <p:nvPr/>
        </p:nvSpPr>
        <p:spPr>
          <a:xfrm>
            <a:off x="1159133" y="5267505"/>
            <a:ext cx="7623359" cy="4339650"/>
          </a:xfrm>
          <a:prstGeom prst="rect">
            <a:avLst/>
          </a:prstGeom>
        </p:spPr>
        <p:txBody>
          <a:bodyPr wrap="square" lIns="0" tIns="0" rIns="0" bIns="0" rtlCol="0" anchor="t">
            <a:spAutoFit/>
          </a:bodyPr>
          <a:lstStyle/>
          <a:p>
            <a:pPr marL="571500" indent="-571500">
              <a:lnSpc>
                <a:spcPct val="100000"/>
              </a:lnSpc>
              <a:spcBef>
                <a:spcPts val="0"/>
              </a:spcBef>
              <a:spcAft>
                <a:spcPts val="1200"/>
              </a:spcAft>
              <a:buFont typeface="Arial" panose="020B0604020202020204" pitchFamily="34" charset="0"/>
              <a:buChar char="•"/>
            </a:pPr>
            <a:r>
              <a:rPr lang="en-US" sz="2800" dirty="0">
                <a:latin typeface="Lub Dub Medium" panose="020B0603030403020204" pitchFamily="34" charset="77"/>
              </a:rPr>
              <a:t>Gums should not bleed when you brush or floss.</a:t>
            </a:r>
          </a:p>
          <a:p>
            <a:pPr marL="571500" indent="-571500">
              <a:lnSpc>
                <a:spcPct val="100000"/>
              </a:lnSpc>
              <a:spcBef>
                <a:spcPts val="0"/>
              </a:spcBef>
              <a:spcAft>
                <a:spcPts val="1200"/>
              </a:spcAft>
              <a:buFont typeface="Arial" panose="020B0604020202020204" pitchFamily="34" charset="0"/>
              <a:buChar char="•"/>
            </a:pPr>
            <a:r>
              <a:rPr lang="en-US" sz="2800" dirty="0">
                <a:latin typeface="Lub Dub Medium" panose="020B0603030403020204" pitchFamily="34" charset="77"/>
              </a:rPr>
              <a:t>Inflamed or red gums can be a sign of a problem.</a:t>
            </a:r>
          </a:p>
          <a:p>
            <a:pPr marL="571500" indent="-571500">
              <a:lnSpc>
                <a:spcPct val="100000"/>
              </a:lnSpc>
              <a:spcBef>
                <a:spcPts val="0"/>
              </a:spcBef>
              <a:spcAft>
                <a:spcPts val="1200"/>
              </a:spcAft>
              <a:buFont typeface="Arial" panose="020B0604020202020204" pitchFamily="34" charset="0"/>
              <a:buChar char="•"/>
            </a:pPr>
            <a:r>
              <a:rPr lang="en-US" sz="2800" dirty="0">
                <a:latin typeface="Lub Dub Medium" panose="020B0603030403020204" pitchFamily="34" charset="77"/>
              </a:rPr>
              <a:t>Pain or tenderness can be your body’s way of telling you something needs attention.</a:t>
            </a:r>
          </a:p>
          <a:p>
            <a:pPr marL="571500" indent="-571500">
              <a:lnSpc>
                <a:spcPct val="100000"/>
              </a:lnSpc>
              <a:spcBef>
                <a:spcPts val="0"/>
              </a:spcBef>
              <a:spcAft>
                <a:spcPts val="1200"/>
              </a:spcAft>
              <a:buFont typeface="Arial" panose="020B0604020202020204" pitchFamily="34" charset="0"/>
              <a:buChar char="•"/>
            </a:pPr>
            <a:r>
              <a:rPr lang="en-US" sz="2800" dirty="0">
                <a:latin typeface="Lub Dub Medium" panose="020B0603030403020204" pitchFamily="34" charset="77"/>
              </a:rPr>
              <a:t>Ignoring these signs can contribute to bigger problems over time.</a:t>
            </a:r>
          </a:p>
        </p:txBody>
      </p:sp>
      <p:pic>
        <p:nvPicPr>
          <p:cNvPr id="2" name="Picture 1">
            <a:extLst>
              <a:ext uri="{FF2B5EF4-FFF2-40B4-BE49-F238E27FC236}">
                <a16:creationId xmlns:a16="http://schemas.microsoft.com/office/drawing/2014/main" id="{2F190CAF-88D4-BD67-60E0-9098992F933F}"/>
              </a:ext>
            </a:extLst>
          </p:cNvPr>
          <p:cNvPicPr>
            <a:picLocks noChangeAspect="1"/>
          </p:cNvPicPr>
          <p:nvPr/>
        </p:nvPicPr>
        <p:blipFill>
          <a:blip r:embed="rId3" cstate="hq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19947" r="14763"/>
          <a:stretch>
            <a:fillRect/>
          </a:stretch>
        </p:blipFill>
        <p:spPr>
          <a:xfrm>
            <a:off x="10010821" y="0"/>
            <a:ext cx="8277179" cy="10283590"/>
          </a:xfrm>
          <a:prstGeom prst="rect">
            <a:avLst/>
          </a:prstGeom>
          <a:ln>
            <a:solidFill>
              <a:schemeClr val="bg1"/>
            </a:solidFill>
          </a:ln>
          <a:effectLst/>
        </p:spPr>
      </p:pic>
      <p:sp>
        <p:nvSpPr>
          <p:cNvPr id="7" name="Rectangle 6">
            <a:extLst>
              <a:ext uri="{FF2B5EF4-FFF2-40B4-BE49-F238E27FC236}">
                <a16:creationId xmlns:a16="http://schemas.microsoft.com/office/drawing/2014/main" id="{1D16A113-512E-373D-F635-BDF4599FA616}"/>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E89D2143-1BFB-9EB0-15CC-B4B690734FC4}"/>
              </a:ext>
            </a:extLst>
          </p:cNvPr>
          <p:cNvPicPr>
            <a:picLocks noChangeAspect="1"/>
          </p:cNvPicPr>
          <p:nvPr/>
        </p:nvPicPr>
        <p:blipFill>
          <a:blip r:embed="rId5"/>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361058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369D-6174-527C-ABEB-4530DC9263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8B219A4-5D5F-CFEE-8B7E-ACFA579AC50D}"/>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0AD1E38E-D086-7070-A4A4-012CD68E3619}"/>
              </a:ext>
            </a:extLst>
          </p:cNvPr>
          <p:cNvSpPr>
            <a:spLocks noGrp="1"/>
          </p:cNvSpPr>
          <p:nvPr>
            <p:ph type="title"/>
          </p:nvPr>
        </p:nvSpPr>
        <p:spPr>
          <a:xfrm>
            <a:off x="1498656" y="2272472"/>
            <a:ext cx="7339694" cy="1988345"/>
          </a:xfrm>
        </p:spPr>
        <p:txBody>
          <a:bodyPr>
            <a:normAutofit/>
          </a:bodyPr>
          <a:lstStyle/>
          <a:p>
            <a:r>
              <a:rPr lang="en-US" sz="4800" b="1" dirty="0">
                <a:latin typeface="Lub Dub Heavy" panose="020B0603030403020204" pitchFamily="34" charset="77"/>
              </a:rPr>
              <a:t>Why This Matters</a:t>
            </a:r>
          </a:p>
        </p:txBody>
      </p:sp>
      <p:sp>
        <p:nvSpPr>
          <p:cNvPr id="12" name="Content Placeholder 2">
            <a:extLst>
              <a:ext uri="{FF2B5EF4-FFF2-40B4-BE49-F238E27FC236}">
                <a16:creationId xmlns:a16="http://schemas.microsoft.com/office/drawing/2014/main" id="{1F15ED7C-E669-9951-F5D2-D8EE1CA8DD18}"/>
              </a:ext>
            </a:extLst>
          </p:cNvPr>
          <p:cNvSpPr>
            <a:spLocks noGrp="1"/>
          </p:cNvSpPr>
          <p:nvPr>
            <p:ph idx="1"/>
          </p:nvPr>
        </p:nvSpPr>
        <p:spPr>
          <a:xfrm>
            <a:off x="1704972" y="3948888"/>
            <a:ext cx="7553328" cy="6527007"/>
          </a:xfrm>
        </p:spPr>
        <p:txBody>
          <a:bodyPr>
            <a:noAutofit/>
          </a:bodyPr>
          <a:lstStyle/>
          <a:p>
            <a:pPr marL="0" indent="0">
              <a:lnSpc>
                <a:spcPct val="100000"/>
              </a:lnSpc>
              <a:spcBef>
                <a:spcPts val="0"/>
              </a:spcBef>
              <a:spcAft>
                <a:spcPts val="2700"/>
              </a:spcAft>
              <a:buNone/>
            </a:pPr>
            <a:r>
              <a:rPr lang="en-US" sz="2800" dirty="0">
                <a:solidFill>
                  <a:schemeClr val="tx1"/>
                </a:solidFill>
                <a:latin typeface="Lub Dub Medium" panose="020B0603030403020204" pitchFamily="34" charset="77"/>
              </a:rPr>
              <a:t>Both oral disease and heart disease are not just common but are also connected.</a:t>
            </a:r>
          </a:p>
          <a:p>
            <a:pPr marL="457200" indent="-4572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42% of adults 30+ have gum disease.</a:t>
            </a:r>
          </a:p>
          <a:p>
            <a:pPr marL="457200" indent="-4572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Nearly half of U.S. adults have high blood pressure.</a:t>
            </a:r>
          </a:p>
          <a:p>
            <a:pPr marL="457200" indent="-4572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Many people see a dentist more often than a doctor or other healthcare professionals.</a:t>
            </a:r>
          </a:p>
          <a:p>
            <a:pPr>
              <a:lnSpc>
                <a:spcPct val="100000"/>
              </a:lnSpc>
              <a:spcBef>
                <a:spcPts val="0"/>
              </a:spcBef>
              <a:spcAft>
                <a:spcPts val="2700"/>
              </a:spcAft>
            </a:pPr>
            <a:endParaRPr lang="en-US" sz="2800" dirty="0">
              <a:solidFill>
                <a:schemeClr val="tx1"/>
              </a:solidFill>
              <a:latin typeface="Lub Dub Medium" panose="020B0603030403020204" pitchFamily="34" charset="77"/>
            </a:endParaRPr>
          </a:p>
          <a:p>
            <a:pPr>
              <a:lnSpc>
                <a:spcPct val="100000"/>
              </a:lnSpc>
              <a:spcBef>
                <a:spcPts val="0"/>
              </a:spcBef>
              <a:spcAft>
                <a:spcPts val="2700"/>
              </a:spcAft>
            </a:pPr>
            <a:endParaRPr lang="en-US" sz="2800" dirty="0">
              <a:solidFill>
                <a:schemeClr val="tx1"/>
              </a:solidFill>
              <a:latin typeface="Lub Dub Medium" panose="020B0603030403020204" pitchFamily="34" charset="77"/>
            </a:endParaRPr>
          </a:p>
          <a:p>
            <a:pPr>
              <a:lnSpc>
                <a:spcPct val="100000"/>
              </a:lnSpc>
              <a:spcBef>
                <a:spcPts val="0"/>
              </a:spcBef>
              <a:spcAft>
                <a:spcPts val="2700"/>
              </a:spcAft>
            </a:pPr>
            <a:endParaRPr lang="en-US" sz="2800" dirty="0">
              <a:solidFill>
                <a:schemeClr val="tx1"/>
              </a:solidFill>
              <a:latin typeface="Lub Dub Medium" panose="020B0603030403020204" pitchFamily="34" charset="77"/>
            </a:endParaRPr>
          </a:p>
        </p:txBody>
      </p:sp>
      <p:pic>
        <p:nvPicPr>
          <p:cNvPr id="13" name="Picture 12">
            <a:extLst>
              <a:ext uri="{FF2B5EF4-FFF2-40B4-BE49-F238E27FC236}">
                <a16:creationId xmlns:a16="http://schemas.microsoft.com/office/drawing/2014/main" id="{D1EBA138-2F9B-57D4-40F9-5A6654274C45}"/>
              </a:ext>
            </a:extLst>
          </p:cNvPr>
          <p:cNvPicPr>
            <a:picLocks noChangeAspect="1"/>
          </p:cNvPicPr>
          <p:nvPr/>
        </p:nvPicPr>
        <p:blipFill>
          <a:blip r:embed="rId3" cstate="hqprint">
            <a:extLst>
              <a:ext uri="{28A0092B-C50C-407E-A947-70E740481C1C}">
                <a14:useLocalDpi xmlns:a14="http://schemas.microsoft.com/office/drawing/2010/main"/>
              </a:ext>
            </a:extLst>
          </a:blip>
          <a:srcRect l="19124" r="21392"/>
          <a:stretch>
            <a:fillRect/>
          </a:stretch>
        </p:blipFill>
        <p:spPr>
          <a:xfrm>
            <a:off x="10077451" y="0"/>
            <a:ext cx="8210550" cy="10287000"/>
          </a:xfrm>
          <a:prstGeom prst="rect">
            <a:avLst/>
          </a:prstGeom>
          <a:ln>
            <a:solidFill>
              <a:schemeClr val="bg1"/>
            </a:solidFill>
          </a:ln>
          <a:effectLst/>
        </p:spPr>
      </p:pic>
      <p:pic>
        <p:nvPicPr>
          <p:cNvPr id="4" name="Picture 3">
            <a:extLst>
              <a:ext uri="{FF2B5EF4-FFF2-40B4-BE49-F238E27FC236}">
                <a16:creationId xmlns:a16="http://schemas.microsoft.com/office/drawing/2014/main" id="{EC5638CF-71AE-7EBD-C381-087F3EBC929E}"/>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26173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DD83E-8916-1E02-6FB1-69C0EB14D1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FC041A-A5D6-8E36-1B21-BC820A1149DC}"/>
              </a:ext>
            </a:extLst>
          </p:cNvPr>
          <p:cNvSpPr>
            <a:spLocks noGrp="1"/>
          </p:cNvSpPr>
          <p:nvPr>
            <p:ph type="title"/>
          </p:nvPr>
        </p:nvSpPr>
        <p:spPr>
          <a:xfrm>
            <a:off x="1328974" y="2470811"/>
            <a:ext cx="8408194" cy="2157412"/>
          </a:xfrm>
        </p:spPr>
        <p:txBody>
          <a:bodyPr/>
          <a:lstStyle/>
          <a:p>
            <a:r>
              <a:rPr lang="en-US" sz="4800" b="1" dirty="0">
                <a:latin typeface="Lub Dub Heavy" panose="020B0603030403020204" pitchFamily="34" charset="77"/>
              </a:rPr>
              <a:t>Why Dental Visits Matter</a:t>
            </a:r>
          </a:p>
        </p:txBody>
      </p:sp>
      <p:sp>
        <p:nvSpPr>
          <p:cNvPr id="3" name="Content Placeholder 2">
            <a:extLst>
              <a:ext uri="{FF2B5EF4-FFF2-40B4-BE49-F238E27FC236}">
                <a16:creationId xmlns:a16="http://schemas.microsoft.com/office/drawing/2014/main" id="{0675FE2F-C0CB-EB05-3F45-139395B28236}"/>
              </a:ext>
            </a:extLst>
          </p:cNvPr>
          <p:cNvSpPr>
            <a:spLocks noGrp="1"/>
          </p:cNvSpPr>
          <p:nvPr>
            <p:ph sz="half" idx="1"/>
          </p:nvPr>
        </p:nvSpPr>
        <p:spPr>
          <a:xfrm>
            <a:off x="1488644" y="4216613"/>
            <a:ext cx="7918733" cy="5613400"/>
          </a:xfrm>
        </p:spPr>
        <p:txBody>
          <a:bodyPr>
            <a:normAutofit/>
          </a:bodyPr>
          <a:lstStyle/>
          <a:p>
            <a:pPr>
              <a:lnSpc>
                <a:spcPct val="100000"/>
              </a:lnSpc>
              <a:spcBef>
                <a:spcPts val="0"/>
              </a:spcBef>
              <a:spcAft>
                <a:spcPts val="2700"/>
              </a:spcAft>
            </a:pPr>
            <a:r>
              <a:rPr lang="en-US" sz="2800" dirty="0">
                <a:solidFill>
                  <a:schemeClr val="tx1"/>
                </a:solidFill>
                <a:latin typeface="Lub Dub Medium" panose="020B0603030403020204" pitchFamily="34" charset="77"/>
              </a:rPr>
              <a:t>The dental visit can be a key opportunity to support heart health.</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Dental teams can educate, screen,       and refer.</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Early awareness can lead to earlier care.</a:t>
            </a:r>
          </a:p>
        </p:txBody>
      </p:sp>
      <p:pic>
        <p:nvPicPr>
          <p:cNvPr id="4" name="Picture 3">
            <a:extLst>
              <a:ext uri="{FF2B5EF4-FFF2-40B4-BE49-F238E27FC236}">
                <a16:creationId xmlns:a16="http://schemas.microsoft.com/office/drawing/2014/main" id="{820574E2-0DE0-5DCB-BDAA-71EC63BBE70C}"/>
              </a:ext>
            </a:extLst>
          </p:cNvPr>
          <p:cNvPicPr>
            <a:picLocks noChangeAspect="1"/>
          </p:cNvPicPr>
          <p:nvPr/>
        </p:nvPicPr>
        <p:blipFill>
          <a:blip r:embed="rId3" cstate="hqprint">
            <a:extLst>
              <a:ext uri="{28A0092B-C50C-407E-A947-70E740481C1C}">
                <a14:useLocalDpi xmlns:a14="http://schemas.microsoft.com/office/drawing/2010/main"/>
              </a:ext>
            </a:extLst>
          </a:blip>
          <a:srcRect l="17933"/>
          <a:stretch>
            <a:fillRect/>
          </a:stretch>
        </p:blipFill>
        <p:spPr>
          <a:xfrm>
            <a:off x="10077450" y="0"/>
            <a:ext cx="8210550" cy="10287000"/>
          </a:xfrm>
          <a:prstGeom prst="rect">
            <a:avLst/>
          </a:prstGeom>
          <a:ln>
            <a:solidFill>
              <a:schemeClr val="bg1"/>
            </a:solidFill>
          </a:ln>
          <a:effectLst/>
        </p:spPr>
      </p:pic>
      <p:sp>
        <p:nvSpPr>
          <p:cNvPr id="7" name="Rectangle 6">
            <a:extLst>
              <a:ext uri="{FF2B5EF4-FFF2-40B4-BE49-F238E27FC236}">
                <a16:creationId xmlns:a16="http://schemas.microsoft.com/office/drawing/2014/main" id="{2B464791-2093-94B5-586F-751BD1BF126A}"/>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F3EA68A2-5D8C-6725-3FB4-CAD833AF5CD3}"/>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755116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CCFC8-F5C9-B3F8-0457-1C54E31771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6E53B0-3050-D515-52DE-37EEEE6BEB2C}"/>
              </a:ext>
            </a:extLst>
          </p:cNvPr>
          <p:cNvSpPr>
            <a:spLocks noGrp="1"/>
          </p:cNvSpPr>
          <p:nvPr>
            <p:ph type="title"/>
          </p:nvPr>
        </p:nvSpPr>
        <p:spPr>
          <a:xfrm>
            <a:off x="830037" y="2639048"/>
            <a:ext cx="9286881" cy="1995492"/>
          </a:xfrm>
        </p:spPr>
        <p:txBody>
          <a:bodyPr/>
          <a:lstStyle/>
          <a:p>
            <a:r>
              <a:rPr lang="en-US" sz="4800" b="1" dirty="0">
                <a:latin typeface="Lub Dub Heavy" panose="020B0603030403020204" pitchFamily="34" charset="77"/>
              </a:rPr>
              <a:t>Why Blood Pressure Is Checked At The Dental Office</a:t>
            </a:r>
          </a:p>
        </p:txBody>
      </p:sp>
      <p:sp>
        <p:nvSpPr>
          <p:cNvPr id="3" name="Content Placeholder 2">
            <a:extLst>
              <a:ext uri="{FF2B5EF4-FFF2-40B4-BE49-F238E27FC236}">
                <a16:creationId xmlns:a16="http://schemas.microsoft.com/office/drawing/2014/main" id="{BBAA2E8E-9EC0-0360-9520-9D6B64BA787A}"/>
              </a:ext>
            </a:extLst>
          </p:cNvPr>
          <p:cNvSpPr>
            <a:spLocks noGrp="1"/>
          </p:cNvSpPr>
          <p:nvPr>
            <p:ph sz="half" idx="1"/>
          </p:nvPr>
        </p:nvSpPr>
        <p:spPr>
          <a:xfrm>
            <a:off x="1045662" y="4634858"/>
            <a:ext cx="8345988" cy="5613400"/>
          </a:xfrm>
        </p:spPr>
        <p:txBody>
          <a:bodyPr>
            <a:normAutofit/>
          </a:bodyPr>
          <a:lstStyle/>
          <a:p>
            <a:pPr>
              <a:lnSpc>
                <a:spcPct val="100000"/>
              </a:lnSpc>
              <a:spcBef>
                <a:spcPts val="0"/>
              </a:spcBef>
              <a:spcAft>
                <a:spcPts val="2700"/>
              </a:spcAft>
            </a:pPr>
            <a:r>
              <a:rPr lang="en-US" sz="2800" dirty="0">
                <a:solidFill>
                  <a:schemeClr val="tx1"/>
                </a:solidFill>
                <a:latin typeface="Lub Dub Medium" panose="020B0603030403020204" pitchFamily="34" charset="77"/>
              </a:rPr>
              <a:t>A quick blood pressure check at your dental visit can help protect your health.</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Many people see their dentist more often than a doctor.</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A quick check can help find high blood pressure early.</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Knowing your numbers helps keep you safe during care.</a:t>
            </a:r>
          </a:p>
        </p:txBody>
      </p:sp>
      <p:sp>
        <p:nvSpPr>
          <p:cNvPr id="7" name="Rectangle 6">
            <a:extLst>
              <a:ext uri="{FF2B5EF4-FFF2-40B4-BE49-F238E27FC236}">
                <a16:creationId xmlns:a16="http://schemas.microsoft.com/office/drawing/2014/main" id="{4E2CB46A-FEFB-9ECA-C5CE-CE78BADA9BBC}"/>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BCB17A50-C85F-B680-87C6-7CF61A9AB562}"/>
              </a:ext>
            </a:extLst>
          </p:cNvPr>
          <p:cNvPicPr>
            <a:picLocks noChangeAspect="1"/>
          </p:cNvPicPr>
          <p:nvPr/>
        </p:nvPicPr>
        <p:blipFill>
          <a:blip r:embed="rId3"/>
          <a:stretch>
            <a:fillRect/>
          </a:stretch>
        </p:blipFill>
        <p:spPr>
          <a:xfrm>
            <a:off x="690086" y="699161"/>
            <a:ext cx="8408194" cy="1573311"/>
          </a:xfrm>
          <a:prstGeom prst="rect">
            <a:avLst/>
          </a:prstGeom>
        </p:spPr>
      </p:pic>
      <p:pic>
        <p:nvPicPr>
          <p:cNvPr id="6" name="Picture 5">
            <a:extLst>
              <a:ext uri="{FF2B5EF4-FFF2-40B4-BE49-F238E27FC236}">
                <a16:creationId xmlns:a16="http://schemas.microsoft.com/office/drawing/2014/main" id="{E599F88C-D692-6BCF-603A-E63A579D8550}"/>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046969" y="0"/>
            <a:ext cx="8241031" cy="10287000"/>
          </a:xfrm>
          <a:prstGeom prst="rect">
            <a:avLst/>
          </a:prstGeom>
        </p:spPr>
      </p:pic>
    </p:spTree>
    <p:extLst>
      <p:ext uri="{BB962C8B-B14F-4D97-AF65-F5344CB8AC3E}">
        <p14:creationId xmlns:p14="http://schemas.microsoft.com/office/powerpoint/2010/main" val="3077242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FC76A-BA18-F193-6C5F-1833D2903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4EFB1-186B-B9CB-D795-4420FB2698DF}"/>
              </a:ext>
            </a:extLst>
          </p:cNvPr>
          <p:cNvSpPr>
            <a:spLocks noGrp="1"/>
          </p:cNvSpPr>
          <p:nvPr>
            <p:ph type="title"/>
          </p:nvPr>
        </p:nvSpPr>
        <p:spPr>
          <a:xfrm>
            <a:off x="893062" y="2678002"/>
            <a:ext cx="7848601" cy="1995492"/>
          </a:xfrm>
        </p:spPr>
        <p:txBody>
          <a:bodyPr/>
          <a:lstStyle/>
          <a:p>
            <a:r>
              <a:rPr lang="en-US" sz="4800" b="1" dirty="0">
                <a:latin typeface="Lub Dub Heavy" panose="020B0603030403020204" pitchFamily="34" charset="77"/>
              </a:rPr>
              <a:t>Why Your Blood Pressure Matters And Where To Learn More</a:t>
            </a:r>
          </a:p>
        </p:txBody>
      </p:sp>
      <p:sp>
        <p:nvSpPr>
          <p:cNvPr id="3" name="Content Placeholder 2">
            <a:extLst>
              <a:ext uri="{FF2B5EF4-FFF2-40B4-BE49-F238E27FC236}">
                <a16:creationId xmlns:a16="http://schemas.microsoft.com/office/drawing/2014/main" id="{694EF9E7-E303-F87D-825C-D057A99D4FEA}"/>
              </a:ext>
            </a:extLst>
          </p:cNvPr>
          <p:cNvSpPr>
            <a:spLocks noGrp="1"/>
          </p:cNvSpPr>
          <p:nvPr>
            <p:ph sz="half" idx="1"/>
          </p:nvPr>
        </p:nvSpPr>
        <p:spPr>
          <a:xfrm>
            <a:off x="1047362" y="4737290"/>
            <a:ext cx="8998549" cy="5613400"/>
          </a:xfrm>
        </p:spPr>
        <p:txBody>
          <a:bodyPr>
            <a:noAutofit/>
          </a:bodyPr>
          <a:lstStyle/>
          <a:p>
            <a:pPr>
              <a:lnSpc>
                <a:spcPct val="100000"/>
              </a:lnSpc>
              <a:spcBef>
                <a:spcPts val="0"/>
              </a:spcBef>
              <a:spcAft>
                <a:spcPts val="600"/>
              </a:spcAft>
            </a:pPr>
            <a:r>
              <a:rPr lang="en-US" sz="2600" dirty="0">
                <a:solidFill>
                  <a:schemeClr val="tx1"/>
                </a:solidFill>
                <a:latin typeface="Lub Dub Medium" panose="020B0603030403020204" pitchFamily="34" charset="77"/>
              </a:rPr>
              <a:t>Knowing your numbers can help protect your health.</a:t>
            </a:r>
          </a:p>
          <a:p>
            <a:pPr marL="571500" indent="-571500">
              <a:lnSpc>
                <a:spcPct val="100000"/>
              </a:lnSpc>
              <a:spcBef>
                <a:spcPts val="0"/>
              </a:spcBef>
              <a:spcAft>
                <a:spcPts val="600"/>
              </a:spcAft>
              <a:buFont typeface="Arial" panose="020B0604020202020204" pitchFamily="34" charset="0"/>
              <a:buChar char="•"/>
            </a:pPr>
            <a:r>
              <a:rPr lang="en-US" sz="2600" dirty="0">
                <a:solidFill>
                  <a:schemeClr val="tx1"/>
                </a:solidFill>
                <a:latin typeface="Lub Dub Medium" panose="020B0603030403020204" pitchFamily="34" charset="77"/>
              </a:rPr>
              <a:t>Blood pressure can affect how your body responds to treatment.</a:t>
            </a:r>
          </a:p>
          <a:p>
            <a:pPr marL="571500" indent="-571500">
              <a:lnSpc>
                <a:spcPct val="100000"/>
              </a:lnSpc>
              <a:spcBef>
                <a:spcPts val="0"/>
              </a:spcBef>
              <a:spcAft>
                <a:spcPts val="600"/>
              </a:spcAft>
              <a:buFont typeface="Arial" panose="020B0604020202020204" pitchFamily="34" charset="0"/>
              <a:buChar char="•"/>
            </a:pPr>
            <a:r>
              <a:rPr lang="en-US" sz="2600" dirty="0">
                <a:solidFill>
                  <a:schemeClr val="tx1"/>
                </a:solidFill>
                <a:latin typeface="Lub Dub Medium" panose="020B0603030403020204" pitchFamily="34" charset="77"/>
              </a:rPr>
              <a:t>If your blood pressure is higher than a safe range, your dental team may pause treatment and help you decide on next steps.</a:t>
            </a:r>
          </a:p>
          <a:p>
            <a:pPr marL="571500" indent="-571500">
              <a:lnSpc>
                <a:spcPct val="100000"/>
              </a:lnSpc>
              <a:spcBef>
                <a:spcPts val="0"/>
              </a:spcBef>
              <a:spcAft>
                <a:spcPts val="600"/>
              </a:spcAft>
              <a:buFont typeface="Arial" panose="020B0604020202020204" pitchFamily="34" charset="0"/>
              <a:buChar char="•"/>
            </a:pPr>
            <a:r>
              <a:rPr lang="en-US" sz="2600" dirty="0">
                <a:solidFill>
                  <a:schemeClr val="tx1"/>
                </a:solidFill>
                <a:latin typeface="Lub Dub Medium" panose="020B0603030403020204" pitchFamily="34" charset="77"/>
              </a:rPr>
              <a:t>Your dental team may suggest follow-up care if needed. </a:t>
            </a:r>
          </a:p>
          <a:p>
            <a:pPr marL="571500" indent="-571500">
              <a:lnSpc>
                <a:spcPct val="100000"/>
              </a:lnSpc>
              <a:spcBef>
                <a:spcPts val="0"/>
              </a:spcBef>
              <a:spcAft>
                <a:spcPts val="600"/>
              </a:spcAft>
              <a:buFont typeface="Arial" panose="020B0604020202020204" pitchFamily="34" charset="0"/>
              <a:buChar char="•"/>
            </a:pPr>
            <a:r>
              <a:rPr lang="en-US" sz="2600" dirty="0">
                <a:solidFill>
                  <a:schemeClr val="tx1"/>
                </a:solidFill>
                <a:latin typeface="Lub Dub Medium" panose="020B0603030403020204" pitchFamily="34" charset="77"/>
              </a:rPr>
              <a:t>Ask your care team what your numbers mean for you.</a:t>
            </a:r>
          </a:p>
          <a:p>
            <a:pPr marL="571500" indent="-571500">
              <a:lnSpc>
                <a:spcPct val="100000"/>
              </a:lnSpc>
              <a:spcBef>
                <a:spcPts val="0"/>
              </a:spcBef>
              <a:spcAft>
                <a:spcPts val="600"/>
              </a:spcAft>
              <a:buFont typeface="Arial" panose="020B0604020202020204" pitchFamily="34" charset="0"/>
              <a:buChar char="•"/>
            </a:pPr>
            <a:r>
              <a:rPr lang="en-US" sz="2600" dirty="0">
                <a:solidFill>
                  <a:schemeClr val="tx1"/>
                </a:solidFill>
                <a:latin typeface="Lub Dub Medium" panose="020B0603030403020204" pitchFamily="34" charset="77"/>
              </a:rPr>
              <a:t>You can learn more at </a:t>
            </a:r>
            <a:r>
              <a:rPr lang="en-US" sz="2700" u="sng" dirty="0">
                <a:solidFill>
                  <a:schemeClr val="tx1"/>
                </a:solidFill>
              </a:rPr>
              <a:t>https://www.heart.org/en/health-topics/high-blood-pressure</a:t>
            </a:r>
            <a:r>
              <a:rPr lang="en-US" sz="2700" dirty="0">
                <a:solidFill>
                  <a:schemeClr val="tx1"/>
                </a:solidFill>
                <a:latin typeface="Lub Dub Medium" panose="020B0603030403020204" pitchFamily="34" charset="77"/>
              </a:rPr>
              <a:t>. </a:t>
            </a:r>
          </a:p>
        </p:txBody>
      </p:sp>
      <p:sp>
        <p:nvSpPr>
          <p:cNvPr id="7" name="Rectangle 6">
            <a:extLst>
              <a:ext uri="{FF2B5EF4-FFF2-40B4-BE49-F238E27FC236}">
                <a16:creationId xmlns:a16="http://schemas.microsoft.com/office/drawing/2014/main" id="{B4FBC933-602A-AC8E-A3F9-637D4DD686A2}"/>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2E4EE8AB-10CB-8020-EFC9-3C1B91E87AB2}"/>
              </a:ext>
            </a:extLst>
          </p:cNvPr>
          <p:cNvPicPr>
            <a:picLocks noChangeAspect="1"/>
          </p:cNvPicPr>
          <p:nvPr/>
        </p:nvPicPr>
        <p:blipFill>
          <a:blip r:embed="rId3"/>
          <a:stretch>
            <a:fillRect/>
          </a:stretch>
        </p:blipFill>
        <p:spPr>
          <a:xfrm>
            <a:off x="690086" y="699161"/>
            <a:ext cx="8408194" cy="1573311"/>
          </a:xfrm>
          <a:prstGeom prst="rect">
            <a:avLst/>
          </a:prstGeom>
        </p:spPr>
      </p:pic>
      <p:pic>
        <p:nvPicPr>
          <p:cNvPr id="6" name="Picture 5">
            <a:extLst>
              <a:ext uri="{FF2B5EF4-FFF2-40B4-BE49-F238E27FC236}">
                <a16:creationId xmlns:a16="http://schemas.microsoft.com/office/drawing/2014/main" id="{7864367E-90E7-B27A-6A6C-0616510A717E}"/>
              </a:ext>
            </a:extLst>
          </p:cNvPr>
          <p:cNvPicPr>
            <a:picLocks noChangeAspect="1"/>
          </p:cNvPicPr>
          <p:nvPr/>
        </p:nvPicPr>
        <p:blipFill>
          <a:blip r:embed="rId4"/>
          <a:srcRect l="22241" r="25293"/>
          <a:stretch>
            <a:fillRect/>
          </a:stretch>
        </p:blipFill>
        <p:spPr>
          <a:xfrm>
            <a:off x="10192215" y="0"/>
            <a:ext cx="8095785" cy="10287000"/>
          </a:xfrm>
          <a:prstGeom prst="rect">
            <a:avLst/>
          </a:prstGeom>
        </p:spPr>
      </p:pic>
    </p:spTree>
    <p:extLst>
      <p:ext uri="{BB962C8B-B14F-4D97-AF65-F5344CB8AC3E}">
        <p14:creationId xmlns:p14="http://schemas.microsoft.com/office/powerpoint/2010/main" val="2380482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2F279-DEBD-69AD-E0A6-4A42753952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216117-1FFE-C62C-48C9-E458E5CF8700}"/>
              </a:ext>
            </a:extLst>
          </p:cNvPr>
          <p:cNvSpPr>
            <a:spLocks noGrp="1"/>
          </p:cNvSpPr>
          <p:nvPr>
            <p:ph type="title"/>
          </p:nvPr>
        </p:nvSpPr>
        <p:spPr>
          <a:xfrm>
            <a:off x="1457324" y="2287447"/>
            <a:ext cx="6886575" cy="2157412"/>
          </a:xfrm>
        </p:spPr>
        <p:txBody>
          <a:bodyPr/>
          <a:lstStyle/>
          <a:p>
            <a:r>
              <a:rPr lang="en-US" sz="4800" b="1" dirty="0">
                <a:latin typeface="Lub Dub Heavy" panose="020B0603030403020204" pitchFamily="34" charset="77"/>
              </a:rPr>
              <a:t>Know Your Numbers</a:t>
            </a:r>
          </a:p>
        </p:txBody>
      </p:sp>
      <p:sp>
        <p:nvSpPr>
          <p:cNvPr id="6" name="Content Placeholder 5">
            <a:extLst>
              <a:ext uri="{FF2B5EF4-FFF2-40B4-BE49-F238E27FC236}">
                <a16:creationId xmlns:a16="http://schemas.microsoft.com/office/drawing/2014/main" id="{208B40F4-724B-A915-3FB2-0D6ECB43AD10}"/>
              </a:ext>
            </a:extLst>
          </p:cNvPr>
          <p:cNvSpPr>
            <a:spLocks noGrp="1"/>
          </p:cNvSpPr>
          <p:nvPr>
            <p:ph sz="half" idx="1"/>
          </p:nvPr>
        </p:nvSpPr>
        <p:spPr>
          <a:xfrm>
            <a:off x="1457324" y="4021685"/>
            <a:ext cx="7686676" cy="5613400"/>
          </a:xfrm>
        </p:spPr>
        <p:txBody>
          <a:bodyPr>
            <a:normAutofit/>
          </a:bodyPr>
          <a:lstStyle/>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Knowing your blood pressure is one practical way to protect your heart.</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High blood pressure often has no symptoms.</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Many people do not know they have it.</a:t>
            </a:r>
          </a:p>
          <a:p>
            <a:pPr marL="571500" indent="-571500">
              <a:lnSpc>
                <a:spcPct val="100000"/>
              </a:lnSpc>
              <a:spcBef>
                <a:spcPts val="0"/>
              </a:spcBef>
              <a:spcAft>
                <a:spcPts val="2700"/>
              </a:spcAft>
              <a:buFont typeface="Arial" panose="020B0604020202020204" pitchFamily="34" charset="0"/>
              <a:buChar char="•"/>
            </a:pPr>
            <a:r>
              <a:rPr lang="en-US" sz="2800" dirty="0">
                <a:solidFill>
                  <a:schemeClr val="tx1"/>
                </a:solidFill>
                <a:latin typeface="Lub Dub Medium" panose="020B0603030403020204" pitchFamily="34" charset="77"/>
              </a:rPr>
              <a:t>Dental visits may help identify elevated readings early.</a:t>
            </a:r>
          </a:p>
          <a:p>
            <a:endParaRPr lang="en-US" sz="2800" dirty="0">
              <a:solidFill>
                <a:schemeClr val="tx1"/>
              </a:solidFill>
            </a:endParaRPr>
          </a:p>
        </p:txBody>
      </p:sp>
      <p:sp>
        <p:nvSpPr>
          <p:cNvPr id="3" name="Rectangle 2">
            <a:extLst>
              <a:ext uri="{FF2B5EF4-FFF2-40B4-BE49-F238E27FC236}">
                <a16:creationId xmlns:a16="http://schemas.microsoft.com/office/drawing/2014/main" id="{B836A635-1F83-A4D4-952F-C4A2C3DF1F82}"/>
              </a:ext>
            </a:extLst>
          </p:cNvPr>
          <p:cNvSpPr/>
          <p:nvPr/>
        </p:nvSpPr>
        <p:spPr>
          <a:xfrm>
            <a:off x="10108382" y="0"/>
            <a:ext cx="8179617" cy="10287000"/>
          </a:xfrm>
          <a:prstGeom prst="rect">
            <a:avLst/>
          </a:prstGeom>
          <a:solidFill>
            <a:srgbClr val="C00F1F"/>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01B81D22-9889-399F-230B-CFBD848BDDB1}"/>
              </a:ext>
            </a:extLst>
          </p:cNvPr>
          <p:cNvPicPr>
            <a:picLocks noChangeAspect="1"/>
          </p:cNvPicPr>
          <p:nvPr/>
        </p:nvPicPr>
        <p:blipFill>
          <a:blip r:embed="rId3"/>
          <a:stretch>
            <a:fillRect/>
          </a:stretch>
        </p:blipFill>
        <p:spPr>
          <a:xfrm>
            <a:off x="10263031" y="2573204"/>
            <a:ext cx="7870317" cy="5140592"/>
          </a:xfrm>
          <a:prstGeom prst="rect">
            <a:avLst/>
          </a:prstGeom>
        </p:spPr>
      </p:pic>
      <p:sp>
        <p:nvSpPr>
          <p:cNvPr id="4" name="Rectangle 3">
            <a:extLst>
              <a:ext uri="{FF2B5EF4-FFF2-40B4-BE49-F238E27FC236}">
                <a16:creationId xmlns:a16="http://schemas.microsoft.com/office/drawing/2014/main" id="{682AEC7A-8259-C2A1-92E1-447B87B9E68A}"/>
              </a:ext>
            </a:extLst>
          </p:cNvPr>
          <p:cNvSpPr/>
          <p:nvPr/>
        </p:nvSpPr>
        <p:spPr>
          <a:xfrm>
            <a:off x="266700" y="14975"/>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F2C50F6-4944-A03B-BD1A-A7388935499A}"/>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10254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BB5C5EC-52D9-F06E-F8E3-F6272D777804}"/>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71D9E40D-E09C-3236-9038-1ECB156B7919}"/>
              </a:ext>
            </a:extLst>
          </p:cNvPr>
          <p:cNvSpPr txBox="1">
            <a:spLocks/>
          </p:cNvSpPr>
          <p:nvPr/>
        </p:nvSpPr>
        <p:spPr>
          <a:xfrm>
            <a:off x="1130228" y="5116002"/>
            <a:ext cx="8553417" cy="3320050"/>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latin typeface="Lub Dub Bold" panose="020B0603030403020204" pitchFamily="34" charset="77"/>
              </a:rPr>
              <a:t>Common Question 1: </a:t>
            </a:r>
          </a:p>
          <a:p>
            <a:pPr marL="0" indent="0">
              <a:lnSpc>
                <a:spcPct val="100000"/>
              </a:lnSpc>
              <a:buNone/>
            </a:pPr>
            <a:r>
              <a:rPr lang="en-US" dirty="0">
                <a:latin typeface="Lub Dub Medium" panose="020B0603030403020204" pitchFamily="34" charset="77"/>
              </a:rPr>
              <a:t>Is bleeding when I brush normal?</a:t>
            </a:r>
          </a:p>
          <a:p>
            <a:pPr marL="0" indent="0">
              <a:lnSpc>
                <a:spcPct val="100000"/>
              </a:lnSpc>
              <a:buNone/>
            </a:pPr>
            <a:endParaRPr lang="en-US" b="1" dirty="0">
              <a:solidFill>
                <a:srgbClr val="C00000"/>
              </a:solidFill>
              <a:latin typeface="Lub Dub Medium" panose="020B0603030403020204" pitchFamily="34" charset="77"/>
            </a:endParaRPr>
          </a:p>
          <a:p>
            <a:pPr marL="0" indent="0">
              <a:lnSpc>
                <a:spcPct val="100000"/>
              </a:lnSpc>
              <a:buNone/>
            </a:pPr>
            <a:r>
              <a:rPr lang="en-US" b="1" dirty="0">
                <a:solidFill>
                  <a:srgbClr val="C00000"/>
                </a:solidFill>
                <a:latin typeface="Lub Dub Bold" panose="020B0603030403020204" pitchFamily="34" charset="77"/>
              </a:rPr>
              <a:t>Helpful Fact: </a:t>
            </a:r>
          </a:p>
          <a:p>
            <a:pPr marL="0" indent="0">
              <a:lnSpc>
                <a:spcPct val="100000"/>
              </a:lnSpc>
              <a:buNone/>
            </a:pPr>
            <a:r>
              <a:rPr lang="en-US" dirty="0">
                <a:latin typeface="Lub Dub Medium" panose="020B0603030403020204" pitchFamily="34" charset="77"/>
              </a:rPr>
              <a:t>Bleeding gums can be a sign of inflammation and should not be ignored.</a:t>
            </a:r>
          </a:p>
          <a:p>
            <a:pPr marL="0" indent="0">
              <a:lnSpc>
                <a:spcPct val="100000"/>
              </a:lnSpc>
              <a:buNone/>
            </a:pPr>
            <a:endParaRPr lang="en-US" b="1" dirty="0">
              <a:latin typeface="Lub Dub Medium" panose="020B0603030403020204" pitchFamily="34" charset="77"/>
            </a:endParaRPr>
          </a:p>
        </p:txBody>
      </p:sp>
      <p:sp>
        <p:nvSpPr>
          <p:cNvPr id="9" name="Title 1">
            <a:extLst>
              <a:ext uri="{FF2B5EF4-FFF2-40B4-BE49-F238E27FC236}">
                <a16:creationId xmlns:a16="http://schemas.microsoft.com/office/drawing/2014/main" id="{19A7CBE8-C681-C708-D531-C1BD6E21FB31}"/>
              </a:ext>
            </a:extLst>
          </p:cNvPr>
          <p:cNvSpPr txBox="1">
            <a:spLocks/>
          </p:cNvSpPr>
          <p:nvPr/>
        </p:nvSpPr>
        <p:spPr>
          <a:xfrm>
            <a:off x="1130228" y="3344352"/>
            <a:ext cx="12480234" cy="1011398"/>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800" b="1" dirty="0">
                <a:latin typeface="Lub Dub Heavy" panose="020B0603030403020204" pitchFamily="34" charset="77"/>
              </a:rPr>
              <a:t>Common Questions </a:t>
            </a:r>
          </a:p>
          <a:p>
            <a:pPr>
              <a:lnSpc>
                <a:spcPct val="100000"/>
              </a:lnSpc>
            </a:pPr>
            <a:r>
              <a:rPr lang="en-US" sz="4800" b="1" dirty="0">
                <a:latin typeface="Lub Dub Heavy" panose="020B0603030403020204" pitchFamily="34" charset="77"/>
              </a:rPr>
              <a:t>And Helpful Facts</a:t>
            </a:r>
          </a:p>
          <a:p>
            <a:pPr>
              <a:lnSpc>
                <a:spcPct val="100000"/>
              </a:lnSpc>
            </a:pPr>
            <a:r>
              <a:rPr lang="en-US" sz="2800" dirty="0">
                <a:solidFill>
                  <a:srgbClr val="C00000"/>
                </a:solidFill>
                <a:latin typeface="Lub Dub Medium" panose="020B0603030403020204" pitchFamily="34" charset="77"/>
              </a:rPr>
              <a:t>Understanding the oral-heart connection</a:t>
            </a:r>
          </a:p>
        </p:txBody>
      </p:sp>
      <p:pic>
        <p:nvPicPr>
          <p:cNvPr id="4" name="Picture 3">
            <a:extLst>
              <a:ext uri="{FF2B5EF4-FFF2-40B4-BE49-F238E27FC236}">
                <a16:creationId xmlns:a16="http://schemas.microsoft.com/office/drawing/2014/main" id="{8CC3E31A-2B4B-0F51-B61A-2E5CACACF8E4}"/>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046969" y="0"/>
            <a:ext cx="8241030" cy="10287000"/>
          </a:xfrm>
          <a:prstGeom prst="rect">
            <a:avLst/>
          </a:prstGeom>
        </p:spPr>
      </p:pic>
      <p:sp>
        <p:nvSpPr>
          <p:cNvPr id="6" name="Freeform 5" descr="The American Heart Association">
            <a:extLst>
              <a:ext uri="{FF2B5EF4-FFF2-40B4-BE49-F238E27FC236}">
                <a16:creationId xmlns:a16="http://schemas.microsoft.com/office/drawing/2014/main" id="{196A75F1-21E5-5ADA-42BA-42B8D0F00F7C}"/>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5" name="Rectangle 4">
            <a:extLst>
              <a:ext uri="{FF2B5EF4-FFF2-40B4-BE49-F238E27FC236}">
                <a16:creationId xmlns:a16="http://schemas.microsoft.com/office/drawing/2014/main" id="{BD9EDAF7-5E10-4AC8-C75C-1F14BBEBA193}"/>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87748A08-B7C9-FE62-6049-778FEE45BFD8}"/>
              </a:ext>
            </a:extLst>
          </p:cNvPr>
          <p:cNvPicPr>
            <a:picLocks noChangeAspect="1"/>
          </p:cNvPicPr>
          <p:nvPr/>
        </p:nvPicPr>
        <p:blipFill>
          <a:blip r:embed="rId6"/>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941086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A2A3A66-3C1C-73D5-31EC-F24E398CA773}"/>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37FA223-CB97-45E1-62C2-20095663D5DF}"/>
              </a:ext>
            </a:extLst>
          </p:cNvPr>
          <p:cNvSpPr txBox="1">
            <a:spLocks/>
          </p:cNvSpPr>
          <p:nvPr/>
        </p:nvSpPr>
        <p:spPr>
          <a:xfrm>
            <a:off x="1130229" y="5106405"/>
            <a:ext cx="8427428" cy="6527007"/>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latin typeface="Lub Dub Bold" panose="020B0603030403020204" pitchFamily="34" charset="77"/>
              </a:rPr>
              <a:t>Common Question 2: </a:t>
            </a:r>
          </a:p>
          <a:p>
            <a:pPr marL="0" indent="0">
              <a:lnSpc>
                <a:spcPct val="100000"/>
              </a:lnSpc>
              <a:buNone/>
            </a:pPr>
            <a:r>
              <a:rPr lang="en-US" dirty="0">
                <a:latin typeface="Lub Dub Medium" panose="020B0603030403020204" pitchFamily="34" charset="77"/>
              </a:rPr>
              <a:t>Does dental care affect only my mouth?</a:t>
            </a:r>
          </a:p>
          <a:p>
            <a:pPr marL="0" indent="0">
              <a:lnSpc>
                <a:spcPct val="100000"/>
              </a:lnSpc>
              <a:buNone/>
            </a:pPr>
            <a:endParaRPr lang="en-US" b="1" dirty="0">
              <a:solidFill>
                <a:srgbClr val="C00000"/>
              </a:solidFill>
              <a:latin typeface="Lub Dub Medium" panose="020B0603030403020204" pitchFamily="34" charset="77"/>
            </a:endParaRPr>
          </a:p>
          <a:p>
            <a:pPr marL="0" indent="0">
              <a:lnSpc>
                <a:spcPct val="100000"/>
              </a:lnSpc>
              <a:buNone/>
            </a:pPr>
            <a:r>
              <a:rPr lang="en-US" b="1" dirty="0">
                <a:solidFill>
                  <a:srgbClr val="C00000"/>
                </a:solidFill>
                <a:latin typeface="Lub Dub Bold" panose="020B0603030403020204" pitchFamily="34" charset="77"/>
              </a:rPr>
              <a:t>Helpful Fact: </a:t>
            </a:r>
          </a:p>
          <a:p>
            <a:pPr marL="0" indent="0">
              <a:lnSpc>
                <a:spcPct val="100000"/>
              </a:lnSpc>
              <a:buNone/>
            </a:pPr>
            <a:r>
              <a:rPr lang="en-US" dirty="0">
                <a:latin typeface="Lub Dub Medium" panose="020B0603030403020204" pitchFamily="34" charset="77"/>
              </a:rPr>
              <a:t>Oral health is connected to whole-body health, including heart health.</a:t>
            </a:r>
          </a:p>
          <a:p>
            <a:pPr marL="0" indent="0">
              <a:lnSpc>
                <a:spcPct val="100000"/>
              </a:lnSpc>
              <a:buNone/>
            </a:pPr>
            <a:endParaRPr lang="en-US" b="1" dirty="0">
              <a:latin typeface="Lub Dub Medium" panose="020B0603030403020204" pitchFamily="34" charset="77"/>
            </a:endParaRPr>
          </a:p>
        </p:txBody>
      </p:sp>
      <p:sp>
        <p:nvSpPr>
          <p:cNvPr id="9" name="Title 1">
            <a:extLst>
              <a:ext uri="{FF2B5EF4-FFF2-40B4-BE49-F238E27FC236}">
                <a16:creationId xmlns:a16="http://schemas.microsoft.com/office/drawing/2014/main" id="{54E52829-C0F8-7C6C-E5ED-50C413FEAE41}"/>
              </a:ext>
            </a:extLst>
          </p:cNvPr>
          <p:cNvSpPr txBox="1">
            <a:spLocks/>
          </p:cNvSpPr>
          <p:nvPr/>
        </p:nvSpPr>
        <p:spPr>
          <a:xfrm>
            <a:off x="1130229" y="2863380"/>
            <a:ext cx="12480234" cy="1988345"/>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800" b="1" dirty="0">
                <a:latin typeface="Lub Dub Heavy" panose="020B0603030403020204" pitchFamily="34" charset="77"/>
              </a:rPr>
              <a:t>Common Questions </a:t>
            </a:r>
          </a:p>
          <a:p>
            <a:pPr>
              <a:lnSpc>
                <a:spcPct val="100000"/>
              </a:lnSpc>
            </a:pPr>
            <a:r>
              <a:rPr lang="en-US" sz="4800" b="1" dirty="0">
                <a:latin typeface="Lub Dub Heavy" panose="020B0603030403020204" pitchFamily="34" charset="77"/>
              </a:rPr>
              <a:t>And Helpful Facts</a:t>
            </a:r>
          </a:p>
          <a:p>
            <a:pPr>
              <a:lnSpc>
                <a:spcPct val="100000"/>
              </a:lnSpc>
            </a:pPr>
            <a:r>
              <a:rPr lang="en-US" sz="2800" dirty="0">
                <a:solidFill>
                  <a:srgbClr val="C00000"/>
                </a:solidFill>
                <a:latin typeface="Lub Dub Medium" panose="020B0603030403020204" pitchFamily="34" charset="77"/>
              </a:rPr>
              <a:t>Understanding the oral-heart connection</a:t>
            </a:r>
          </a:p>
        </p:txBody>
      </p:sp>
      <p:pic>
        <p:nvPicPr>
          <p:cNvPr id="6" name="Picture 5">
            <a:extLst>
              <a:ext uri="{FF2B5EF4-FFF2-40B4-BE49-F238E27FC236}">
                <a16:creationId xmlns:a16="http://schemas.microsoft.com/office/drawing/2014/main" id="{0F42D82D-19C6-1B46-6A74-2589FD758FF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046970" y="0"/>
            <a:ext cx="8241030" cy="10287000"/>
          </a:xfrm>
          <a:prstGeom prst="rect">
            <a:avLst/>
          </a:prstGeom>
        </p:spPr>
      </p:pic>
      <p:sp>
        <p:nvSpPr>
          <p:cNvPr id="7" name="Freeform 5" descr="The American Heart Association">
            <a:extLst>
              <a:ext uri="{FF2B5EF4-FFF2-40B4-BE49-F238E27FC236}">
                <a16:creationId xmlns:a16="http://schemas.microsoft.com/office/drawing/2014/main" id="{9AC8AF99-494F-EC74-2273-C99324DAF8F5}"/>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4" name="Rectangle 3">
            <a:extLst>
              <a:ext uri="{FF2B5EF4-FFF2-40B4-BE49-F238E27FC236}">
                <a16:creationId xmlns:a16="http://schemas.microsoft.com/office/drawing/2014/main" id="{DFB4216E-94ED-7F87-FDF3-B78DF2E325FE}"/>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492C15FB-01AF-C2A2-376E-1E132A6460CB}"/>
              </a:ext>
            </a:extLst>
          </p:cNvPr>
          <p:cNvSpPr txBox="1">
            <a:spLocks/>
          </p:cNvSpPr>
          <p:nvPr/>
        </p:nvSpPr>
        <p:spPr>
          <a:xfrm>
            <a:off x="2430708" y="3344352"/>
            <a:ext cx="12480234" cy="1011398"/>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en-US" sz="2800" dirty="0">
              <a:solidFill>
                <a:srgbClr val="C00000"/>
              </a:solidFill>
              <a:latin typeface="Lub Dub Medium" panose="020B0603030403020204" pitchFamily="34" charset="77"/>
            </a:endParaRPr>
          </a:p>
        </p:txBody>
      </p:sp>
      <p:pic>
        <p:nvPicPr>
          <p:cNvPr id="11" name="Picture 10">
            <a:extLst>
              <a:ext uri="{FF2B5EF4-FFF2-40B4-BE49-F238E27FC236}">
                <a16:creationId xmlns:a16="http://schemas.microsoft.com/office/drawing/2014/main" id="{C6AF0C0F-D0AE-55DF-D941-9114A2984008}"/>
              </a:ext>
            </a:extLst>
          </p:cNvPr>
          <p:cNvPicPr>
            <a:picLocks noChangeAspect="1"/>
          </p:cNvPicPr>
          <p:nvPr/>
        </p:nvPicPr>
        <p:blipFill>
          <a:blip r:embed="rId6"/>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293395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2132AD5-9326-1BCA-DAFC-67FD26C4FEFF}"/>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EA8FD59-D1A8-DFDD-541C-E66AF99BD9B3}"/>
              </a:ext>
            </a:extLst>
          </p:cNvPr>
          <p:cNvSpPr txBox="1">
            <a:spLocks/>
          </p:cNvSpPr>
          <p:nvPr/>
        </p:nvSpPr>
        <p:spPr>
          <a:xfrm>
            <a:off x="1148518" y="5105896"/>
            <a:ext cx="8231688" cy="4910414"/>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latin typeface="Lub Dub Bold" panose="020B0603030403020204" pitchFamily="34" charset="77"/>
              </a:rPr>
              <a:t>Common Question 3: </a:t>
            </a:r>
          </a:p>
          <a:p>
            <a:pPr marL="0" indent="0">
              <a:lnSpc>
                <a:spcPct val="100000"/>
              </a:lnSpc>
              <a:buNone/>
            </a:pPr>
            <a:r>
              <a:rPr lang="en-US" dirty="0">
                <a:latin typeface="Lub Dub Medium" panose="020B0603030403020204" pitchFamily="34" charset="77"/>
              </a:rPr>
              <a:t>Why is my dentist checking my blood pressure?</a:t>
            </a:r>
          </a:p>
          <a:p>
            <a:pPr marL="0" indent="0">
              <a:lnSpc>
                <a:spcPct val="100000"/>
              </a:lnSpc>
              <a:buNone/>
            </a:pPr>
            <a:endParaRPr lang="en-US" b="1" dirty="0">
              <a:solidFill>
                <a:srgbClr val="C00000"/>
              </a:solidFill>
              <a:latin typeface="Lub Dub Medium" panose="020B0603030403020204" pitchFamily="34" charset="77"/>
            </a:endParaRPr>
          </a:p>
          <a:p>
            <a:pPr marL="0" indent="0">
              <a:lnSpc>
                <a:spcPct val="100000"/>
              </a:lnSpc>
              <a:buNone/>
            </a:pPr>
            <a:r>
              <a:rPr lang="en-US" b="1" dirty="0">
                <a:solidFill>
                  <a:srgbClr val="C00000"/>
                </a:solidFill>
                <a:latin typeface="Lub Dub Bold" panose="020B0603030403020204" pitchFamily="34" charset="77"/>
              </a:rPr>
              <a:t>Helpful Fact: </a:t>
            </a:r>
          </a:p>
          <a:p>
            <a:pPr marL="0" indent="0">
              <a:lnSpc>
                <a:spcPct val="100000"/>
              </a:lnSpc>
              <a:buNone/>
            </a:pPr>
            <a:r>
              <a:rPr lang="en-US" dirty="0">
                <a:latin typeface="Lub Dub Medium" panose="020B0603030403020204" pitchFamily="34" charset="77"/>
              </a:rPr>
              <a:t>Blood pressure checks can help support your health and safety and may identify concerns early.</a:t>
            </a:r>
          </a:p>
          <a:p>
            <a:pPr>
              <a:lnSpc>
                <a:spcPct val="100000"/>
              </a:lnSpc>
            </a:pPr>
            <a:endParaRPr lang="en-US" b="1" dirty="0">
              <a:latin typeface="Lub Dub Medium" panose="020B0603030403020204" pitchFamily="34" charset="77"/>
            </a:endParaRPr>
          </a:p>
        </p:txBody>
      </p:sp>
      <p:sp>
        <p:nvSpPr>
          <p:cNvPr id="9" name="Title 1">
            <a:extLst>
              <a:ext uri="{FF2B5EF4-FFF2-40B4-BE49-F238E27FC236}">
                <a16:creationId xmlns:a16="http://schemas.microsoft.com/office/drawing/2014/main" id="{2407B156-014B-2521-16C2-E82C6F66D81F}"/>
              </a:ext>
            </a:extLst>
          </p:cNvPr>
          <p:cNvSpPr txBox="1">
            <a:spLocks/>
          </p:cNvSpPr>
          <p:nvPr/>
        </p:nvSpPr>
        <p:spPr>
          <a:xfrm>
            <a:off x="1130229" y="2858356"/>
            <a:ext cx="12480234" cy="1988345"/>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800" b="1" dirty="0">
                <a:latin typeface="Lub Dub Heavy" panose="020B0603030403020204" pitchFamily="34" charset="77"/>
              </a:rPr>
              <a:t>Common Questions </a:t>
            </a:r>
          </a:p>
          <a:p>
            <a:pPr>
              <a:lnSpc>
                <a:spcPct val="100000"/>
              </a:lnSpc>
            </a:pPr>
            <a:r>
              <a:rPr lang="en-US" sz="4800" b="1" dirty="0">
                <a:latin typeface="Lub Dub Heavy" panose="020B0603030403020204" pitchFamily="34" charset="77"/>
              </a:rPr>
              <a:t>And Helpful Facts</a:t>
            </a:r>
          </a:p>
          <a:p>
            <a:pPr>
              <a:lnSpc>
                <a:spcPct val="100000"/>
              </a:lnSpc>
            </a:pPr>
            <a:r>
              <a:rPr lang="en-US" sz="2800" dirty="0">
                <a:solidFill>
                  <a:srgbClr val="C00000"/>
                </a:solidFill>
                <a:latin typeface="Lub Dub Medium" panose="020B0603030403020204" pitchFamily="34" charset="77"/>
              </a:rPr>
              <a:t>Understanding the oral-heart connection</a:t>
            </a:r>
          </a:p>
        </p:txBody>
      </p:sp>
      <p:sp>
        <p:nvSpPr>
          <p:cNvPr id="6" name="Freeform 5" descr="The American Heart Association">
            <a:extLst>
              <a:ext uri="{FF2B5EF4-FFF2-40B4-BE49-F238E27FC236}">
                <a16:creationId xmlns:a16="http://schemas.microsoft.com/office/drawing/2014/main" id="{B92880FC-C5F4-0C1D-B85E-2253772D3726}"/>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Rectangle 12">
            <a:extLst>
              <a:ext uri="{FF2B5EF4-FFF2-40B4-BE49-F238E27FC236}">
                <a16:creationId xmlns:a16="http://schemas.microsoft.com/office/drawing/2014/main" id="{E88D840A-D488-456A-BA20-8929D77834D4}"/>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17BC50E9-AA9F-E4FD-74C1-493E2E8CC813}"/>
              </a:ext>
            </a:extLst>
          </p:cNvPr>
          <p:cNvPicPr>
            <a:picLocks noChangeAspect="1"/>
          </p:cNvPicPr>
          <p:nvPr/>
        </p:nvPicPr>
        <p:blipFill>
          <a:blip r:embed="rId5"/>
          <a:stretch>
            <a:fillRect/>
          </a:stretch>
        </p:blipFill>
        <p:spPr>
          <a:xfrm>
            <a:off x="690086" y="699161"/>
            <a:ext cx="8408194" cy="1573311"/>
          </a:xfrm>
          <a:prstGeom prst="rect">
            <a:avLst/>
          </a:prstGeom>
        </p:spPr>
      </p:pic>
      <p:pic>
        <p:nvPicPr>
          <p:cNvPr id="2" name="Picture 1">
            <a:extLst>
              <a:ext uri="{FF2B5EF4-FFF2-40B4-BE49-F238E27FC236}">
                <a16:creationId xmlns:a16="http://schemas.microsoft.com/office/drawing/2014/main" id="{8505D55B-3169-6E98-0216-A27EC910C67C}"/>
              </a:ext>
            </a:extLst>
          </p:cNvPr>
          <p:cNvPicPr>
            <a:picLocks noChangeAspect="1"/>
          </p:cNvPicPr>
          <p:nvPr/>
        </p:nvPicPr>
        <p:blipFill>
          <a:blip r:embed="rId6"/>
          <a:srcRect l="14082" t="3019" r="42874" b="16284"/>
          <a:stretch>
            <a:fillRect/>
          </a:stretch>
        </p:blipFill>
        <p:spPr>
          <a:xfrm flipH="1">
            <a:off x="10056312" y="-4106"/>
            <a:ext cx="8231688" cy="10291106"/>
          </a:xfrm>
          <a:prstGeom prst="rect">
            <a:avLst/>
          </a:prstGeom>
        </p:spPr>
      </p:pic>
    </p:spTree>
    <p:extLst>
      <p:ext uri="{BB962C8B-B14F-4D97-AF65-F5344CB8AC3E}">
        <p14:creationId xmlns:p14="http://schemas.microsoft.com/office/powerpoint/2010/main" val="2794130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EFC0AF-FB74-3AC1-80A9-5CC8CEDAAAB4}"/>
            </a:ext>
          </a:extLst>
        </p:cNvPr>
        <p:cNvGrpSpPr/>
        <p:nvPr/>
      </p:nvGrpSpPr>
      <p:grpSpPr>
        <a:xfrm>
          <a:off x="0" y="0"/>
          <a:ext cx="0" cy="0"/>
          <a:chOff x="0" y="0"/>
          <a:chExt cx="0" cy="0"/>
        </a:xfrm>
      </p:grpSpPr>
      <p:grpSp>
        <p:nvGrpSpPr>
          <p:cNvPr id="26" name="Group 25">
            <a:extLst>
              <a:ext uri="{FF2B5EF4-FFF2-40B4-BE49-F238E27FC236}">
                <a16:creationId xmlns:a16="http://schemas.microsoft.com/office/drawing/2014/main" id="{5073DD2D-D21D-7780-41CD-628C3743DA23}"/>
              </a:ext>
            </a:extLst>
          </p:cNvPr>
          <p:cNvGrpSpPr/>
          <p:nvPr/>
        </p:nvGrpSpPr>
        <p:grpSpPr>
          <a:xfrm>
            <a:off x="-216" y="0"/>
            <a:ext cx="18302504" cy="10287000"/>
            <a:chOff x="-216" y="0"/>
            <a:chExt cx="18302504" cy="10287000"/>
          </a:xfrm>
        </p:grpSpPr>
        <p:sp>
          <p:nvSpPr>
            <p:cNvPr id="17" name="Rectangle 16">
              <a:extLst>
                <a:ext uri="{FF2B5EF4-FFF2-40B4-BE49-F238E27FC236}">
                  <a16:creationId xmlns:a16="http://schemas.microsoft.com/office/drawing/2014/main" id="{9A034621-9F31-4202-CFE6-144BC31C2AA6}"/>
                </a:ext>
              </a:extLst>
            </p:cNvPr>
            <p:cNvSpPr/>
            <p:nvPr/>
          </p:nvSpPr>
          <p:spPr>
            <a:xfrm>
              <a:off x="13230225" y="0"/>
              <a:ext cx="5057775" cy="10287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D4034AF9-9702-00E0-327E-FCDEB1F5AD75}"/>
                </a:ext>
              </a:extLst>
            </p:cNvPr>
            <p:cNvGrpSpPr/>
            <p:nvPr/>
          </p:nvGrpSpPr>
          <p:grpSpPr>
            <a:xfrm>
              <a:off x="-216" y="4887715"/>
              <a:ext cx="18302504" cy="2494047"/>
              <a:chOff x="2715042" y="5696290"/>
              <a:chExt cx="15572958" cy="2122107"/>
            </a:xfrm>
          </p:grpSpPr>
          <p:pic>
            <p:nvPicPr>
              <p:cNvPr id="18" name="Picture 17">
                <a:extLst>
                  <a:ext uri="{FF2B5EF4-FFF2-40B4-BE49-F238E27FC236}">
                    <a16:creationId xmlns:a16="http://schemas.microsoft.com/office/drawing/2014/main" id="{FF8B3B95-5E3E-A3C6-7689-3FA68788E3F4}"/>
                  </a:ext>
                </a:extLst>
              </p:cNvPr>
              <p:cNvPicPr>
                <a:picLocks noChangeAspect="1"/>
              </p:cNvPicPr>
              <p:nvPr/>
            </p:nvPicPr>
            <p:blipFill>
              <a:blip r:embed="rId4"/>
              <a:stretch>
                <a:fillRect/>
              </a:stretch>
            </p:blipFill>
            <p:spPr>
              <a:xfrm>
                <a:off x="2715042" y="5696290"/>
                <a:ext cx="3108238" cy="2099787"/>
              </a:xfrm>
              <a:prstGeom prst="rect">
                <a:avLst/>
              </a:prstGeom>
            </p:spPr>
          </p:pic>
          <p:pic>
            <p:nvPicPr>
              <p:cNvPr id="21" name="Picture 20">
                <a:extLst>
                  <a:ext uri="{FF2B5EF4-FFF2-40B4-BE49-F238E27FC236}">
                    <a16:creationId xmlns:a16="http://schemas.microsoft.com/office/drawing/2014/main" id="{103FEA96-CCC3-1F64-5CE4-1DD95894888D}"/>
                  </a:ext>
                </a:extLst>
              </p:cNvPr>
              <p:cNvPicPr>
                <a:picLocks noChangeAspect="1"/>
              </p:cNvPicPr>
              <p:nvPr/>
            </p:nvPicPr>
            <p:blipFill>
              <a:blip r:embed="rId5"/>
              <a:stretch>
                <a:fillRect/>
              </a:stretch>
            </p:blipFill>
            <p:spPr>
              <a:xfrm>
                <a:off x="5823280" y="5696313"/>
                <a:ext cx="3141243" cy="2122084"/>
              </a:xfrm>
              <a:prstGeom prst="rect">
                <a:avLst/>
              </a:prstGeom>
            </p:spPr>
          </p:pic>
          <p:pic>
            <p:nvPicPr>
              <p:cNvPr id="22" name="Picture 21">
                <a:extLst>
                  <a:ext uri="{FF2B5EF4-FFF2-40B4-BE49-F238E27FC236}">
                    <a16:creationId xmlns:a16="http://schemas.microsoft.com/office/drawing/2014/main" id="{24253165-8DB4-EFD8-27F6-8EBB41CC401D}"/>
                  </a:ext>
                </a:extLst>
              </p:cNvPr>
              <p:cNvPicPr>
                <a:picLocks noChangeAspect="1"/>
              </p:cNvPicPr>
              <p:nvPr/>
            </p:nvPicPr>
            <p:blipFill>
              <a:blip r:embed="rId6"/>
              <a:stretch>
                <a:fillRect/>
              </a:stretch>
            </p:blipFill>
            <p:spPr>
              <a:xfrm>
                <a:off x="8964523" y="5696308"/>
                <a:ext cx="3108238" cy="2099787"/>
              </a:xfrm>
              <a:prstGeom prst="rect">
                <a:avLst/>
              </a:prstGeom>
            </p:spPr>
          </p:pic>
          <p:pic>
            <p:nvPicPr>
              <p:cNvPr id="23" name="Picture 22">
                <a:extLst>
                  <a:ext uri="{FF2B5EF4-FFF2-40B4-BE49-F238E27FC236}">
                    <a16:creationId xmlns:a16="http://schemas.microsoft.com/office/drawing/2014/main" id="{641642D5-3CCB-6EF5-DF45-726D819BAC2C}"/>
                  </a:ext>
                </a:extLst>
              </p:cNvPr>
              <p:cNvPicPr>
                <a:picLocks noChangeAspect="1"/>
              </p:cNvPicPr>
              <p:nvPr/>
            </p:nvPicPr>
            <p:blipFill>
              <a:blip r:embed="rId7"/>
              <a:stretch>
                <a:fillRect/>
              </a:stretch>
            </p:blipFill>
            <p:spPr>
              <a:xfrm>
                <a:off x="15179762" y="5696305"/>
                <a:ext cx="3108238" cy="2099787"/>
              </a:xfrm>
              <a:prstGeom prst="rect">
                <a:avLst/>
              </a:prstGeom>
            </p:spPr>
          </p:pic>
          <p:pic>
            <p:nvPicPr>
              <p:cNvPr id="24" name="Picture 23">
                <a:extLst>
                  <a:ext uri="{FF2B5EF4-FFF2-40B4-BE49-F238E27FC236}">
                    <a16:creationId xmlns:a16="http://schemas.microsoft.com/office/drawing/2014/main" id="{3EAB4C1D-7BDC-0617-F5F4-74A8289FF21A}"/>
                  </a:ext>
                </a:extLst>
              </p:cNvPr>
              <p:cNvPicPr>
                <a:picLocks noChangeAspect="1"/>
              </p:cNvPicPr>
              <p:nvPr/>
            </p:nvPicPr>
            <p:blipFill>
              <a:blip r:embed="rId8"/>
              <a:stretch>
                <a:fillRect/>
              </a:stretch>
            </p:blipFill>
            <p:spPr>
              <a:xfrm>
                <a:off x="12072761" y="5696308"/>
                <a:ext cx="3108239" cy="2099788"/>
              </a:xfrm>
              <a:prstGeom prst="rect">
                <a:avLst/>
              </a:prstGeom>
            </p:spPr>
          </p:pic>
        </p:grpSp>
      </p:grpSp>
      <p:sp>
        <p:nvSpPr>
          <p:cNvPr id="27" name="Content Placeholder 2">
            <a:extLst>
              <a:ext uri="{FF2B5EF4-FFF2-40B4-BE49-F238E27FC236}">
                <a16:creationId xmlns:a16="http://schemas.microsoft.com/office/drawing/2014/main" id="{9196F48F-EECA-82B7-7BCD-BBA2AF603BAE}"/>
              </a:ext>
            </a:extLst>
          </p:cNvPr>
          <p:cNvSpPr txBox="1">
            <a:spLocks/>
          </p:cNvSpPr>
          <p:nvPr/>
        </p:nvSpPr>
        <p:spPr>
          <a:xfrm>
            <a:off x="281914" y="7763917"/>
            <a:ext cx="5468084" cy="2494032"/>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1200"/>
              </a:spcAft>
            </a:pPr>
            <a:r>
              <a:rPr lang="en-US" sz="2800" dirty="0">
                <a:latin typeface="Lub Dub Medium" panose="020B0603030403020204" pitchFamily="34" charset="77"/>
              </a:rPr>
              <a:t>Brushing and flossing can help keep gums healthier.</a:t>
            </a:r>
          </a:p>
          <a:p>
            <a:pPr>
              <a:lnSpc>
                <a:spcPct val="100000"/>
              </a:lnSpc>
              <a:spcBef>
                <a:spcPts val="0"/>
              </a:spcBef>
              <a:spcAft>
                <a:spcPts val="1200"/>
              </a:spcAft>
            </a:pPr>
            <a:r>
              <a:rPr lang="en-US" sz="2800" dirty="0">
                <a:latin typeface="Lub Dub Medium" panose="020B0603030403020204" pitchFamily="34" charset="77"/>
              </a:rPr>
              <a:t>Regular dental visits can help catch problems early.</a:t>
            </a:r>
          </a:p>
        </p:txBody>
      </p:sp>
      <p:sp>
        <p:nvSpPr>
          <p:cNvPr id="28" name="Content Placeholder 2">
            <a:extLst>
              <a:ext uri="{FF2B5EF4-FFF2-40B4-BE49-F238E27FC236}">
                <a16:creationId xmlns:a16="http://schemas.microsoft.com/office/drawing/2014/main" id="{23F0C3E2-633D-513C-EAA5-769282A49FD9}"/>
              </a:ext>
            </a:extLst>
          </p:cNvPr>
          <p:cNvSpPr txBox="1">
            <a:spLocks/>
          </p:cNvSpPr>
          <p:nvPr/>
        </p:nvSpPr>
        <p:spPr>
          <a:xfrm>
            <a:off x="13108305" y="7763917"/>
            <a:ext cx="5072063" cy="2796935"/>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1200"/>
              </a:spcAft>
            </a:pPr>
            <a:r>
              <a:rPr lang="en-US" sz="2800" dirty="0">
                <a:latin typeface="Lub Dub Medium" panose="020B0603030403020204" pitchFamily="34" charset="77"/>
              </a:rPr>
              <a:t>Tobacco-free habits can support overall health.</a:t>
            </a:r>
          </a:p>
          <a:p>
            <a:pPr>
              <a:lnSpc>
                <a:spcPct val="100000"/>
              </a:lnSpc>
              <a:spcBef>
                <a:spcPts val="0"/>
              </a:spcBef>
              <a:spcAft>
                <a:spcPts val="1200"/>
              </a:spcAft>
            </a:pPr>
            <a:r>
              <a:rPr lang="en-US" sz="2800" dirty="0">
                <a:latin typeface="Lub Dub Medium" panose="020B0603030403020204" pitchFamily="34" charset="77"/>
              </a:rPr>
              <a:t>Small changes over time can make a difference.</a:t>
            </a:r>
          </a:p>
          <a:p>
            <a:pPr>
              <a:lnSpc>
                <a:spcPct val="100000"/>
              </a:lnSpc>
              <a:spcBef>
                <a:spcPts val="0"/>
              </a:spcBef>
              <a:spcAft>
                <a:spcPts val="1200"/>
              </a:spcAft>
            </a:pPr>
            <a:endParaRPr lang="en-US" sz="2800" dirty="0">
              <a:latin typeface="Lub Dub Medium" panose="020B0603030403020204" pitchFamily="34" charset="77"/>
            </a:endParaRPr>
          </a:p>
          <a:p>
            <a:pPr>
              <a:lnSpc>
                <a:spcPct val="100000"/>
              </a:lnSpc>
              <a:spcBef>
                <a:spcPts val="0"/>
              </a:spcBef>
              <a:spcAft>
                <a:spcPts val="1200"/>
              </a:spcAft>
            </a:pPr>
            <a:endParaRPr lang="en-US" sz="2800" dirty="0">
              <a:latin typeface="Lub Dub Medium" panose="020B0603030403020204" pitchFamily="34" charset="77"/>
            </a:endParaRPr>
          </a:p>
        </p:txBody>
      </p:sp>
      <p:sp>
        <p:nvSpPr>
          <p:cNvPr id="31" name="Title 1">
            <a:extLst>
              <a:ext uri="{FF2B5EF4-FFF2-40B4-BE49-F238E27FC236}">
                <a16:creationId xmlns:a16="http://schemas.microsoft.com/office/drawing/2014/main" id="{DABD9270-9219-09F3-09DB-69B070841860}"/>
              </a:ext>
            </a:extLst>
          </p:cNvPr>
          <p:cNvSpPr txBox="1">
            <a:spLocks/>
          </p:cNvSpPr>
          <p:nvPr/>
        </p:nvSpPr>
        <p:spPr>
          <a:xfrm>
            <a:off x="816521" y="2176545"/>
            <a:ext cx="17485767" cy="1988345"/>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nSpc>
                <a:spcPct val="100000"/>
              </a:lnSpc>
            </a:pPr>
            <a:r>
              <a:rPr lang="en-US" sz="4800" b="1" dirty="0">
                <a:latin typeface="Lub Dub Heavy" panose="020B0603030403020204" pitchFamily="34" charset="77"/>
              </a:rPr>
              <a:t>Simple Ways To Care For Your Mouth And Heart</a:t>
            </a:r>
          </a:p>
        </p:txBody>
      </p:sp>
      <p:sp>
        <p:nvSpPr>
          <p:cNvPr id="34" name="Content Placeholder 2">
            <a:extLst>
              <a:ext uri="{FF2B5EF4-FFF2-40B4-BE49-F238E27FC236}">
                <a16:creationId xmlns:a16="http://schemas.microsoft.com/office/drawing/2014/main" id="{3A53B239-A72A-ACBC-D0B0-A8A28C6474DB}"/>
              </a:ext>
            </a:extLst>
          </p:cNvPr>
          <p:cNvSpPr txBox="1">
            <a:spLocks/>
          </p:cNvSpPr>
          <p:nvPr/>
        </p:nvSpPr>
        <p:spPr>
          <a:xfrm>
            <a:off x="816521" y="3604618"/>
            <a:ext cx="16607334" cy="1220178"/>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spcBef>
                <a:spcPts val="0"/>
              </a:spcBef>
              <a:spcAft>
                <a:spcPts val="2700"/>
              </a:spcAft>
              <a:buFont typeface="Arial" panose="020B0604020202020204" pitchFamily="34" charset="0"/>
              <a:buNone/>
            </a:pPr>
            <a:r>
              <a:rPr lang="en-US" sz="2800" dirty="0">
                <a:latin typeface="Lub Dub Medium" panose="020B0603030403020204" pitchFamily="34" charset="77"/>
              </a:rPr>
              <a:t>Small daily habits can support both oral health and heart health. You can start with small steps that feel doable.</a:t>
            </a:r>
          </a:p>
          <a:p>
            <a:pPr>
              <a:lnSpc>
                <a:spcPct val="100000"/>
              </a:lnSpc>
              <a:spcBef>
                <a:spcPts val="0"/>
              </a:spcBef>
              <a:spcAft>
                <a:spcPts val="2700"/>
              </a:spcAft>
            </a:pPr>
            <a:endParaRPr lang="en-US" sz="2800" dirty="0">
              <a:latin typeface="Lub Dub Medium" panose="020B0603030403020204" pitchFamily="34" charset="77"/>
            </a:endParaRPr>
          </a:p>
        </p:txBody>
      </p:sp>
      <p:sp>
        <p:nvSpPr>
          <p:cNvPr id="35" name="Freeform 5" descr="The American Heart Association">
            <a:extLst>
              <a:ext uri="{FF2B5EF4-FFF2-40B4-BE49-F238E27FC236}">
                <a16:creationId xmlns:a16="http://schemas.microsoft.com/office/drawing/2014/main" id="{AC70ADDA-C2FA-11BD-ADBE-F54B29752131}"/>
              </a:ext>
            </a:extLst>
          </p:cNvPr>
          <p:cNvSpPr/>
          <p:nvPr/>
        </p:nvSpPr>
        <p:spPr>
          <a:xfrm>
            <a:off x="16253594" y="569151"/>
            <a:ext cx="1562223" cy="843601"/>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9"/>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36" name="Content Placeholder 2">
            <a:extLst>
              <a:ext uri="{FF2B5EF4-FFF2-40B4-BE49-F238E27FC236}">
                <a16:creationId xmlns:a16="http://schemas.microsoft.com/office/drawing/2014/main" id="{100CA4F2-C6C9-7312-2737-B1116A5698A0}"/>
              </a:ext>
            </a:extLst>
          </p:cNvPr>
          <p:cNvSpPr txBox="1">
            <a:spLocks/>
          </p:cNvSpPr>
          <p:nvPr/>
        </p:nvSpPr>
        <p:spPr>
          <a:xfrm>
            <a:off x="5903397" y="7763917"/>
            <a:ext cx="6873756" cy="2494032"/>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1200"/>
              </a:spcAft>
            </a:pPr>
            <a:r>
              <a:rPr lang="en-US" sz="2800" dirty="0">
                <a:latin typeface="Lub Dub Medium" panose="020B0603030403020204" pitchFamily="34" charset="77"/>
              </a:rPr>
              <a:t>Knowing and managing your blood pressure can support heart health.</a:t>
            </a:r>
          </a:p>
          <a:p>
            <a:pPr>
              <a:lnSpc>
                <a:spcPct val="100000"/>
              </a:lnSpc>
              <a:spcBef>
                <a:spcPts val="0"/>
              </a:spcBef>
              <a:spcAft>
                <a:spcPts val="1200"/>
              </a:spcAft>
            </a:pPr>
            <a:r>
              <a:rPr lang="en-US" sz="2800" dirty="0">
                <a:latin typeface="Lub Dub Medium" panose="020B0603030403020204" pitchFamily="34" charset="77"/>
              </a:rPr>
              <a:t>Food and drink choices can affect both your mouth and heart.</a:t>
            </a:r>
          </a:p>
          <a:p>
            <a:pPr>
              <a:lnSpc>
                <a:spcPct val="100000"/>
              </a:lnSpc>
              <a:spcBef>
                <a:spcPts val="0"/>
              </a:spcBef>
              <a:spcAft>
                <a:spcPts val="1200"/>
              </a:spcAft>
            </a:pPr>
            <a:endParaRPr lang="en-US" sz="2800" dirty="0">
              <a:latin typeface="Lub Dub Medium" panose="020B0603030403020204" pitchFamily="34" charset="77"/>
            </a:endParaRPr>
          </a:p>
        </p:txBody>
      </p:sp>
      <p:sp>
        <p:nvSpPr>
          <p:cNvPr id="3" name="Rectangle 2">
            <a:extLst>
              <a:ext uri="{FF2B5EF4-FFF2-40B4-BE49-F238E27FC236}">
                <a16:creationId xmlns:a16="http://schemas.microsoft.com/office/drawing/2014/main" id="{C18C9F78-D0ED-AD02-8CDE-6A6396080578}"/>
              </a:ext>
            </a:extLst>
          </p:cNvPr>
          <p:cNvSpPr/>
          <p:nvPr/>
        </p:nvSpPr>
        <p:spPr>
          <a:xfrm>
            <a:off x="160508" y="29051"/>
            <a:ext cx="18127492"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1890D00-B74B-8F48-D53B-ACF2EFF44370}"/>
              </a:ext>
            </a:extLst>
          </p:cNvPr>
          <p:cNvPicPr>
            <a:picLocks noChangeAspect="1"/>
          </p:cNvPicPr>
          <p:nvPr/>
        </p:nvPicPr>
        <p:blipFill>
          <a:blip r:embed="rId10"/>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788308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689B6-7D66-0602-4428-0F8F1145E80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B94336-151E-839E-7DAE-1C5F523A7444}"/>
              </a:ext>
            </a:extLst>
          </p:cNvPr>
          <p:cNvSpPr>
            <a:spLocks noGrp="1"/>
          </p:cNvSpPr>
          <p:nvPr>
            <p:ph type="title"/>
          </p:nvPr>
        </p:nvSpPr>
        <p:spPr>
          <a:xfrm>
            <a:off x="1417955" y="2518506"/>
            <a:ext cx="7915053" cy="1836731"/>
          </a:xfrm>
        </p:spPr>
        <p:txBody>
          <a:bodyPr>
            <a:normAutofit/>
          </a:bodyPr>
          <a:lstStyle/>
          <a:p>
            <a:r>
              <a:rPr lang="en-US" sz="4800" b="1" dirty="0">
                <a:latin typeface="Lub Dub Heavy" panose="020B0603030403020204" pitchFamily="34" charset="77"/>
              </a:rPr>
              <a:t>Making the Most of Your Dental Visit</a:t>
            </a:r>
            <a:endParaRPr lang="en-US" sz="4800" b="1" dirty="0">
              <a:solidFill>
                <a:srgbClr val="202020"/>
              </a:solidFill>
              <a:latin typeface="Lub Dub Heavy" panose="020B0603030403020204" pitchFamily="34" charset="77"/>
            </a:endParaRPr>
          </a:p>
        </p:txBody>
      </p:sp>
      <p:grpSp>
        <p:nvGrpSpPr>
          <p:cNvPr id="11" name="Group 16">
            <a:extLst>
              <a:ext uri="{FF2B5EF4-FFF2-40B4-BE49-F238E27FC236}">
                <a16:creationId xmlns:a16="http://schemas.microsoft.com/office/drawing/2014/main" id="{BCCEC625-42FE-F853-FBEE-32BC3700C879}"/>
              </a:ext>
              <a:ext uri="{C183D7F6-B498-43B3-948B-1728B52AA6E4}">
                <adec:decorative xmlns:adec="http://schemas.microsoft.com/office/drawing/2017/decorative" val="1"/>
              </a:ext>
            </a:extLst>
          </p:cNvPr>
          <p:cNvGrpSpPr/>
          <p:nvPr/>
        </p:nvGrpSpPr>
        <p:grpSpPr>
          <a:xfrm>
            <a:off x="10058400" y="1671351"/>
            <a:ext cx="8239078" cy="1338549"/>
            <a:chOff x="0" y="0"/>
            <a:chExt cx="2169963" cy="352540"/>
          </a:xfrm>
          <a:solidFill>
            <a:srgbClr val="C00000"/>
          </a:solidFill>
        </p:grpSpPr>
        <p:sp>
          <p:nvSpPr>
            <p:cNvPr id="12" name="Freeform 17">
              <a:extLst>
                <a:ext uri="{FF2B5EF4-FFF2-40B4-BE49-F238E27FC236}">
                  <a16:creationId xmlns:a16="http://schemas.microsoft.com/office/drawing/2014/main" id="{ACF8E073-059C-32DE-16FC-9D7003F6C834}"/>
                </a:ext>
              </a:extLst>
            </p:cNvPr>
            <p:cNvSpPr/>
            <p:nvPr/>
          </p:nvSpPr>
          <p:spPr>
            <a:xfrm>
              <a:off x="0" y="0"/>
              <a:ext cx="2169963" cy="352540"/>
            </a:xfrm>
            <a:custGeom>
              <a:avLst/>
              <a:gdLst/>
              <a:ahLst/>
              <a:cxnLst/>
              <a:rect l="l" t="t" r="r" b="b"/>
              <a:pathLst>
                <a:path w="2169963" h="352540">
                  <a:moveTo>
                    <a:pt x="0" y="0"/>
                  </a:moveTo>
                  <a:lnTo>
                    <a:pt x="2169963" y="0"/>
                  </a:lnTo>
                  <a:lnTo>
                    <a:pt x="2169963" y="352540"/>
                  </a:lnTo>
                  <a:lnTo>
                    <a:pt x="0" y="35254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TextBox 18">
              <a:extLst>
                <a:ext uri="{FF2B5EF4-FFF2-40B4-BE49-F238E27FC236}">
                  <a16:creationId xmlns:a16="http://schemas.microsoft.com/office/drawing/2014/main" id="{A890D2F7-50A0-7663-3592-8FE9B6592298}"/>
                </a:ext>
              </a:extLst>
            </p:cNvPr>
            <p:cNvSpPr txBox="1"/>
            <p:nvPr/>
          </p:nvSpPr>
          <p:spPr>
            <a:xfrm>
              <a:off x="0" y="-57150"/>
              <a:ext cx="2169963" cy="409690"/>
            </a:xfrm>
            <a:prstGeom prst="rect">
              <a:avLst/>
            </a:prstGeom>
            <a:grpFill/>
          </p:spPr>
          <p:txBody>
            <a:bodyPr lIns="50800" tIns="50800" rIns="50800" bIns="50800" rtlCol="0" anchor="ctr"/>
            <a:lstStyle/>
            <a:p>
              <a:pPr marL="0" marR="0" lvl="0" indent="0" algn="ctr" defTabSz="914400" rtl="0" eaLnBrk="1" fontAlgn="auto" latinLnBrk="0" hangingPunct="1">
                <a:lnSpc>
                  <a:spcPts val="3396"/>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Lub Dub Medium"/>
                <a:ea typeface="+mn-ea"/>
                <a:cs typeface="+mn-cs"/>
              </a:endParaRPr>
            </a:p>
          </p:txBody>
        </p:sp>
      </p:grpSp>
      <p:sp>
        <p:nvSpPr>
          <p:cNvPr id="14" name="TextBox 13">
            <a:extLst>
              <a:ext uri="{FF2B5EF4-FFF2-40B4-BE49-F238E27FC236}">
                <a16:creationId xmlns:a16="http://schemas.microsoft.com/office/drawing/2014/main" id="{7127821B-F3A9-D4E2-83E1-5695002D96A8}"/>
              </a:ext>
              <a:ext uri="{C183D7F6-B498-43B3-948B-1728B52AA6E4}">
                <adec:decorative xmlns:adec="http://schemas.microsoft.com/office/drawing/2017/decorative" val="0"/>
              </a:ext>
            </a:extLst>
          </p:cNvPr>
          <p:cNvSpPr txBox="1"/>
          <p:nvPr/>
        </p:nvSpPr>
        <p:spPr>
          <a:xfrm>
            <a:off x="1598710" y="4206324"/>
            <a:ext cx="7772399" cy="861774"/>
          </a:xfrm>
          <a:prstGeom prst="rect">
            <a:avLst/>
          </a:prstGeom>
        </p:spPr>
        <p:txBody>
          <a:bodyPr wrap="square" lIns="0" tIns="0" rIns="0" bIns="0" rtlCol="0" anchor="t">
            <a:spAutoFit/>
          </a:bodyPr>
          <a:lstStyle/>
          <a:p>
            <a:pPr defTabSz="914400">
              <a:defRPr/>
            </a:pPr>
            <a:r>
              <a:rPr lang="en-US" sz="2800" dirty="0">
                <a:latin typeface="Lub Dub Medium" panose="020B0603030403020204" pitchFamily="34" charset="77"/>
              </a:rPr>
              <a:t>A dental visit can be one more opportunity to support your overall health.</a:t>
            </a:r>
          </a:p>
        </p:txBody>
      </p:sp>
      <p:sp>
        <p:nvSpPr>
          <p:cNvPr id="4" name="TextBox 6">
            <a:extLst>
              <a:ext uri="{FF2B5EF4-FFF2-40B4-BE49-F238E27FC236}">
                <a16:creationId xmlns:a16="http://schemas.microsoft.com/office/drawing/2014/main" id="{1327875B-9CDF-9FB0-3B8B-205B4B5D1B65}"/>
              </a:ext>
            </a:extLst>
          </p:cNvPr>
          <p:cNvSpPr txBox="1"/>
          <p:nvPr/>
        </p:nvSpPr>
        <p:spPr>
          <a:xfrm>
            <a:off x="1598710" y="5369504"/>
            <a:ext cx="7564033" cy="4139595"/>
          </a:xfrm>
          <a:prstGeom prst="rect">
            <a:avLst/>
          </a:prstGeom>
        </p:spPr>
        <p:txBody>
          <a:bodyPr wrap="square" lIns="0" tIns="0" rIns="0" bIns="0" rtlCol="0" anchor="t">
            <a:spAutoFit/>
          </a:bodyPr>
          <a:lstStyle/>
          <a:p>
            <a:pPr marL="457200" indent="-457200">
              <a:lnSpc>
                <a:spcPct val="100000"/>
              </a:lnSpc>
              <a:spcBef>
                <a:spcPts val="0"/>
              </a:spcBef>
              <a:spcAft>
                <a:spcPts val="1800"/>
              </a:spcAft>
              <a:buFont typeface="Arial" panose="020B0604020202020204" pitchFamily="34" charset="0"/>
              <a:buChar char="•"/>
            </a:pPr>
            <a:r>
              <a:rPr lang="en-US" sz="2800" dirty="0">
                <a:latin typeface="Lub Dub Medium" panose="020B0603030403020204" pitchFamily="34" charset="77"/>
              </a:rPr>
              <a:t>Sharing health updates can help your dental team care for you safely.</a:t>
            </a:r>
          </a:p>
          <a:p>
            <a:pPr marL="457200" indent="-457200">
              <a:lnSpc>
                <a:spcPct val="100000"/>
              </a:lnSpc>
              <a:spcBef>
                <a:spcPts val="0"/>
              </a:spcBef>
              <a:spcAft>
                <a:spcPts val="1800"/>
              </a:spcAft>
              <a:buFont typeface="Arial" panose="020B0604020202020204" pitchFamily="34" charset="0"/>
              <a:buChar char="•"/>
            </a:pPr>
            <a:r>
              <a:rPr lang="en-US" sz="2800" dirty="0">
                <a:latin typeface="Lub Dub Medium" panose="020B0603030403020204" pitchFamily="34" charset="77"/>
              </a:rPr>
              <a:t>Talking about bleeding gums, pain, or changes in your mouth can be helpful.</a:t>
            </a:r>
          </a:p>
          <a:p>
            <a:pPr marL="457200" indent="-457200">
              <a:lnSpc>
                <a:spcPct val="100000"/>
              </a:lnSpc>
              <a:spcBef>
                <a:spcPts val="0"/>
              </a:spcBef>
              <a:spcAft>
                <a:spcPts val="1800"/>
              </a:spcAft>
              <a:buFont typeface="Arial" panose="020B0604020202020204" pitchFamily="34" charset="0"/>
              <a:buChar char="•"/>
            </a:pPr>
            <a:r>
              <a:rPr lang="en-US" sz="2800" dirty="0">
                <a:latin typeface="Lub Dub Medium" panose="020B0603030403020204" pitchFamily="34" charset="77"/>
              </a:rPr>
              <a:t>Asking questions about blood pressure or next steps can support understanding.</a:t>
            </a:r>
          </a:p>
          <a:p>
            <a:pPr marL="457200" indent="-457200">
              <a:lnSpc>
                <a:spcPct val="100000"/>
              </a:lnSpc>
              <a:spcBef>
                <a:spcPts val="0"/>
              </a:spcBef>
              <a:spcAft>
                <a:spcPts val="1800"/>
              </a:spcAft>
              <a:buFont typeface="Arial" panose="020B0604020202020204" pitchFamily="34" charset="0"/>
              <a:buChar char="•"/>
            </a:pPr>
            <a:r>
              <a:rPr lang="en-US" sz="2800" dirty="0">
                <a:latin typeface="Lub Dub Medium" panose="020B0603030403020204" pitchFamily="34" charset="77"/>
              </a:rPr>
              <a:t>Follow-up care may help connect dental and overall health needs.</a:t>
            </a:r>
          </a:p>
        </p:txBody>
      </p:sp>
      <p:pic>
        <p:nvPicPr>
          <p:cNvPr id="3" name="Picture 2">
            <a:extLst>
              <a:ext uri="{FF2B5EF4-FFF2-40B4-BE49-F238E27FC236}">
                <a16:creationId xmlns:a16="http://schemas.microsoft.com/office/drawing/2014/main" id="{ABF0E64C-466C-6FC1-0CC5-2612E32C7012}"/>
              </a:ext>
            </a:extLst>
          </p:cNvPr>
          <p:cNvPicPr>
            <a:picLocks noChangeAspect="1"/>
          </p:cNvPicPr>
          <p:nvPr/>
        </p:nvPicPr>
        <p:blipFill>
          <a:blip r:embed="rId3" cstate="hqprint">
            <a:extLst>
              <a:ext uri="{28A0092B-C50C-407E-A947-70E740481C1C}">
                <a14:useLocalDpi xmlns:a14="http://schemas.microsoft.com/office/drawing/2010/main"/>
              </a:ext>
            </a:extLst>
          </a:blip>
          <a:srcRect l="20226" r="15140"/>
          <a:stretch>
            <a:fillRect/>
          </a:stretch>
        </p:blipFill>
        <p:spPr>
          <a:xfrm>
            <a:off x="10058400" y="0"/>
            <a:ext cx="8239078" cy="10287000"/>
          </a:xfrm>
          <a:prstGeom prst="rect">
            <a:avLst/>
          </a:prstGeom>
          <a:ln>
            <a:solidFill>
              <a:schemeClr val="bg1"/>
            </a:solidFill>
          </a:ln>
          <a:effectLst/>
        </p:spPr>
      </p:pic>
      <p:sp>
        <p:nvSpPr>
          <p:cNvPr id="9" name="Rectangle 8">
            <a:extLst>
              <a:ext uri="{FF2B5EF4-FFF2-40B4-BE49-F238E27FC236}">
                <a16:creationId xmlns:a16="http://schemas.microsoft.com/office/drawing/2014/main" id="{BD48B962-412A-E4B0-54B2-96195A0A7B47}"/>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44D0FFC2-B89D-CCDE-9162-78B1CAD8BBCD}"/>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2909030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D5564-FDE2-F3A6-DB47-BDF87697F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E0C92-3847-50DC-AD8F-2446605F440B}"/>
              </a:ext>
            </a:extLst>
          </p:cNvPr>
          <p:cNvSpPr>
            <a:spLocks noGrp="1"/>
          </p:cNvSpPr>
          <p:nvPr>
            <p:ph type="title"/>
          </p:nvPr>
        </p:nvSpPr>
        <p:spPr>
          <a:xfrm>
            <a:off x="1351279" y="2405129"/>
            <a:ext cx="8408194" cy="2157412"/>
          </a:xfrm>
        </p:spPr>
        <p:txBody>
          <a:bodyPr/>
          <a:lstStyle/>
          <a:p>
            <a:r>
              <a:rPr lang="en-US" sz="4800" b="1" dirty="0">
                <a:latin typeface="Lub Dub Heavy" panose="020B0603030403020204" pitchFamily="34" charset="77"/>
              </a:rPr>
              <a:t>Helpful Questions For Your Dental Or Medical Visit</a:t>
            </a:r>
          </a:p>
        </p:txBody>
      </p:sp>
      <p:sp>
        <p:nvSpPr>
          <p:cNvPr id="3" name="Content Placeholder 2">
            <a:extLst>
              <a:ext uri="{FF2B5EF4-FFF2-40B4-BE49-F238E27FC236}">
                <a16:creationId xmlns:a16="http://schemas.microsoft.com/office/drawing/2014/main" id="{D213F946-AE2F-9E80-B076-FBE2375D166A}"/>
              </a:ext>
            </a:extLst>
          </p:cNvPr>
          <p:cNvSpPr>
            <a:spLocks noGrp="1"/>
          </p:cNvSpPr>
          <p:nvPr>
            <p:ph sz="half" idx="1"/>
          </p:nvPr>
        </p:nvSpPr>
        <p:spPr>
          <a:xfrm>
            <a:off x="1351279" y="4377436"/>
            <a:ext cx="8408194" cy="5613400"/>
          </a:xfrm>
        </p:spPr>
        <p:txBody>
          <a:bodyPr>
            <a:noAutofit/>
          </a:bodyPr>
          <a:lstStyle/>
          <a:p>
            <a:pPr>
              <a:lnSpc>
                <a:spcPct val="100000"/>
              </a:lnSpc>
              <a:spcBef>
                <a:spcPts val="0"/>
              </a:spcBef>
              <a:spcAft>
                <a:spcPts val="1200"/>
              </a:spcAft>
            </a:pPr>
            <a:r>
              <a:rPr lang="en-US" sz="2800" dirty="0">
                <a:solidFill>
                  <a:schemeClr val="tx1"/>
                </a:solidFill>
                <a:latin typeface="Lub Dub Medium" panose="020B0603030403020204" pitchFamily="34" charset="77"/>
              </a:rPr>
              <a:t>A simple question can help you better understand your care.</a:t>
            </a:r>
          </a:p>
          <a:p>
            <a:pPr marL="571500" indent="-5715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Do my gums look healthy?</a:t>
            </a:r>
          </a:p>
          <a:p>
            <a:pPr marL="571500" indent="-5715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What does my blood pressure reading mean?</a:t>
            </a:r>
          </a:p>
          <a:p>
            <a:pPr marL="571500" indent="-5715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Would follow-up care be helpful?</a:t>
            </a:r>
          </a:p>
          <a:p>
            <a:pPr marL="571500" indent="-5715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What is one step that I can take?</a:t>
            </a:r>
          </a:p>
          <a:p>
            <a:pPr marL="571500" indent="-571500">
              <a:lnSpc>
                <a:spcPct val="100000"/>
              </a:lnSpc>
              <a:spcBef>
                <a:spcPts val="0"/>
              </a:spcBef>
              <a:spcAft>
                <a:spcPts val="1200"/>
              </a:spcAft>
              <a:buFont typeface="Arial" panose="020B0604020202020204" pitchFamily="34" charset="0"/>
              <a:buChar char="•"/>
            </a:pPr>
            <a:r>
              <a:rPr lang="en-US" sz="2800" dirty="0">
                <a:solidFill>
                  <a:schemeClr val="tx1"/>
                </a:solidFill>
                <a:latin typeface="Lub Dub Medium" panose="020B0603030403020204" pitchFamily="34" charset="77"/>
              </a:rPr>
              <a:t>You do not have to ask everything—start with what matters to you.</a:t>
            </a:r>
          </a:p>
        </p:txBody>
      </p:sp>
      <p:pic>
        <p:nvPicPr>
          <p:cNvPr id="5" name="Picture 4">
            <a:extLst>
              <a:ext uri="{FF2B5EF4-FFF2-40B4-BE49-F238E27FC236}">
                <a16:creationId xmlns:a16="http://schemas.microsoft.com/office/drawing/2014/main" id="{6F6FB8BA-86F1-31C1-BAF0-B967050F03CF}"/>
              </a:ext>
            </a:extLst>
          </p:cNvPr>
          <p:cNvPicPr>
            <a:picLocks noChangeAspect="1"/>
          </p:cNvPicPr>
          <p:nvPr/>
        </p:nvPicPr>
        <p:blipFill>
          <a:blip r:embed="rId3" cstate="hqprint">
            <a:extLst>
              <a:ext uri="{28A0092B-C50C-407E-A947-70E740481C1C}">
                <a14:useLocalDpi xmlns:a14="http://schemas.microsoft.com/office/drawing/2010/main"/>
              </a:ext>
            </a:extLst>
          </a:blip>
          <a:srcRect l="8934" r="8476"/>
          <a:stretch>
            <a:fillRect/>
          </a:stretch>
        </p:blipFill>
        <p:spPr>
          <a:xfrm flipH="1">
            <a:off x="10139680" y="0"/>
            <a:ext cx="8148320" cy="10287000"/>
          </a:xfrm>
          <a:prstGeom prst="rect">
            <a:avLst/>
          </a:prstGeom>
          <a:ln>
            <a:solidFill>
              <a:schemeClr val="bg1"/>
            </a:solidFill>
          </a:ln>
          <a:effectLst/>
        </p:spPr>
      </p:pic>
      <p:sp>
        <p:nvSpPr>
          <p:cNvPr id="9" name="Rectangle 8">
            <a:extLst>
              <a:ext uri="{FF2B5EF4-FFF2-40B4-BE49-F238E27FC236}">
                <a16:creationId xmlns:a16="http://schemas.microsoft.com/office/drawing/2014/main" id="{F844C7DC-B46C-E62E-478B-E811F48077F6}"/>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F501E515-17E1-E767-47A2-6834CE8FA564}"/>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281772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87817-FD9A-42D6-9CE2-DC41F2588F8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6B1FC1F-8016-8500-44D6-750F42CD298B}"/>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88648929-F217-1B07-BB59-7FD7260771D6}"/>
              </a:ext>
            </a:extLst>
          </p:cNvPr>
          <p:cNvSpPr>
            <a:spLocks noGrp="1"/>
          </p:cNvSpPr>
          <p:nvPr>
            <p:ph type="title"/>
          </p:nvPr>
        </p:nvSpPr>
        <p:spPr>
          <a:xfrm>
            <a:off x="1198756" y="2470811"/>
            <a:ext cx="8059544" cy="1988345"/>
          </a:xfrm>
        </p:spPr>
        <p:txBody>
          <a:bodyPr>
            <a:normAutofit/>
          </a:bodyPr>
          <a:lstStyle/>
          <a:p>
            <a:pPr>
              <a:lnSpc>
                <a:spcPct val="100000"/>
              </a:lnSpc>
            </a:pPr>
            <a:r>
              <a:rPr lang="en-US" sz="4800" b="1" dirty="0">
                <a:latin typeface="Lub Dub Heavy" panose="020B0603030403020204" pitchFamily="34" charset="77"/>
              </a:rPr>
              <a:t>What We Hope You Take With You</a:t>
            </a:r>
          </a:p>
        </p:txBody>
      </p:sp>
      <p:sp>
        <p:nvSpPr>
          <p:cNvPr id="12" name="Content Placeholder 2">
            <a:extLst>
              <a:ext uri="{FF2B5EF4-FFF2-40B4-BE49-F238E27FC236}">
                <a16:creationId xmlns:a16="http://schemas.microsoft.com/office/drawing/2014/main" id="{5BB6D106-3E88-8D0E-6AA8-2F944991AEE2}"/>
              </a:ext>
            </a:extLst>
          </p:cNvPr>
          <p:cNvSpPr txBox="1">
            <a:spLocks/>
          </p:cNvSpPr>
          <p:nvPr/>
        </p:nvSpPr>
        <p:spPr>
          <a:xfrm>
            <a:off x="1348702" y="4459156"/>
            <a:ext cx="7909597" cy="6527007"/>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spcBef>
                <a:spcPts val="0"/>
              </a:spcBef>
              <a:spcAft>
                <a:spcPts val="1500"/>
              </a:spcAft>
              <a:buFont typeface="Arial" panose="020B0604020202020204" pitchFamily="34" charset="0"/>
              <a:buNone/>
            </a:pPr>
            <a:r>
              <a:rPr lang="en-US" sz="2800" dirty="0">
                <a:latin typeface="Lub Dub Medium" panose="020B0603030403020204" pitchFamily="34" charset="77"/>
              </a:rPr>
              <a:t>Your mouth is part of your overall health, and even small steps can help support both your smile and your heart.</a:t>
            </a:r>
          </a:p>
          <a:p>
            <a:pPr>
              <a:lnSpc>
                <a:spcPct val="100000"/>
              </a:lnSpc>
              <a:spcBef>
                <a:spcPts val="0"/>
              </a:spcBef>
              <a:spcAft>
                <a:spcPts val="1500"/>
              </a:spcAft>
            </a:pPr>
            <a:r>
              <a:rPr lang="en-US" sz="2800" dirty="0">
                <a:latin typeface="Lub Dub Medium" panose="020B0603030403020204" pitchFamily="34" charset="77"/>
              </a:rPr>
              <a:t>Your mouth is part of your whole-body health.</a:t>
            </a:r>
          </a:p>
          <a:p>
            <a:pPr>
              <a:lnSpc>
                <a:spcPct val="100000"/>
              </a:lnSpc>
              <a:spcBef>
                <a:spcPts val="0"/>
              </a:spcBef>
              <a:spcAft>
                <a:spcPts val="1500"/>
              </a:spcAft>
            </a:pPr>
            <a:r>
              <a:rPr lang="en-US" sz="2800" dirty="0">
                <a:latin typeface="Lub Dub Medium" panose="020B0603030403020204" pitchFamily="34" charset="77"/>
              </a:rPr>
              <a:t>Your dental team can help support your overall health.</a:t>
            </a:r>
          </a:p>
          <a:p>
            <a:pPr>
              <a:lnSpc>
                <a:spcPct val="100000"/>
              </a:lnSpc>
              <a:spcBef>
                <a:spcPts val="0"/>
              </a:spcBef>
              <a:spcAft>
                <a:spcPts val="1500"/>
              </a:spcAft>
            </a:pPr>
            <a:r>
              <a:rPr lang="en-US" sz="2800" dirty="0">
                <a:latin typeface="Lub Dub Medium" panose="020B0603030403020204" pitchFamily="34" charset="77"/>
              </a:rPr>
              <a:t>Small steps can support both oral and heart health.</a:t>
            </a:r>
          </a:p>
          <a:p>
            <a:pPr>
              <a:lnSpc>
                <a:spcPct val="100000"/>
              </a:lnSpc>
              <a:spcBef>
                <a:spcPts val="0"/>
              </a:spcBef>
              <a:spcAft>
                <a:spcPts val="1500"/>
              </a:spcAft>
            </a:pPr>
            <a:r>
              <a:rPr lang="en-US" sz="2800" dirty="0">
                <a:latin typeface="Lub Dub Medium" panose="020B0603030403020204" pitchFamily="34" charset="77"/>
              </a:rPr>
              <a:t>Start with one step that feels doable.</a:t>
            </a:r>
          </a:p>
          <a:p>
            <a:pPr>
              <a:lnSpc>
                <a:spcPct val="100000"/>
              </a:lnSpc>
              <a:spcBef>
                <a:spcPts val="0"/>
              </a:spcBef>
              <a:spcAft>
                <a:spcPts val="2700"/>
              </a:spcAft>
            </a:pPr>
            <a:endParaRPr lang="en-US" sz="2800" dirty="0">
              <a:latin typeface="Lub Dub Medium" panose="020B0603030403020204" pitchFamily="34" charset="77"/>
            </a:endParaRPr>
          </a:p>
          <a:p>
            <a:pPr>
              <a:lnSpc>
                <a:spcPct val="100000"/>
              </a:lnSpc>
              <a:spcBef>
                <a:spcPts val="0"/>
              </a:spcBef>
              <a:spcAft>
                <a:spcPts val="2700"/>
              </a:spcAft>
            </a:pPr>
            <a:endParaRPr lang="en-US" sz="2800" dirty="0">
              <a:latin typeface="Lub Dub Medium" panose="020B0603030403020204" pitchFamily="34" charset="77"/>
            </a:endParaRPr>
          </a:p>
        </p:txBody>
      </p:sp>
      <p:pic>
        <p:nvPicPr>
          <p:cNvPr id="14" name="Picture 13">
            <a:extLst>
              <a:ext uri="{FF2B5EF4-FFF2-40B4-BE49-F238E27FC236}">
                <a16:creationId xmlns:a16="http://schemas.microsoft.com/office/drawing/2014/main" id="{DB7C6CE1-FF27-FE14-133F-39C2E980ACE3}"/>
              </a:ext>
            </a:extLst>
          </p:cNvPr>
          <p:cNvPicPr>
            <a:picLocks noChangeAspect="1"/>
          </p:cNvPicPr>
          <p:nvPr/>
        </p:nvPicPr>
        <p:blipFill>
          <a:blip r:embed="rId3"/>
          <a:stretch>
            <a:fillRect/>
          </a:stretch>
        </p:blipFill>
        <p:spPr>
          <a:xfrm>
            <a:off x="690086" y="699161"/>
            <a:ext cx="8408194" cy="1573311"/>
          </a:xfrm>
          <a:prstGeom prst="rect">
            <a:avLst/>
          </a:prstGeom>
        </p:spPr>
      </p:pic>
      <p:pic>
        <p:nvPicPr>
          <p:cNvPr id="16" name="Picture 15">
            <a:extLst>
              <a:ext uri="{FF2B5EF4-FFF2-40B4-BE49-F238E27FC236}">
                <a16:creationId xmlns:a16="http://schemas.microsoft.com/office/drawing/2014/main" id="{905B81D0-8DFB-D8C1-8E7A-C28B37C505D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38601" r="8169"/>
          <a:stretch>
            <a:fillRect/>
          </a:stretch>
        </p:blipFill>
        <p:spPr>
          <a:xfrm>
            <a:off x="10078720" y="0"/>
            <a:ext cx="8209280" cy="10287000"/>
          </a:xfrm>
          <a:prstGeom prst="rect">
            <a:avLst/>
          </a:prstGeom>
        </p:spPr>
      </p:pic>
    </p:spTree>
    <p:extLst>
      <p:ext uri="{BB962C8B-B14F-4D97-AF65-F5344CB8AC3E}">
        <p14:creationId xmlns:p14="http://schemas.microsoft.com/office/powerpoint/2010/main" val="922609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C0D180F-B449-4E00-1DC8-38EC79C3E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54986-677E-2A2F-C6A4-0CC38FE9C800}"/>
              </a:ext>
            </a:extLst>
          </p:cNvPr>
          <p:cNvSpPr>
            <a:spLocks noGrp="1"/>
          </p:cNvSpPr>
          <p:nvPr>
            <p:ph type="title"/>
          </p:nvPr>
        </p:nvSpPr>
        <p:spPr>
          <a:xfrm>
            <a:off x="1061360" y="2173284"/>
            <a:ext cx="8989500" cy="1988345"/>
          </a:xfrm>
        </p:spPr>
        <p:txBody>
          <a:bodyPr>
            <a:normAutofit/>
          </a:bodyPr>
          <a:lstStyle/>
          <a:p>
            <a:r>
              <a:rPr lang="en-US" sz="4800" b="1" dirty="0">
                <a:latin typeface="Lub Dub Heavy" panose="020B0603030403020204" pitchFamily="34" charset="77"/>
              </a:rPr>
              <a:t>Choose One Small Step</a:t>
            </a:r>
          </a:p>
        </p:txBody>
      </p:sp>
      <p:sp>
        <p:nvSpPr>
          <p:cNvPr id="3" name="Content Placeholder 2">
            <a:extLst>
              <a:ext uri="{FF2B5EF4-FFF2-40B4-BE49-F238E27FC236}">
                <a16:creationId xmlns:a16="http://schemas.microsoft.com/office/drawing/2014/main" id="{F348E3C0-3E38-FC52-6ABF-812045AC45D7}"/>
              </a:ext>
            </a:extLst>
          </p:cNvPr>
          <p:cNvSpPr>
            <a:spLocks noGrp="1"/>
          </p:cNvSpPr>
          <p:nvPr>
            <p:ph idx="1"/>
          </p:nvPr>
        </p:nvSpPr>
        <p:spPr>
          <a:xfrm>
            <a:off x="1061360" y="3584314"/>
            <a:ext cx="8640100" cy="6527007"/>
          </a:xfrm>
        </p:spPr>
        <p:txBody>
          <a:bodyPr>
            <a:normAutofit/>
          </a:bodyPr>
          <a:lstStyle/>
          <a:p>
            <a:pPr marL="0" indent="0">
              <a:lnSpc>
                <a:spcPct val="100000"/>
              </a:lnSpc>
              <a:spcBef>
                <a:spcPts val="0"/>
              </a:spcBef>
              <a:spcAft>
                <a:spcPts val="2700"/>
              </a:spcAft>
              <a:buNone/>
            </a:pPr>
            <a:r>
              <a:rPr lang="en-US" sz="2800" dirty="0">
                <a:solidFill>
                  <a:srgbClr val="C00F1F"/>
                </a:solidFill>
                <a:latin typeface="Lub Dub Medium" panose="020B0603030403020204" pitchFamily="34" charset="77"/>
              </a:rPr>
              <a:t>Support your oral and heart health.</a:t>
            </a:r>
          </a:p>
          <a:p>
            <a:pPr marL="0" indent="0">
              <a:lnSpc>
                <a:spcPct val="100000"/>
              </a:lnSpc>
              <a:spcBef>
                <a:spcPts val="0"/>
              </a:spcBef>
              <a:spcAft>
                <a:spcPts val="2700"/>
              </a:spcAft>
              <a:buNone/>
            </a:pPr>
            <a:r>
              <a:rPr lang="en-US" sz="2800" dirty="0">
                <a:latin typeface="Lub Dub Medium" panose="020B0603030403020204" pitchFamily="34" charset="77"/>
              </a:rPr>
              <a:t>Which small step feels doable this week?</a:t>
            </a:r>
          </a:p>
          <a:p>
            <a:pPr>
              <a:lnSpc>
                <a:spcPct val="100000"/>
              </a:lnSpc>
              <a:spcBef>
                <a:spcPts val="0"/>
              </a:spcBef>
              <a:spcAft>
                <a:spcPts val="2700"/>
              </a:spcAft>
            </a:pPr>
            <a:r>
              <a:rPr lang="en-US" sz="2800" dirty="0">
                <a:latin typeface="Lub Dub Medium" panose="020B0603030403020204" pitchFamily="34" charset="77"/>
              </a:rPr>
              <a:t>Brush for the full 2 minutes, twice a day.</a:t>
            </a:r>
          </a:p>
          <a:p>
            <a:pPr>
              <a:lnSpc>
                <a:spcPct val="100000"/>
              </a:lnSpc>
              <a:spcBef>
                <a:spcPts val="0"/>
              </a:spcBef>
              <a:spcAft>
                <a:spcPts val="2700"/>
              </a:spcAft>
            </a:pPr>
            <a:r>
              <a:rPr lang="en-US" sz="2800" dirty="0">
                <a:latin typeface="Lub Dub Medium" panose="020B0603030403020204" pitchFamily="34" charset="77"/>
              </a:rPr>
              <a:t>Choose water instead of a sugary drink.</a:t>
            </a:r>
          </a:p>
          <a:p>
            <a:pPr>
              <a:lnSpc>
                <a:spcPct val="100000"/>
              </a:lnSpc>
              <a:spcBef>
                <a:spcPts val="0"/>
              </a:spcBef>
              <a:spcAft>
                <a:spcPts val="2700"/>
              </a:spcAft>
            </a:pPr>
            <a:r>
              <a:rPr lang="en-US" sz="2800" dirty="0">
                <a:latin typeface="Lub Dub Medium" panose="020B0603030403020204" pitchFamily="34" charset="77"/>
              </a:rPr>
              <a:t>Talk to your dental team about one thing you can do next.</a:t>
            </a:r>
          </a:p>
          <a:p>
            <a:pPr>
              <a:lnSpc>
                <a:spcPct val="100000"/>
              </a:lnSpc>
              <a:spcBef>
                <a:spcPts val="0"/>
              </a:spcBef>
              <a:spcAft>
                <a:spcPts val="2700"/>
              </a:spcAft>
            </a:pPr>
            <a:endParaRPr lang="en-US" sz="2800" dirty="0">
              <a:latin typeface="Lub Dub Medium" panose="020B0603030403020204" pitchFamily="34" charset="77"/>
            </a:endParaRPr>
          </a:p>
          <a:p>
            <a:pPr>
              <a:lnSpc>
                <a:spcPct val="100000"/>
              </a:lnSpc>
              <a:spcBef>
                <a:spcPts val="0"/>
              </a:spcBef>
              <a:spcAft>
                <a:spcPts val="2700"/>
              </a:spcAft>
            </a:pPr>
            <a:endParaRPr lang="en-US" sz="2800" dirty="0">
              <a:latin typeface="Lub Dub Medium" panose="020B0603030403020204" pitchFamily="34" charset="77"/>
            </a:endParaRPr>
          </a:p>
        </p:txBody>
      </p:sp>
      <p:sp>
        <p:nvSpPr>
          <p:cNvPr id="9" name="Freeform 5" descr="The American Heart Association">
            <a:extLst>
              <a:ext uri="{FF2B5EF4-FFF2-40B4-BE49-F238E27FC236}">
                <a16:creationId xmlns:a16="http://schemas.microsoft.com/office/drawing/2014/main" id="{23E1637F-096F-182A-E45F-CD75F703E6D1}"/>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Lub Dub Medium"/>
              <a:ea typeface="+mn-ea"/>
              <a:cs typeface="+mn-cs"/>
            </a:endParaRPr>
          </a:p>
        </p:txBody>
      </p:sp>
      <p:grpSp>
        <p:nvGrpSpPr>
          <p:cNvPr id="11" name="Group 10">
            <a:extLst>
              <a:ext uri="{FF2B5EF4-FFF2-40B4-BE49-F238E27FC236}">
                <a16:creationId xmlns:a16="http://schemas.microsoft.com/office/drawing/2014/main" id="{617C3201-28B7-AB06-0292-6C4FE23337F0}"/>
              </a:ext>
            </a:extLst>
          </p:cNvPr>
          <p:cNvGrpSpPr/>
          <p:nvPr/>
        </p:nvGrpSpPr>
        <p:grpSpPr>
          <a:xfrm>
            <a:off x="10046970" y="-76"/>
            <a:ext cx="8222658" cy="10308810"/>
            <a:chOff x="10602686" y="0"/>
            <a:chExt cx="7685314" cy="9930967"/>
          </a:xfrm>
        </p:grpSpPr>
        <p:sp>
          <p:nvSpPr>
            <p:cNvPr id="12" name="Rectangle 11">
              <a:extLst>
                <a:ext uri="{FF2B5EF4-FFF2-40B4-BE49-F238E27FC236}">
                  <a16:creationId xmlns:a16="http://schemas.microsoft.com/office/drawing/2014/main" id="{62527419-C561-8DC5-BF05-9065038E85E3}"/>
                </a:ext>
              </a:extLst>
            </p:cNvPr>
            <p:cNvSpPr/>
            <p:nvPr/>
          </p:nvSpPr>
          <p:spPr>
            <a:xfrm>
              <a:off x="10602686" y="0"/>
              <a:ext cx="7685314" cy="9909957"/>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C5CA4A41-4FC5-EE68-E46E-5CC033927602}"/>
                </a:ext>
              </a:extLst>
            </p:cNvPr>
            <p:cNvPicPr>
              <a:picLocks noChangeAspect="1"/>
            </p:cNvPicPr>
            <p:nvPr/>
          </p:nvPicPr>
          <p:blipFill>
            <a:blip r:embed="rId5" cstate="hqprint">
              <a:extLst>
                <a:ext uri="{28A0092B-C50C-407E-A947-70E740481C1C}">
                  <a14:useLocalDpi xmlns:a14="http://schemas.microsoft.com/office/drawing/2010/main"/>
                </a:ext>
              </a:extLst>
            </a:blip>
            <a:srcRect b="4187"/>
            <a:stretch>
              <a:fillRect/>
            </a:stretch>
          </p:blipFill>
          <p:spPr>
            <a:xfrm>
              <a:off x="10929253" y="21010"/>
              <a:ext cx="7053945" cy="9909957"/>
            </a:xfrm>
            <a:prstGeom prst="rect">
              <a:avLst/>
            </a:prstGeom>
          </p:spPr>
        </p:pic>
      </p:grpSp>
      <p:sp>
        <p:nvSpPr>
          <p:cNvPr id="5" name="Rectangle 4">
            <a:extLst>
              <a:ext uri="{FF2B5EF4-FFF2-40B4-BE49-F238E27FC236}">
                <a16:creationId xmlns:a16="http://schemas.microsoft.com/office/drawing/2014/main" id="{FF15B355-CD51-7913-A8A0-A6C943E843ED}"/>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AB633C27-5AB2-8219-532E-D64174EFE2C8}"/>
              </a:ext>
            </a:extLst>
          </p:cNvPr>
          <p:cNvPicPr>
            <a:picLocks noChangeAspect="1"/>
          </p:cNvPicPr>
          <p:nvPr/>
        </p:nvPicPr>
        <p:blipFill>
          <a:blip r:embed="rId6"/>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4128317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8B58C4C-A2DE-683B-1F89-F0A4A969FC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9A193-A5C8-B2E5-CC12-C73819DF4147}"/>
              </a:ext>
            </a:extLst>
          </p:cNvPr>
          <p:cNvSpPr>
            <a:spLocks noGrp="1"/>
          </p:cNvSpPr>
          <p:nvPr>
            <p:ph type="ctrTitle"/>
          </p:nvPr>
        </p:nvSpPr>
        <p:spPr>
          <a:xfrm>
            <a:off x="1571369" y="5990897"/>
            <a:ext cx="15145263" cy="1779687"/>
          </a:xfrm>
        </p:spPr>
        <p:txBody>
          <a:bodyPr>
            <a:normAutofit/>
          </a:bodyPr>
          <a:lstStyle/>
          <a:p>
            <a:r>
              <a:rPr lang="en-US" sz="5400" b="1" dirty="0">
                <a:latin typeface="Lub Dub Heavy" panose="020B0603030403020204" pitchFamily="34" charset="77"/>
              </a:rPr>
              <a:t>Do It Yourself Health: </a:t>
            </a:r>
            <a:br>
              <a:rPr lang="en-US" sz="5400" b="1" dirty="0">
                <a:latin typeface="Lub Dub Heavy" panose="020B0603030403020204" pitchFamily="34" charset="77"/>
              </a:rPr>
            </a:br>
            <a:r>
              <a:rPr lang="en-US" sz="5400" b="1" dirty="0">
                <a:latin typeface="Lub Dub Heavy" panose="020B0603030403020204" pitchFamily="34" charset="77"/>
              </a:rPr>
              <a:t>The Connection of Oral and Heart Health</a:t>
            </a:r>
          </a:p>
        </p:txBody>
      </p:sp>
      <p:sp>
        <p:nvSpPr>
          <p:cNvPr id="3" name="Rectangle 2">
            <a:extLst>
              <a:ext uri="{FF2B5EF4-FFF2-40B4-BE49-F238E27FC236}">
                <a16:creationId xmlns:a16="http://schemas.microsoft.com/office/drawing/2014/main" id="{BA358ACA-118F-9218-FE9B-31D1AF3789D5}"/>
              </a:ext>
            </a:extLst>
          </p:cNvPr>
          <p:cNvSpPr/>
          <p:nvPr/>
        </p:nvSpPr>
        <p:spPr>
          <a:xfrm>
            <a:off x="0" y="2978945"/>
            <a:ext cx="18288000" cy="47916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50" dirty="0"/>
          </a:p>
        </p:txBody>
      </p:sp>
      <p:sp>
        <p:nvSpPr>
          <p:cNvPr id="4" name="Content Placeholder 2">
            <a:extLst>
              <a:ext uri="{FF2B5EF4-FFF2-40B4-BE49-F238E27FC236}">
                <a16:creationId xmlns:a16="http://schemas.microsoft.com/office/drawing/2014/main" id="{46282084-EDC5-0F50-5E1F-7AA95BD6E8F6}"/>
              </a:ext>
            </a:extLst>
          </p:cNvPr>
          <p:cNvSpPr txBox="1">
            <a:spLocks/>
          </p:cNvSpPr>
          <p:nvPr/>
        </p:nvSpPr>
        <p:spPr>
          <a:xfrm>
            <a:off x="1544462" y="3819460"/>
            <a:ext cx="10199864" cy="4618464"/>
          </a:xfrm>
          <a:prstGeom prst="rect">
            <a:avLst/>
          </a:prstGeom>
        </p:spPr>
        <p:txBody>
          <a:bodyPr vert="horz" lIns="137160" tIns="68580" rIns="137160" bIns="6858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spcAft>
                <a:spcPts val="1200"/>
              </a:spcAft>
            </a:pPr>
            <a:r>
              <a:rPr lang="en-US" sz="2800" dirty="0">
                <a:latin typeface="Lub Dub Medium" panose="020B0603030403020204" pitchFamily="34" charset="77"/>
              </a:rPr>
              <a:t>Looking for more support?</a:t>
            </a:r>
          </a:p>
          <a:p>
            <a:pPr marL="428625" indent="-428625" algn="l">
              <a:lnSpc>
                <a:spcPct val="100000"/>
              </a:lnSpc>
              <a:spcBef>
                <a:spcPts val="0"/>
              </a:spcBef>
              <a:spcAft>
                <a:spcPts val="1200"/>
              </a:spcAft>
              <a:buFont typeface="Arial" panose="020B0604020202020204" pitchFamily="34" charset="0"/>
              <a:buChar char="•"/>
            </a:pPr>
            <a:r>
              <a:rPr lang="en-US" sz="2800" dirty="0">
                <a:latin typeface="Lub Dub Medium" panose="020B0603030403020204" pitchFamily="34" charset="77"/>
              </a:rPr>
              <a:t>Explore oral-health and heart-health resources.</a:t>
            </a:r>
          </a:p>
          <a:p>
            <a:pPr marL="428625" indent="-428625" algn="l">
              <a:lnSpc>
                <a:spcPct val="100000"/>
              </a:lnSpc>
              <a:spcBef>
                <a:spcPts val="0"/>
              </a:spcBef>
              <a:spcAft>
                <a:spcPts val="1200"/>
              </a:spcAft>
              <a:buFont typeface="Arial" panose="020B0604020202020204" pitchFamily="34" charset="0"/>
              <a:buChar char="•"/>
            </a:pPr>
            <a:r>
              <a:rPr lang="en-US" sz="2800" dirty="0">
                <a:latin typeface="Lub Dub Medium" panose="020B0603030403020204" pitchFamily="34" charset="77"/>
              </a:rPr>
              <a:t>Stay connected with the American Heart Association for tips and tools.</a:t>
            </a:r>
          </a:p>
          <a:p>
            <a:pPr marL="428625" indent="-428625" algn="l">
              <a:lnSpc>
                <a:spcPct val="100000"/>
              </a:lnSpc>
              <a:spcBef>
                <a:spcPts val="0"/>
              </a:spcBef>
              <a:spcAft>
                <a:spcPts val="1200"/>
              </a:spcAft>
              <a:buFont typeface="Arial" panose="020B0604020202020204" pitchFamily="34" charset="0"/>
              <a:buChar char="•"/>
            </a:pPr>
            <a:r>
              <a:rPr lang="en-US" sz="2800" dirty="0">
                <a:latin typeface="Lub Dub Medium" panose="020B0603030403020204" pitchFamily="34" charset="77"/>
              </a:rPr>
              <a:t>Share what feels helpful with family or friends.</a:t>
            </a:r>
          </a:p>
          <a:p>
            <a:pPr algn="l">
              <a:lnSpc>
                <a:spcPct val="100000"/>
              </a:lnSpc>
              <a:spcBef>
                <a:spcPts val="0"/>
              </a:spcBef>
              <a:spcAft>
                <a:spcPts val="1200"/>
              </a:spcAft>
            </a:pPr>
            <a:endParaRPr lang="en-US" sz="3200" dirty="0">
              <a:latin typeface="Lub Dub Medium" panose="020B0603030403020204" pitchFamily="34" charset="77"/>
            </a:endParaRPr>
          </a:p>
        </p:txBody>
      </p:sp>
      <p:sp>
        <p:nvSpPr>
          <p:cNvPr id="5" name="Title 1">
            <a:extLst>
              <a:ext uri="{FF2B5EF4-FFF2-40B4-BE49-F238E27FC236}">
                <a16:creationId xmlns:a16="http://schemas.microsoft.com/office/drawing/2014/main" id="{6CD225C8-56DC-C5BE-D9CF-A1C37097A78D}"/>
              </a:ext>
            </a:extLst>
          </p:cNvPr>
          <p:cNvSpPr txBox="1">
            <a:spLocks/>
          </p:cNvSpPr>
          <p:nvPr/>
        </p:nvSpPr>
        <p:spPr>
          <a:xfrm>
            <a:off x="1214177" y="1944198"/>
            <a:ext cx="8689181" cy="1779687"/>
          </a:xfrm>
          <a:prstGeom prst="rect">
            <a:avLst/>
          </a:prstGeom>
        </p:spPr>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latin typeface="Lub Dub Heavy" panose="020B0603030403020204" pitchFamily="34" charset="77"/>
              </a:rPr>
              <a:t>Stay Connected With Us</a:t>
            </a:r>
          </a:p>
        </p:txBody>
      </p:sp>
      <p:pic>
        <p:nvPicPr>
          <p:cNvPr id="8" name="Picture 7">
            <a:extLst>
              <a:ext uri="{FF2B5EF4-FFF2-40B4-BE49-F238E27FC236}">
                <a16:creationId xmlns:a16="http://schemas.microsoft.com/office/drawing/2014/main" id="{BA6D7A98-B351-2266-ED35-6CE09786284D}"/>
              </a:ext>
            </a:extLst>
          </p:cNvPr>
          <p:cNvPicPr>
            <a:picLocks noChangeAspect="1"/>
          </p:cNvPicPr>
          <p:nvPr/>
        </p:nvPicPr>
        <p:blipFill>
          <a:blip r:embed="rId4"/>
          <a:stretch>
            <a:fillRect/>
          </a:stretch>
        </p:blipFill>
        <p:spPr>
          <a:xfrm>
            <a:off x="12070661" y="2935025"/>
            <a:ext cx="4050036" cy="4050036"/>
          </a:xfrm>
          <a:prstGeom prst="rect">
            <a:avLst/>
          </a:prstGeom>
        </p:spPr>
      </p:pic>
      <p:sp>
        <p:nvSpPr>
          <p:cNvPr id="15" name="TextBox 14">
            <a:extLst>
              <a:ext uri="{FF2B5EF4-FFF2-40B4-BE49-F238E27FC236}">
                <a16:creationId xmlns:a16="http://schemas.microsoft.com/office/drawing/2014/main" id="{112F4124-7E6B-3EA5-A61F-4050A74EF2EF}"/>
              </a:ext>
            </a:extLst>
          </p:cNvPr>
          <p:cNvSpPr txBox="1"/>
          <p:nvPr/>
        </p:nvSpPr>
        <p:spPr>
          <a:xfrm>
            <a:off x="1729792" y="6953478"/>
            <a:ext cx="11558996" cy="861774"/>
          </a:xfrm>
          <a:prstGeom prst="rect">
            <a:avLst/>
          </a:prstGeom>
        </p:spPr>
        <p:txBody>
          <a:bodyPr wrap="square" lIns="0" tIns="0" rIns="0" bIns="0" rtlCol="0" anchor="t">
            <a:spAutoFit/>
          </a:bodyPr>
          <a:lstStyle/>
          <a:p>
            <a:pPr lvl="0" defTabSz="914400">
              <a:spcBef>
                <a:spcPct val="0"/>
              </a:spcBef>
              <a:defRPr/>
            </a:pPr>
            <a:r>
              <a:rPr kumimoji="0" lang="en-US"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Follow us </a:t>
            </a:r>
            <a:r>
              <a:rPr kumimoji="0" lang="en-US" sz="2800" i="0" u="none" strike="noStrike" kern="1200" cap="none" spc="0" normalizeH="0" baseline="0" noProof="0" dirty="0">
                <a:ln>
                  <a:noFill/>
                </a:ln>
                <a:solidFill>
                  <a:srgbClr val="C00000"/>
                </a:solidFill>
                <a:effectLst/>
                <a:uLnTx/>
                <a:uFillTx/>
                <a:latin typeface="Lub Dub Medium" panose="020B0603030403020204" pitchFamily="34" charset="0"/>
                <a:ea typeface="+mn-ea"/>
                <a:cs typeface="+mn-cs"/>
                <a:sym typeface="Lub Dub 1"/>
              </a:rPr>
              <a:t>@americanheart </a:t>
            </a:r>
            <a:r>
              <a:rPr kumimoji="0" lang="en-US"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on social media and </a:t>
            </a:r>
            <a:r>
              <a:rPr kumimoji="0" lang="en-US" sz="2800" b="1"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join the Movement to be Healthy for Good™</a:t>
            </a:r>
            <a:r>
              <a:rPr lang="en-US" sz="2800" b="1" dirty="0">
                <a:solidFill>
                  <a:srgbClr val="2A2316"/>
                </a:solidFill>
                <a:latin typeface="Lub Dub Medium" panose="020B0603030403020204" pitchFamily="34" charset="0"/>
                <a:sym typeface="Lub Dub 1"/>
              </a:rPr>
              <a:t> </a:t>
            </a:r>
            <a:r>
              <a:rPr lang="en-US" sz="2800" dirty="0">
                <a:solidFill>
                  <a:srgbClr val="2A2316"/>
                </a:solidFill>
                <a:latin typeface="Lub Dub Medium" panose="020B0603030403020204" pitchFamily="34" charset="0"/>
                <a:sym typeface="Lub Dub 1"/>
              </a:rPr>
              <a:t>at</a:t>
            </a:r>
            <a:r>
              <a:rPr kumimoji="0" lang="en-US"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 </a:t>
            </a:r>
            <a:r>
              <a:rPr lang="en-US" sz="2800" dirty="0">
                <a:solidFill>
                  <a:srgbClr val="2A2316"/>
                </a:solidFill>
                <a:latin typeface="Arial" panose="020B0604020202020204" pitchFamily="34" charset="0"/>
                <a:cs typeface="Arial" panose="020B0604020202020204" pitchFamily="34" charset="0"/>
                <a:sym typeface="Lub Dub 1"/>
              </a:rPr>
              <a:t>https://www.heart.org/en/healthy-living</a:t>
            </a:r>
            <a:endParaRPr kumimoji="0" lang="en-US"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endParaRPr>
          </a:p>
        </p:txBody>
      </p:sp>
      <p:grpSp>
        <p:nvGrpSpPr>
          <p:cNvPr id="16" name="Group 15">
            <a:extLst>
              <a:ext uri="{FF2B5EF4-FFF2-40B4-BE49-F238E27FC236}">
                <a16:creationId xmlns:a16="http://schemas.microsoft.com/office/drawing/2014/main" id="{519A9ACF-3E12-8CA5-8AE7-6FC8B4015BD9}"/>
              </a:ext>
              <a:ext uri="{C183D7F6-B498-43B3-948B-1728B52AA6E4}">
                <adec:decorative xmlns:adec="http://schemas.microsoft.com/office/drawing/2017/decorative" val="1"/>
              </a:ext>
            </a:extLst>
          </p:cNvPr>
          <p:cNvGrpSpPr/>
          <p:nvPr/>
        </p:nvGrpSpPr>
        <p:grpSpPr>
          <a:xfrm>
            <a:off x="3316840" y="8295755"/>
            <a:ext cx="4483854" cy="642853"/>
            <a:chOff x="2891980" y="7416142"/>
            <a:chExt cx="3223706" cy="462185"/>
          </a:xfrm>
        </p:grpSpPr>
        <p:pic>
          <p:nvPicPr>
            <p:cNvPr id="17" name="Picture 2" descr="Facebook Signature Icon at Vectorified.com | Collection of Facebook ...">
              <a:extLst>
                <a:ext uri="{FF2B5EF4-FFF2-40B4-BE49-F238E27FC236}">
                  <a16:creationId xmlns:a16="http://schemas.microsoft.com/office/drawing/2014/main" id="{9CBDD7F9-62CF-59AE-20DD-C68007D91C7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891980" y="7428835"/>
              <a:ext cx="386775" cy="3867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ng Royalty Free Library Instagram Free Icons Designed - Email ...">
              <a:extLst>
                <a:ext uri="{FF2B5EF4-FFF2-40B4-BE49-F238E27FC236}">
                  <a16:creationId xmlns:a16="http://schemas.microsoft.com/office/drawing/2014/main" id="{29C72329-0794-F37A-B787-907BEF6AA01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417427" y="7416142"/>
              <a:ext cx="508486" cy="44089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Linkedin Logo Png For Email Signature - Design Talk">
              <a:extLst>
                <a:ext uri="{FF2B5EF4-FFF2-40B4-BE49-F238E27FC236}">
                  <a16:creationId xmlns:a16="http://schemas.microsoft.com/office/drawing/2014/main" id="{F26B602D-2FFA-1795-9978-15DE47CC2F2C}"/>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l="20189" t="20795" r="20189" b="20938"/>
            <a:stretch/>
          </p:blipFill>
          <p:spPr bwMode="auto">
            <a:xfrm>
              <a:off x="4100081" y="7433443"/>
              <a:ext cx="433438" cy="42359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Threads vs. Twitter: ¿Cuál es la diferencia?">
              <a:extLst>
                <a:ext uri="{FF2B5EF4-FFF2-40B4-BE49-F238E27FC236}">
                  <a16:creationId xmlns:a16="http://schemas.microsoft.com/office/drawing/2014/main" id="{9A5B29C0-5707-DA83-24ED-D75A98AA6FB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189783" y="7428640"/>
              <a:ext cx="449017" cy="4496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Buy TikTok Likes | Boost Your Popularity with One Click! 🚀">
              <a:extLst>
                <a:ext uri="{FF2B5EF4-FFF2-40B4-BE49-F238E27FC236}">
                  <a16:creationId xmlns:a16="http://schemas.microsoft.com/office/drawing/2014/main" id="{E5B47FAB-C774-5983-6E32-61FB24B10071}"/>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4648200" y="7429634"/>
              <a:ext cx="404678" cy="42359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0" descr="Download Twitter's new X logo here! | Disobey">
              <a:extLst>
                <a:ext uri="{FF2B5EF4-FFF2-40B4-BE49-F238E27FC236}">
                  <a16:creationId xmlns:a16="http://schemas.microsoft.com/office/drawing/2014/main" id="{70A05188-3F78-774F-72A0-5194BF637C41}"/>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5715000" y="7440804"/>
              <a:ext cx="400686" cy="416231"/>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id="{07620FEB-6F72-0A37-EB87-7392EC11B801}"/>
              </a:ext>
            </a:extLst>
          </p:cNvPr>
          <p:cNvSpPr txBox="1"/>
          <p:nvPr/>
        </p:nvSpPr>
        <p:spPr>
          <a:xfrm>
            <a:off x="1571369" y="9418801"/>
            <a:ext cx="6942271" cy="523220"/>
          </a:xfrm>
          <a:prstGeom prst="rect">
            <a:avLst/>
          </a:prstGeom>
          <a:noFill/>
        </p:spPr>
        <p:txBody>
          <a:bodyPr wrap="square">
            <a:spAutoFit/>
          </a:bodyPr>
          <a:lstStyle/>
          <a:p>
            <a:r>
              <a:rPr lang="en-US" sz="1400" b="0" i="0" u="none" strike="noStrike" dirty="0">
                <a:solidFill>
                  <a:srgbClr val="000000"/>
                </a:solidFill>
                <a:effectLst/>
                <a:latin typeface="Lub Dub Medium" panose="020B0603030403020204" pitchFamily="34" charset="77"/>
              </a:rPr>
              <a:t>© Copyright 2026 American Heart Association, Inc., a 501©(3) not-for-profit. All rights reserved. Unauthorized use prohibited. WF-072026.</a:t>
            </a:r>
            <a:endParaRPr lang="en-US" dirty="0"/>
          </a:p>
        </p:txBody>
      </p:sp>
    </p:spTree>
    <p:extLst>
      <p:ext uri="{BB962C8B-B14F-4D97-AF65-F5344CB8AC3E}">
        <p14:creationId xmlns:p14="http://schemas.microsoft.com/office/powerpoint/2010/main" val="7564714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20FBF197731E448D13C12AA1B91532" ma:contentTypeVersion="17" ma:contentTypeDescription="Create a new document." ma:contentTypeScope="" ma:versionID="addf51bdfcb6988a5dc6ad3b14447ade">
  <xsd:schema xmlns:xsd="http://www.w3.org/2001/XMLSchema" xmlns:xs="http://www.w3.org/2001/XMLSchema" xmlns:p="http://schemas.microsoft.com/office/2006/metadata/properties" xmlns:ns2="2e1cd48a-5821-4fe8-88ea-4a738882f7dd" xmlns:ns3="f55a2db8-6e24-49a8-ac97-26751c263521" targetNamespace="http://schemas.microsoft.com/office/2006/metadata/properties" ma:root="true" ma:fieldsID="b0b9e6624510fe0bf330b3ecef1b20a1" ns2:_="" ns3:_="">
    <xsd:import namespace="2e1cd48a-5821-4fe8-88ea-4a738882f7dd"/>
    <xsd:import namespace="f55a2db8-6e24-49a8-ac97-26751c2635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1cd48a-5821-4fe8-88ea-4a738882f7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4f22ede-e726-4d3d-b195-8dfd25ae0d9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5a2db8-6e24-49a8-ac97-26751c2635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a86ae8d-95bc-493c-a463-300a3b4e55d0}" ma:internalName="TaxCatchAll" ma:showField="CatchAllData" ma:web="f55a2db8-6e24-49a8-ac97-26751c2635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f4f22ede-e726-4d3d-b195-8dfd25ae0d91" ContentTypeId="0x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f55a2db8-6e24-49a8-ac97-26751c263521" xsi:nil="true"/>
    <lcf76f155ced4ddcb4097134ff3c332f xmlns="2e1cd48a-5821-4fe8-88ea-4a738882f7d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44B4546-8CF9-4C2F-96A0-37CE9B121A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1cd48a-5821-4fe8-88ea-4a738882f7dd"/>
    <ds:schemaRef ds:uri="f55a2db8-6e24-49a8-ac97-26751c2635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FA4FC5-019A-4C89-B495-E4F3680F32E3}">
  <ds:schemaRefs>
    <ds:schemaRef ds:uri="Microsoft.SharePoint.Taxonomy.ContentTypeSync"/>
  </ds:schemaRefs>
</ds:datastoreItem>
</file>

<file path=customXml/itemProps3.xml><?xml version="1.0" encoding="utf-8"?>
<ds:datastoreItem xmlns:ds="http://schemas.openxmlformats.org/officeDocument/2006/customXml" ds:itemID="{3F04B92D-8309-4993-ADDE-B22CA74C1500}">
  <ds:schemaRefs>
    <ds:schemaRef ds:uri="http://schemas.microsoft.com/sharepoint/v3/contenttype/forms"/>
  </ds:schemaRefs>
</ds:datastoreItem>
</file>

<file path=customXml/itemProps4.xml><?xml version="1.0" encoding="utf-8"?>
<ds:datastoreItem xmlns:ds="http://schemas.openxmlformats.org/officeDocument/2006/customXml" ds:itemID="{E87D58D4-35D8-4A44-82B4-5DE0658FBFDE}">
  <ds:schemaRefs>
    <ds:schemaRef ds:uri="http://schemas.microsoft.com/office/2006/metadata/properties"/>
    <ds:schemaRef ds:uri="http://schemas.microsoft.com/office/infopath/2007/PartnerControls"/>
    <ds:schemaRef ds:uri="f55a2db8-6e24-49a8-ac97-26751c263521"/>
    <ds:schemaRef ds:uri="2e1cd48a-5821-4fe8-88ea-4a738882f7dd"/>
  </ds:schemaRefs>
</ds:datastoreItem>
</file>

<file path=docProps/app.xml><?xml version="1.0" encoding="utf-8"?>
<Properties xmlns="http://schemas.openxmlformats.org/officeDocument/2006/extended-properties" xmlns:vt="http://schemas.openxmlformats.org/officeDocument/2006/docPropsVTypes">
  <Template>Office Theme</Template>
  <TotalTime>25396</TotalTime>
  <Words>3127</Words>
  <Application>Microsoft Office PowerPoint</Application>
  <PresentationFormat>Custom</PresentationFormat>
  <Paragraphs>290</Paragraphs>
  <Slides>25</Slides>
  <Notes>25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Aptos</vt:lpstr>
      <vt:lpstr>Aptos Display</vt:lpstr>
      <vt:lpstr>Arial</vt:lpstr>
      <vt:lpstr>Lub Dub 3</vt:lpstr>
      <vt:lpstr>Lub Dub Bold</vt:lpstr>
      <vt:lpstr>Lub Dub Condensed</vt:lpstr>
      <vt:lpstr>Lub Dub Heavy</vt:lpstr>
      <vt:lpstr>Lub Dub Light</vt:lpstr>
      <vt:lpstr>Lub Dub Medium</vt:lpstr>
      <vt:lpstr>Proxima Nova Bold</vt:lpstr>
      <vt:lpstr>Office Theme</vt:lpstr>
      <vt:lpstr>PowerPoint Presentation</vt:lpstr>
      <vt:lpstr>Do It Yourself Health:  The Connection of Oral and Heart Health</vt:lpstr>
      <vt:lpstr>What We Do </vt:lpstr>
      <vt:lpstr>Heart Disease</vt:lpstr>
      <vt:lpstr>PowerPoint Presentation</vt:lpstr>
      <vt:lpstr>Whole-Body Health</vt:lpstr>
      <vt:lpstr>What You Will Learn</vt:lpstr>
      <vt:lpstr>Your Mouth Is Part Of  Your Whole-Body Health</vt:lpstr>
      <vt:lpstr>PowerPoint Presentation</vt:lpstr>
      <vt:lpstr>How The Connection Works</vt:lpstr>
      <vt:lpstr>Signs You Should Not Ignore</vt:lpstr>
      <vt:lpstr>Why This Matters</vt:lpstr>
      <vt:lpstr>Why Dental Visits Matter</vt:lpstr>
      <vt:lpstr>Why Blood Pressure Is Checked At The Dental Office</vt:lpstr>
      <vt:lpstr>Why Your Blood Pressure Matters And Where To Learn More</vt:lpstr>
      <vt:lpstr>Know Your Numbers</vt:lpstr>
      <vt:lpstr>PowerPoint Presentation</vt:lpstr>
      <vt:lpstr>PowerPoint Presentation</vt:lpstr>
      <vt:lpstr>PowerPoint Presentation</vt:lpstr>
      <vt:lpstr>PowerPoint Presentation</vt:lpstr>
      <vt:lpstr>Making the Most of Your Dental Visit</vt:lpstr>
      <vt:lpstr>Helpful Questions For Your Dental Or Medical Visit</vt:lpstr>
      <vt:lpstr>What We Hope You Take With You</vt:lpstr>
      <vt:lpstr>Choose One Small Step</vt:lpstr>
      <vt:lpstr>Do It Yourself Health:  The Connection of Oral and Heart Health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Marrero</dc:creator>
  <cp:lastModifiedBy>Mitzi Cardona</cp:lastModifiedBy>
  <cp:revision>204</cp:revision>
  <dcterms:created xsi:type="dcterms:W3CDTF">2026-04-06T14:28:14Z</dcterms:created>
  <dcterms:modified xsi:type="dcterms:W3CDTF">2026-07-27T19:06:39Z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0x010100F320FBF197731E448D13C12AA1B91532</vt:lpwstr>
  </property>
  <property fmtid="{D5CDD505-2E9C-101B-9397-08002B2CF9AE}" pid="3" name="MediaServiceImageTags">
    <vt:lpwstr/>
  </property>
</Properties>
</file>