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5" r:id="rId39"/>
    <p:sldId id="294" r:id="rId40"/>
    <p:sldId id="296" r:id="rId41"/>
    <p:sldId id="297" r:id="rId42"/>
    <p:sldId id="298" r:id="rId43"/>
    <p:sldId id="299" r:id="rId44"/>
    <p:sldId id="300" r:id="rId45"/>
    <p:sldId id="301" r:id="rId46"/>
    <p:sldId id="116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B0E"/>
    <a:srgbClr val="46A547"/>
    <a:srgbClr val="F99B1D"/>
    <a:srgbClr val="F47320"/>
    <a:srgbClr val="9BA5B1"/>
    <a:srgbClr val="EE3823"/>
    <a:srgbClr val="C4D8F0"/>
    <a:srgbClr val="B9CAD8"/>
    <a:srgbClr val="85ADD1"/>
    <a:srgbClr val="4D8A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2DF2CC-4DF7-44F0-8575-5EC25A0C8F7C}" v="2" dt="2025-10-01T18:19:13.8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7" autoAdjust="0"/>
    <p:restoredTop sz="91076" autoAdjust="0"/>
  </p:normalViewPr>
  <p:slideViewPr>
    <p:cSldViewPr snapToGrid="0" snapToObjects="1">
      <p:cViewPr varScale="1">
        <p:scale>
          <a:sx n="79" d="100"/>
          <a:sy n="79" d="100"/>
        </p:scale>
        <p:origin x="102"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344699A7-5081-4D50-ABE1-2FFF9CCB9EA6}"/>
    <pc:docChg chg="addSld modSld">
      <pc:chgData name="Gwendolyn Reyna" userId="0492242f-5314-4750-ad50-640a4fe02908" providerId="ADAL" clId="{344699A7-5081-4D50-ABE1-2FFF9CCB9EA6}" dt="2025-09-15T19:11:19.437" v="152"/>
      <pc:docMkLst>
        <pc:docMk/>
      </pc:docMkLst>
      <pc:sldChg chg="addSp modSp mod">
        <pc:chgData name="Gwendolyn Reyna" userId="0492242f-5314-4750-ad50-640a4fe02908" providerId="ADAL" clId="{344699A7-5081-4D50-ABE1-2FFF9CCB9EA6}" dt="2025-09-15T19:08:47.831" v="72" actId="1076"/>
        <pc:sldMkLst>
          <pc:docMk/>
          <pc:sldMk cId="1171176184" sldId="256"/>
        </pc:sldMkLst>
        <pc:spChg chg="mod">
          <ac:chgData name="Gwendolyn Reyna" userId="0492242f-5314-4750-ad50-640a4fe02908" providerId="ADAL" clId="{344699A7-5081-4D50-ABE1-2FFF9CCB9EA6}" dt="2025-09-12T21:07:54.350" v="48" actId="20577"/>
          <ac:spMkLst>
            <pc:docMk/>
            <pc:sldMk cId="1171176184" sldId="256"/>
            <ac:spMk id="2" creationId="{758E7538-99E0-814A-996C-0848A5205CE0}"/>
          </ac:spMkLst>
        </pc:spChg>
        <pc:spChg chg="mod">
          <ac:chgData name="Gwendolyn Reyna" userId="0492242f-5314-4750-ad50-640a4fe02908" providerId="ADAL" clId="{344699A7-5081-4D50-ABE1-2FFF9CCB9EA6}" dt="2025-09-15T19:08:47.831" v="72" actId="1076"/>
          <ac:spMkLst>
            <pc:docMk/>
            <pc:sldMk cId="1171176184" sldId="256"/>
            <ac:spMk id="3" creationId="{CDEA19E2-C884-5343-8547-E4ACA2FCDE39}"/>
          </ac:spMkLst>
        </pc:spChg>
        <pc:spChg chg="add mod">
          <ac:chgData name="Gwendolyn Reyna" userId="0492242f-5314-4750-ad50-640a4fe02908" providerId="ADAL" clId="{344699A7-5081-4D50-ABE1-2FFF9CCB9EA6}" dt="2025-09-12T21:07:57.570" v="49"/>
          <ac:spMkLst>
            <pc:docMk/>
            <pc:sldMk cId="1171176184" sldId="256"/>
            <ac:spMk id="5" creationId="{923DB664-25C6-4127-D0F3-B6992377AB3E}"/>
          </ac:spMkLst>
        </pc:spChg>
        <pc:picChg chg="add mod">
          <ac:chgData name="Gwendolyn Reyna" userId="0492242f-5314-4750-ad50-640a4fe02908" providerId="ADAL" clId="{344699A7-5081-4D50-ABE1-2FFF9CCB9EA6}" dt="2025-09-12T21:08:10.697" v="50"/>
          <ac:picMkLst>
            <pc:docMk/>
            <pc:sldMk cId="1171176184" sldId="256"/>
            <ac:picMk id="6" creationId="{5F261938-3ABA-26DF-C6C3-7EED1C28DD3D}"/>
          </ac:picMkLst>
        </pc:picChg>
      </pc:sldChg>
      <pc:sldChg chg="modSp mod">
        <pc:chgData name="Gwendolyn Reyna" userId="0492242f-5314-4750-ad50-640a4fe02908" providerId="ADAL" clId="{344699A7-5081-4D50-ABE1-2FFF9CCB9EA6}" dt="2025-09-15T19:10:14.954" v="151" actId="113"/>
        <pc:sldMkLst>
          <pc:docMk/>
          <pc:sldMk cId="3516702684" sldId="301"/>
        </pc:sldMkLst>
        <pc:spChg chg="mod">
          <ac:chgData name="Gwendolyn Reyna" userId="0492242f-5314-4750-ad50-640a4fe02908" providerId="ADAL" clId="{344699A7-5081-4D50-ABE1-2FFF9CCB9EA6}" dt="2025-09-15T19:10:14.954" v="151" actId="113"/>
          <ac:spMkLst>
            <pc:docMk/>
            <pc:sldMk cId="3516702684" sldId="301"/>
            <ac:spMk id="3" creationId="{EC7A375F-58BE-404A-93FE-4FF50C8A9287}"/>
          </ac:spMkLst>
        </pc:spChg>
        <pc:spChg chg="mod">
          <ac:chgData name="Gwendolyn Reyna" userId="0492242f-5314-4750-ad50-640a4fe02908" providerId="ADAL" clId="{344699A7-5081-4D50-ABE1-2FFF9CCB9EA6}" dt="2025-09-15T19:10:08.136" v="150"/>
          <ac:spMkLst>
            <pc:docMk/>
            <pc:sldMk cId="3516702684" sldId="301"/>
            <ac:spMk id="5" creationId="{C0344316-6372-4439-83DD-98B2FD299BA2}"/>
          </ac:spMkLst>
        </pc:spChg>
      </pc:sldChg>
      <pc:sldChg chg="add">
        <pc:chgData name="Gwendolyn Reyna" userId="0492242f-5314-4750-ad50-640a4fe02908" providerId="ADAL" clId="{344699A7-5081-4D50-ABE1-2FFF9CCB9EA6}" dt="2025-09-15T19:11:19.437" v="152"/>
        <pc:sldMkLst>
          <pc:docMk/>
          <pc:sldMk cId="1157976724" sldId="11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D0E39-29C9-4BD9-A778-8226B44596CC}" type="datetimeFigureOut">
              <a:rPr lang="en-US" smtClean="0"/>
              <a:t>10/1/2025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FAFC5-3A27-43A2-9905-E94D9A42FA23}" type="slidenum">
              <a:rPr lang="en-US" smtClean="0"/>
              <a:t>‹#›</a:t>
            </a:fld>
            <a:endParaRPr lang="en-US" dirty="0"/>
          </a:p>
        </p:txBody>
      </p:sp>
    </p:spTree>
    <p:extLst>
      <p:ext uri="{BB962C8B-B14F-4D97-AF65-F5344CB8AC3E}">
        <p14:creationId xmlns:p14="http://schemas.microsoft.com/office/powerpoint/2010/main" val="361142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2</a:t>
            </a:fld>
            <a:endParaRPr lang="en-US" dirty="0"/>
          </a:p>
        </p:txBody>
      </p:sp>
    </p:spTree>
    <p:extLst>
      <p:ext uri="{BB962C8B-B14F-4D97-AF65-F5344CB8AC3E}">
        <p14:creationId xmlns:p14="http://schemas.microsoft.com/office/powerpoint/2010/main" val="3594354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40</a:t>
            </a:fld>
            <a:endParaRPr lang="en-US" dirty="0"/>
          </a:p>
        </p:txBody>
      </p:sp>
    </p:spTree>
    <p:extLst>
      <p:ext uri="{BB962C8B-B14F-4D97-AF65-F5344CB8AC3E}">
        <p14:creationId xmlns:p14="http://schemas.microsoft.com/office/powerpoint/2010/main" val="1539606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45</a:t>
            </a:fld>
            <a:endParaRPr lang="en-US" dirty="0"/>
          </a:p>
        </p:txBody>
      </p:sp>
    </p:spTree>
    <p:extLst>
      <p:ext uri="{BB962C8B-B14F-4D97-AF65-F5344CB8AC3E}">
        <p14:creationId xmlns:p14="http://schemas.microsoft.com/office/powerpoint/2010/main" val="2085699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C0D46-CF2A-4336-A938-D74176F42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8150D-1242-ABF5-32AE-27BA9C0A0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C0D41-605C-58C4-C2B4-ED6F485D77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AE1248-9B59-6CB7-CA2D-5BDC839094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920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12</a:t>
            </a:fld>
            <a:endParaRPr lang="en-US" dirty="0"/>
          </a:p>
        </p:txBody>
      </p:sp>
    </p:spTree>
    <p:extLst>
      <p:ext uri="{BB962C8B-B14F-4D97-AF65-F5344CB8AC3E}">
        <p14:creationId xmlns:p14="http://schemas.microsoft.com/office/powerpoint/2010/main" val="3103251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13</a:t>
            </a:fld>
            <a:endParaRPr lang="en-US" dirty="0"/>
          </a:p>
        </p:txBody>
      </p:sp>
    </p:spTree>
    <p:extLst>
      <p:ext uri="{BB962C8B-B14F-4D97-AF65-F5344CB8AC3E}">
        <p14:creationId xmlns:p14="http://schemas.microsoft.com/office/powerpoint/2010/main" val="64129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24</a:t>
            </a:fld>
            <a:endParaRPr lang="en-US" dirty="0"/>
          </a:p>
        </p:txBody>
      </p:sp>
    </p:spTree>
    <p:extLst>
      <p:ext uri="{BB962C8B-B14F-4D97-AF65-F5344CB8AC3E}">
        <p14:creationId xmlns:p14="http://schemas.microsoft.com/office/powerpoint/2010/main" val="3686848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26</a:t>
            </a:fld>
            <a:endParaRPr lang="en-US" dirty="0"/>
          </a:p>
        </p:txBody>
      </p:sp>
    </p:spTree>
    <p:extLst>
      <p:ext uri="{BB962C8B-B14F-4D97-AF65-F5344CB8AC3E}">
        <p14:creationId xmlns:p14="http://schemas.microsoft.com/office/powerpoint/2010/main" val="416174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27</a:t>
            </a:fld>
            <a:endParaRPr lang="en-US" dirty="0"/>
          </a:p>
        </p:txBody>
      </p:sp>
    </p:spTree>
    <p:extLst>
      <p:ext uri="{BB962C8B-B14F-4D97-AF65-F5344CB8AC3E}">
        <p14:creationId xmlns:p14="http://schemas.microsoft.com/office/powerpoint/2010/main" val="3950471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rgbClr val="292929"/>
              </a:solidFill>
              <a:latin typeface="Lub Dub Condensed" panose="020B0506030403020204" pitchFamily="34" charset="0"/>
              <a:ea typeface="+mn-ea"/>
              <a:cs typeface="+mn-cs"/>
            </a:endParaRPr>
          </a:p>
        </p:txBody>
      </p:sp>
      <p:sp>
        <p:nvSpPr>
          <p:cNvPr id="4" name="Slide Number Placeholder 3"/>
          <p:cNvSpPr>
            <a:spLocks noGrp="1"/>
          </p:cNvSpPr>
          <p:nvPr>
            <p:ph type="sldNum" sz="quarter" idx="5"/>
          </p:nvPr>
        </p:nvSpPr>
        <p:spPr/>
        <p:txBody>
          <a:bodyPr/>
          <a:lstStyle/>
          <a:p>
            <a:fld id="{F43FAFC5-3A27-43A2-9905-E94D9A42FA23}" type="slidenum">
              <a:rPr lang="en-US" smtClean="0"/>
              <a:t>31</a:t>
            </a:fld>
            <a:endParaRPr lang="en-US" dirty="0"/>
          </a:p>
        </p:txBody>
      </p:sp>
    </p:spTree>
    <p:extLst>
      <p:ext uri="{BB962C8B-B14F-4D97-AF65-F5344CB8AC3E}">
        <p14:creationId xmlns:p14="http://schemas.microsoft.com/office/powerpoint/2010/main" val="1137048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rgbClr val="292929"/>
              </a:solidFill>
              <a:latin typeface="Lub Dub Condensed" panose="020B0506030403020204" pitchFamily="34" charset="0"/>
              <a:ea typeface="+mn-ea"/>
              <a:cs typeface="+mn-cs"/>
            </a:endParaRPr>
          </a:p>
        </p:txBody>
      </p:sp>
      <p:sp>
        <p:nvSpPr>
          <p:cNvPr id="4" name="Slide Number Placeholder 3"/>
          <p:cNvSpPr>
            <a:spLocks noGrp="1"/>
          </p:cNvSpPr>
          <p:nvPr>
            <p:ph type="sldNum" sz="quarter" idx="5"/>
          </p:nvPr>
        </p:nvSpPr>
        <p:spPr/>
        <p:txBody>
          <a:bodyPr/>
          <a:lstStyle/>
          <a:p>
            <a:fld id="{F43FAFC5-3A27-43A2-9905-E94D9A42FA23}" type="slidenum">
              <a:rPr lang="en-US" smtClean="0"/>
              <a:t>32</a:t>
            </a:fld>
            <a:endParaRPr lang="en-US" dirty="0"/>
          </a:p>
        </p:txBody>
      </p:sp>
    </p:spTree>
    <p:extLst>
      <p:ext uri="{BB962C8B-B14F-4D97-AF65-F5344CB8AC3E}">
        <p14:creationId xmlns:p14="http://schemas.microsoft.com/office/powerpoint/2010/main" val="876436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3FAFC5-3A27-43A2-9905-E94D9A42FA23}" type="slidenum">
              <a:rPr lang="en-US" smtClean="0"/>
              <a:t>37</a:t>
            </a:fld>
            <a:endParaRPr lang="en-US" dirty="0"/>
          </a:p>
        </p:txBody>
      </p:sp>
    </p:spTree>
    <p:extLst>
      <p:ext uri="{BB962C8B-B14F-4D97-AF65-F5344CB8AC3E}">
        <p14:creationId xmlns:p14="http://schemas.microsoft.com/office/powerpoint/2010/main" val="1340879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8847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275BD-28D7-584E-9D32-BBEB26479B44}"/>
              </a:ext>
            </a:extLst>
          </p:cNvPr>
          <p:cNvSpPr>
            <a:spLocks noGrp="1"/>
          </p:cNvSpPr>
          <p:nvPr>
            <p:ph type="title"/>
          </p:nvPr>
        </p:nvSpPr>
        <p:spPr>
          <a:xfrm>
            <a:off x="839788" y="457200"/>
            <a:ext cx="3932237" cy="1600200"/>
          </a:xfrm>
        </p:spPr>
        <p:txBody>
          <a:bodyPr anchor="b"/>
          <a:lstStyle>
            <a:lvl1pPr>
              <a:defRPr sz="3600"/>
            </a:lvl1pPr>
          </a:lstStyle>
          <a:p>
            <a:r>
              <a:rPr lang="en-US" dirty="0"/>
              <a:t>Click to edit Master title style</a:t>
            </a:r>
          </a:p>
        </p:txBody>
      </p:sp>
      <p:sp>
        <p:nvSpPr>
          <p:cNvPr id="3" name="Picture Placeholder 2">
            <a:extLst>
              <a:ext uri="{FF2B5EF4-FFF2-40B4-BE49-F238E27FC236}">
                <a16:creationId xmlns:a16="http://schemas.microsoft.com/office/drawing/2014/main" id="{ADE7AC39-56C6-2841-BDE1-58F13B39A94A}"/>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BAA9D7E-6F07-E648-9466-5A63606E724E}"/>
              </a:ext>
            </a:extLst>
          </p:cNvPr>
          <p:cNvSpPr>
            <a:spLocks noGrp="1"/>
          </p:cNvSpPr>
          <p:nvPr>
            <p:ph type="body" sz="half" idx="2"/>
          </p:nvPr>
        </p:nvSpPr>
        <p:spPr>
          <a:xfrm>
            <a:off x="839788" y="2246242"/>
            <a:ext cx="3932237" cy="362274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6">
            <a:extLst>
              <a:ext uri="{FF2B5EF4-FFF2-40B4-BE49-F238E27FC236}">
                <a16:creationId xmlns:a16="http://schemas.microsoft.com/office/drawing/2014/main" id="{964AEC2B-EC6B-414D-94A5-E55F6DE83252}"/>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24665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5045CC81-1DE4-0F47-A93D-052FFBD44681}"/>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3BB21BA3-F0CB-C743-B39E-21D6B87FD7DA}"/>
              </a:ext>
            </a:extLst>
          </p:cNvPr>
          <p:cNvSpPr>
            <a:spLocks noGrp="1"/>
          </p:cNvSpPr>
          <p:nvPr>
            <p:ph type="title" hasCustomPrompt="1"/>
          </p:nvPr>
        </p:nvSpPr>
        <p:spPr>
          <a:xfrm>
            <a:off x="831850" y="956352"/>
            <a:ext cx="10515600" cy="2852737"/>
          </a:xfrm>
        </p:spPr>
        <p:txBody>
          <a:bodyPr anchor="b"/>
          <a:lstStyle>
            <a:lvl1pPr>
              <a:defRPr sz="6000"/>
            </a:lvl1p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8060A5B7-93E4-B646-9244-471E9DAB9BC2}"/>
              </a:ext>
            </a:extLst>
          </p:cNvPr>
          <p:cNvSpPr>
            <a:spLocks noGrp="1"/>
          </p:cNvSpPr>
          <p:nvPr>
            <p:ph type="body" idx="1"/>
          </p:nvPr>
        </p:nvSpPr>
        <p:spPr>
          <a:xfrm>
            <a:off x="831850" y="414220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0685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AE6F6A19-9DF2-9A4A-8D20-804B137EB2C9}"/>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773823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7" name="TextBox 6">
            <a:extLst>
              <a:ext uri="{FF2B5EF4-FFF2-40B4-BE49-F238E27FC236}">
                <a16:creationId xmlns:a16="http://schemas.microsoft.com/office/drawing/2014/main" id="{431B96AD-FFA9-48D3-98E2-E57076BFE2E2}"/>
              </a:ext>
            </a:extLst>
          </p:cNvPr>
          <p:cNvSpPr txBox="1"/>
          <p:nvPr userDrawn="1"/>
        </p:nvSpPr>
        <p:spPr>
          <a:xfrm>
            <a:off x="2902650" y="6355866"/>
            <a:ext cx="638669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chemeClr val="tx1">
                    <a:lumMod val="50000"/>
                    <a:lumOff val="50000"/>
                  </a:schemeClr>
                </a:solidFill>
                <a:effectLst/>
                <a:uLnTx/>
                <a:uFillTx/>
                <a:latin typeface="Lub Dub Condensed" panose="020B0506030403020204" pitchFamily="34" charset="0"/>
                <a:ea typeface="+mn-ea"/>
                <a:cs typeface="Arial"/>
                <a:sym typeface="Arial"/>
              </a:rPr>
              <a:t>Otto, CM et al. 2020 ACC/AHA. Guideline for the Management of Patients With Valvular Heart Disease </a:t>
            </a:r>
            <a:r>
              <a:rPr kumimoji="0" lang="en-US" sz="900" b="0" i="1" u="none" strike="noStrike" kern="0" cap="none" spc="0" normalizeH="0" baseline="0" noProof="0" dirty="0">
                <a:ln>
                  <a:noFill/>
                </a:ln>
                <a:solidFill>
                  <a:schemeClr val="tx1">
                    <a:lumMod val="50000"/>
                    <a:lumOff val="50000"/>
                  </a:schemeClr>
                </a:solidFill>
                <a:effectLst/>
                <a:uLnTx/>
                <a:uFillTx/>
                <a:latin typeface="Lub Dub Condensed" panose="020B0506030403020204" pitchFamily="34" charset="0"/>
                <a:ea typeface="+mn-ea"/>
                <a:cs typeface="Arial"/>
                <a:sym typeface="Arial"/>
              </a:rPr>
              <a:t>Circulation.</a:t>
            </a:r>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59203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C5A4D9AA-90F7-1948-B105-A52051FD7348}"/>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927A7855-45E3-2049-B78C-05CF1039A1BD}"/>
              </a:ext>
            </a:extLst>
          </p:cNvPr>
          <p:cNvSpPr>
            <a:spLocks noGrp="1"/>
          </p:cNvSpPr>
          <p:nvPr>
            <p:ph type="title"/>
          </p:nvPr>
        </p:nvSpPr>
        <p:spPr>
          <a:xfrm>
            <a:off x="2067560" y="365125"/>
            <a:ext cx="9740127" cy="638727"/>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CBFE51F-D376-B149-9AF4-1C08DB652DF9}"/>
              </a:ext>
            </a:extLst>
          </p:cNvPr>
          <p:cNvSpPr>
            <a:spLocks noGrp="1"/>
          </p:cNvSpPr>
          <p:nvPr>
            <p:ph sz="half" idx="1"/>
          </p:nvPr>
        </p:nvSpPr>
        <p:spPr>
          <a:xfrm>
            <a:off x="2067559" y="1421296"/>
            <a:ext cx="9740128" cy="4651513"/>
          </a:xfrm>
        </p:spPr>
        <p:txBody>
          <a:bodyPr/>
          <a:lstStyle>
            <a:lvl1pPr>
              <a:defRPr>
                <a:latin typeface="Lub Dub Medium" panose="020B0603030403020204" pitchFamily="34" charset="0"/>
              </a:defRPr>
            </a:lvl1pPr>
            <a:lvl2pPr>
              <a:defRPr>
                <a:latin typeface="Lub Dub Medium" panose="020B0603030403020204" pitchFamily="34" charset="0"/>
              </a:defRPr>
            </a:lvl2pPr>
            <a:lvl3pPr>
              <a:defRPr>
                <a:latin typeface="Lub Dub Medium" panose="020B0603030403020204" pitchFamily="34" charset="0"/>
              </a:defRPr>
            </a:lvl3pPr>
            <a:lvl4pPr>
              <a:defRPr>
                <a:latin typeface="Lub Dub Medium" panose="020B0603030403020204" pitchFamily="34" charset="0"/>
              </a:defRPr>
            </a:lvl4pPr>
            <a:lvl5pPr>
              <a:defRPr>
                <a:latin typeface="Lub Dub Medium" panose="020B06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a:extLst>
              <a:ext uri="{FF2B5EF4-FFF2-40B4-BE49-F238E27FC236}">
                <a16:creationId xmlns:a16="http://schemas.microsoft.com/office/drawing/2014/main" id="{17664271-DD56-4ECD-8DE9-B33140B14972}"/>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78643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34AB-00BC-5740-A0BE-1441E32E91B9}"/>
              </a:ext>
            </a:extLst>
          </p:cNvPr>
          <p:cNvSpPr>
            <a:spLocks noGrp="1"/>
          </p:cNvSpPr>
          <p:nvPr>
            <p:ph type="title"/>
          </p:nvPr>
        </p:nvSpPr>
        <p:spPr>
          <a:xfrm>
            <a:off x="839788" y="365125"/>
            <a:ext cx="10515600" cy="63872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ABBFDE5A-8517-1449-9669-761A5C965863}"/>
              </a:ext>
            </a:extLst>
          </p:cNvPr>
          <p:cNvSpPr>
            <a:spLocks noGrp="1"/>
          </p:cNvSpPr>
          <p:nvPr>
            <p:ph type="body" idx="1"/>
          </p:nvPr>
        </p:nvSpPr>
        <p:spPr>
          <a:xfrm>
            <a:off x="839788" y="1438379"/>
            <a:ext cx="5157787" cy="485567"/>
          </a:xfrm>
        </p:spPr>
        <p:txBody>
          <a:bodyPr anchor="b">
            <a:normAutofit/>
          </a:bodyPr>
          <a:lstStyle>
            <a:lvl1pPr marL="0" indent="0">
              <a:buNone/>
              <a:defRPr sz="2400" b="1">
                <a:solidFill>
                  <a:srgbClr val="C00000"/>
                </a:solidFill>
                <a:latin typeface="Lub Dub Bold" panose="020B08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5543FB7-2D02-594A-AA33-FF29B90CF538}"/>
              </a:ext>
            </a:extLst>
          </p:cNvPr>
          <p:cNvSpPr>
            <a:spLocks noGrp="1"/>
          </p:cNvSpPr>
          <p:nvPr>
            <p:ph sz="half" idx="2"/>
          </p:nvPr>
        </p:nvSpPr>
        <p:spPr>
          <a:xfrm>
            <a:off x="839788" y="2067339"/>
            <a:ext cx="5157787" cy="4122324"/>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36D348C-AF64-A648-B694-3F637C5AEB75}"/>
              </a:ext>
            </a:extLst>
          </p:cNvPr>
          <p:cNvSpPr>
            <a:spLocks noGrp="1"/>
          </p:cNvSpPr>
          <p:nvPr>
            <p:ph type="body" sz="quarter" idx="3"/>
          </p:nvPr>
        </p:nvSpPr>
        <p:spPr>
          <a:xfrm>
            <a:off x="6172200" y="1438379"/>
            <a:ext cx="5183188" cy="485567"/>
          </a:xfrm>
        </p:spPr>
        <p:txBody>
          <a:bodyPr anchor="b">
            <a:normAutofit/>
          </a:bodyPr>
          <a:lstStyle>
            <a:lvl1pPr marL="0" indent="0">
              <a:buNone/>
              <a:defRPr sz="2400" b="1">
                <a:solidFill>
                  <a:srgbClr val="C00000"/>
                </a:solidFill>
                <a:latin typeface="Lub Dub Bold" panose="020B08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3745C23-6E38-B348-88F9-EE09A58D7EF9}"/>
              </a:ext>
            </a:extLst>
          </p:cNvPr>
          <p:cNvSpPr>
            <a:spLocks noGrp="1"/>
          </p:cNvSpPr>
          <p:nvPr>
            <p:ph sz="quarter" idx="4"/>
          </p:nvPr>
        </p:nvSpPr>
        <p:spPr>
          <a:xfrm>
            <a:off x="6172200" y="2067339"/>
            <a:ext cx="5183188" cy="4122324"/>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8771E90E-222E-4A04-80EE-1C7267850842}"/>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76540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id="{48D69310-949D-5547-B5BA-65DABD42346F}"/>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7" name="Picture Placeholder 2">
            <a:extLst>
              <a:ext uri="{FF2B5EF4-FFF2-40B4-BE49-F238E27FC236}">
                <a16:creationId xmlns:a16="http://schemas.microsoft.com/office/drawing/2014/main" id="{C5F72422-0C2E-FE40-AE74-1124EF69637B}"/>
              </a:ext>
            </a:extLst>
          </p:cNvPr>
          <p:cNvSpPr>
            <a:spLocks noGrp="1"/>
          </p:cNvSpPr>
          <p:nvPr>
            <p:ph type="pic" idx="1"/>
          </p:nvPr>
        </p:nvSpPr>
        <p:spPr>
          <a:xfrm>
            <a:off x="4316154" y="762000"/>
            <a:ext cx="3364805" cy="39319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Picture Placeholder 2">
            <a:extLst>
              <a:ext uri="{FF2B5EF4-FFF2-40B4-BE49-F238E27FC236}">
                <a16:creationId xmlns:a16="http://schemas.microsoft.com/office/drawing/2014/main" id="{AABFAF45-5B00-DD49-A485-B6D22B1DAA50}"/>
              </a:ext>
            </a:extLst>
          </p:cNvPr>
          <p:cNvSpPr>
            <a:spLocks noGrp="1"/>
          </p:cNvSpPr>
          <p:nvPr>
            <p:ph type="pic" idx="13"/>
          </p:nvPr>
        </p:nvSpPr>
        <p:spPr>
          <a:xfrm>
            <a:off x="252154" y="762000"/>
            <a:ext cx="3364805" cy="39319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a:extLst>
              <a:ext uri="{FF2B5EF4-FFF2-40B4-BE49-F238E27FC236}">
                <a16:creationId xmlns:a16="http://schemas.microsoft.com/office/drawing/2014/main" id="{68479D10-9560-4540-A53F-66DBB15FF922}"/>
              </a:ext>
            </a:extLst>
          </p:cNvPr>
          <p:cNvSpPr>
            <a:spLocks noGrp="1"/>
          </p:cNvSpPr>
          <p:nvPr>
            <p:ph type="pic" idx="14"/>
          </p:nvPr>
        </p:nvSpPr>
        <p:spPr>
          <a:xfrm>
            <a:off x="8380154" y="762000"/>
            <a:ext cx="3364805" cy="39319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402027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4054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857167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12"/>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347483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8" r:id="rId4"/>
    <p:sldLayoutId id="2147483652" r:id="rId5"/>
    <p:sldLayoutId id="2147483653" r:id="rId6"/>
    <p:sldLayoutId id="2147483655" r:id="rId7"/>
    <p:sldLayoutId id="2147483659" r:id="rId8"/>
    <p:sldLayoutId id="2147483660" r:id="rId9"/>
    <p:sldLayoutId id="2147483657" r:id="rId10"/>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svg"/><Relationship Id="rId7" Type="http://schemas.openxmlformats.org/officeDocument/2006/relationships/image" Target="../media/image13.sv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20.jpg"/></Relationships>
</file>

<file path=ppt/slides/_rels/slide45.xml.rels><?xml version="1.0" encoding="UTF-8" standalone="yes"?>
<Relationships xmlns="http://schemas.openxmlformats.org/package/2006/relationships"><Relationship Id="rId3" Type="http://schemas.openxmlformats.org/officeDocument/2006/relationships/hyperlink" Target="https://professional.heart.org/en/guidelines-and-statements/guideline-essentials-aha-clinical-slide-serie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www.heart.org/en/about-us/statements-and-policies/copyright-request-form"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967947"/>
            <a:ext cx="9144000" cy="1135471"/>
          </a:xfrm>
        </p:spPr>
        <p:txBody>
          <a:bodyPr/>
          <a:lstStyle/>
          <a:p>
            <a:r>
              <a:rPr lang="en-US" sz="6000" dirty="0"/>
              <a:t>Guideline Essentials: AHA Clinical Slide Series</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3386859" y="3644215"/>
            <a:ext cx="6789882" cy="2713182"/>
          </a:xfrm>
        </p:spPr>
        <p:txBody>
          <a:bodyPr>
            <a:normAutofit/>
          </a:bodyPr>
          <a:lstStyle/>
          <a:p>
            <a:r>
              <a:rPr lang="en-US" sz="2000" dirty="0">
                <a:latin typeface="Lub Dub Light" panose="020B0303030403020204" pitchFamily="34" charset="0"/>
              </a:rPr>
              <a:t>ADAPTED FROM:</a:t>
            </a:r>
            <a:br>
              <a:rPr lang="en-US" sz="2000" dirty="0">
                <a:latin typeface="Lub Dub Light" panose="020B0303030403020204" pitchFamily="34" charset="0"/>
              </a:rPr>
            </a:br>
            <a:r>
              <a:rPr lang="en-US" sz="1050" dirty="0">
                <a:latin typeface="Lub Dub Light" panose="020B0303030403020204" pitchFamily="34" charset="0"/>
              </a:rPr>
              <a:t> </a:t>
            </a:r>
            <a:br>
              <a:rPr lang="en-US" sz="1600" dirty="0"/>
            </a:br>
            <a:r>
              <a:rPr lang="en-US" sz="3200" dirty="0"/>
              <a:t>2020 ACC/AHA Guideline for the Management of Patients With Valvular Heart Disease</a:t>
            </a:r>
          </a:p>
        </p:txBody>
      </p:sp>
      <p:sp>
        <p:nvSpPr>
          <p:cNvPr id="5" name="TextBox 4">
            <a:extLst>
              <a:ext uri="{FF2B5EF4-FFF2-40B4-BE49-F238E27FC236}">
                <a16:creationId xmlns:a16="http://schemas.microsoft.com/office/drawing/2014/main" id="{923DB664-25C6-4127-D0F3-B6992377AB3E}"/>
              </a:ext>
              <a:ext uri="{C183D7F6-B498-43B3-948B-1728B52AA6E4}">
                <adec:decorative xmlns:adec="http://schemas.microsoft.com/office/drawing/2017/decorative" val="1"/>
              </a:ext>
            </a:extLst>
          </p:cNvPr>
          <p:cNvSpPr txBox="1"/>
          <p:nvPr/>
        </p:nvSpPr>
        <p:spPr>
          <a:xfrm>
            <a:off x="10465171" y="6357397"/>
            <a:ext cx="1407622" cy="215444"/>
          </a:xfrm>
          <a:prstGeom prst="rect">
            <a:avLst/>
          </a:prstGeom>
          <a:noFill/>
        </p:spPr>
        <p:txBody>
          <a:bodyPr wrap="square">
            <a:spAutoFit/>
          </a:bodyPr>
          <a:lstStyle/>
          <a:p>
            <a:pPr algn="ctr"/>
            <a:r>
              <a:rPr lang="en-US" sz="800" b="1" dirty="0">
                <a:solidFill>
                  <a:srgbClr val="D4D4D4"/>
                </a:solidFill>
                <a:latin typeface="Lub Dub Condensed" panose="020B0506030403020204" pitchFamily="34" charset="0"/>
              </a:rPr>
              <a:t>AHA Clinical  Slides PPTX</a:t>
            </a:r>
          </a:p>
        </p:txBody>
      </p:sp>
      <p:pic>
        <p:nvPicPr>
          <p:cNvPr id="6" name="Picture 5">
            <a:extLst>
              <a:ext uri="{FF2B5EF4-FFF2-40B4-BE49-F238E27FC236}">
                <a16:creationId xmlns:a16="http://schemas.microsoft.com/office/drawing/2014/main" id="{5F261938-3ABA-26DF-C6C3-7EED1C28DD3D}"/>
              </a:ext>
              <a:ext uri="{C183D7F6-B498-43B3-948B-1728B52AA6E4}">
                <adec:decorative xmlns:adec="http://schemas.microsoft.com/office/drawing/2017/decorative" val="1"/>
              </a:ext>
            </a:extLst>
          </p:cNvPr>
          <p:cNvPicPr>
            <a:picLocks noChangeAspect="1"/>
          </p:cNvPicPr>
          <p:nvPr/>
        </p:nvPicPr>
        <p:blipFill>
          <a:blip r:embed="rId2"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colorTemperature colorTemp="6416"/>
                    </a14:imgEffect>
                    <a14:imgEffect>
                      <a14:saturation sat="0"/>
                    </a14:imgEffect>
                  </a14:imgLayer>
                </a14:imgProps>
              </a:ext>
              <a:ext uri="{28A0092B-C50C-407E-A947-70E740481C1C}">
                <a14:useLocalDpi xmlns:a14="http://schemas.microsoft.com/office/drawing/2010/main"/>
              </a:ext>
            </a:extLst>
          </a:blip>
          <a:stretch>
            <a:fillRect/>
          </a:stretch>
        </p:blipFill>
        <p:spPr>
          <a:xfrm>
            <a:off x="10682688" y="5384809"/>
            <a:ext cx="972588" cy="972588"/>
          </a:xfrm>
          <a:prstGeom prst="rect">
            <a:avLst/>
          </a:prstGeom>
        </p:spPr>
      </p:pic>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14459-55F3-439A-BB12-7EF2F0F1BF87}"/>
              </a:ext>
            </a:extLst>
          </p:cNvPr>
          <p:cNvSpPr>
            <a:spLocks noGrp="1"/>
          </p:cNvSpPr>
          <p:nvPr>
            <p:ph type="title"/>
          </p:nvPr>
        </p:nvSpPr>
        <p:spPr>
          <a:xfrm>
            <a:off x="838200" y="365125"/>
            <a:ext cx="10515600" cy="885845"/>
          </a:xfrm>
        </p:spPr>
        <p:txBody>
          <a:bodyPr/>
          <a:lstStyle/>
          <a:p>
            <a:r>
              <a:rPr lang="en-US" sz="2800" dirty="0"/>
              <a:t>Management of Patients with VHD </a:t>
            </a:r>
            <a:br>
              <a:rPr lang="en-US" sz="2800" dirty="0"/>
            </a:br>
            <a:r>
              <a:rPr lang="en-US" sz="2800" dirty="0"/>
              <a:t>After Valve Intervention</a:t>
            </a:r>
          </a:p>
        </p:txBody>
      </p:sp>
      <p:sp>
        <p:nvSpPr>
          <p:cNvPr id="15" name="Rectangle 14" descr="Interventions in patients with valvular heart disease (VHD) include both transcatheter and surgical approaches. A valve intervention leaves the patient with either a prosthetic valve or a valve repair, often with an implanted device or other prosthetic material. Valve intervention does not eliminate valve disease; it replaces native valve disease with palliated valve disease. Patients with VHD continue to require periodic evaluation after intervention for early postprocedural issues, long-term medical therapy, monitoring of the prosthetic valve or repair, management of concurrent cardiac conditions, and persistent symptoms or functional limitation (see Section 2.7).   Endocarditis prophylaxis is discussed in Section 2.4.2; antithrombotic therapy for prosthetic valves in Sections 11.2 to 11.5; and prosthetic valve complications, including valve thrombosis, stenosis, or regurgitation, in Sections 11.6 to 11.8.">
            <a:extLst>
              <a:ext uri="{FF2B5EF4-FFF2-40B4-BE49-F238E27FC236}">
                <a16:creationId xmlns:a16="http://schemas.microsoft.com/office/drawing/2014/main" id="{A733C1D4-D7DE-4306-9E6E-7D8B6DD5C2F9}"/>
              </a:ext>
              <a:ext uri="{C183D7F6-B498-43B3-948B-1728B52AA6E4}">
                <adec:decorative xmlns:adec="http://schemas.microsoft.com/office/drawing/2017/decorative" val="0"/>
              </a:ext>
            </a:extLst>
          </p:cNvPr>
          <p:cNvSpPr/>
          <p:nvPr/>
        </p:nvSpPr>
        <p:spPr>
          <a:xfrm>
            <a:off x="257176" y="1522074"/>
            <a:ext cx="10515600" cy="4196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F2406AB3-F154-4748-A045-FFF228D83C62}"/>
              </a:ext>
            </a:extLst>
          </p:cNvPr>
          <p:cNvSpPr>
            <a:spLocks noGrp="1"/>
          </p:cNvSpPr>
          <p:nvPr>
            <p:ph type="body" sz="quarter" idx="13"/>
          </p:nvPr>
        </p:nvSpPr>
        <p:spPr>
          <a:xfrm>
            <a:off x="3298129" y="5725328"/>
            <a:ext cx="5454599" cy="271939"/>
          </a:xfrm>
        </p:spPr>
        <p:txBody>
          <a:bodyPr/>
          <a:lstStyle/>
          <a:p>
            <a:pPr marL="0" indent="0" algn="ctr"/>
            <a:r>
              <a:rPr lang="en-US" sz="900" b="1" dirty="0"/>
              <a:t>Abbreviations: </a:t>
            </a:r>
            <a:r>
              <a:rPr lang="en-US" sz="900" dirty="0"/>
              <a:t>1̊ indicates primary; 2 ̊, secondary; AF, atrial fibrillation; CAD, coronary artery disease; INR, international normalized ratio; Op, operative; VHD, valvular heart disease; and VKA, vitamin K antagonist. </a:t>
            </a:r>
          </a:p>
        </p:txBody>
      </p:sp>
      <p:cxnSp>
        <p:nvCxnSpPr>
          <p:cNvPr id="5" name="Straight Arrow Connector 4">
            <a:extLst>
              <a:ext uri="{FF2B5EF4-FFF2-40B4-BE49-F238E27FC236}">
                <a16:creationId xmlns:a16="http://schemas.microsoft.com/office/drawing/2014/main" id="{02EBA115-34A8-4291-8E38-592A4E627CCB}"/>
              </a:ext>
              <a:ext uri="{C183D7F6-B498-43B3-948B-1728B52AA6E4}">
                <adec:decorative xmlns:adec="http://schemas.microsoft.com/office/drawing/2017/decorative" val="1"/>
              </a:ext>
            </a:extLst>
          </p:cNvPr>
          <p:cNvCxnSpPr>
            <a:cxnSpLocks/>
          </p:cNvCxnSpPr>
          <p:nvPr/>
        </p:nvCxnSpPr>
        <p:spPr>
          <a:xfrm>
            <a:off x="5917108" y="2140636"/>
            <a:ext cx="4571" cy="5449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2">
            <a:extLst>
              <a:ext uri="{FF2B5EF4-FFF2-40B4-BE49-F238E27FC236}">
                <a16:creationId xmlns:a16="http://schemas.microsoft.com/office/drawing/2014/main" id="{0957AB57-863D-47B7-AAE4-E41CFC4E1156}"/>
              </a:ext>
              <a:ext uri="{C183D7F6-B498-43B3-948B-1728B52AA6E4}">
                <adec:decorative xmlns:adec="http://schemas.microsoft.com/office/drawing/2017/decorative" val="1"/>
              </a:ext>
            </a:extLst>
          </p:cNvPr>
          <p:cNvSpPr/>
          <p:nvPr/>
        </p:nvSpPr>
        <p:spPr>
          <a:xfrm>
            <a:off x="2502352" y="2323326"/>
            <a:ext cx="6860519" cy="36226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Rectangle Container">
            <a:extLst>
              <a:ext uri="{FF2B5EF4-FFF2-40B4-BE49-F238E27FC236}">
                <a16:creationId xmlns:a16="http://schemas.microsoft.com/office/drawing/2014/main" id="{E003C921-F557-4D1D-B3F7-D05FA3ED3268}"/>
              </a:ext>
              <a:ext uri="{C183D7F6-B498-43B3-948B-1728B52AA6E4}">
                <adec:decorative xmlns:adec="http://schemas.microsoft.com/office/drawing/2017/decorative" val="1"/>
              </a:ext>
            </a:extLst>
          </p:cNvPr>
          <p:cNvSpPr/>
          <p:nvPr/>
        </p:nvSpPr>
        <p:spPr>
          <a:xfrm>
            <a:off x="4089436" y="1716766"/>
            <a:ext cx="3655343" cy="42387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Periodic Assessment is Needed</a:t>
            </a:r>
          </a:p>
        </p:txBody>
      </p:sp>
      <p:sp>
        <p:nvSpPr>
          <p:cNvPr id="16" name="Rectangle Container">
            <a:extLst>
              <a:ext uri="{FF2B5EF4-FFF2-40B4-BE49-F238E27FC236}">
                <a16:creationId xmlns:a16="http://schemas.microsoft.com/office/drawing/2014/main" id="{5C7AEE44-D6F8-44C9-9868-6AA20E9CCA6C}"/>
              </a:ext>
              <a:ext uri="{C183D7F6-B498-43B3-948B-1728B52AA6E4}">
                <adec:decorative xmlns:adec="http://schemas.microsoft.com/office/drawing/2017/decorative" val="1"/>
              </a:ext>
            </a:extLst>
          </p:cNvPr>
          <p:cNvSpPr/>
          <p:nvPr/>
        </p:nvSpPr>
        <p:spPr>
          <a:xfrm>
            <a:off x="1197575" y="2724995"/>
            <a:ext cx="2610014"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Procedural Complications</a:t>
            </a:r>
          </a:p>
        </p:txBody>
      </p:sp>
      <p:sp>
        <p:nvSpPr>
          <p:cNvPr id="17" name="Rectangle Container copy 2">
            <a:extLst>
              <a:ext uri="{FF2B5EF4-FFF2-40B4-BE49-F238E27FC236}">
                <a16:creationId xmlns:a16="http://schemas.microsoft.com/office/drawing/2014/main" id="{906FBA1F-473E-4CEA-B7EC-7EF546AF86AF}"/>
              </a:ext>
              <a:ext uri="{C183D7F6-B498-43B3-948B-1728B52AA6E4}">
                <adec:decorative xmlns:adec="http://schemas.microsoft.com/office/drawing/2017/decorative" val="1"/>
              </a:ext>
            </a:extLst>
          </p:cNvPr>
          <p:cNvSpPr/>
          <p:nvPr/>
        </p:nvSpPr>
        <p:spPr>
          <a:xfrm>
            <a:off x="1197574" y="3151389"/>
            <a:ext cx="2610015" cy="1469693"/>
          </a:xfrm>
          <a:prstGeom prst="rect">
            <a:avLst/>
          </a:prstGeom>
          <a:solidFill>
            <a:schemeClr val="bg1"/>
          </a:solidFill>
          <a:ln w="25400">
            <a:solidFill>
              <a:schemeClr val="tx1">
                <a:lumMod val="65000"/>
                <a:lumOff val="35000"/>
              </a:schemeClr>
            </a:solidFill>
          </a:ln>
        </p:spPr>
        <p:txBody>
          <a:bodyPr spcFirstLastPara="0" lIns="0" tIns="91440" rIns="0" bIns="0" numCol="2" anchor="ctr"/>
          <a:lstStyle/>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Post Op AF</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Stroke</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Bleeding</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Vascular Complications</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Pericarditis</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Heart Block</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Heart Failure</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Renal Dysfunction</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Infection</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Paravalvular Leak</a:t>
            </a:r>
          </a:p>
        </p:txBody>
      </p:sp>
      <p:sp>
        <p:nvSpPr>
          <p:cNvPr id="19" name="Rectangle Container">
            <a:extLst>
              <a:ext uri="{FF2B5EF4-FFF2-40B4-BE49-F238E27FC236}">
                <a16:creationId xmlns:a16="http://schemas.microsoft.com/office/drawing/2014/main" id="{0FAE65D7-9987-4FC3-AD6D-28BA191C0C8C}"/>
              </a:ext>
              <a:ext uri="{C183D7F6-B498-43B3-948B-1728B52AA6E4}">
                <adec:decorative xmlns:adec="http://schemas.microsoft.com/office/drawing/2017/decorative" val="1"/>
              </a:ext>
            </a:extLst>
          </p:cNvPr>
          <p:cNvSpPr/>
          <p:nvPr/>
        </p:nvSpPr>
        <p:spPr>
          <a:xfrm>
            <a:off x="4725540" y="2724995"/>
            <a:ext cx="2383135"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Patient Management </a:t>
            </a:r>
          </a:p>
        </p:txBody>
      </p:sp>
      <p:sp>
        <p:nvSpPr>
          <p:cNvPr id="20" name="Rectangle Container copy 2">
            <a:extLst>
              <a:ext uri="{FF2B5EF4-FFF2-40B4-BE49-F238E27FC236}">
                <a16:creationId xmlns:a16="http://schemas.microsoft.com/office/drawing/2014/main" id="{55024E6B-4586-4EE0-A6B9-1DF3FA750B35}"/>
              </a:ext>
              <a:ext uri="{C183D7F6-B498-43B3-948B-1728B52AA6E4}">
                <adec:decorative xmlns:adec="http://schemas.microsoft.com/office/drawing/2017/decorative" val="1"/>
              </a:ext>
            </a:extLst>
          </p:cNvPr>
          <p:cNvSpPr/>
          <p:nvPr/>
        </p:nvSpPr>
        <p:spPr>
          <a:xfrm>
            <a:off x="4725539" y="3151389"/>
            <a:ext cx="2383136" cy="1469693"/>
          </a:xfrm>
          <a:prstGeom prst="rect">
            <a:avLst/>
          </a:prstGeom>
          <a:solidFill>
            <a:schemeClr val="bg1"/>
          </a:solidFill>
          <a:ln w="25400">
            <a:solidFill>
              <a:schemeClr val="tx1">
                <a:lumMod val="65000"/>
                <a:lumOff val="35000"/>
              </a:schemeClr>
            </a:solidFill>
          </a:ln>
        </p:spPr>
        <p:txBody>
          <a:bodyPr spcFirstLastPara="0" lIns="0" tIns="91440" rIns="0" bIns="0" anchor="t"/>
          <a:lstStyle/>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Evaluate and treat patients with CAD risk factors according to guidelines</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Encourage heart healthy lifestyle behaviors</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Endocarditis prophylaxis</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Periodic imaging </a:t>
            </a:r>
          </a:p>
        </p:txBody>
      </p:sp>
      <p:sp>
        <p:nvSpPr>
          <p:cNvPr id="22" name="Rectangle Container">
            <a:extLst>
              <a:ext uri="{FF2B5EF4-FFF2-40B4-BE49-F238E27FC236}">
                <a16:creationId xmlns:a16="http://schemas.microsoft.com/office/drawing/2014/main" id="{C4CFEC76-5A7E-4D03-92A1-8BD8E30C3C26}"/>
              </a:ext>
              <a:ext uri="{C183D7F6-B498-43B3-948B-1728B52AA6E4}">
                <adec:decorative xmlns:adec="http://schemas.microsoft.com/office/drawing/2017/decorative" val="1"/>
              </a:ext>
            </a:extLst>
          </p:cNvPr>
          <p:cNvSpPr/>
          <p:nvPr/>
        </p:nvSpPr>
        <p:spPr>
          <a:xfrm>
            <a:off x="8229455" y="2724995"/>
            <a:ext cx="2266833"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If Symptoms After </a:t>
            </a:r>
            <a:br>
              <a:rPr lang="en-US" sz="1350" dirty="0">
                <a:solidFill>
                  <a:schemeClr val="bg1"/>
                </a:solidFill>
                <a:latin typeface="Lub Dub Bold" panose="020B0803030403020204" pitchFamily="34" charset="0"/>
                <a:cs typeface="Lato"/>
              </a:rPr>
            </a:br>
            <a:r>
              <a:rPr lang="en-US" sz="1350" dirty="0">
                <a:solidFill>
                  <a:schemeClr val="bg1"/>
                </a:solidFill>
                <a:latin typeface="Lub Dub Bold" panose="020B0803030403020204" pitchFamily="34" charset="0"/>
                <a:cs typeface="Lato"/>
              </a:rPr>
              <a:t>Valve Intervention:</a:t>
            </a:r>
          </a:p>
        </p:txBody>
      </p:sp>
      <p:sp>
        <p:nvSpPr>
          <p:cNvPr id="23" name="Rectangle Container copy 2">
            <a:extLst>
              <a:ext uri="{FF2B5EF4-FFF2-40B4-BE49-F238E27FC236}">
                <a16:creationId xmlns:a16="http://schemas.microsoft.com/office/drawing/2014/main" id="{0B07125A-7E2E-4A1C-ACBE-29EFC0A75AB0}"/>
              </a:ext>
              <a:ext uri="{C183D7F6-B498-43B3-948B-1728B52AA6E4}">
                <adec:decorative xmlns:adec="http://schemas.microsoft.com/office/drawing/2017/decorative" val="1"/>
              </a:ext>
            </a:extLst>
          </p:cNvPr>
          <p:cNvSpPr/>
          <p:nvPr/>
        </p:nvSpPr>
        <p:spPr>
          <a:xfrm>
            <a:off x="8229454" y="3151389"/>
            <a:ext cx="2266834" cy="1469693"/>
          </a:xfrm>
          <a:prstGeom prst="rect">
            <a:avLst/>
          </a:prstGeom>
          <a:solidFill>
            <a:schemeClr val="bg1"/>
          </a:solidFill>
          <a:ln w="25400">
            <a:solidFill>
              <a:schemeClr val="tx1">
                <a:lumMod val="65000"/>
                <a:lumOff val="35000"/>
              </a:schemeClr>
            </a:solidFill>
          </a:ln>
        </p:spPr>
        <p:txBody>
          <a:bodyPr spcFirstLastPara="0" lIns="0" tIns="91440" rIns="91440" bIns="0" anchor="t"/>
          <a:lstStyle/>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Assess valve function</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Evaluate and treat concurrent cardiac and non-cardiac conditions</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For VKA anticoagulation, review INR</a:t>
            </a:r>
          </a:p>
          <a:p>
            <a:pPr marL="176213" indent="-117475" hangingPunct="0">
              <a:lnSpc>
                <a:spcPct val="100000"/>
              </a:lnSpc>
              <a:spcAft>
                <a:spcPts val="600"/>
              </a:spcAft>
              <a:buFont typeface="Arial" panose="020B0604020202020204" pitchFamily="34" charset="0"/>
              <a:buChar char="•"/>
            </a:pPr>
            <a:endParaRPr lang="en-US" sz="1100" dirty="0">
              <a:solidFill>
                <a:srgbClr val="292929"/>
              </a:solidFill>
              <a:latin typeface="Lub Dub Condensed" panose="020B0506030403020204" pitchFamily="34" charset="0"/>
              <a:cs typeface="Lato"/>
            </a:endParaRPr>
          </a:p>
          <a:p>
            <a:pPr marL="176213" indent="-117475" hangingPunct="0">
              <a:lnSpc>
                <a:spcPct val="100000"/>
              </a:lnSpc>
              <a:spcAft>
                <a:spcPts val="600"/>
              </a:spcAft>
              <a:buFont typeface="Arial" panose="020B0604020202020204" pitchFamily="34" charset="0"/>
              <a:buChar char="•"/>
            </a:pPr>
            <a:endParaRPr lang="en-US" sz="1100" dirty="0">
              <a:solidFill>
                <a:srgbClr val="292929"/>
              </a:solidFill>
              <a:latin typeface="Lub Dub Condensed" panose="020B0506030403020204" pitchFamily="34" charset="0"/>
              <a:cs typeface="Lato"/>
            </a:endParaRPr>
          </a:p>
        </p:txBody>
      </p:sp>
      <p:sp>
        <p:nvSpPr>
          <p:cNvPr id="25" name="Slide Number Placeholder 24">
            <a:extLst>
              <a:ext uri="{FF2B5EF4-FFF2-40B4-BE49-F238E27FC236}">
                <a16:creationId xmlns:a16="http://schemas.microsoft.com/office/drawing/2014/main" id="{D6F94C92-E0B7-47A7-B0A4-F790DEA436E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Tree>
    <p:extLst>
      <p:ext uri="{BB962C8B-B14F-4D97-AF65-F5344CB8AC3E}">
        <p14:creationId xmlns:p14="http://schemas.microsoft.com/office/powerpoint/2010/main" val="3028039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D5304-FA2A-437B-A0A6-ABC671CF8748}"/>
              </a:ext>
            </a:extLst>
          </p:cNvPr>
          <p:cNvSpPr>
            <a:spLocks noGrp="1"/>
          </p:cNvSpPr>
          <p:nvPr>
            <p:ph type="title"/>
          </p:nvPr>
        </p:nvSpPr>
        <p:spPr/>
        <p:txBody>
          <a:bodyPr/>
          <a:lstStyle/>
          <a:p>
            <a:r>
              <a:rPr lang="en-US" dirty="0"/>
              <a:t>Imaging After Valve Intervention</a:t>
            </a:r>
          </a:p>
        </p:txBody>
      </p:sp>
      <p:graphicFrame>
        <p:nvGraphicFramePr>
          <p:cNvPr id="5" name="Table 4">
            <a:extLst>
              <a:ext uri="{FF2B5EF4-FFF2-40B4-BE49-F238E27FC236}">
                <a16:creationId xmlns:a16="http://schemas.microsoft.com/office/drawing/2014/main" id="{EFE04ABB-C0BC-4E6B-89BF-5FC93A808122}"/>
              </a:ext>
            </a:extLst>
          </p:cNvPr>
          <p:cNvGraphicFramePr>
            <a:graphicFrameLocks noGrp="1"/>
          </p:cNvGraphicFramePr>
          <p:nvPr>
            <p:extLst>
              <p:ext uri="{D42A27DB-BD31-4B8C-83A1-F6EECF244321}">
                <p14:modId xmlns:p14="http://schemas.microsoft.com/office/powerpoint/2010/main" val="1893166194"/>
              </p:ext>
            </p:extLst>
          </p:nvPr>
        </p:nvGraphicFramePr>
        <p:xfrm>
          <a:off x="1409776" y="1559556"/>
          <a:ext cx="8769132" cy="3483784"/>
        </p:xfrm>
        <a:graphic>
          <a:graphicData uri="http://schemas.openxmlformats.org/drawingml/2006/table">
            <a:tbl>
              <a:tblPr firstRow="1" bandRow="1">
                <a:tableStyleId>{B301B821-A1FF-4177-AEE7-76D212191A09}</a:tableStyleId>
              </a:tblPr>
              <a:tblGrid>
                <a:gridCol w="2755209">
                  <a:extLst>
                    <a:ext uri="{9D8B030D-6E8A-4147-A177-3AD203B41FA5}">
                      <a16:colId xmlns:a16="http://schemas.microsoft.com/office/drawing/2014/main" val="3580224097"/>
                    </a:ext>
                  </a:extLst>
                </a:gridCol>
                <a:gridCol w="6013923">
                  <a:extLst>
                    <a:ext uri="{9D8B030D-6E8A-4147-A177-3AD203B41FA5}">
                      <a16:colId xmlns:a16="http://schemas.microsoft.com/office/drawing/2014/main" val="559864907"/>
                    </a:ext>
                  </a:extLst>
                </a:gridCol>
              </a:tblGrid>
              <a:tr h="378115">
                <a:tc>
                  <a:txBody>
                    <a:bodyPr/>
                    <a:lstStyle/>
                    <a:p>
                      <a:r>
                        <a:rPr lang="en-US" sz="1800" dirty="0">
                          <a:latin typeface="Lub Dub Bold" panose="020B0803030403020204" pitchFamily="34" charset="0"/>
                        </a:rPr>
                        <a:t>Valve Intervention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800" dirty="0">
                          <a:latin typeface="Lub Dub Bold" panose="020B0803030403020204" pitchFamily="34" charset="0"/>
                        </a:rPr>
                        <a:t>Minimal Imaging 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212136751"/>
                  </a:ext>
                </a:extLst>
              </a:tr>
              <a:tr h="414459">
                <a:tc>
                  <a:txBody>
                    <a:bodyPr/>
                    <a:lstStyle/>
                    <a:p>
                      <a:r>
                        <a:rPr lang="en-US" sz="1400" b="1" dirty="0">
                          <a:solidFill>
                            <a:schemeClr val="tx1"/>
                          </a:solidFill>
                          <a:latin typeface="Lub Dub Condensed" panose="020B0506030403020204" pitchFamily="34" charset="0"/>
                        </a:rPr>
                        <a:t>Bicuspid Aortic Valve Replacement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a:latin typeface="Lub Dub Condensed" panose="020B0506030403020204" pitchFamily="34" charset="0"/>
                        </a:rPr>
                        <a:t>Continue monitoring if post aortic valve replacement aortic</a:t>
                      </a:r>
                      <a:r>
                        <a:rPr lang="en-US" sz="1400" baseline="0" dirty="0">
                          <a:latin typeface="Lub Dub Condensed" panose="020B0506030403020204" pitchFamily="34" charset="0"/>
                        </a:rPr>
                        <a:t> diameter ≥4 cm</a:t>
                      </a:r>
                      <a:endParaRPr lang="en-US" sz="1400" dirty="0">
                        <a:latin typeface="Lub Dub Condensed" panose="020B0506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8945256"/>
                  </a:ext>
                </a:extLst>
              </a:tr>
              <a:tr h="378115">
                <a:tc gridSpan="2">
                  <a:txBody>
                    <a:bodyPr/>
                    <a:lstStyle/>
                    <a:p>
                      <a:r>
                        <a:rPr lang="en-US" sz="1400" b="1" dirty="0">
                          <a:solidFill>
                            <a:schemeClr val="bg1"/>
                          </a:solidFill>
                          <a:latin typeface="Lub Dub Condensed" panose="020B0506030403020204" pitchFamily="34" charset="0"/>
                        </a:rPr>
                        <a:t>SURGICAL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endParaRPr lang="en-US" sz="1400" dirty="0">
                        <a:latin typeface="Lub Dub Condensed" panose="020B0506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935171091"/>
                  </a:ext>
                </a:extLst>
              </a:tr>
              <a:tr h="378115">
                <a:tc>
                  <a:txBody>
                    <a:bodyPr/>
                    <a:lstStyle/>
                    <a:p>
                      <a:r>
                        <a:rPr lang="en-US" sz="1400" i="1" dirty="0">
                          <a:latin typeface="Lub Dub Condensed" panose="020B0506030403020204" pitchFamily="34" charset="0"/>
                        </a:rPr>
                        <a:t>    Mechanical</a:t>
                      </a:r>
                      <a:r>
                        <a:rPr lang="en-US" sz="1400" i="1" baseline="0" dirty="0">
                          <a:latin typeface="Lub Dub Condensed" panose="020B0506030403020204" pitchFamily="34" charset="0"/>
                        </a:rPr>
                        <a:t> Valve</a:t>
                      </a:r>
                      <a:endParaRPr lang="en-US" sz="1400" i="1" dirty="0">
                        <a:latin typeface="Lub Dub Condensed" panose="020B0506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a:latin typeface="Lub Dub Condensed" panose="020B0506030403020204" pitchFamily="34" charset="0"/>
                        </a:rPr>
                        <a:t>Baseline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0002094"/>
                  </a:ext>
                </a:extLst>
              </a:tr>
              <a:tr h="414459">
                <a:tc>
                  <a:txBody>
                    <a:bodyPr/>
                    <a:lstStyle/>
                    <a:p>
                      <a:r>
                        <a:rPr lang="en-US" sz="1400" i="1" dirty="0">
                          <a:latin typeface="Lub Dub Condensed" panose="020B0506030403020204" pitchFamily="34" charset="0"/>
                        </a:rPr>
                        <a:t>    Bioprosthetic Valve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a:latin typeface="Lub Dub Condensed" panose="020B0506030403020204" pitchFamily="34" charset="0"/>
                        </a:rPr>
                        <a:t>Baseline, 5 &amp;10 years post</a:t>
                      </a:r>
                      <a:r>
                        <a:rPr lang="en-US" sz="1400" baseline="0" dirty="0">
                          <a:latin typeface="Lub Dub Condensed" panose="020B0506030403020204" pitchFamily="34" charset="0"/>
                        </a:rPr>
                        <a:t> surgery</a:t>
                      </a:r>
                      <a:r>
                        <a:rPr lang="en-US" sz="1400" dirty="0">
                          <a:latin typeface="Lub Dub Condensed" panose="020B0506030403020204" pitchFamily="34" charset="0"/>
                        </a:rPr>
                        <a:t>, then annually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3626517"/>
                  </a:ext>
                </a:extLst>
              </a:tr>
              <a:tr h="378115">
                <a:tc>
                  <a:txBody>
                    <a:bodyPr/>
                    <a:lstStyle/>
                    <a:p>
                      <a:r>
                        <a:rPr lang="en-US" sz="1400" i="1" dirty="0">
                          <a:latin typeface="Lub Dub Condensed" panose="020B0506030403020204" pitchFamily="34" charset="0"/>
                        </a:rPr>
                        <a:t>    Mitral Valve Repair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a:latin typeface="Lub Dub Condensed" panose="020B0506030403020204" pitchFamily="34" charset="0"/>
                        </a:rPr>
                        <a:t>Baseline, 1 year, then every 2</a:t>
                      </a:r>
                      <a:r>
                        <a:rPr lang="en-US" sz="1400" baseline="0" dirty="0">
                          <a:latin typeface="Lub Dub Condensed" panose="020B0506030403020204" pitchFamily="34" charset="0"/>
                        </a:rPr>
                        <a:t> to 3 years</a:t>
                      </a:r>
                      <a:endParaRPr lang="en-US" sz="1400" dirty="0">
                        <a:latin typeface="Lub Dub Condensed" panose="020B0506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462332"/>
                  </a:ext>
                </a:extLst>
              </a:tr>
              <a:tr h="414459">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bg1"/>
                          </a:solidFill>
                          <a:latin typeface="Lub Dub Condensed" panose="020B0506030403020204" pitchFamily="34" charset="0"/>
                        </a:rPr>
                        <a:t>TRANSCATHETER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endParaRPr lang="en-US" sz="1400" dirty="0">
                        <a:latin typeface="Lub Dub Condensed" panose="020B0506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232055351"/>
                  </a:ext>
                </a:extLst>
              </a:tr>
              <a:tr h="378115">
                <a:tc>
                  <a:txBody>
                    <a:bodyPr/>
                    <a:lstStyle/>
                    <a:p>
                      <a:r>
                        <a:rPr lang="en-US" sz="1400" i="1" dirty="0">
                          <a:latin typeface="Lub Dub Condensed" panose="020B0506030403020204" pitchFamily="34" charset="0"/>
                        </a:rPr>
                        <a:t>    Bioprosthetic Valve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a:latin typeface="Lub Dub Condensed" panose="020B0506030403020204" pitchFamily="34" charset="0"/>
                        </a:rPr>
                        <a:t>Baseline, then annually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3875759"/>
                  </a:ext>
                </a:extLst>
              </a:tr>
              <a:tr h="349832">
                <a:tc>
                  <a:txBody>
                    <a:bodyPr/>
                    <a:lstStyle/>
                    <a:p>
                      <a:r>
                        <a:rPr lang="en-US" sz="1400" i="1" dirty="0">
                          <a:latin typeface="Lub Dub Condensed" panose="020B0506030403020204" pitchFamily="34" charset="0"/>
                        </a:rPr>
                        <a:t>    Mitral Valve Repair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a:latin typeface="Lub Dub Condensed" panose="020B0506030403020204" pitchFamily="34" charset="0"/>
                        </a:rPr>
                        <a:t>Baseline, then annually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3897506"/>
                  </a:ext>
                </a:extLst>
              </a:tr>
            </a:tbl>
          </a:graphicData>
        </a:graphic>
      </p:graphicFrame>
      <p:sp>
        <p:nvSpPr>
          <p:cNvPr id="4" name="Text Placeholder 3">
            <a:extLst>
              <a:ext uri="{FF2B5EF4-FFF2-40B4-BE49-F238E27FC236}">
                <a16:creationId xmlns:a16="http://schemas.microsoft.com/office/drawing/2014/main" id="{C753233D-2EF3-44B7-ADED-F0841DC7B514}"/>
              </a:ext>
            </a:extLst>
          </p:cNvPr>
          <p:cNvSpPr>
            <a:spLocks noGrp="1"/>
          </p:cNvSpPr>
          <p:nvPr>
            <p:ph type="body" sz="quarter" idx="13"/>
          </p:nvPr>
        </p:nvSpPr>
        <p:spPr>
          <a:xfrm>
            <a:off x="838200" y="5902683"/>
            <a:ext cx="10515600" cy="271939"/>
          </a:xfrm>
        </p:spPr>
        <p:txBody>
          <a:bodyPr/>
          <a:lstStyle/>
          <a:p>
            <a:pPr algn="ctr"/>
            <a:r>
              <a:rPr lang="en-US" sz="900" b="1" dirty="0"/>
              <a:t>Abbreviations: </a:t>
            </a:r>
            <a:r>
              <a:rPr lang="en-US" sz="900" dirty="0"/>
              <a:t>cm indicates centimeters; LV, left ventricle; and PA, pulmonary artery.</a:t>
            </a:r>
          </a:p>
        </p:txBody>
      </p:sp>
      <p:sp>
        <p:nvSpPr>
          <p:cNvPr id="6" name="Slide Number Placeholder 5">
            <a:extLst>
              <a:ext uri="{FF2B5EF4-FFF2-40B4-BE49-F238E27FC236}">
                <a16:creationId xmlns:a16="http://schemas.microsoft.com/office/drawing/2014/main" id="{312A9910-BB6D-451D-9DEC-1BC769AE13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Tree>
    <p:extLst>
      <p:ext uri="{BB962C8B-B14F-4D97-AF65-F5344CB8AC3E}">
        <p14:creationId xmlns:p14="http://schemas.microsoft.com/office/powerpoint/2010/main" val="2186882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C98BC-3B87-42E8-98B4-EC4E67973B20}"/>
              </a:ext>
            </a:extLst>
          </p:cNvPr>
          <p:cNvSpPr>
            <a:spLocks noGrp="1"/>
          </p:cNvSpPr>
          <p:nvPr>
            <p:ph type="title"/>
          </p:nvPr>
        </p:nvSpPr>
        <p:spPr/>
        <p:txBody>
          <a:bodyPr/>
          <a:lstStyle/>
          <a:p>
            <a:r>
              <a:rPr lang="en-US" sz="2800" dirty="0">
                <a:solidFill>
                  <a:srgbClr val="AC1B1F"/>
                </a:solidFill>
              </a:rPr>
              <a:t>Table 13. </a:t>
            </a:r>
            <a:r>
              <a:rPr lang="en-US" sz="2800" dirty="0"/>
              <a:t>The Evaluation and Management </a:t>
            </a:r>
            <a:br>
              <a:rPr lang="en-US" sz="2800" dirty="0"/>
            </a:br>
            <a:r>
              <a:rPr lang="en-US" sz="2800" dirty="0"/>
              <a:t>of Aortic Stenosis</a:t>
            </a:r>
          </a:p>
        </p:txBody>
      </p:sp>
      <p:graphicFrame>
        <p:nvGraphicFramePr>
          <p:cNvPr id="6" name="Content Placeholder 5">
            <a:extLst>
              <a:ext uri="{FF2B5EF4-FFF2-40B4-BE49-F238E27FC236}">
                <a16:creationId xmlns:a16="http://schemas.microsoft.com/office/drawing/2014/main" id="{1BA57954-9951-4251-B113-42E3CB333A48}"/>
              </a:ext>
            </a:extLst>
          </p:cNvPr>
          <p:cNvGraphicFramePr>
            <a:graphicFrameLocks noGrp="1"/>
          </p:cNvGraphicFramePr>
          <p:nvPr>
            <p:ph idx="1"/>
            <p:extLst>
              <p:ext uri="{D42A27DB-BD31-4B8C-83A1-F6EECF244321}">
                <p14:modId xmlns:p14="http://schemas.microsoft.com/office/powerpoint/2010/main" val="3601519514"/>
              </p:ext>
            </p:extLst>
          </p:nvPr>
        </p:nvGraphicFramePr>
        <p:xfrm>
          <a:off x="647307" y="1270866"/>
          <a:ext cx="10897385" cy="4515639"/>
        </p:xfrm>
        <a:graphic>
          <a:graphicData uri="http://schemas.openxmlformats.org/drawingml/2006/table">
            <a:tbl>
              <a:tblPr firstRow="1" bandRow="1">
                <a:tableStyleId>{5C22544A-7EE6-4342-B048-85BDC9FD1C3A}</a:tableStyleId>
              </a:tblPr>
              <a:tblGrid>
                <a:gridCol w="1467797">
                  <a:extLst>
                    <a:ext uri="{9D8B030D-6E8A-4147-A177-3AD203B41FA5}">
                      <a16:colId xmlns:a16="http://schemas.microsoft.com/office/drawing/2014/main" val="2649235253"/>
                    </a:ext>
                  </a:extLst>
                </a:gridCol>
                <a:gridCol w="4197712">
                  <a:extLst>
                    <a:ext uri="{9D8B030D-6E8A-4147-A177-3AD203B41FA5}">
                      <a16:colId xmlns:a16="http://schemas.microsoft.com/office/drawing/2014/main" val="3265590656"/>
                    </a:ext>
                  </a:extLst>
                </a:gridCol>
                <a:gridCol w="3762777">
                  <a:extLst>
                    <a:ext uri="{9D8B030D-6E8A-4147-A177-3AD203B41FA5}">
                      <a16:colId xmlns:a16="http://schemas.microsoft.com/office/drawing/2014/main" val="2211106125"/>
                    </a:ext>
                  </a:extLst>
                </a:gridCol>
                <a:gridCol w="1469099">
                  <a:extLst>
                    <a:ext uri="{9D8B030D-6E8A-4147-A177-3AD203B41FA5}">
                      <a16:colId xmlns:a16="http://schemas.microsoft.com/office/drawing/2014/main" val="1881359815"/>
                    </a:ext>
                  </a:extLst>
                </a:gridCol>
              </a:tblGrid>
              <a:tr h="25834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200" b="1" spc="50" dirty="0">
                          <a:solidFill>
                            <a:schemeClr val="bg1"/>
                          </a:solidFill>
                          <a:latin typeface="Lub Dub Bold" panose="020B0803030403020204" pitchFamily="34" charset="0"/>
                          <a:cs typeface="Calibri"/>
                        </a:rPr>
                        <a:t>STAGE</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200" b="1" spc="40" dirty="0">
                          <a:solidFill>
                            <a:schemeClr val="tx1"/>
                          </a:solidFill>
                          <a:latin typeface="Lub Dub Bold" panose="020B0803030403020204" pitchFamily="34" charset="0"/>
                          <a:cs typeface="Calibri"/>
                        </a:rPr>
                        <a:t>VALVE ANATOMY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200" b="1" spc="35" dirty="0">
                          <a:solidFill>
                            <a:schemeClr val="tx1"/>
                          </a:solidFill>
                          <a:latin typeface="Lub Dub Bold" panose="020B0803030403020204" pitchFamily="34" charset="0"/>
                          <a:cs typeface="Calibri"/>
                        </a:rPr>
                        <a:t>VALVE HEMODYNAMICS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55563" indent="0" algn="l">
                        <a:lnSpc>
                          <a:spcPct val="100000"/>
                        </a:lnSpc>
                        <a:spcBef>
                          <a:spcPts val="275"/>
                        </a:spcBef>
                      </a:pPr>
                      <a:r>
                        <a:rPr lang="en-US" sz="1200" b="1" spc="35" dirty="0">
                          <a:solidFill>
                            <a:schemeClr val="tx1"/>
                          </a:solidFill>
                          <a:latin typeface="Lub Dub Bold" panose="020B0803030403020204" pitchFamily="34" charset="0"/>
                          <a:cs typeface="Calibri"/>
                        </a:rPr>
                        <a:t>SYMPTOMS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3869980"/>
                  </a:ext>
                </a:extLst>
              </a:tr>
              <a:tr h="54538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sz="2000" dirty="0">
                          <a:ln>
                            <a:noFill/>
                          </a:ln>
                          <a:solidFill>
                            <a:schemeClr val="bg1"/>
                          </a:solidFill>
                          <a:latin typeface="Lub Dub Bold" panose="020B0803030403020204" pitchFamily="34" charset="0"/>
                          <a:cs typeface="Calibri"/>
                        </a:rPr>
                        <a:t>A</a:t>
                      </a:r>
                      <a:br>
                        <a:rPr lang="en-US" sz="2000" dirty="0">
                          <a:ln>
                            <a:noFill/>
                          </a:ln>
                          <a:solidFill>
                            <a:schemeClr val="bg1"/>
                          </a:solidFill>
                          <a:latin typeface="Lub Dub Bold" panose="020B0803030403020204" pitchFamily="34" charset="0"/>
                          <a:cs typeface="Calibri"/>
                        </a:rPr>
                      </a:br>
                      <a:r>
                        <a:rPr lang="en-US" sz="1200" b="1" dirty="0">
                          <a:solidFill>
                            <a:schemeClr val="bg1"/>
                          </a:solidFill>
                          <a:latin typeface="Lub Dub Condensed" panose="020B0506030403020204" pitchFamily="34" charset="0"/>
                          <a:cs typeface="Arial" panose="020B0604020202020204" pitchFamily="34" charset="0"/>
                        </a:rPr>
                        <a:t>At risk of AS</a:t>
                      </a:r>
                      <a:endParaRPr sz="2000" dirty="0">
                        <a:ln>
                          <a:noFill/>
                        </a:ln>
                        <a:solidFill>
                          <a:schemeClr val="bg1"/>
                        </a:solidFill>
                        <a:latin typeface="Lub Dub Condensed" panose="020B0506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indent="-193675">
                        <a:lnSpc>
                          <a:spcPct val="100000"/>
                        </a:lnSpc>
                        <a:spcBef>
                          <a:spcPts val="295"/>
                        </a:spcBef>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Bicuspid aortic valve or other congenital valve anomaly</a:t>
                      </a:r>
                    </a:p>
                    <a:p>
                      <a:pPr marL="193675" indent="-193675">
                        <a:lnSpc>
                          <a:spcPct val="100000"/>
                        </a:lnSpc>
                        <a:spcBef>
                          <a:spcPts val="295"/>
                        </a:spcBef>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Aortic valve sclerosis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indent="-171450">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Aortic V</a:t>
                      </a:r>
                      <a:r>
                        <a:rPr lang="en-US" sz="1100" b="0" i="0" u="none" strike="noStrike" kern="1200" cap="none" spc="5" baseline="-25000" dirty="0">
                          <a:solidFill>
                            <a:srgbClr val="231F20"/>
                          </a:solidFill>
                          <a:latin typeface="Lub Dub Condensed" panose="020B0506030403020204" pitchFamily="34" charset="0"/>
                          <a:ea typeface="+mn-ea"/>
                          <a:cs typeface="Calibri"/>
                          <a:sym typeface="Arial"/>
                        </a:rPr>
                        <a:t>max</a:t>
                      </a:r>
                      <a:r>
                        <a:rPr lang="en-US" sz="1100" b="0" i="0" u="none" strike="noStrike" kern="1200" cap="none" spc="5" dirty="0">
                          <a:solidFill>
                            <a:srgbClr val="231F20"/>
                          </a:solidFill>
                          <a:latin typeface="Lub Dub Condensed" panose="020B0506030403020204" pitchFamily="34" charset="0"/>
                          <a:ea typeface="+mn-ea"/>
                          <a:cs typeface="Calibri"/>
                          <a:sym typeface="Arial"/>
                        </a:rPr>
                        <a:t> &lt;2 m/s with normal leaflet motion</a:t>
                      </a:r>
                      <a:endParaRPr lang="en-US" sz="1100" b="0" i="0" u="none" strike="noStrike" kern="1200" cap="none" spc="5" noProof="0"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487045" indent="0" algn="l">
                        <a:lnSpc>
                          <a:spcPct val="107200"/>
                        </a:lnSpc>
                        <a:spcBef>
                          <a:spcPts val="234"/>
                        </a:spcBef>
                        <a:tabLst/>
                      </a:pPr>
                      <a:r>
                        <a:rPr lang="en-US" sz="1200" b="0" i="0" u="none" strike="noStrike" kern="1200" cap="none" spc="5" dirty="0">
                          <a:solidFill>
                            <a:srgbClr val="231F20"/>
                          </a:solidFill>
                          <a:latin typeface="Lub Dub Condensed" panose="020B0506030403020204" pitchFamily="34" charset="0"/>
                          <a:ea typeface="+mn-ea"/>
                          <a:cs typeface="Calibri"/>
                          <a:sym typeface="Arial"/>
                        </a:rPr>
                        <a:t>None</a:t>
                      </a:r>
                      <a:endParaRPr sz="12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68092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000" dirty="0">
                          <a:ln>
                            <a:noFill/>
                          </a:ln>
                          <a:solidFill>
                            <a:schemeClr val="tx1"/>
                          </a:solidFill>
                          <a:latin typeface="Lub Dub Bold" panose="020B0803030403020204" pitchFamily="34" charset="0"/>
                          <a:cs typeface="Calibri"/>
                        </a:rPr>
                        <a:t>B</a:t>
                      </a:r>
                      <a:endParaRPr lang="en-US" sz="2000" dirty="0">
                        <a:ln>
                          <a:noFill/>
                        </a:ln>
                        <a:solidFill>
                          <a:schemeClr val="tx1"/>
                        </a:solidFill>
                        <a:latin typeface="Lub Dub Bold" panose="020B0803030403020204" pitchFamily="34" charset="0"/>
                        <a:cs typeface="Calibri"/>
                      </a:endParaRPr>
                    </a:p>
                    <a:p>
                      <a:pPr marL="0" indent="0" algn="ctr">
                        <a:lnSpc>
                          <a:spcPct val="100000"/>
                        </a:lnSpc>
                        <a:spcBef>
                          <a:spcPts val="250"/>
                        </a:spcBef>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Progressive AS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Mild to moderate leaflet calcification</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Fibrosis of a bicuspid or trileaflet valve with reduction in systolic motion</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Rheumatic valve changes with commissural fusion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indent="-171450">
                        <a:spcAft>
                          <a:spcPts val="600"/>
                        </a:spcAft>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Mild AS: </a:t>
                      </a:r>
                      <a:r>
                        <a:rPr lang="en-US" sz="1100" b="0" i="0" u="none" strike="noStrike" kern="1200" cap="none" spc="5" dirty="0">
                          <a:solidFill>
                            <a:srgbClr val="231F20"/>
                          </a:solidFill>
                          <a:latin typeface="Lub Dub Condensed" panose="020B0506030403020204" pitchFamily="34" charset="0"/>
                          <a:ea typeface="+mn-ea"/>
                          <a:cs typeface="Calibri"/>
                          <a:sym typeface="Arial"/>
                        </a:rPr>
                        <a:t>V</a:t>
                      </a:r>
                      <a:r>
                        <a:rPr lang="en-US" sz="1100" b="0" i="0" u="none" strike="noStrike" kern="1200" cap="none" spc="5" baseline="-25000" dirty="0">
                          <a:solidFill>
                            <a:srgbClr val="231F20"/>
                          </a:solidFill>
                          <a:latin typeface="Lub Dub Condensed" panose="020B0506030403020204" pitchFamily="34" charset="0"/>
                          <a:ea typeface="+mn-ea"/>
                          <a:cs typeface="Calibri"/>
                          <a:sym typeface="Arial"/>
                        </a:rPr>
                        <a:t>max</a:t>
                      </a:r>
                      <a:r>
                        <a:rPr lang="en-US" sz="1100" b="0" i="0" u="none" strike="noStrike" kern="1200" cap="none" spc="5" dirty="0">
                          <a:solidFill>
                            <a:srgbClr val="231F20"/>
                          </a:solidFill>
                          <a:latin typeface="Lub Dub Condensed" panose="020B0506030403020204" pitchFamily="34" charset="0"/>
                          <a:ea typeface="+mn-ea"/>
                          <a:cs typeface="Calibri"/>
                          <a:sym typeface="Arial"/>
                        </a:rPr>
                        <a:t> 2-2.9 m/s or mean </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∆P &lt;20 mmHg</a:t>
                      </a:r>
                    </a:p>
                    <a:p>
                      <a:pPr marL="171450" indent="-171450">
                        <a:spcAft>
                          <a:spcPts val="600"/>
                        </a:spcAft>
                        <a:buFont typeface="Arial" panose="020B0604020202020204" pitchFamily="34" charset="0"/>
                        <a:buChar char="•"/>
                      </a:pPr>
                      <a:r>
                        <a:rPr lang="en-US" sz="1100" b="1" i="0" u="none" strike="noStrike" kern="1200" cap="none" spc="5" noProof="0" dirty="0">
                          <a:solidFill>
                            <a:srgbClr val="231F20"/>
                          </a:solidFill>
                          <a:latin typeface="Lub Dub Condensed" panose="020B0506030403020204" pitchFamily="34" charset="0"/>
                          <a:ea typeface="+mn-ea"/>
                          <a:cs typeface="Calibri"/>
                          <a:sym typeface="Arial"/>
                        </a:rPr>
                        <a:t>Moderate AS: </a:t>
                      </a:r>
                      <a:r>
                        <a:rPr lang="en-US" sz="1100" b="0" i="0" u="none" strike="noStrike" kern="1200" cap="none" spc="5" dirty="0">
                          <a:solidFill>
                            <a:srgbClr val="231F20"/>
                          </a:solidFill>
                          <a:latin typeface="Lub Dub Condensed" panose="020B0506030403020204" pitchFamily="34" charset="0"/>
                          <a:ea typeface="+mn-ea"/>
                          <a:cs typeface="Calibri"/>
                          <a:sym typeface="Arial"/>
                        </a:rPr>
                        <a:t>V</a:t>
                      </a:r>
                      <a:r>
                        <a:rPr lang="en-US" sz="1100" b="0" i="0" u="none" strike="noStrike" kern="1200" cap="none" spc="5" baseline="-25000" dirty="0">
                          <a:solidFill>
                            <a:srgbClr val="231F20"/>
                          </a:solidFill>
                          <a:latin typeface="Lub Dub Condensed" panose="020B0506030403020204" pitchFamily="34" charset="0"/>
                          <a:ea typeface="+mn-ea"/>
                          <a:cs typeface="Calibri"/>
                          <a:sym typeface="Arial"/>
                        </a:rPr>
                        <a:t>max</a:t>
                      </a:r>
                      <a:r>
                        <a:rPr lang="en-US" sz="1100" b="0" i="0" u="none" strike="noStrike" kern="1200" cap="none" spc="5" dirty="0">
                          <a:solidFill>
                            <a:srgbClr val="231F20"/>
                          </a:solidFill>
                          <a:latin typeface="Lub Dub Condensed" panose="020B0506030403020204" pitchFamily="34" charset="0"/>
                          <a:ea typeface="+mn-ea"/>
                          <a:cs typeface="Calibri"/>
                          <a:sym typeface="Arial"/>
                        </a:rPr>
                        <a:t> 3-3.9 m/s or mean </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∆P 20-39 mmHg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94615" indent="0" algn="l">
                        <a:lnSpc>
                          <a:spcPct val="107200"/>
                        </a:lnSpc>
                        <a:spcBef>
                          <a:spcPts val="190"/>
                        </a:spcBef>
                      </a:pPr>
                      <a:r>
                        <a:rPr lang="en-US" sz="1200" b="0" i="0" u="none" strike="noStrike" kern="1200" cap="none" spc="5" dirty="0">
                          <a:solidFill>
                            <a:srgbClr val="231F20"/>
                          </a:solidFill>
                          <a:latin typeface="Lub Dub Condensed" panose="020B0506030403020204" pitchFamily="34" charset="0"/>
                          <a:ea typeface="+mn-ea"/>
                          <a:cs typeface="Calibri"/>
                          <a:sym typeface="Arial"/>
                        </a:rPr>
                        <a:t>None</a:t>
                      </a:r>
                      <a:endParaRPr sz="1200" b="0" i="0" u="none" strike="noStrike" kern="1200" cap="none" spc="5" dirty="0">
                        <a:solidFill>
                          <a:srgbClr val="231F20"/>
                        </a:solidFill>
                        <a:latin typeface="Lub Dub Condensed" panose="020B0506030403020204" pitchFamily="34" charset="0"/>
                        <a:ea typeface="+mn-ea"/>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1005311"/>
                  </a:ext>
                </a:extLst>
              </a:tr>
              <a:tr h="110513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000" dirty="0">
                          <a:ln>
                            <a:noFill/>
                          </a:ln>
                          <a:solidFill>
                            <a:schemeClr val="tx1"/>
                          </a:solidFill>
                          <a:latin typeface="Lub Dub Bold" panose="020B0803030403020204" pitchFamily="34" charset="0"/>
                          <a:cs typeface="Calibri"/>
                        </a:rPr>
                        <a:t>C</a:t>
                      </a:r>
                      <a:endParaRPr lang="en-US" sz="2000" dirty="0">
                        <a:ln>
                          <a:noFill/>
                        </a:ln>
                        <a:solidFill>
                          <a:schemeClr val="tx1"/>
                        </a:solidFill>
                        <a:latin typeface="Lub Dub Bold" panose="020B0803030403020204" pitchFamily="34" charset="0"/>
                        <a:cs typeface="Calibri"/>
                      </a:endParaRPr>
                    </a:p>
                    <a:p>
                      <a:pPr marL="0" marR="0" lvl="0" indent="0" algn="ctr" defTabSz="914400" rtl="0" eaLnBrk="1" fontAlgn="auto" latinLnBrk="0" hangingPunct="1">
                        <a:lnSpc>
                          <a:spcPct val="100000"/>
                        </a:lnSpc>
                        <a:spcBef>
                          <a:spcPts val="250"/>
                        </a:spcBef>
                        <a:spcAft>
                          <a:spcPts val="0"/>
                        </a:spcAft>
                        <a:buClr>
                          <a:srgbClr val="000000"/>
                        </a:buClr>
                        <a:buSzTx/>
                        <a:buFont typeface="Arial"/>
                        <a:buNone/>
                        <a:tabLst/>
                        <a:defRPr/>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Asymptomatic Severe AS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C1: </a:t>
                      </a:r>
                      <a:r>
                        <a:rPr lang="en-US" sz="1100" b="0" i="0" u="none" strike="noStrike" kern="1200" cap="none" spc="5" dirty="0">
                          <a:solidFill>
                            <a:srgbClr val="231F20"/>
                          </a:solidFill>
                          <a:latin typeface="Lub Dub Condensed" panose="020B0506030403020204" pitchFamily="34" charset="0"/>
                          <a:ea typeface="+mn-ea"/>
                          <a:cs typeface="Calibri"/>
                          <a:sym typeface="Arial"/>
                        </a:rPr>
                        <a:t>Asymptomatic severe AS</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C2: </a:t>
                      </a:r>
                      <a:r>
                        <a:rPr lang="en-US" sz="1100" b="0" i="0" u="none" strike="noStrike" kern="1200" cap="none" spc="5" dirty="0">
                          <a:solidFill>
                            <a:srgbClr val="231F20"/>
                          </a:solidFill>
                          <a:latin typeface="Lub Dub Condensed" panose="020B0506030403020204" pitchFamily="34" charset="0"/>
                          <a:ea typeface="+mn-ea"/>
                          <a:cs typeface="Calibri"/>
                          <a:sym typeface="Arial"/>
                        </a:rPr>
                        <a:t>Asymptomatic severe AS with left ventricular systolic dysfunction (LVEF &lt;50%)</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Both C1 and C2 may show:</a:t>
                      </a:r>
                    </a:p>
                    <a:p>
                      <a:pPr marL="395288" marR="0" lvl="2" indent="-193675" algn="l" defTabSz="914400" rtl="0" eaLnBrk="1" latinLnBrk="0" hangingPunct="1">
                        <a:lnSpc>
                          <a:spcPct val="100000"/>
                        </a:lnSpc>
                        <a:spcBef>
                          <a:spcPts val="0"/>
                        </a:spcBef>
                        <a:spcAft>
                          <a:spcPts val="0"/>
                        </a:spcAft>
                        <a:buClr>
                          <a:srgbClr val="000000"/>
                        </a:buClr>
                        <a:buFont typeface="Lub Dub Condensed" panose="020B0506030403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Severe leaflet calcification/fibrosis</a:t>
                      </a:r>
                    </a:p>
                    <a:p>
                      <a:pPr marL="395288" marR="0" lvl="2" indent="-193675" algn="l" defTabSz="914400" rtl="0" eaLnBrk="1" latinLnBrk="0" hangingPunct="1">
                        <a:lnSpc>
                          <a:spcPct val="100000"/>
                        </a:lnSpc>
                        <a:spcBef>
                          <a:spcPts val="0"/>
                        </a:spcBef>
                        <a:spcAft>
                          <a:spcPts val="0"/>
                        </a:spcAft>
                        <a:buClr>
                          <a:srgbClr val="000000"/>
                        </a:buClr>
                        <a:buFont typeface="Lub Dub Condensed" panose="020B0506030403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Congenital stenosis with severely reduced leaflet opening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marR="0" indent="-171450"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C1 and C2: </a:t>
                      </a:r>
                      <a:r>
                        <a:rPr lang="en-US" sz="1100" b="0" i="0" u="none" strike="noStrike" kern="1200" cap="none" spc="5" dirty="0">
                          <a:solidFill>
                            <a:srgbClr val="231F20"/>
                          </a:solidFill>
                          <a:latin typeface="Lub Dub Condensed" panose="020B0506030403020204" pitchFamily="34" charset="0"/>
                          <a:ea typeface="+mn-ea"/>
                          <a:cs typeface="Calibri"/>
                          <a:sym typeface="Arial"/>
                        </a:rPr>
                        <a:t>V</a:t>
                      </a:r>
                      <a:r>
                        <a:rPr lang="en-US" sz="1100" b="0" i="0" u="none" strike="noStrike" kern="1200" cap="none" spc="5" baseline="-25000" dirty="0">
                          <a:solidFill>
                            <a:srgbClr val="231F20"/>
                          </a:solidFill>
                          <a:latin typeface="Lub Dub Condensed" panose="020B0506030403020204" pitchFamily="34" charset="0"/>
                          <a:ea typeface="+mn-ea"/>
                          <a:cs typeface="Calibri"/>
                          <a:sym typeface="Arial"/>
                        </a:rPr>
                        <a:t>max</a:t>
                      </a:r>
                      <a:r>
                        <a:rPr lang="en-US" sz="1100" b="0" i="0" u="none" strike="noStrike" kern="1200" cap="none" spc="5" dirty="0">
                          <a:solidFill>
                            <a:srgbClr val="231F20"/>
                          </a:solidFill>
                          <a:latin typeface="Lub Dub Condensed" panose="020B0506030403020204" pitchFamily="34" charset="0"/>
                          <a:ea typeface="+mn-ea"/>
                          <a:cs typeface="Calibri"/>
                          <a:sym typeface="Arial"/>
                        </a:rPr>
                        <a:t> ≥4 m/s or mean </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∆P ≥40 mmHg, AVA typically ≤1 cm</a:t>
                      </a:r>
                      <a:r>
                        <a:rPr lang="en-US" sz="1100" b="0" i="0" u="none" strike="noStrike" kern="1200" cap="none" spc="5" baseline="30000" noProof="0" dirty="0">
                          <a:solidFill>
                            <a:srgbClr val="231F20"/>
                          </a:solidFill>
                          <a:latin typeface="Lub Dub Condensed" panose="020B0506030403020204" pitchFamily="34" charset="0"/>
                          <a:ea typeface="+mn-ea"/>
                          <a:cs typeface="Calibri"/>
                          <a:sym typeface="Arial"/>
                        </a:rPr>
                        <a:t>2</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 (or AVAi 0.6 cm</a:t>
                      </a:r>
                      <a:r>
                        <a:rPr lang="en-US" sz="1100" b="0" i="0" u="none" strike="noStrike" kern="1200" cap="none" spc="5" baseline="30000" noProof="0" dirty="0">
                          <a:solidFill>
                            <a:srgbClr val="231F20"/>
                          </a:solidFill>
                          <a:latin typeface="Lub Dub Condensed" panose="020B0506030403020204" pitchFamily="34" charset="0"/>
                          <a:ea typeface="+mn-ea"/>
                          <a:cs typeface="Calibri"/>
                          <a:sym typeface="Arial"/>
                        </a:rPr>
                        <a:t>2</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/m</a:t>
                      </a:r>
                      <a:r>
                        <a:rPr lang="en-US" sz="1100" b="0" i="0" u="none" strike="noStrike" kern="1200" cap="none" spc="5" baseline="30000" noProof="0" dirty="0">
                          <a:solidFill>
                            <a:srgbClr val="231F20"/>
                          </a:solidFill>
                          <a:latin typeface="Lub Dub Condensed" panose="020B0506030403020204" pitchFamily="34" charset="0"/>
                          <a:ea typeface="+mn-ea"/>
                          <a:cs typeface="Calibri"/>
                          <a:sym typeface="Arial"/>
                        </a:rPr>
                        <a:t>2</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 but not required to define severe AS</a:t>
                      </a:r>
                    </a:p>
                    <a:p>
                      <a:pPr marL="171450" marR="0" indent="-171450"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Very severe AS: </a:t>
                      </a:r>
                      <a:r>
                        <a:rPr lang="en-US" sz="1100" b="0" i="0" u="none" strike="noStrike" kern="1200" cap="none" spc="5" dirty="0">
                          <a:solidFill>
                            <a:srgbClr val="231F20"/>
                          </a:solidFill>
                          <a:latin typeface="Lub Dub Condensed" panose="020B0506030403020204" pitchFamily="34" charset="0"/>
                          <a:ea typeface="+mn-ea"/>
                          <a:cs typeface="Calibri"/>
                          <a:sym typeface="Arial"/>
                        </a:rPr>
                        <a:t>V</a:t>
                      </a:r>
                      <a:r>
                        <a:rPr lang="en-US" sz="1100" b="0" i="0" u="none" strike="noStrike" kern="1200" cap="none" spc="5" baseline="-25000" dirty="0">
                          <a:solidFill>
                            <a:srgbClr val="231F20"/>
                          </a:solidFill>
                          <a:latin typeface="Lub Dub Condensed" panose="020B0506030403020204" pitchFamily="34" charset="0"/>
                          <a:ea typeface="+mn-ea"/>
                          <a:cs typeface="Calibri"/>
                          <a:sym typeface="Arial"/>
                        </a:rPr>
                        <a:t>max</a:t>
                      </a:r>
                      <a:r>
                        <a:rPr lang="en-US" sz="1100" b="0" i="0" u="none" strike="noStrike" kern="1200" cap="none" spc="5" dirty="0">
                          <a:solidFill>
                            <a:srgbClr val="231F20"/>
                          </a:solidFill>
                          <a:latin typeface="Lub Dub Condensed" panose="020B0506030403020204" pitchFamily="34" charset="0"/>
                          <a:ea typeface="+mn-ea"/>
                          <a:cs typeface="Calibri"/>
                          <a:sym typeface="Arial"/>
                        </a:rPr>
                        <a:t> ≥5 m/s or mean </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∆P ≥60 mmHg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100" b="1" i="0" u="none" strike="noStrike" kern="1200" cap="none" spc="5" dirty="0">
                          <a:solidFill>
                            <a:srgbClr val="231F20"/>
                          </a:solidFill>
                          <a:latin typeface="Lub Dub Condensed" panose="020B0506030403020204" pitchFamily="34" charset="0"/>
                          <a:ea typeface="+mn-ea"/>
                          <a:cs typeface="Calibri"/>
                          <a:sym typeface="Arial"/>
                        </a:rPr>
                        <a:t>C1: </a:t>
                      </a:r>
                      <a:r>
                        <a:rPr lang="en-US" sz="1100" b="0" i="0" u="none" strike="noStrike" kern="1200" cap="none" spc="5" dirty="0">
                          <a:solidFill>
                            <a:srgbClr val="231F20"/>
                          </a:solidFill>
                          <a:latin typeface="Lub Dub Condensed" panose="020B0506030403020204" pitchFamily="34" charset="0"/>
                          <a:ea typeface="+mn-ea"/>
                          <a:cs typeface="Calibri"/>
                          <a:sym typeface="Arial"/>
                        </a:rPr>
                        <a:t>None; exercise testing reasonable to confirm symptom status</a:t>
                      </a:r>
                    </a:p>
                    <a:p>
                      <a:pPr algn="l"/>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p>
                      <a:pPr algn="l"/>
                      <a:r>
                        <a:rPr lang="en-US" sz="1100" b="1" i="0" u="none" strike="noStrike" kern="1200" cap="none" spc="5" dirty="0">
                          <a:solidFill>
                            <a:srgbClr val="231F20"/>
                          </a:solidFill>
                          <a:latin typeface="Lub Dub Condensed" panose="020B0506030403020204" pitchFamily="34" charset="0"/>
                          <a:ea typeface="+mn-ea"/>
                          <a:cs typeface="Calibri"/>
                          <a:sym typeface="Arial"/>
                        </a:rPr>
                        <a:t>C2: </a:t>
                      </a:r>
                      <a:r>
                        <a:rPr lang="en-US" sz="1100" b="0" i="0" u="none" strike="noStrike" kern="1200" cap="none" spc="5" dirty="0">
                          <a:solidFill>
                            <a:srgbClr val="231F20"/>
                          </a:solidFill>
                          <a:latin typeface="Lub Dub Condensed" panose="020B0506030403020204" pitchFamily="34" charset="0"/>
                          <a:ea typeface="+mn-ea"/>
                          <a:cs typeface="Calibri"/>
                          <a:sym typeface="Arial"/>
                        </a:rPr>
                        <a:t>None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1174810"/>
                  </a:ext>
                </a:extLst>
              </a:tr>
              <a:tr h="165051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000" dirty="0">
                          <a:ln>
                            <a:noFill/>
                          </a:ln>
                          <a:solidFill>
                            <a:schemeClr val="tx1"/>
                          </a:solidFill>
                          <a:latin typeface="Lub Dub Bold" panose="020B0803030403020204" pitchFamily="34" charset="0"/>
                          <a:cs typeface="Calibri"/>
                        </a:rPr>
                        <a:t>D</a:t>
                      </a:r>
                      <a:endParaRPr lang="en-US" sz="2000" dirty="0">
                        <a:ln>
                          <a:noFill/>
                        </a:ln>
                        <a:solidFill>
                          <a:schemeClr val="tx1"/>
                        </a:solidFill>
                        <a:latin typeface="Lub Dub Bold" panose="020B0803030403020204" pitchFamily="34" charset="0"/>
                        <a:cs typeface="Calibri"/>
                      </a:endParaRPr>
                    </a:p>
                    <a:p>
                      <a:pPr marL="0" indent="0" algn="ctr">
                        <a:lnSpc>
                          <a:spcPct val="100000"/>
                        </a:lnSpc>
                        <a:spcBef>
                          <a:spcPts val="250"/>
                        </a:spcBef>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Symptomatic </a:t>
                      </a:r>
                      <a:b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b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Severe AS</a:t>
                      </a:r>
                      <a:endParaRPr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D8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D1: </a:t>
                      </a:r>
                      <a:r>
                        <a:rPr lang="en-US" sz="1100" b="0" i="0" u="none" strike="noStrike" kern="1200" cap="none" spc="5" dirty="0">
                          <a:solidFill>
                            <a:srgbClr val="231F20"/>
                          </a:solidFill>
                          <a:latin typeface="Lub Dub Condensed" panose="020B0506030403020204" pitchFamily="34" charset="0"/>
                          <a:ea typeface="+mn-ea"/>
                          <a:cs typeface="Calibri"/>
                          <a:sym typeface="Arial"/>
                        </a:rPr>
                        <a:t>Symptomatic severe high-gradient AS</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D2: </a:t>
                      </a:r>
                      <a:r>
                        <a:rPr lang="en-US" sz="1100" b="0" i="0" u="none" strike="noStrike" kern="1200" cap="none" spc="5" dirty="0">
                          <a:solidFill>
                            <a:srgbClr val="231F20"/>
                          </a:solidFill>
                          <a:latin typeface="Lub Dub Condensed" panose="020B0506030403020204" pitchFamily="34" charset="0"/>
                          <a:ea typeface="+mn-ea"/>
                          <a:cs typeface="Calibri"/>
                          <a:sym typeface="Arial"/>
                        </a:rPr>
                        <a:t>Symptomatic severe low-flow low-gradient AS with reduced LVEF (&lt;50%)</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D3: </a:t>
                      </a:r>
                      <a:r>
                        <a:rPr lang="en-US" sz="1100" b="0" i="0" u="none" strike="noStrike" kern="1200" cap="none" spc="5" dirty="0">
                          <a:solidFill>
                            <a:srgbClr val="231F20"/>
                          </a:solidFill>
                          <a:latin typeface="Lub Dub Condensed" panose="020B0506030403020204" pitchFamily="34" charset="0"/>
                          <a:ea typeface="+mn-ea"/>
                          <a:cs typeface="Calibri"/>
                          <a:sym typeface="Arial"/>
                        </a:rPr>
                        <a:t>Symptomatic severe low-gradient AS with normal LVEF (&gt;50%) or paradoxical low-flow severe AS</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1" i="0" u="none" strike="noStrike" kern="1200" cap="none" spc="5" noProof="0" dirty="0">
                          <a:solidFill>
                            <a:srgbClr val="231F20"/>
                          </a:solidFill>
                          <a:latin typeface="Lub Dub Condensed" panose="020B0506030403020204" pitchFamily="34" charset="0"/>
                          <a:ea typeface="+mn-ea"/>
                          <a:cs typeface="Calibri"/>
                          <a:sym typeface="Arial"/>
                        </a:rPr>
                        <a:t>D1, D2, and D3 may show:</a:t>
                      </a:r>
                    </a:p>
                    <a:p>
                      <a:pPr marL="395288" marR="0" lvl="2" indent="-193675" algn="l" defTabSz="914400" rtl="0" eaLnBrk="1" latinLnBrk="0" hangingPunct="1">
                        <a:lnSpc>
                          <a:spcPct val="100000"/>
                        </a:lnSpc>
                        <a:spcBef>
                          <a:spcPts val="0"/>
                        </a:spcBef>
                        <a:spcAft>
                          <a:spcPts val="0"/>
                        </a:spcAft>
                        <a:buClr>
                          <a:srgbClr val="000000"/>
                        </a:buClr>
                        <a:buFont typeface="Lub Dub Condensed" panose="020B0506030403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Severe leaflet calcification/fibrosis with reduced leaflet motion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indent="-171450">
                        <a:spcAft>
                          <a:spcPts val="600"/>
                        </a:spcAft>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D1: </a:t>
                      </a:r>
                      <a:r>
                        <a:rPr lang="en-US" sz="1100" b="0" i="0" u="none" strike="noStrike" kern="1200" cap="none" spc="5" dirty="0">
                          <a:solidFill>
                            <a:srgbClr val="231F20"/>
                          </a:solidFill>
                          <a:latin typeface="Lub Dub Condensed" panose="020B0506030403020204" pitchFamily="34" charset="0"/>
                          <a:ea typeface="+mn-ea"/>
                          <a:cs typeface="Calibri"/>
                          <a:sym typeface="Arial"/>
                        </a:rPr>
                        <a:t>V</a:t>
                      </a:r>
                      <a:r>
                        <a:rPr lang="en-US" sz="1100" b="0" i="0" u="none" strike="noStrike" kern="1200" cap="none" spc="5" baseline="-25000" dirty="0">
                          <a:solidFill>
                            <a:srgbClr val="231F20"/>
                          </a:solidFill>
                          <a:latin typeface="Lub Dub Condensed" panose="020B0506030403020204" pitchFamily="34" charset="0"/>
                          <a:ea typeface="+mn-ea"/>
                          <a:cs typeface="Calibri"/>
                          <a:sym typeface="Arial"/>
                        </a:rPr>
                        <a:t>max</a:t>
                      </a:r>
                      <a:r>
                        <a:rPr lang="en-US" sz="1100" b="0" i="0" u="none" strike="noStrike" kern="1200" cap="none" spc="5" dirty="0">
                          <a:solidFill>
                            <a:srgbClr val="231F20"/>
                          </a:solidFill>
                          <a:latin typeface="Lub Dub Condensed" panose="020B0506030403020204" pitchFamily="34" charset="0"/>
                          <a:ea typeface="+mn-ea"/>
                          <a:cs typeface="Calibri"/>
                          <a:sym typeface="Arial"/>
                        </a:rPr>
                        <a:t> ≥4 m/s or mean </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∆P ≥40 mmHg, AVA typically ≤1 cm</a:t>
                      </a:r>
                      <a:r>
                        <a:rPr lang="en-US" sz="1100" b="0" i="0" u="none" strike="noStrike" kern="1200" cap="none" spc="5" baseline="30000" noProof="0" dirty="0">
                          <a:solidFill>
                            <a:srgbClr val="231F20"/>
                          </a:solidFill>
                          <a:latin typeface="Lub Dub Condensed" panose="020B0506030403020204" pitchFamily="34" charset="0"/>
                          <a:ea typeface="+mn-ea"/>
                          <a:cs typeface="Calibri"/>
                          <a:sym typeface="Arial"/>
                        </a:rPr>
                        <a:t>2</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 (or AVAi 0.6 cm</a:t>
                      </a:r>
                      <a:r>
                        <a:rPr lang="en-US" sz="1100" b="0" i="0" u="none" strike="noStrike" kern="1200" cap="none" spc="5" baseline="30000" noProof="0" dirty="0">
                          <a:solidFill>
                            <a:srgbClr val="231F20"/>
                          </a:solidFill>
                          <a:latin typeface="Lub Dub Condensed" panose="020B0506030403020204" pitchFamily="34" charset="0"/>
                          <a:ea typeface="+mn-ea"/>
                          <a:cs typeface="Calibri"/>
                          <a:sym typeface="Arial"/>
                        </a:rPr>
                        <a:t>2</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/m</a:t>
                      </a:r>
                      <a:r>
                        <a:rPr lang="en-US" sz="1100" b="0" i="0" u="none" strike="noStrike" kern="1200" cap="none" spc="5" baseline="30000" noProof="0" dirty="0">
                          <a:solidFill>
                            <a:srgbClr val="231F20"/>
                          </a:solidFill>
                          <a:latin typeface="Lub Dub Condensed" panose="020B0506030403020204" pitchFamily="34" charset="0"/>
                          <a:ea typeface="+mn-ea"/>
                          <a:cs typeface="Calibri"/>
                          <a:sym typeface="Arial"/>
                        </a:rPr>
                        <a:t>2</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 but may be larger with mixed AS/AR</a:t>
                      </a: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p>
                      <a:pPr marL="171450" indent="-171450">
                        <a:spcAft>
                          <a:spcPts val="600"/>
                        </a:spcAft>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D2: </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AVA ≤1 cm</a:t>
                      </a:r>
                      <a:r>
                        <a:rPr lang="en-US" sz="1100" b="0" i="0" u="none" strike="noStrike" kern="1200" cap="none" spc="5" baseline="30000" noProof="0" dirty="0">
                          <a:solidFill>
                            <a:srgbClr val="231F20"/>
                          </a:solidFill>
                          <a:latin typeface="Lub Dub Condensed" panose="020B0506030403020204" pitchFamily="34" charset="0"/>
                          <a:ea typeface="+mn-ea"/>
                          <a:cs typeface="Calibri"/>
                          <a:sym typeface="Arial"/>
                        </a:rPr>
                        <a:t>2</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 with </a:t>
                      </a:r>
                      <a:r>
                        <a:rPr lang="en-US" sz="1100" b="0" i="0" u="none" strike="noStrike" kern="1200" cap="none" spc="5" dirty="0">
                          <a:solidFill>
                            <a:srgbClr val="231F20"/>
                          </a:solidFill>
                          <a:latin typeface="Lub Dub Condensed" panose="020B0506030403020204" pitchFamily="34" charset="0"/>
                          <a:ea typeface="+mn-ea"/>
                          <a:cs typeface="Calibri"/>
                          <a:sym typeface="Arial"/>
                        </a:rPr>
                        <a:t>V</a:t>
                      </a:r>
                      <a:r>
                        <a:rPr lang="en-US" sz="1100" b="0" i="0" u="none" strike="noStrike" kern="1200" cap="none" spc="5" baseline="-25000" dirty="0">
                          <a:solidFill>
                            <a:srgbClr val="231F20"/>
                          </a:solidFill>
                          <a:latin typeface="Lub Dub Condensed" panose="020B0506030403020204" pitchFamily="34" charset="0"/>
                          <a:ea typeface="+mn-ea"/>
                          <a:cs typeface="Calibri"/>
                          <a:sym typeface="Arial"/>
                        </a:rPr>
                        <a:t>max</a:t>
                      </a:r>
                      <a:r>
                        <a:rPr lang="en-US" sz="1100" b="0" i="0" u="none" strike="noStrike" kern="1200" cap="none" spc="5" dirty="0">
                          <a:solidFill>
                            <a:srgbClr val="231F20"/>
                          </a:solidFill>
                          <a:latin typeface="Lub Dub Condensed" panose="020B0506030403020204" pitchFamily="34" charset="0"/>
                          <a:ea typeface="+mn-ea"/>
                          <a:cs typeface="Calibri"/>
                          <a:sym typeface="Arial"/>
                        </a:rPr>
                        <a:t> &lt;4 m/s or mean </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∆P &lt;40 mmHg; dobutamine stress echocardiography shows AVA ≤1 cm</a:t>
                      </a:r>
                      <a:r>
                        <a:rPr lang="en-US" sz="1100" b="0" i="0" u="none" strike="noStrike" kern="1200" cap="none" spc="5" baseline="30000" noProof="0" dirty="0">
                          <a:solidFill>
                            <a:srgbClr val="231F20"/>
                          </a:solidFill>
                          <a:latin typeface="Lub Dub Condensed" panose="020B0506030403020204" pitchFamily="34" charset="0"/>
                          <a:ea typeface="+mn-ea"/>
                          <a:cs typeface="Calibri"/>
                          <a:sym typeface="Arial"/>
                        </a:rPr>
                        <a:t>2</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 with </a:t>
                      </a:r>
                      <a:r>
                        <a:rPr lang="en-US" sz="1100" b="0" i="0" u="none" strike="noStrike" kern="1200" cap="none" spc="5" dirty="0">
                          <a:solidFill>
                            <a:srgbClr val="231F20"/>
                          </a:solidFill>
                          <a:latin typeface="Lub Dub Condensed" panose="020B0506030403020204" pitchFamily="34" charset="0"/>
                          <a:ea typeface="+mn-ea"/>
                          <a:cs typeface="Calibri"/>
                          <a:sym typeface="Arial"/>
                        </a:rPr>
                        <a:t>V</a:t>
                      </a:r>
                      <a:r>
                        <a:rPr lang="en-US" sz="1100" b="0" i="0" u="none" strike="noStrike" kern="1200" cap="none" spc="5" baseline="-25000" dirty="0">
                          <a:solidFill>
                            <a:srgbClr val="231F20"/>
                          </a:solidFill>
                          <a:latin typeface="Lub Dub Condensed" panose="020B0506030403020204" pitchFamily="34" charset="0"/>
                          <a:ea typeface="+mn-ea"/>
                          <a:cs typeface="Calibri"/>
                          <a:sym typeface="Arial"/>
                        </a:rPr>
                        <a:t>max</a:t>
                      </a:r>
                      <a:r>
                        <a:rPr lang="en-US" sz="1100" b="0" i="0" u="none" strike="noStrike" kern="1200" cap="none" spc="5" dirty="0">
                          <a:solidFill>
                            <a:srgbClr val="231F20"/>
                          </a:solidFill>
                          <a:latin typeface="Lub Dub Condensed" panose="020B0506030403020204" pitchFamily="34" charset="0"/>
                          <a:ea typeface="+mn-ea"/>
                          <a:cs typeface="Calibri"/>
                          <a:sym typeface="Arial"/>
                        </a:rPr>
                        <a:t> ≥4 m/s at any flow rate</a:t>
                      </a:r>
                    </a:p>
                    <a:p>
                      <a:pPr marL="171450" indent="-171450">
                        <a:spcAft>
                          <a:spcPts val="600"/>
                        </a:spcAft>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D3: </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AVA ≤1 cm</a:t>
                      </a:r>
                      <a:r>
                        <a:rPr lang="en-US" sz="1100" b="0" i="0" u="none" strike="noStrike" kern="1200" cap="none" spc="5" baseline="30000" noProof="0" dirty="0">
                          <a:solidFill>
                            <a:srgbClr val="231F20"/>
                          </a:solidFill>
                          <a:latin typeface="Lub Dub Condensed" panose="020B0506030403020204" pitchFamily="34" charset="0"/>
                          <a:ea typeface="+mn-ea"/>
                          <a:cs typeface="Calibri"/>
                          <a:sym typeface="Arial"/>
                        </a:rPr>
                        <a:t>2</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 with </a:t>
                      </a:r>
                      <a:r>
                        <a:rPr lang="en-US" sz="1100" b="0" i="0" u="none" strike="noStrike" kern="1200" cap="none" spc="5" dirty="0">
                          <a:solidFill>
                            <a:srgbClr val="231F20"/>
                          </a:solidFill>
                          <a:latin typeface="Lub Dub Condensed" panose="020B0506030403020204" pitchFamily="34" charset="0"/>
                          <a:ea typeface="+mn-ea"/>
                          <a:cs typeface="Calibri"/>
                          <a:sym typeface="Arial"/>
                        </a:rPr>
                        <a:t>V</a:t>
                      </a:r>
                      <a:r>
                        <a:rPr lang="en-US" sz="1100" b="0" i="0" u="none" strike="noStrike" kern="1200" cap="none" spc="5" baseline="-25000" dirty="0">
                          <a:solidFill>
                            <a:srgbClr val="231F20"/>
                          </a:solidFill>
                          <a:latin typeface="Lub Dub Condensed" panose="020B0506030403020204" pitchFamily="34" charset="0"/>
                          <a:ea typeface="+mn-ea"/>
                          <a:cs typeface="Calibri"/>
                          <a:sym typeface="Arial"/>
                        </a:rPr>
                        <a:t>max</a:t>
                      </a:r>
                      <a:r>
                        <a:rPr lang="en-US" sz="1100" b="0" i="0" u="none" strike="noStrike" kern="1200" cap="none" spc="5" dirty="0">
                          <a:solidFill>
                            <a:srgbClr val="231F20"/>
                          </a:solidFill>
                          <a:latin typeface="Lub Dub Condensed" panose="020B0506030403020204" pitchFamily="34" charset="0"/>
                          <a:ea typeface="+mn-ea"/>
                          <a:cs typeface="Calibri"/>
                          <a:sym typeface="Arial"/>
                        </a:rPr>
                        <a:t> &lt;4 m/s or mean </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∆P &lt;40 mmHg AND stroke volume index &lt;35 mL/m</a:t>
                      </a:r>
                      <a:r>
                        <a:rPr lang="en-US" sz="1100" b="0" i="0" u="none" strike="noStrike" kern="1200" cap="none" spc="5" baseline="30000" noProof="0" dirty="0">
                          <a:solidFill>
                            <a:srgbClr val="231F20"/>
                          </a:solidFill>
                          <a:latin typeface="Lub Dub Condensed" panose="020B0506030403020204" pitchFamily="34" charset="0"/>
                          <a:ea typeface="+mn-ea"/>
                          <a:cs typeface="Calibri"/>
                          <a:sym typeface="Arial"/>
                        </a:rPr>
                        <a:t>2</a:t>
                      </a:r>
                      <a:r>
                        <a:rPr lang="en-US" sz="1100" b="0" i="0" u="none" strike="noStrike" kern="1200" cap="none" spc="5" noProof="0" dirty="0">
                          <a:solidFill>
                            <a:srgbClr val="231F20"/>
                          </a:solidFill>
                          <a:latin typeface="Lub Dub Condensed" panose="020B0506030403020204" pitchFamily="34" charset="0"/>
                          <a:ea typeface="+mn-ea"/>
                          <a:cs typeface="Calibri"/>
                          <a:sym typeface="Arial"/>
                        </a:rPr>
                        <a:t> measured in a normotensive patient</a:t>
                      </a: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30480" indent="0" algn="l">
                        <a:lnSpc>
                          <a:spcPct val="107200"/>
                        </a:lnSpc>
                        <a:spcBef>
                          <a:spcPts val="190"/>
                        </a:spcBef>
                      </a:pPr>
                      <a:r>
                        <a:rPr lang="en-US" sz="1100" b="0" i="0" u="none" strike="noStrike" kern="1200" cap="none" spc="5" dirty="0">
                          <a:solidFill>
                            <a:srgbClr val="231F20"/>
                          </a:solidFill>
                          <a:latin typeface="Lub Dub Condensed" panose="020B0506030403020204" pitchFamily="34" charset="0"/>
                          <a:ea typeface="+mn-ea"/>
                          <a:cs typeface="Calibri"/>
                        </a:rPr>
                        <a:t>Exertional  dyspnea, angina, syncope or presyncope, heart failure, exercise intolerance</a:t>
                      </a:r>
                    </a:p>
                    <a:p>
                      <a:pPr marL="88900" marR="30480" algn="l">
                        <a:lnSpc>
                          <a:spcPct val="107200"/>
                        </a:lnSpc>
                        <a:spcBef>
                          <a:spcPts val="190"/>
                        </a:spcBef>
                      </a:pPr>
                      <a:endParaRPr sz="1400" b="1" dirty="0">
                        <a:latin typeface="Lub Dub Condensed" panose="020B0506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39778792"/>
                  </a:ext>
                </a:extLst>
              </a:tr>
            </a:tbl>
          </a:graphicData>
        </a:graphic>
      </p:graphicFrame>
      <p:sp>
        <p:nvSpPr>
          <p:cNvPr id="4" name="Text Placeholder 3">
            <a:extLst>
              <a:ext uri="{FF2B5EF4-FFF2-40B4-BE49-F238E27FC236}">
                <a16:creationId xmlns:a16="http://schemas.microsoft.com/office/drawing/2014/main" id="{5ADD130A-ACDA-4029-9777-9CA80B4F8BC6}"/>
              </a:ext>
            </a:extLst>
          </p:cNvPr>
          <p:cNvSpPr>
            <a:spLocks noGrp="1"/>
          </p:cNvSpPr>
          <p:nvPr>
            <p:ph type="body" sz="quarter" idx="13"/>
          </p:nvPr>
        </p:nvSpPr>
        <p:spPr>
          <a:xfrm>
            <a:off x="3192544" y="5797550"/>
            <a:ext cx="5806912" cy="42832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rPr>
              <a:t>Abbreviations: </a:t>
            </a:r>
            <a:r>
              <a:rPr lang="en-US" sz="900" dirty="0">
                <a:solidFill>
                  <a:srgbClr val="000000"/>
                </a:solidFill>
              </a:rPr>
              <a:t>AR indicates aortic regurgitation; </a:t>
            </a:r>
            <a:r>
              <a:rPr kumimoji="0" lang="en-US" sz="900" b="0" i="0" u="none" strike="noStrike" kern="1200" cap="none" spc="0" normalizeH="0" baseline="0" noProof="0" dirty="0">
                <a:ln>
                  <a:noFill/>
                </a:ln>
                <a:solidFill>
                  <a:srgbClr val="000000"/>
                </a:solidFill>
                <a:effectLst/>
                <a:uLnTx/>
                <a:uFillTx/>
              </a:rPr>
              <a:t>AS aortic stenosis; AVA, aortic valve area circulation; AVAi, aortic valve area indexed to body surface area; LVEF, left ventricular ejection fraction; ∆P, pressure gradient between the left ventricle and aorta; and </a:t>
            </a:r>
            <a:r>
              <a:rPr lang="en-US" sz="900" dirty="0"/>
              <a:t>V</a:t>
            </a:r>
            <a:r>
              <a:rPr lang="en-US" sz="900" baseline="-25000" dirty="0"/>
              <a:t>max</a:t>
            </a:r>
            <a:r>
              <a:rPr lang="en-US" sz="900" dirty="0"/>
              <a:t>, maximum velocity.</a:t>
            </a:r>
            <a:endParaRPr kumimoji="0" lang="en-US" sz="900" b="0" i="0" u="none" strike="noStrike" kern="1200" cap="none" spc="0" normalizeH="0" baseline="0" noProof="0" dirty="0">
              <a:ln>
                <a:noFill/>
              </a:ln>
              <a:solidFill>
                <a:srgbClr val="000000"/>
              </a:solidFill>
              <a:effectLst/>
              <a:uLnTx/>
              <a:uFillTx/>
            </a:endParaRPr>
          </a:p>
        </p:txBody>
      </p:sp>
      <p:sp>
        <p:nvSpPr>
          <p:cNvPr id="5" name="Slide Number Placeholder 4">
            <a:extLst>
              <a:ext uri="{FF2B5EF4-FFF2-40B4-BE49-F238E27FC236}">
                <a16:creationId xmlns:a16="http://schemas.microsoft.com/office/drawing/2014/main" id="{652FEE13-6A58-4E7A-A8EB-266DC0DFC00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Tree>
    <p:extLst>
      <p:ext uri="{BB962C8B-B14F-4D97-AF65-F5344CB8AC3E}">
        <p14:creationId xmlns:p14="http://schemas.microsoft.com/office/powerpoint/2010/main" val="3239413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C693-BC55-46DD-958C-311BB2E5AEA9}"/>
              </a:ext>
            </a:extLst>
          </p:cNvPr>
          <p:cNvSpPr>
            <a:spLocks noGrp="1"/>
          </p:cNvSpPr>
          <p:nvPr>
            <p:ph type="title"/>
          </p:nvPr>
        </p:nvSpPr>
        <p:spPr/>
        <p:txBody>
          <a:bodyPr/>
          <a:lstStyle/>
          <a:p>
            <a:r>
              <a:rPr lang="en-US" sz="2800" dirty="0">
                <a:solidFill>
                  <a:srgbClr val="AC1B1F"/>
                </a:solidFill>
              </a:rPr>
              <a:t>Figure 2. </a:t>
            </a:r>
            <a:r>
              <a:rPr lang="en-US" sz="2800" b="1" dirty="0"/>
              <a:t>Timing of Intervention for Aortic Stenosis </a:t>
            </a:r>
            <a:endParaRPr lang="en-US" sz="2800" dirty="0"/>
          </a:p>
        </p:txBody>
      </p:sp>
      <p:sp>
        <p:nvSpPr>
          <p:cNvPr id="69" name="Rectangle 68" descr="This figure (see section 3.2.3) describes indications for aortic valve replacement (AVR) in patients with aortic stenosis (AS). These recommendations for timing of intervention for AS apply to both surgical aortic valve replacement (SAVR) and transcatheter aortic valve implantation (TAVI). The integrative approach to assessing risk of SAVR or TAVI is discussed in Section 2.5. The specific type of intervention for AS is discussed in Section 3.2.4.">
            <a:extLst>
              <a:ext uri="{FF2B5EF4-FFF2-40B4-BE49-F238E27FC236}">
                <a16:creationId xmlns:a16="http://schemas.microsoft.com/office/drawing/2014/main" id="{2537F199-99F7-41FE-B856-9FE5E39A0713}"/>
              </a:ext>
              <a:ext uri="{C183D7F6-B498-43B3-948B-1728B52AA6E4}">
                <adec:decorative xmlns:adec="http://schemas.microsoft.com/office/drawing/2017/decorative" val="0"/>
              </a:ext>
            </a:extLst>
          </p:cNvPr>
          <p:cNvSpPr/>
          <p:nvPr/>
        </p:nvSpPr>
        <p:spPr>
          <a:xfrm>
            <a:off x="257176" y="1021424"/>
            <a:ext cx="10360218"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B34F540-F717-40AD-B50D-482D108224FD}"/>
              </a:ext>
              <a:ext uri="{C183D7F6-B498-43B3-948B-1728B52AA6E4}">
                <adec:decorative xmlns:adec="http://schemas.microsoft.com/office/drawing/2017/decorative" val="0"/>
              </a:ext>
            </a:extLst>
          </p:cNvPr>
          <p:cNvSpPr txBox="1"/>
          <p:nvPr/>
        </p:nvSpPr>
        <p:spPr>
          <a:xfrm>
            <a:off x="869777" y="5572924"/>
            <a:ext cx="1207416" cy="246221"/>
          </a:xfrm>
          <a:prstGeom prst="rect">
            <a:avLst/>
          </a:prstGeom>
          <a:noFill/>
        </p:spPr>
        <p:txBody>
          <a:bodyPr wrap="square">
            <a:spAutoFit/>
          </a:bodyPr>
          <a:lstStyle/>
          <a:p>
            <a:pPr algn="ctr"/>
            <a:r>
              <a:rPr lang="en-US" sz="1000" b="1" dirty="0">
                <a:latin typeface="Lub Dub Condensed" panose="020B0506030403020204" pitchFamily="34" charset="0"/>
              </a:rPr>
              <a:t>*See section 3.2.4.2</a:t>
            </a:r>
          </a:p>
        </p:txBody>
      </p:sp>
      <p:sp>
        <p:nvSpPr>
          <p:cNvPr id="4" name="Text Placeholder 3">
            <a:extLst>
              <a:ext uri="{FF2B5EF4-FFF2-40B4-BE49-F238E27FC236}">
                <a16:creationId xmlns:a16="http://schemas.microsoft.com/office/drawing/2014/main" id="{08DD521A-6931-429F-9824-3E8823B2A778}"/>
              </a:ext>
              <a:ext uri="{C183D7F6-B498-43B3-948B-1728B52AA6E4}">
                <adec:decorative xmlns:adec="http://schemas.microsoft.com/office/drawing/2017/decorative" val="0"/>
              </a:ext>
            </a:extLst>
          </p:cNvPr>
          <p:cNvSpPr>
            <a:spLocks noGrp="1"/>
          </p:cNvSpPr>
          <p:nvPr>
            <p:ph type="body" sz="quarter" idx="13"/>
          </p:nvPr>
        </p:nvSpPr>
        <p:spPr>
          <a:xfrm>
            <a:off x="2268520" y="5704752"/>
            <a:ext cx="7654958" cy="271939"/>
          </a:xfrm>
        </p:spPr>
        <p:txBody>
          <a:bodyPr/>
          <a:lstStyle/>
          <a:p>
            <a:pPr marL="0" indent="0" algn="ctr"/>
            <a:r>
              <a:rPr lang="en-US" sz="900" b="1" dirty="0"/>
              <a:t>Abbreviations:  </a:t>
            </a:r>
            <a:r>
              <a:rPr lang="en-US" sz="900" dirty="0"/>
              <a:t>AS indicates aortic stenosis; AVA, aortic valve area; cm, centimeter; AVR, aortic valve replacement; BNP, B-type natriuretic peptide; DSE, dobutamine stress echocardiography; ETT, exercise treadmill test; LVEF, left ventricular ejection fraction; mmHg, millimeters of mercury; </a:t>
            </a:r>
            <a:r>
              <a:rPr lang="en-US" sz="900" dirty="0">
                <a:solidFill>
                  <a:schemeClr val="tx1"/>
                </a:solidFill>
              </a:rPr>
              <a:t>∆P</a:t>
            </a:r>
            <a:r>
              <a:rPr lang="en-US" sz="900" baseline="-25000" dirty="0">
                <a:solidFill>
                  <a:schemeClr val="tx1"/>
                </a:solidFill>
              </a:rPr>
              <a:t>mean</a:t>
            </a:r>
            <a:r>
              <a:rPr lang="en-US" sz="900" dirty="0">
                <a:solidFill>
                  <a:schemeClr val="tx1"/>
                </a:solidFill>
              </a:rPr>
              <a:t>,</a:t>
            </a:r>
            <a:r>
              <a:rPr lang="en-US" sz="900" baseline="-25000" dirty="0">
                <a:solidFill>
                  <a:schemeClr val="tx1"/>
                </a:solidFill>
              </a:rPr>
              <a:t> </a:t>
            </a:r>
            <a:r>
              <a:rPr lang="en-US" sz="900" dirty="0"/>
              <a:t>average change in pressure; SAVR, </a:t>
            </a:r>
            <a:r>
              <a:rPr lang="en-US" sz="900" b="0" i="0" u="none" strike="noStrike" baseline="0" dirty="0"/>
              <a:t>surgical aortic valve replacement; SVI, stroke volume index; TAVI, transcatheter aortic valve implantation; and </a:t>
            </a:r>
            <a:r>
              <a:rPr lang="pt-BR" sz="900" b="0" i="0" u="none" strike="noStrike" baseline="0" dirty="0"/>
              <a:t>V</a:t>
            </a:r>
            <a:r>
              <a:rPr lang="pt-BR" sz="900" b="0" i="0" u="none" strike="noStrike" baseline="-25000" dirty="0"/>
              <a:t>max</a:t>
            </a:r>
            <a:r>
              <a:rPr lang="pt-BR" sz="900" dirty="0"/>
              <a:t>, </a:t>
            </a:r>
            <a:r>
              <a:rPr lang="pt-BR" sz="900" b="0" i="0" u="none" strike="noStrike" baseline="0" dirty="0"/>
              <a:t>maximum transvalvular velocity.</a:t>
            </a:r>
            <a:endParaRPr lang="en-US" sz="900" dirty="0"/>
          </a:p>
          <a:p>
            <a:pPr marL="0" indent="0" algn="ctr"/>
            <a:endParaRPr lang="en-US" sz="900" dirty="0"/>
          </a:p>
        </p:txBody>
      </p:sp>
      <p:grpSp>
        <p:nvGrpSpPr>
          <p:cNvPr id="85" name="Group 84">
            <a:extLst>
              <a:ext uri="{FF2B5EF4-FFF2-40B4-BE49-F238E27FC236}">
                <a16:creationId xmlns:a16="http://schemas.microsoft.com/office/drawing/2014/main" id="{A6485210-D773-46C5-A014-DA25B75D5747}"/>
              </a:ext>
              <a:ext uri="{C183D7F6-B498-43B3-948B-1728B52AA6E4}">
                <adec:decorative xmlns:adec="http://schemas.microsoft.com/office/drawing/2017/decorative" val="1"/>
              </a:ext>
            </a:extLst>
          </p:cNvPr>
          <p:cNvGrpSpPr/>
          <p:nvPr/>
        </p:nvGrpSpPr>
        <p:grpSpPr>
          <a:xfrm>
            <a:off x="2466919" y="3346595"/>
            <a:ext cx="1036463" cy="438762"/>
            <a:chOff x="8016320" y="2453035"/>
            <a:chExt cx="999139" cy="603188"/>
          </a:xfrm>
        </p:grpSpPr>
        <p:cxnSp>
          <p:nvCxnSpPr>
            <p:cNvPr id="86" name="Straight Arrow Connector 85">
              <a:extLst>
                <a:ext uri="{FF2B5EF4-FFF2-40B4-BE49-F238E27FC236}">
                  <a16:creationId xmlns:a16="http://schemas.microsoft.com/office/drawing/2014/main" id="{C40B19D3-494F-474E-82D7-C8B1AEE3EF8B}"/>
                </a:ext>
              </a:extLst>
            </p:cNvPr>
            <p:cNvCxnSpPr>
              <a:cxnSpLocks/>
              <a:stCxn id="36" idx="2"/>
            </p:cNvCxnSpPr>
            <p:nvPr/>
          </p:nvCxnSpPr>
          <p:spPr>
            <a:xfrm>
              <a:off x="9002610" y="2453035"/>
              <a:ext cx="0" cy="31932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Rectangle 2">
              <a:extLst>
                <a:ext uri="{FF2B5EF4-FFF2-40B4-BE49-F238E27FC236}">
                  <a16:creationId xmlns:a16="http://schemas.microsoft.com/office/drawing/2014/main" id="{5059823A-32BB-47A1-B905-D0B5FDC9BBC2}"/>
                </a:ext>
              </a:extLst>
            </p:cNvPr>
            <p:cNvSpPr/>
            <p:nvPr/>
          </p:nvSpPr>
          <p:spPr>
            <a:xfrm>
              <a:off x="8016320" y="2755066"/>
              <a:ext cx="999139"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88" name="Rectangle 2">
            <a:extLst>
              <a:ext uri="{FF2B5EF4-FFF2-40B4-BE49-F238E27FC236}">
                <a16:creationId xmlns:a16="http://schemas.microsoft.com/office/drawing/2014/main" id="{32A4CEC4-D335-4B65-82E8-5D275E08C7FF}"/>
              </a:ext>
              <a:ext uri="{C183D7F6-B498-43B3-948B-1728B52AA6E4}">
                <adec:decorative xmlns:adec="http://schemas.microsoft.com/office/drawing/2017/decorative" val="1"/>
              </a:ext>
            </a:extLst>
          </p:cNvPr>
          <p:cNvSpPr/>
          <p:nvPr/>
        </p:nvSpPr>
        <p:spPr>
          <a:xfrm flipH="1">
            <a:off x="3498586" y="3566294"/>
            <a:ext cx="1057656" cy="21906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AA6959B3-6B98-4311-9FAC-49F325648F76}"/>
              </a:ext>
              <a:ext uri="{C183D7F6-B498-43B3-948B-1728B52AA6E4}">
                <adec:decorative xmlns:adec="http://schemas.microsoft.com/office/drawing/2017/decorative" val="1"/>
              </a:ext>
            </a:extLst>
          </p:cNvPr>
          <p:cNvGrpSpPr/>
          <p:nvPr/>
        </p:nvGrpSpPr>
        <p:grpSpPr>
          <a:xfrm>
            <a:off x="1489294" y="1826944"/>
            <a:ext cx="1009799" cy="482885"/>
            <a:chOff x="8016320" y="2573338"/>
            <a:chExt cx="1009799" cy="482885"/>
          </a:xfrm>
        </p:grpSpPr>
        <p:cxnSp>
          <p:nvCxnSpPr>
            <p:cNvPr id="81" name="Straight Arrow Connector 80">
              <a:extLst>
                <a:ext uri="{FF2B5EF4-FFF2-40B4-BE49-F238E27FC236}">
                  <a16:creationId xmlns:a16="http://schemas.microsoft.com/office/drawing/2014/main" id="{E6A09BE5-ABF8-482C-94EF-02E3BA599B8A}"/>
                </a:ext>
              </a:extLst>
            </p:cNvPr>
            <p:cNvCxnSpPr>
              <a:cxnSpLocks/>
            </p:cNvCxnSpPr>
            <p:nvPr/>
          </p:nvCxnSpPr>
          <p:spPr>
            <a:xfrm>
              <a:off x="9026119" y="2573338"/>
              <a:ext cx="0" cy="19902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Rectangle 2">
              <a:extLst>
                <a:ext uri="{FF2B5EF4-FFF2-40B4-BE49-F238E27FC236}">
                  <a16:creationId xmlns:a16="http://schemas.microsoft.com/office/drawing/2014/main" id="{7D05E150-892A-4A1F-B116-A1DAE739B94D}"/>
                </a:ext>
              </a:extLst>
            </p:cNvPr>
            <p:cNvSpPr/>
            <p:nvPr/>
          </p:nvSpPr>
          <p:spPr>
            <a:xfrm>
              <a:off x="8016320" y="2755066"/>
              <a:ext cx="1009799"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75" name="Straight Arrow Connector 74">
            <a:extLst>
              <a:ext uri="{FF2B5EF4-FFF2-40B4-BE49-F238E27FC236}">
                <a16:creationId xmlns:a16="http://schemas.microsoft.com/office/drawing/2014/main" id="{6A22DC25-D92B-4C53-8726-B9D58CFD4577}"/>
              </a:ext>
              <a:ext uri="{C183D7F6-B498-43B3-948B-1728B52AA6E4}">
                <adec:decorative xmlns:adec="http://schemas.microsoft.com/office/drawing/2017/decorative" val="1"/>
              </a:ext>
            </a:extLst>
          </p:cNvPr>
          <p:cNvCxnSpPr>
            <a:cxnSpLocks/>
          </p:cNvCxnSpPr>
          <p:nvPr/>
        </p:nvCxnSpPr>
        <p:spPr>
          <a:xfrm flipH="1">
            <a:off x="8763463" y="4952153"/>
            <a:ext cx="1295" cy="28810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B7EDE4A0-9E22-4AA4-A548-DDAE2BF5BB06}"/>
              </a:ext>
              <a:ext uri="{C183D7F6-B498-43B3-948B-1728B52AA6E4}">
                <adec:decorative xmlns:adec="http://schemas.microsoft.com/office/drawing/2017/decorative" val="1"/>
              </a:ext>
            </a:extLst>
          </p:cNvPr>
          <p:cNvCxnSpPr>
            <a:cxnSpLocks/>
          </p:cNvCxnSpPr>
          <p:nvPr/>
        </p:nvCxnSpPr>
        <p:spPr>
          <a:xfrm flipH="1">
            <a:off x="8763474" y="4394117"/>
            <a:ext cx="1273" cy="28304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15373FE-D9DD-439C-925D-39517DAF989B}"/>
              </a:ext>
              <a:ext uri="{C183D7F6-B498-43B3-948B-1728B52AA6E4}">
                <adec:decorative xmlns:adec="http://schemas.microsoft.com/office/drawing/2017/decorative" val="1"/>
              </a:ext>
            </a:extLst>
          </p:cNvPr>
          <p:cNvCxnSpPr>
            <a:cxnSpLocks/>
          </p:cNvCxnSpPr>
          <p:nvPr/>
        </p:nvCxnSpPr>
        <p:spPr>
          <a:xfrm>
            <a:off x="6287328" y="3680100"/>
            <a:ext cx="0" cy="157307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4C9F8586-243C-41A2-AE50-BD87DB324516}"/>
              </a:ext>
              <a:ext uri="{C183D7F6-B498-43B3-948B-1728B52AA6E4}">
                <adec:decorative xmlns:adec="http://schemas.microsoft.com/office/drawing/2017/decorative" val="1"/>
              </a:ext>
            </a:extLst>
          </p:cNvPr>
          <p:cNvCxnSpPr>
            <a:cxnSpLocks/>
          </p:cNvCxnSpPr>
          <p:nvPr/>
        </p:nvCxnSpPr>
        <p:spPr>
          <a:xfrm>
            <a:off x="7101781" y="3680100"/>
            <a:ext cx="0" cy="157307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5D375D2D-E669-4C0F-83C2-11E994BEEA42}"/>
              </a:ext>
              <a:ext uri="{C183D7F6-B498-43B3-948B-1728B52AA6E4}">
                <adec:decorative xmlns:adec="http://schemas.microsoft.com/office/drawing/2017/decorative" val="1"/>
              </a:ext>
            </a:extLst>
          </p:cNvPr>
          <p:cNvCxnSpPr>
            <a:cxnSpLocks/>
          </p:cNvCxnSpPr>
          <p:nvPr/>
        </p:nvCxnSpPr>
        <p:spPr>
          <a:xfrm>
            <a:off x="7861467" y="3680100"/>
            <a:ext cx="0" cy="157307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4B3E3BE5-50EC-4E5E-8821-4464FC75D2BE}"/>
              </a:ext>
              <a:ext uri="{C183D7F6-B498-43B3-948B-1728B52AA6E4}">
                <adec:decorative xmlns:adec="http://schemas.microsoft.com/office/drawing/2017/decorative" val="1"/>
              </a:ext>
            </a:extLst>
          </p:cNvPr>
          <p:cNvCxnSpPr>
            <a:cxnSpLocks/>
          </p:cNvCxnSpPr>
          <p:nvPr/>
        </p:nvCxnSpPr>
        <p:spPr>
          <a:xfrm>
            <a:off x="10617394" y="3659059"/>
            <a:ext cx="0" cy="157307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1892A017-606B-4ECC-93CF-312BA880DA5B}"/>
              </a:ext>
              <a:ext uri="{C183D7F6-B498-43B3-948B-1728B52AA6E4}">
                <adec:decorative xmlns:adec="http://schemas.microsoft.com/office/drawing/2017/decorative" val="1"/>
              </a:ext>
            </a:extLst>
          </p:cNvPr>
          <p:cNvCxnSpPr>
            <a:cxnSpLocks/>
          </p:cNvCxnSpPr>
          <p:nvPr/>
        </p:nvCxnSpPr>
        <p:spPr>
          <a:xfrm>
            <a:off x="9690752" y="3659059"/>
            <a:ext cx="0" cy="157307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9419E98-5326-4782-81D4-20C6B60A14C1}"/>
              </a:ext>
              <a:ext uri="{C183D7F6-B498-43B3-948B-1728B52AA6E4}">
                <adec:decorative xmlns:adec="http://schemas.microsoft.com/office/drawing/2017/decorative" val="1"/>
              </a:ext>
            </a:extLst>
          </p:cNvPr>
          <p:cNvCxnSpPr>
            <a:cxnSpLocks/>
          </p:cNvCxnSpPr>
          <p:nvPr/>
        </p:nvCxnSpPr>
        <p:spPr>
          <a:xfrm>
            <a:off x="10617394" y="2573421"/>
            <a:ext cx="0" cy="4497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Rectangle Container">
            <a:extLst>
              <a:ext uri="{FF2B5EF4-FFF2-40B4-BE49-F238E27FC236}">
                <a16:creationId xmlns:a16="http://schemas.microsoft.com/office/drawing/2014/main" id="{5841FAA5-B0B0-4222-BAB1-691870E178DE}"/>
              </a:ext>
              <a:ext uri="{C183D7F6-B498-43B3-948B-1728B52AA6E4}">
                <adec:decorative xmlns:adec="http://schemas.microsoft.com/office/drawing/2017/decorative" val="1"/>
              </a:ext>
            </a:extLst>
          </p:cNvPr>
          <p:cNvSpPr/>
          <p:nvPr/>
        </p:nvSpPr>
        <p:spPr>
          <a:xfrm>
            <a:off x="7847072" y="2341449"/>
            <a:ext cx="976525" cy="417343"/>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b="1" dirty="0">
                <a:latin typeface="Lub Dub Condensed" panose="020B0506030403020204" pitchFamily="34" charset="0"/>
              </a:rPr>
              <a:t>AS Stage C</a:t>
            </a:r>
          </a:p>
          <a:p>
            <a:pPr algn="ctr"/>
            <a:r>
              <a:rPr lang="en-US" sz="1200" dirty="0">
                <a:latin typeface="Lub Dub Condensed" panose="020B0506030403020204" pitchFamily="34" charset="0"/>
              </a:rPr>
              <a:t>V</a:t>
            </a:r>
            <a:r>
              <a:rPr lang="en-US" sz="1200" baseline="-25000" dirty="0">
                <a:latin typeface="Lub Dub Condensed" panose="020B0506030403020204" pitchFamily="34" charset="0"/>
              </a:rPr>
              <a:t>max</a:t>
            </a:r>
            <a:r>
              <a:rPr lang="en-US" sz="1200" dirty="0">
                <a:latin typeface="Lub Dub Condensed" panose="020B0506030403020204" pitchFamily="34" charset="0"/>
              </a:rPr>
              <a:t> &gt;4 m/s</a:t>
            </a:r>
          </a:p>
        </p:txBody>
      </p:sp>
      <p:cxnSp>
        <p:nvCxnSpPr>
          <p:cNvPr id="47" name="Straight Arrow Connector 46">
            <a:extLst>
              <a:ext uri="{FF2B5EF4-FFF2-40B4-BE49-F238E27FC236}">
                <a16:creationId xmlns:a16="http://schemas.microsoft.com/office/drawing/2014/main" id="{3A1AD73A-B85C-4CE3-8A89-2674AD25D054}"/>
              </a:ext>
              <a:ext uri="{C183D7F6-B498-43B3-948B-1728B52AA6E4}">
                <adec:decorative xmlns:adec="http://schemas.microsoft.com/office/drawing/2017/decorative" val="1"/>
              </a:ext>
            </a:extLst>
          </p:cNvPr>
          <p:cNvCxnSpPr>
            <a:cxnSpLocks/>
          </p:cNvCxnSpPr>
          <p:nvPr/>
        </p:nvCxnSpPr>
        <p:spPr>
          <a:xfrm flipH="1">
            <a:off x="1473485" y="2988499"/>
            <a:ext cx="10175" cy="22646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ABD4A55-C3E0-4309-BA58-B0E8665E37F5}"/>
              </a:ext>
              <a:ext uri="{C183D7F6-B498-43B3-948B-1728B52AA6E4}">
                <adec:decorative xmlns:adec="http://schemas.microsoft.com/office/drawing/2017/decorative" val="1"/>
              </a:ext>
            </a:extLst>
          </p:cNvPr>
          <p:cNvCxnSpPr>
            <a:cxnSpLocks/>
          </p:cNvCxnSpPr>
          <p:nvPr/>
        </p:nvCxnSpPr>
        <p:spPr>
          <a:xfrm>
            <a:off x="3498586" y="2570204"/>
            <a:ext cx="0" cy="4497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ectangle Container">
            <a:extLst>
              <a:ext uri="{FF2B5EF4-FFF2-40B4-BE49-F238E27FC236}">
                <a16:creationId xmlns:a16="http://schemas.microsoft.com/office/drawing/2014/main" id="{46313C8E-2046-436A-A729-7C1EFF48EB12}"/>
              </a:ext>
              <a:ext uri="{C183D7F6-B498-43B3-948B-1728B52AA6E4}">
                <adec:decorative xmlns:adec="http://schemas.microsoft.com/office/drawing/2017/decorative" val="1"/>
              </a:ext>
            </a:extLst>
          </p:cNvPr>
          <p:cNvSpPr/>
          <p:nvPr/>
        </p:nvSpPr>
        <p:spPr>
          <a:xfrm>
            <a:off x="3004430" y="1033509"/>
            <a:ext cx="5800484" cy="42387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Abnormal Aortic Valve With Reduced Systolic Opening</a:t>
            </a:r>
          </a:p>
        </p:txBody>
      </p:sp>
      <p:sp>
        <p:nvSpPr>
          <p:cNvPr id="13" name="Rectangle Container">
            <a:extLst>
              <a:ext uri="{FF2B5EF4-FFF2-40B4-BE49-F238E27FC236}">
                <a16:creationId xmlns:a16="http://schemas.microsoft.com/office/drawing/2014/main" id="{8C9DEADD-5EB4-4953-ABE2-2900CC6AABF7}"/>
              </a:ext>
              <a:ext uri="{C183D7F6-B498-43B3-948B-1728B52AA6E4}">
                <adec:decorative xmlns:adec="http://schemas.microsoft.com/office/drawing/2017/decorative" val="1"/>
              </a:ext>
            </a:extLst>
          </p:cNvPr>
          <p:cNvSpPr/>
          <p:nvPr/>
        </p:nvSpPr>
        <p:spPr>
          <a:xfrm>
            <a:off x="8309965" y="1598186"/>
            <a:ext cx="2062856" cy="27193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No AS Symptoms</a:t>
            </a:r>
          </a:p>
        </p:txBody>
      </p:sp>
      <p:sp>
        <p:nvSpPr>
          <p:cNvPr id="14" name="Rectangle Container">
            <a:extLst>
              <a:ext uri="{FF2B5EF4-FFF2-40B4-BE49-F238E27FC236}">
                <a16:creationId xmlns:a16="http://schemas.microsoft.com/office/drawing/2014/main" id="{77934236-C6B1-419B-B874-6E61FCB5B1AE}"/>
              </a:ext>
              <a:ext uri="{C183D7F6-B498-43B3-948B-1728B52AA6E4}">
                <adec:decorative xmlns:adec="http://schemas.microsoft.com/office/drawing/2017/decorative" val="1"/>
              </a:ext>
            </a:extLst>
          </p:cNvPr>
          <p:cNvSpPr/>
          <p:nvPr/>
        </p:nvSpPr>
        <p:spPr>
          <a:xfrm>
            <a:off x="10312936" y="3023123"/>
            <a:ext cx="608415" cy="656977"/>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latin typeface="Lub Dub Condensed" panose="020B0506030403020204" pitchFamily="34" charset="0"/>
              </a:rPr>
              <a:t>Other</a:t>
            </a:r>
          </a:p>
          <a:p>
            <a:pPr algn="ctr" hangingPunct="0">
              <a:lnSpc>
                <a:spcPct val="90000"/>
              </a:lnSpc>
            </a:pPr>
            <a:r>
              <a:rPr lang="en-US" sz="1200" dirty="0">
                <a:latin typeface="Lub Dub Condensed" panose="020B0506030403020204" pitchFamily="34" charset="0"/>
              </a:rPr>
              <a:t>Cardiac </a:t>
            </a:r>
          </a:p>
          <a:p>
            <a:pPr algn="ctr" hangingPunct="0">
              <a:lnSpc>
                <a:spcPct val="90000"/>
              </a:lnSpc>
            </a:pPr>
            <a:r>
              <a:rPr lang="en-US" sz="1200" dirty="0">
                <a:latin typeface="Lub Dub Condensed" panose="020B0506030403020204" pitchFamily="34" charset="0"/>
              </a:rPr>
              <a:t>Surgery</a:t>
            </a:r>
          </a:p>
        </p:txBody>
      </p:sp>
      <p:sp>
        <p:nvSpPr>
          <p:cNvPr id="15" name="Rectangle Container">
            <a:extLst>
              <a:ext uri="{FF2B5EF4-FFF2-40B4-BE49-F238E27FC236}">
                <a16:creationId xmlns:a16="http://schemas.microsoft.com/office/drawing/2014/main" id="{533B60E2-ABBE-4B61-9BA9-F502DCF0E426}"/>
              </a:ext>
              <a:ext uri="{C183D7F6-B498-43B3-948B-1728B52AA6E4}">
                <adec:decorative xmlns:adec="http://schemas.microsoft.com/office/drawing/2017/decorative" val="1"/>
              </a:ext>
            </a:extLst>
          </p:cNvPr>
          <p:cNvSpPr/>
          <p:nvPr/>
        </p:nvSpPr>
        <p:spPr>
          <a:xfrm>
            <a:off x="734412" y="2341449"/>
            <a:ext cx="1498495" cy="647050"/>
          </a:xfrm>
          <a:prstGeom prst="rect">
            <a:avLst/>
          </a:prstGeom>
          <a:solidFill>
            <a:schemeClr val="bg1">
              <a:lumMod val="85000"/>
            </a:schemeClr>
          </a:solidFill>
          <a:ln w="25400">
            <a:solidFill>
              <a:srgbClr val="D9D9D9"/>
            </a:solidFill>
          </a:ln>
        </p:spPr>
        <p:txBody>
          <a:bodyPr spcFirstLastPara="0" lIns="0" tIns="0" rIns="0" bIns="0" anchor="ctr"/>
          <a:lstStyle/>
          <a:p>
            <a:pPr marL="112713"/>
            <a:r>
              <a:rPr lang="en-US" sz="1200" b="1" dirty="0">
                <a:latin typeface="Lub Dub Condensed" panose="020B0506030403020204" pitchFamily="34" charset="0"/>
              </a:rPr>
              <a:t>Severe AS Stage D1</a:t>
            </a:r>
          </a:p>
          <a:p>
            <a:pPr marL="339725" indent="-171450">
              <a:buFont typeface="Arial" panose="020B0604020202020204" pitchFamily="34" charset="0"/>
              <a:buChar char="•"/>
            </a:pPr>
            <a:r>
              <a:rPr lang="en-US" sz="1200" dirty="0">
                <a:latin typeface="Lub Dub Condensed" panose="020B0506030403020204" pitchFamily="34" charset="0"/>
              </a:rPr>
              <a:t>V</a:t>
            </a:r>
            <a:r>
              <a:rPr lang="en-US" sz="1200" baseline="-25000" dirty="0">
                <a:latin typeface="Lub Dub Condensed" panose="020B0506030403020204" pitchFamily="34" charset="0"/>
              </a:rPr>
              <a:t>max </a:t>
            </a:r>
            <a:r>
              <a:rPr lang="en-US" sz="1200" u="sng" dirty="0">
                <a:latin typeface="Lub Dub Condensed" panose="020B0506030403020204" pitchFamily="34" charset="0"/>
              </a:rPr>
              <a:t>&gt;</a:t>
            </a:r>
            <a:r>
              <a:rPr lang="en-US" sz="1200" dirty="0">
                <a:latin typeface="Lub Dub Condensed" panose="020B0506030403020204" pitchFamily="34" charset="0"/>
              </a:rPr>
              <a:t>4 m/s </a:t>
            </a:r>
          </a:p>
          <a:p>
            <a:pPr marL="339725" indent="-171450">
              <a:buFont typeface="Arial" panose="020B0604020202020204" pitchFamily="34" charset="0"/>
              <a:buChar char="•"/>
            </a:pPr>
            <a:r>
              <a:rPr lang="en-US" sz="1200" dirty="0">
                <a:latin typeface="Lub Dub Condensed" panose="020B0506030403020204" pitchFamily="34" charset="0"/>
              </a:rPr>
              <a:t>∆P</a:t>
            </a:r>
            <a:r>
              <a:rPr lang="en-US" sz="1200" baseline="-25000" dirty="0">
                <a:latin typeface="Lub Dub Condensed" panose="020B0506030403020204" pitchFamily="34" charset="0"/>
              </a:rPr>
              <a:t>mean</a:t>
            </a:r>
            <a:r>
              <a:rPr lang="en-US" sz="1200" dirty="0">
                <a:latin typeface="Lub Dub Condensed" panose="020B0506030403020204" pitchFamily="34" charset="0"/>
              </a:rPr>
              <a:t> </a:t>
            </a:r>
            <a:r>
              <a:rPr lang="en-US" sz="1200" u="sng" dirty="0">
                <a:latin typeface="Lub Dub Condensed" panose="020B0506030403020204" pitchFamily="34" charset="0"/>
              </a:rPr>
              <a:t>&gt;</a:t>
            </a:r>
            <a:r>
              <a:rPr lang="en-US" sz="1200" dirty="0">
                <a:latin typeface="Lub Dub Condensed" panose="020B0506030403020204" pitchFamily="34" charset="0"/>
              </a:rPr>
              <a:t> 40mmhg</a:t>
            </a:r>
          </a:p>
        </p:txBody>
      </p:sp>
      <p:sp>
        <p:nvSpPr>
          <p:cNvPr id="16" name="Rectangle Container">
            <a:extLst>
              <a:ext uri="{FF2B5EF4-FFF2-40B4-BE49-F238E27FC236}">
                <a16:creationId xmlns:a16="http://schemas.microsoft.com/office/drawing/2014/main" id="{F6B69F42-0872-4004-8A92-FCE4E4E3983D}"/>
              </a:ext>
              <a:ext uri="{C183D7F6-B498-43B3-948B-1728B52AA6E4}">
                <adec:decorative xmlns:adec="http://schemas.microsoft.com/office/drawing/2017/decorative" val="1"/>
              </a:ext>
            </a:extLst>
          </p:cNvPr>
          <p:cNvSpPr/>
          <p:nvPr/>
        </p:nvSpPr>
        <p:spPr>
          <a:xfrm>
            <a:off x="734412" y="5232138"/>
            <a:ext cx="6693910" cy="334365"/>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AVR (SAVR or TAVI) (1)*</a:t>
            </a:r>
          </a:p>
        </p:txBody>
      </p:sp>
      <p:sp>
        <p:nvSpPr>
          <p:cNvPr id="19" name="Rectangle Container">
            <a:extLst>
              <a:ext uri="{FF2B5EF4-FFF2-40B4-BE49-F238E27FC236}">
                <a16:creationId xmlns:a16="http://schemas.microsoft.com/office/drawing/2014/main" id="{8E19652E-DBF1-44D1-885F-D984AB9A26FF}"/>
              </a:ext>
              <a:ext uri="{C183D7F6-B498-43B3-948B-1728B52AA6E4}">
                <adec:decorative xmlns:adec="http://schemas.microsoft.com/office/drawing/2017/decorative" val="1"/>
              </a:ext>
            </a:extLst>
          </p:cNvPr>
          <p:cNvSpPr/>
          <p:nvPr/>
        </p:nvSpPr>
        <p:spPr>
          <a:xfrm>
            <a:off x="7598393" y="5232138"/>
            <a:ext cx="1596117" cy="331266"/>
          </a:xfrm>
          <a:prstGeom prst="rect">
            <a:avLst/>
          </a:prstGeom>
          <a:solidFill>
            <a:srgbClr val="F0DB10"/>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SAVR (2a)</a:t>
            </a:r>
          </a:p>
        </p:txBody>
      </p:sp>
      <p:sp>
        <p:nvSpPr>
          <p:cNvPr id="31" name="Slide Number Placeholder 30">
            <a:extLst>
              <a:ext uri="{FF2B5EF4-FFF2-40B4-BE49-F238E27FC236}">
                <a16:creationId xmlns:a16="http://schemas.microsoft.com/office/drawing/2014/main" id="{E2ACA269-BB3E-41F0-A463-38FA961596A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
        <p:nvSpPr>
          <p:cNvPr id="32" name="Rectangle Container">
            <a:extLst>
              <a:ext uri="{FF2B5EF4-FFF2-40B4-BE49-F238E27FC236}">
                <a16:creationId xmlns:a16="http://schemas.microsoft.com/office/drawing/2014/main" id="{5F710751-EBF4-4095-BC64-F472BF121DBA}"/>
              </a:ext>
              <a:ext uri="{C183D7F6-B498-43B3-948B-1728B52AA6E4}">
                <adec:decorative xmlns:adec="http://schemas.microsoft.com/office/drawing/2017/decorative" val="1"/>
              </a:ext>
            </a:extLst>
          </p:cNvPr>
          <p:cNvSpPr/>
          <p:nvPr/>
        </p:nvSpPr>
        <p:spPr>
          <a:xfrm>
            <a:off x="9364581" y="5232138"/>
            <a:ext cx="2003421" cy="331266"/>
          </a:xfrm>
          <a:prstGeom prst="rect">
            <a:avLst/>
          </a:prstGeom>
          <a:solidFill>
            <a:srgbClr val="F99B1D"/>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SAVR (2b)</a:t>
            </a:r>
          </a:p>
        </p:txBody>
      </p:sp>
      <p:sp>
        <p:nvSpPr>
          <p:cNvPr id="34" name="Rectangle Container">
            <a:extLst>
              <a:ext uri="{FF2B5EF4-FFF2-40B4-BE49-F238E27FC236}">
                <a16:creationId xmlns:a16="http://schemas.microsoft.com/office/drawing/2014/main" id="{3C959895-A06B-423F-8D19-A3E2333069C1}"/>
              </a:ext>
              <a:ext uri="{C183D7F6-B498-43B3-948B-1728B52AA6E4}">
                <adec:decorative xmlns:adec="http://schemas.microsoft.com/office/drawing/2017/decorative" val="1"/>
              </a:ext>
            </a:extLst>
          </p:cNvPr>
          <p:cNvSpPr/>
          <p:nvPr/>
        </p:nvSpPr>
        <p:spPr>
          <a:xfrm>
            <a:off x="2740803" y="2314565"/>
            <a:ext cx="1498495" cy="444227"/>
          </a:xfrm>
          <a:prstGeom prst="rect">
            <a:avLst/>
          </a:prstGeom>
          <a:solidFill>
            <a:schemeClr val="bg1">
              <a:lumMod val="85000"/>
            </a:schemeClr>
          </a:solidFill>
          <a:ln w="25400">
            <a:solidFill>
              <a:srgbClr val="D9D9D9"/>
            </a:solidFill>
          </a:ln>
        </p:spPr>
        <p:txBody>
          <a:bodyPr spcFirstLastPara="0" lIns="0" tIns="0" rIns="0" bIns="0" anchor="ctr"/>
          <a:lstStyle/>
          <a:p>
            <a:pPr marL="112713" algn="ctr"/>
            <a:r>
              <a:rPr lang="en-US" sz="1200" dirty="0">
                <a:latin typeface="Lub Dub Condensed" panose="020B0506030403020204" pitchFamily="34" charset="0"/>
              </a:rPr>
              <a:t>V</a:t>
            </a:r>
            <a:r>
              <a:rPr lang="en-US" sz="1200" baseline="-25000" dirty="0">
                <a:latin typeface="Lub Dub Condensed" panose="020B0506030403020204" pitchFamily="34" charset="0"/>
              </a:rPr>
              <a:t>max</a:t>
            </a:r>
            <a:r>
              <a:rPr lang="en-US" sz="1200" dirty="0">
                <a:latin typeface="Lub Dub Condensed" panose="020B0506030403020204" pitchFamily="34" charset="0"/>
              </a:rPr>
              <a:t> &lt;4 m/s and</a:t>
            </a:r>
          </a:p>
          <a:p>
            <a:pPr marL="112713" algn="ctr"/>
            <a:r>
              <a:rPr lang="en-US" sz="1200" dirty="0">
                <a:latin typeface="Lub Dub Condensed" panose="020B0506030403020204" pitchFamily="34" charset="0"/>
              </a:rPr>
              <a:t> AVA &lt; 1 cm</a:t>
            </a:r>
            <a:r>
              <a:rPr lang="en-US" sz="1200" baseline="30000" dirty="0">
                <a:latin typeface="Lub Dub Condensed" panose="020B0506030403020204" pitchFamily="34" charset="0"/>
              </a:rPr>
              <a:t>2</a:t>
            </a:r>
          </a:p>
        </p:txBody>
      </p:sp>
      <p:sp>
        <p:nvSpPr>
          <p:cNvPr id="36" name="Rectangle Container">
            <a:extLst>
              <a:ext uri="{FF2B5EF4-FFF2-40B4-BE49-F238E27FC236}">
                <a16:creationId xmlns:a16="http://schemas.microsoft.com/office/drawing/2014/main" id="{676C9DF3-56EC-41AA-BB98-6528F8BE69D7}"/>
              </a:ext>
              <a:ext uri="{C183D7F6-B498-43B3-948B-1728B52AA6E4}">
                <adec:decorative xmlns:adec="http://schemas.microsoft.com/office/drawing/2017/decorative" val="1"/>
              </a:ext>
            </a:extLst>
          </p:cNvPr>
          <p:cNvSpPr/>
          <p:nvPr/>
        </p:nvSpPr>
        <p:spPr>
          <a:xfrm>
            <a:off x="2740803" y="3040005"/>
            <a:ext cx="1498495" cy="306590"/>
          </a:xfrm>
          <a:prstGeom prst="rect">
            <a:avLst/>
          </a:prstGeom>
          <a:solidFill>
            <a:schemeClr val="bg1">
              <a:lumMod val="85000"/>
            </a:schemeClr>
          </a:solidFill>
          <a:ln w="25400">
            <a:solidFill>
              <a:srgbClr val="D9D9D9"/>
            </a:solidFill>
          </a:ln>
        </p:spPr>
        <p:txBody>
          <a:bodyPr spcFirstLastPara="0" lIns="0" tIns="0" rIns="0" bIns="0" anchor="ctr"/>
          <a:lstStyle/>
          <a:p>
            <a:pPr marL="112713" algn="ctr"/>
            <a:r>
              <a:rPr lang="en-US" sz="1200" dirty="0">
                <a:latin typeface="Lub Dub Condensed" panose="020B0506030403020204" pitchFamily="34" charset="0"/>
              </a:rPr>
              <a:t>LVEF&lt;50%</a:t>
            </a:r>
          </a:p>
        </p:txBody>
      </p:sp>
      <p:sp>
        <p:nvSpPr>
          <p:cNvPr id="41" name="Rectangle Container">
            <a:extLst>
              <a:ext uri="{FF2B5EF4-FFF2-40B4-BE49-F238E27FC236}">
                <a16:creationId xmlns:a16="http://schemas.microsoft.com/office/drawing/2014/main" id="{7E55F4C0-2B4D-465B-AB5E-B07006C9F599}"/>
              </a:ext>
              <a:ext uri="{C183D7F6-B498-43B3-948B-1728B52AA6E4}">
                <adec:decorative xmlns:adec="http://schemas.microsoft.com/office/drawing/2017/decorative" val="1"/>
              </a:ext>
            </a:extLst>
          </p:cNvPr>
          <p:cNvSpPr/>
          <p:nvPr/>
        </p:nvSpPr>
        <p:spPr>
          <a:xfrm>
            <a:off x="2764356" y="3410190"/>
            <a:ext cx="480148"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42" name="Rectangle Container">
            <a:extLst>
              <a:ext uri="{FF2B5EF4-FFF2-40B4-BE49-F238E27FC236}">
                <a16:creationId xmlns:a16="http://schemas.microsoft.com/office/drawing/2014/main" id="{4E81C7F5-C05D-4303-952A-B57546980FE1}"/>
              </a:ext>
              <a:ext uri="{C183D7F6-B498-43B3-948B-1728B52AA6E4}">
                <adec:decorative xmlns:adec="http://schemas.microsoft.com/office/drawing/2017/decorative" val="1"/>
              </a:ext>
            </a:extLst>
          </p:cNvPr>
          <p:cNvSpPr/>
          <p:nvPr/>
        </p:nvSpPr>
        <p:spPr>
          <a:xfrm>
            <a:off x="3740773" y="3410190"/>
            <a:ext cx="480148"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cxnSp>
        <p:nvCxnSpPr>
          <p:cNvPr id="48" name="Straight Arrow Connector 47">
            <a:extLst>
              <a:ext uri="{FF2B5EF4-FFF2-40B4-BE49-F238E27FC236}">
                <a16:creationId xmlns:a16="http://schemas.microsoft.com/office/drawing/2014/main" id="{5947C88E-1171-43E6-B494-E12C44674522}"/>
              </a:ext>
              <a:ext uri="{C183D7F6-B498-43B3-948B-1728B52AA6E4}">
                <adec:decorative xmlns:adec="http://schemas.microsoft.com/office/drawing/2017/decorative" val="1"/>
              </a:ext>
            </a:extLst>
          </p:cNvPr>
          <p:cNvCxnSpPr>
            <a:cxnSpLocks/>
          </p:cNvCxnSpPr>
          <p:nvPr/>
        </p:nvCxnSpPr>
        <p:spPr>
          <a:xfrm flipH="1">
            <a:off x="4495958" y="4944037"/>
            <a:ext cx="1295" cy="28810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Rectangle Container">
            <a:extLst>
              <a:ext uri="{FF2B5EF4-FFF2-40B4-BE49-F238E27FC236}">
                <a16:creationId xmlns:a16="http://schemas.microsoft.com/office/drawing/2014/main" id="{814BFCFD-0575-4F5A-B2CB-51EF07D4553E}"/>
              </a:ext>
              <a:ext uri="{C183D7F6-B498-43B3-948B-1728B52AA6E4}">
                <adec:decorative xmlns:adec="http://schemas.microsoft.com/office/drawing/2017/decorative" val="1"/>
              </a:ext>
            </a:extLst>
          </p:cNvPr>
          <p:cNvSpPr/>
          <p:nvPr/>
        </p:nvSpPr>
        <p:spPr>
          <a:xfrm>
            <a:off x="3633066" y="4603060"/>
            <a:ext cx="1739191" cy="331266"/>
          </a:xfrm>
          <a:prstGeom prst="rect">
            <a:avLst/>
          </a:prstGeom>
          <a:solidFill>
            <a:schemeClr val="bg1">
              <a:lumMod val="85000"/>
            </a:schemeClr>
          </a:solidFill>
          <a:ln w="25400">
            <a:solidFill>
              <a:srgbClr val="D9D9D9"/>
            </a:solidFill>
          </a:ln>
        </p:spPr>
        <p:txBody>
          <a:bodyPr spcFirstLastPara="0" lIns="0" tIns="0" rIns="0" bIns="0" anchor="ctr"/>
          <a:lstStyle/>
          <a:p>
            <a:pPr marL="112713" algn="ctr"/>
            <a:r>
              <a:rPr lang="en-US" sz="1200" b="1" dirty="0">
                <a:latin typeface="Lub Dub Condensed" panose="020B0506030403020204" pitchFamily="34" charset="0"/>
              </a:rPr>
              <a:t>AS most likely</a:t>
            </a:r>
          </a:p>
          <a:p>
            <a:pPr marL="112713" algn="ctr"/>
            <a:r>
              <a:rPr lang="en-US" sz="1200" b="1" dirty="0">
                <a:latin typeface="Lub Dub Condensed" panose="020B0506030403020204" pitchFamily="34" charset="0"/>
              </a:rPr>
              <a:t>cause of symptoms</a:t>
            </a:r>
          </a:p>
        </p:txBody>
      </p:sp>
      <p:cxnSp>
        <p:nvCxnSpPr>
          <p:cNvPr id="49" name="Straight Arrow Connector 48">
            <a:extLst>
              <a:ext uri="{FF2B5EF4-FFF2-40B4-BE49-F238E27FC236}">
                <a16:creationId xmlns:a16="http://schemas.microsoft.com/office/drawing/2014/main" id="{D30599C0-10AC-4F2B-B8CF-950EC2628EA8}"/>
              </a:ext>
              <a:ext uri="{C183D7F6-B498-43B3-948B-1728B52AA6E4}">
                <adec:decorative xmlns:adec="http://schemas.microsoft.com/office/drawing/2017/decorative" val="1"/>
              </a:ext>
            </a:extLst>
          </p:cNvPr>
          <p:cNvCxnSpPr>
            <a:cxnSpLocks/>
          </p:cNvCxnSpPr>
          <p:nvPr/>
        </p:nvCxnSpPr>
        <p:spPr>
          <a:xfrm flipH="1">
            <a:off x="4495969" y="4320012"/>
            <a:ext cx="1273" cy="28304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Rectangle Container">
            <a:extLst>
              <a:ext uri="{FF2B5EF4-FFF2-40B4-BE49-F238E27FC236}">
                <a16:creationId xmlns:a16="http://schemas.microsoft.com/office/drawing/2014/main" id="{59367725-B3A4-4CBE-B7D7-FDB1A047A26F}"/>
              </a:ext>
              <a:ext uri="{C183D7F6-B498-43B3-948B-1728B52AA6E4}">
                <adec:decorative xmlns:adec="http://schemas.microsoft.com/office/drawing/2017/decorative" val="1"/>
              </a:ext>
            </a:extLst>
          </p:cNvPr>
          <p:cNvSpPr/>
          <p:nvPr/>
        </p:nvSpPr>
        <p:spPr>
          <a:xfrm>
            <a:off x="1758503" y="3795068"/>
            <a:ext cx="1415540" cy="419063"/>
          </a:xfrm>
          <a:prstGeom prst="rect">
            <a:avLst/>
          </a:prstGeom>
          <a:solidFill>
            <a:schemeClr val="bg1">
              <a:lumMod val="85000"/>
            </a:schemeClr>
          </a:solidFill>
          <a:ln w="25400">
            <a:solidFill>
              <a:srgbClr val="D9D9D9"/>
            </a:solidFill>
          </a:ln>
        </p:spPr>
        <p:txBody>
          <a:bodyPr spcFirstLastPara="0" lIns="0" tIns="0" rIns="0" bIns="0" anchor="ctr"/>
          <a:lstStyle/>
          <a:p>
            <a:pPr marL="112713"/>
            <a:r>
              <a:rPr lang="en-US" sz="1200" b="1" dirty="0">
                <a:latin typeface="Lub Dub Condensed" panose="020B0506030403020204" pitchFamily="34" charset="0"/>
              </a:rPr>
              <a:t>Severe AS Stage D2</a:t>
            </a:r>
          </a:p>
          <a:p>
            <a:pPr marL="339725" indent="-171450">
              <a:buFont typeface="Arial" panose="020B0604020202020204" pitchFamily="34" charset="0"/>
              <a:buChar char="•"/>
            </a:pPr>
            <a:r>
              <a:rPr lang="nl-NL" sz="1200" dirty="0">
                <a:latin typeface="Lub Dub Condensed" panose="020B0506030403020204" pitchFamily="34" charset="0"/>
              </a:rPr>
              <a:t>DSE V</a:t>
            </a:r>
            <a:r>
              <a:rPr lang="nl-NL" sz="1200" baseline="-25000" dirty="0">
                <a:latin typeface="Lub Dub Condensed" panose="020B0506030403020204" pitchFamily="34" charset="0"/>
              </a:rPr>
              <a:t>max</a:t>
            </a:r>
            <a:r>
              <a:rPr lang="nl-NL" sz="1200" dirty="0">
                <a:latin typeface="Lub Dub Condensed" panose="020B0506030403020204" pitchFamily="34" charset="0"/>
              </a:rPr>
              <a:t> &gt;4 m/s </a:t>
            </a:r>
          </a:p>
        </p:txBody>
      </p:sp>
      <p:sp>
        <p:nvSpPr>
          <p:cNvPr id="44" name="Rectangle Container">
            <a:extLst>
              <a:ext uri="{FF2B5EF4-FFF2-40B4-BE49-F238E27FC236}">
                <a16:creationId xmlns:a16="http://schemas.microsoft.com/office/drawing/2014/main" id="{22907144-44CF-4D52-9102-A045DF454A2E}"/>
              </a:ext>
              <a:ext uri="{C183D7F6-B498-43B3-948B-1728B52AA6E4}">
                <adec:decorative xmlns:adec="http://schemas.microsoft.com/office/drawing/2017/decorative" val="1"/>
              </a:ext>
            </a:extLst>
          </p:cNvPr>
          <p:cNvSpPr/>
          <p:nvPr/>
        </p:nvSpPr>
        <p:spPr>
          <a:xfrm>
            <a:off x="3638680" y="3796389"/>
            <a:ext cx="1739191" cy="553604"/>
          </a:xfrm>
          <a:prstGeom prst="rect">
            <a:avLst/>
          </a:prstGeom>
          <a:solidFill>
            <a:schemeClr val="bg1">
              <a:lumMod val="85000"/>
            </a:schemeClr>
          </a:solidFill>
          <a:ln w="25400">
            <a:solidFill>
              <a:srgbClr val="D9D9D9"/>
            </a:solidFill>
          </a:ln>
        </p:spPr>
        <p:txBody>
          <a:bodyPr spcFirstLastPara="0" lIns="0" tIns="0" rIns="0" bIns="0" anchor="ctr"/>
          <a:lstStyle/>
          <a:p>
            <a:pPr marL="112713"/>
            <a:r>
              <a:rPr lang="en-US" sz="1200" b="1" dirty="0">
                <a:latin typeface="Lub Dub Condensed" panose="020B0506030403020204" pitchFamily="34" charset="0"/>
              </a:rPr>
              <a:t>Severe AS Stage D3</a:t>
            </a:r>
          </a:p>
          <a:p>
            <a:pPr marL="339725" indent="-171450">
              <a:buFont typeface="Arial" panose="020B0604020202020204" pitchFamily="34" charset="0"/>
              <a:buChar char="•"/>
            </a:pPr>
            <a:r>
              <a:rPr lang="nl-NL" sz="1200" dirty="0">
                <a:latin typeface="Lub Dub Condensed" panose="020B0506030403020204" pitchFamily="34" charset="0"/>
              </a:rPr>
              <a:t>AVA &lt;  0.6cm</a:t>
            </a:r>
            <a:r>
              <a:rPr lang="nl-NL" sz="1200" baseline="30000" dirty="0">
                <a:latin typeface="Lub Dub Condensed" panose="020B0506030403020204" pitchFamily="34" charset="0"/>
              </a:rPr>
              <a:t>2</a:t>
            </a:r>
            <a:r>
              <a:rPr lang="nl-NL" sz="1200" dirty="0">
                <a:latin typeface="Lub Dub Condensed" panose="020B0506030403020204" pitchFamily="34" charset="0"/>
              </a:rPr>
              <a:t>/m</a:t>
            </a:r>
            <a:r>
              <a:rPr lang="nl-NL" sz="1200" baseline="30000" dirty="0">
                <a:latin typeface="Lub Dub Condensed" panose="020B0506030403020204" pitchFamily="34" charset="0"/>
              </a:rPr>
              <a:t>2</a:t>
            </a:r>
            <a:r>
              <a:rPr lang="nl-NL" sz="1200" dirty="0">
                <a:latin typeface="Lub Dub Condensed" panose="020B0506030403020204" pitchFamily="34" charset="0"/>
              </a:rPr>
              <a:t> and</a:t>
            </a:r>
          </a:p>
          <a:p>
            <a:pPr marL="339725" indent="-171450">
              <a:buFont typeface="Arial" panose="020B0604020202020204" pitchFamily="34" charset="0"/>
              <a:buChar char="•"/>
            </a:pPr>
            <a:r>
              <a:rPr lang="nl-NL" sz="1200" dirty="0">
                <a:latin typeface="Lub Dub Condensed" panose="020B0506030403020204" pitchFamily="34" charset="0"/>
              </a:rPr>
              <a:t>SVI &lt;35 ml/m</a:t>
            </a:r>
            <a:r>
              <a:rPr lang="nl-NL" sz="1200" baseline="30000" dirty="0">
                <a:latin typeface="Lub Dub Condensed" panose="020B0506030403020204" pitchFamily="34" charset="0"/>
              </a:rPr>
              <a:t>2</a:t>
            </a:r>
            <a:endParaRPr lang="nl-NL" sz="1200" dirty="0">
              <a:latin typeface="Lub Dub Condensed" panose="020B0506030403020204" pitchFamily="34" charset="0"/>
            </a:endParaRPr>
          </a:p>
        </p:txBody>
      </p:sp>
      <p:sp>
        <p:nvSpPr>
          <p:cNvPr id="8" name="Rectangle Container">
            <a:extLst>
              <a:ext uri="{FF2B5EF4-FFF2-40B4-BE49-F238E27FC236}">
                <a16:creationId xmlns:a16="http://schemas.microsoft.com/office/drawing/2014/main" id="{C4338627-254D-4738-87BF-C84B0A3845EC}"/>
              </a:ext>
              <a:ext uri="{C183D7F6-B498-43B3-948B-1728B52AA6E4}">
                <adec:decorative xmlns:adec="http://schemas.microsoft.com/office/drawing/2017/decorative" val="1"/>
              </a:ext>
            </a:extLst>
          </p:cNvPr>
          <p:cNvSpPr/>
          <p:nvPr/>
        </p:nvSpPr>
        <p:spPr>
          <a:xfrm>
            <a:off x="1511941" y="1600140"/>
            <a:ext cx="1924944" cy="27193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Symptoms due to AS</a:t>
            </a:r>
          </a:p>
        </p:txBody>
      </p:sp>
      <p:sp>
        <p:nvSpPr>
          <p:cNvPr id="55" name="Rectangle Container">
            <a:extLst>
              <a:ext uri="{FF2B5EF4-FFF2-40B4-BE49-F238E27FC236}">
                <a16:creationId xmlns:a16="http://schemas.microsoft.com/office/drawing/2014/main" id="{0373F133-ECA5-446E-9913-8C024D23C4BB}"/>
              </a:ext>
              <a:ext uri="{C183D7F6-B498-43B3-948B-1728B52AA6E4}">
                <adec:decorative xmlns:adec="http://schemas.microsoft.com/office/drawing/2017/decorative" val="1"/>
              </a:ext>
            </a:extLst>
          </p:cNvPr>
          <p:cNvSpPr/>
          <p:nvPr/>
        </p:nvSpPr>
        <p:spPr>
          <a:xfrm>
            <a:off x="9847598" y="2330441"/>
            <a:ext cx="976525" cy="417343"/>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b="1" dirty="0">
                <a:latin typeface="Lub Dub Condensed" panose="020B0506030403020204" pitchFamily="34" charset="0"/>
              </a:rPr>
              <a:t>AS Stage B</a:t>
            </a:r>
          </a:p>
          <a:p>
            <a:pPr algn="ctr"/>
            <a:r>
              <a:rPr lang="en-US" sz="1200" dirty="0">
                <a:latin typeface="Lub Dub Condensed" panose="020B0506030403020204" pitchFamily="34" charset="0"/>
              </a:rPr>
              <a:t>V</a:t>
            </a:r>
            <a:r>
              <a:rPr lang="en-US" sz="1200" baseline="-25000" dirty="0">
                <a:latin typeface="Lub Dub Condensed" panose="020B0506030403020204" pitchFamily="34" charset="0"/>
              </a:rPr>
              <a:t>max</a:t>
            </a:r>
            <a:r>
              <a:rPr lang="en-US" sz="1200" dirty="0">
                <a:latin typeface="Lub Dub Condensed" panose="020B0506030403020204" pitchFamily="34" charset="0"/>
              </a:rPr>
              <a:t> 3-3.9 m/s</a:t>
            </a:r>
          </a:p>
        </p:txBody>
      </p:sp>
      <p:sp>
        <p:nvSpPr>
          <p:cNvPr id="58" name="Rectangle Container">
            <a:extLst>
              <a:ext uri="{FF2B5EF4-FFF2-40B4-BE49-F238E27FC236}">
                <a16:creationId xmlns:a16="http://schemas.microsoft.com/office/drawing/2014/main" id="{AB0BF4CA-FC25-4B1A-BAE0-F7A63A9909D5}"/>
              </a:ext>
              <a:ext uri="{C183D7F6-B498-43B3-948B-1728B52AA6E4}">
                <adec:decorative xmlns:adec="http://schemas.microsoft.com/office/drawing/2017/decorative" val="1"/>
              </a:ext>
            </a:extLst>
          </p:cNvPr>
          <p:cNvSpPr/>
          <p:nvPr/>
        </p:nvSpPr>
        <p:spPr>
          <a:xfrm>
            <a:off x="5956038" y="3307765"/>
            <a:ext cx="608415" cy="405435"/>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latin typeface="Lub Dub Condensed" panose="020B0506030403020204" pitchFamily="34" charset="0"/>
              </a:rPr>
              <a:t>LVEF</a:t>
            </a:r>
          </a:p>
          <a:p>
            <a:pPr algn="ctr" hangingPunct="0">
              <a:lnSpc>
                <a:spcPct val="90000"/>
              </a:lnSpc>
            </a:pPr>
            <a:r>
              <a:rPr lang="en-US" sz="1200" dirty="0">
                <a:latin typeface="Lub Dub Condensed" panose="020B0506030403020204" pitchFamily="34" charset="0"/>
              </a:rPr>
              <a:t>&lt;50%</a:t>
            </a:r>
          </a:p>
        </p:txBody>
      </p:sp>
      <p:sp>
        <p:nvSpPr>
          <p:cNvPr id="59" name="Rectangle Container">
            <a:extLst>
              <a:ext uri="{FF2B5EF4-FFF2-40B4-BE49-F238E27FC236}">
                <a16:creationId xmlns:a16="http://schemas.microsoft.com/office/drawing/2014/main" id="{6842C5B8-A59A-4431-935F-94E5931BC68D}"/>
              </a:ext>
              <a:ext uri="{C183D7F6-B498-43B3-948B-1728B52AA6E4}">
                <adec:decorative xmlns:adec="http://schemas.microsoft.com/office/drawing/2017/decorative" val="1"/>
              </a:ext>
            </a:extLst>
          </p:cNvPr>
          <p:cNvSpPr/>
          <p:nvPr/>
        </p:nvSpPr>
        <p:spPr>
          <a:xfrm>
            <a:off x="6751805" y="3307765"/>
            <a:ext cx="608415" cy="656977"/>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latin typeface="Lub Dub Condensed" panose="020B0506030403020204" pitchFamily="34" charset="0"/>
              </a:rPr>
              <a:t>Other</a:t>
            </a:r>
          </a:p>
          <a:p>
            <a:pPr algn="ctr" hangingPunct="0">
              <a:lnSpc>
                <a:spcPct val="90000"/>
              </a:lnSpc>
            </a:pPr>
            <a:r>
              <a:rPr lang="en-US" sz="1200" dirty="0">
                <a:latin typeface="Lub Dub Condensed" panose="020B0506030403020204" pitchFamily="34" charset="0"/>
              </a:rPr>
              <a:t>Cardiac </a:t>
            </a:r>
          </a:p>
          <a:p>
            <a:pPr algn="ctr" hangingPunct="0">
              <a:lnSpc>
                <a:spcPct val="90000"/>
              </a:lnSpc>
            </a:pPr>
            <a:r>
              <a:rPr lang="en-US" sz="1200" dirty="0">
                <a:latin typeface="Lub Dub Condensed" panose="020B0506030403020204" pitchFamily="34" charset="0"/>
              </a:rPr>
              <a:t>Surgery</a:t>
            </a:r>
          </a:p>
        </p:txBody>
      </p:sp>
      <p:sp>
        <p:nvSpPr>
          <p:cNvPr id="60" name="Rectangle Container">
            <a:extLst>
              <a:ext uri="{FF2B5EF4-FFF2-40B4-BE49-F238E27FC236}">
                <a16:creationId xmlns:a16="http://schemas.microsoft.com/office/drawing/2014/main" id="{48F2B0A7-0199-453C-BCEF-C2690AAB7E1A}"/>
              </a:ext>
              <a:ext uri="{C183D7F6-B498-43B3-948B-1728B52AA6E4}">
                <adec:decorative xmlns:adec="http://schemas.microsoft.com/office/drawing/2017/decorative" val="1"/>
              </a:ext>
            </a:extLst>
          </p:cNvPr>
          <p:cNvSpPr/>
          <p:nvPr/>
        </p:nvSpPr>
        <p:spPr>
          <a:xfrm>
            <a:off x="7547572" y="3307765"/>
            <a:ext cx="608415" cy="656977"/>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latin typeface="Lub Dub Condensed" panose="020B0506030403020204" pitchFamily="34" charset="0"/>
              </a:rPr>
              <a:t>ETT with drop in </a:t>
            </a:r>
            <a:br>
              <a:rPr lang="en-US" sz="1200" dirty="0">
                <a:latin typeface="Lub Dub Condensed" panose="020B0506030403020204" pitchFamily="34" charset="0"/>
              </a:rPr>
            </a:br>
            <a:r>
              <a:rPr lang="en-US" sz="1200" dirty="0">
                <a:latin typeface="Lub Dub Condensed" panose="020B0506030403020204" pitchFamily="34" charset="0"/>
              </a:rPr>
              <a:t>BP or ex. capacity</a:t>
            </a:r>
          </a:p>
        </p:txBody>
      </p:sp>
      <p:sp>
        <p:nvSpPr>
          <p:cNvPr id="61" name="Rectangle Container">
            <a:extLst>
              <a:ext uri="{FF2B5EF4-FFF2-40B4-BE49-F238E27FC236}">
                <a16:creationId xmlns:a16="http://schemas.microsoft.com/office/drawing/2014/main" id="{92386E65-7FB1-49F3-BFA0-C609DD1C5001}"/>
              </a:ext>
              <a:ext uri="{C183D7F6-B498-43B3-948B-1728B52AA6E4}">
                <adec:decorative xmlns:adec="http://schemas.microsoft.com/office/drawing/2017/decorative" val="1"/>
              </a:ext>
            </a:extLst>
          </p:cNvPr>
          <p:cNvSpPr/>
          <p:nvPr/>
        </p:nvSpPr>
        <p:spPr>
          <a:xfrm>
            <a:off x="8296204" y="3307764"/>
            <a:ext cx="904342" cy="1114634"/>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latin typeface="Lub Dub Condensed" panose="020B0506030403020204" pitchFamily="34" charset="0"/>
              </a:rPr>
              <a:t>V</a:t>
            </a:r>
            <a:r>
              <a:rPr lang="en-US" sz="1200" baseline="-25000" dirty="0">
                <a:latin typeface="Lub Dub Condensed" panose="020B0506030403020204" pitchFamily="34" charset="0"/>
              </a:rPr>
              <a:t>max</a:t>
            </a:r>
            <a:r>
              <a:rPr lang="en-US" sz="1200" dirty="0">
                <a:latin typeface="Lub Dub Condensed" panose="020B0506030403020204" pitchFamily="34" charset="0"/>
              </a:rPr>
              <a:t> &gt;5 m/s </a:t>
            </a:r>
            <a:r>
              <a:rPr lang="en-US" sz="1200" b="1" dirty="0">
                <a:latin typeface="Lub Dub Condensed" panose="020B0506030403020204" pitchFamily="34" charset="0"/>
              </a:rPr>
              <a:t>OR</a:t>
            </a:r>
          </a:p>
          <a:p>
            <a:pPr algn="ctr" hangingPunct="0">
              <a:lnSpc>
                <a:spcPct val="90000"/>
              </a:lnSpc>
            </a:pPr>
            <a:r>
              <a:rPr lang="en-US" sz="1200" dirty="0">
                <a:latin typeface="Lub Dub Condensed" panose="020B0506030403020204" pitchFamily="34" charset="0"/>
              </a:rPr>
              <a:t>BNP&gt;3x normal </a:t>
            </a:r>
            <a:r>
              <a:rPr lang="en-US" sz="1200" b="1" dirty="0">
                <a:latin typeface="Lub Dub Condensed" panose="020B0506030403020204" pitchFamily="34" charset="0"/>
              </a:rPr>
              <a:t>OR</a:t>
            </a:r>
          </a:p>
          <a:p>
            <a:pPr algn="ctr" hangingPunct="0">
              <a:lnSpc>
                <a:spcPct val="90000"/>
              </a:lnSpc>
            </a:pPr>
            <a:r>
              <a:rPr lang="en-US" sz="1200" dirty="0">
                <a:latin typeface="Lub Dub Condensed" panose="020B0506030403020204" pitchFamily="34" charset="0"/>
              </a:rPr>
              <a:t>Rapid disease </a:t>
            </a:r>
          </a:p>
          <a:p>
            <a:pPr algn="ctr" hangingPunct="0">
              <a:lnSpc>
                <a:spcPct val="90000"/>
              </a:lnSpc>
            </a:pPr>
            <a:r>
              <a:rPr lang="en-US" sz="1200" dirty="0">
                <a:latin typeface="Lub Dub Condensed" panose="020B0506030403020204" pitchFamily="34" charset="0"/>
              </a:rPr>
              <a:t>progression</a:t>
            </a:r>
          </a:p>
        </p:txBody>
      </p:sp>
      <p:sp>
        <p:nvSpPr>
          <p:cNvPr id="62" name="Rectangle Container">
            <a:extLst>
              <a:ext uri="{FF2B5EF4-FFF2-40B4-BE49-F238E27FC236}">
                <a16:creationId xmlns:a16="http://schemas.microsoft.com/office/drawing/2014/main" id="{436F4349-A8C1-4F2A-A201-74AECB1A9435}"/>
              </a:ext>
              <a:ext uri="{C183D7F6-B498-43B3-948B-1728B52AA6E4}">
                <adec:decorative xmlns:adec="http://schemas.microsoft.com/office/drawing/2017/decorative" val="1"/>
              </a:ext>
            </a:extLst>
          </p:cNvPr>
          <p:cNvSpPr/>
          <p:nvPr/>
        </p:nvSpPr>
        <p:spPr>
          <a:xfrm>
            <a:off x="9328226" y="3307765"/>
            <a:ext cx="771602" cy="656977"/>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latin typeface="Lub Dub Condensed" panose="020B0506030403020204" pitchFamily="34" charset="0"/>
              </a:rPr>
              <a:t>Drop in LVEF to &lt;60% on </a:t>
            </a:r>
            <a:br>
              <a:rPr lang="en-US" sz="1200" dirty="0">
                <a:latin typeface="Lub Dub Condensed" panose="020B0506030403020204" pitchFamily="34" charset="0"/>
              </a:rPr>
            </a:br>
            <a:r>
              <a:rPr lang="en-US" sz="1200" dirty="0">
                <a:latin typeface="Lub Dub Condensed" panose="020B0506030403020204" pitchFamily="34" charset="0"/>
              </a:rPr>
              <a:t>3 serial studies</a:t>
            </a:r>
          </a:p>
        </p:txBody>
      </p:sp>
      <p:grpSp>
        <p:nvGrpSpPr>
          <p:cNvPr id="12" name="Group 11">
            <a:extLst>
              <a:ext uri="{FF2B5EF4-FFF2-40B4-BE49-F238E27FC236}">
                <a16:creationId xmlns:a16="http://schemas.microsoft.com/office/drawing/2014/main" id="{C6EDFBCF-C02B-4299-95ED-2A9CDFFC10F2}"/>
              </a:ext>
              <a:ext uri="{C183D7F6-B498-43B3-948B-1728B52AA6E4}">
                <adec:decorative xmlns:adec="http://schemas.microsoft.com/office/drawing/2017/decorative" val="1"/>
              </a:ext>
            </a:extLst>
          </p:cNvPr>
          <p:cNvGrpSpPr/>
          <p:nvPr/>
        </p:nvGrpSpPr>
        <p:grpSpPr>
          <a:xfrm>
            <a:off x="6274574" y="2777599"/>
            <a:ext cx="3416178" cy="508598"/>
            <a:chOff x="6274574" y="2777599"/>
            <a:chExt cx="3416178" cy="508598"/>
          </a:xfrm>
        </p:grpSpPr>
        <p:cxnSp>
          <p:nvCxnSpPr>
            <p:cNvPr id="56" name="Straight Arrow Connector 55">
              <a:extLst>
                <a:ext uri="{FF2B5EF4-FFF2-40B4-BE49-F238E27FC236}">
                  <a16:creationId xmlns:a16="http://schemas.microsoft.com/office/drawing/2014/main" id="{45570C31-D818-4D50-A6EC-83A8FFF3BF23}"/>
                </a:ext>
              </a:extLst>
            </p:cNvPr>
            <p:cNvCxnSpPr>
              <a:cxnSpLocks/>
            </p:cNvCxnSpPr>
            <p:nvPr/>
          </p:nvCxnSpPr>
          <p:spPr>
            <a:xfrm>
              <a:off x="8319960" y="2777599"/>
              <a:ext cx="0" cy="197725"/>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Rectangle 2">
              <a:extLst>
                <a:ext uri="{FF2B5EF4-FFF2-40B4-BE49-F238E27FC236}">
                  <a16:creationId xmlns:a16="http://schemas.microsoft.com/office/drawing/2014/main" id="{6E8794D4-4D18-4549-9545-3105943ED490}"/>
                </a:ext>
              </a:extLst>
            </p:cNvPr>
            <p:cNvSpPr/>
            <p:nvPr/>
          </p:nvSpPr>
          <p:spPr>
            <a:xfrm>
              <a:off x="6274574" y="2975324"/>
              <a:ext cx="3416178" cy="31087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4" name="Straight Arrow Connector 63">
              <a:extLst>
                <a:ext uri="{FF2B5EF4-FFF2-40B4-BE49-F238E27FC236}">
                  <a16:creationId xmlns:a16="http://schemas.microsoft.com/office/drawing/2014/main" id="{549F8E3D-7513-4EEA-8CCA-FE0023691CF9}"/>
                </a:ext>
              </a:extLst>
            </p:cNvPr>
            <p:cNvCxnSpPr>
              <a:cxnSpLocks/>
            </p:cNvCxnSpPr>
            <p:nvPr/>
          </p:nvCxnSpPr>
          <p:spPr>
            <a:xfrm>
              <a:off x="7101781" y="2966931"/>
              <a:ext cx="0" cy="31926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B873D97-9ED4-4735-924F-C1E3403BD02A}"/>
                </a:ext>
              </a:extLst>
            </p:cNvPr>
            <p:cNvCxnSpPr>
              <a:cxnSpLocks/>
            </p:cNvCxnSpPr>
            <p:nvPr/>
          </p:nvCxnSpPr>
          <p:spPr>
            <a:xfrm>
              <a:off x="7861467" y="2966931"/>
              <a:ext cx="0" cy="31926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4807D48-5419-4285-97BC-776F326F7FA9}"/>
                </a:ext>
              </a:extLst>
            </p:cNvPr>
            <p:cNvCxnSpPr>
              <a:cxnSpLocks/>
            </p:cNvCxnSpPr>
            <p:nvPr/>
          </p:nvCxnSpPr>
          <p:spPr>
            <a:xfrm>
              <a:off x="8729499" y="2966931"/>
              <a:ext cx="0" cy="31926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4" name="Rectangle Container">
            <a:extLst>
              <a:ext uri="{FF2B5EF4-FFF2-40B4-BE49-F238E27FC236}">
                <a16:creationId xmlns:a16="http://schemas.microsoft.com/office/drawing/2014/main" id="{5EFC87C8-80BB-40DD-B13E-084F79FA2226}"/>
              </a:ext>
              <a:ext uri="{C183D7F6-B498-43B3-948B-1728B52AA6E4}">
                <adec:decorative xmlns:adec="http://schemas.microsoft.com/office/drawing/2017/decorative" val="1"/>
              </a:ext>
            </a:extLst>
          </p:cNvPr>
          <p:cNvSpPr/>
          <p:nvPr/>
        </p:nvSpPr>
        <p:spPr>
          <a:xfrm>
            <a:off x="8318227" y="4678988"/>
            <a:ext cx="882319" cy="310873"/>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latin typeface="Lub Dub Condensed" panose="020B0506030403020204" pitchFamily="34" charset="0"/>
              </a:rPr>
              <a:t>Low surgical </a:t>
            </a:r>
          </a:p>
          <a:p>
            <a:pPr algn="ctr" hangingPunct="0">
              <a:lnSpc>
                <a:spcPct val="90000"/>
              </a:lnSpc>
            </a:pPr>
            <a:r>
              <a:rPr lang="en-US" sz="1200" dirty="0">
                <a:latin typeface="Lub Dub Condensed" panose="020B0506030403020204" pitchFamily="34" charset="0"/>
              </a:rPr>
              <a:t>risk</a:t>
            </a:r>
          </a:p>
        </p:txBody>
      </p:sp>
      <p:sp>
        <p:nvSpPr>
          <p:cNvPr id="54" name="Rectangle 2">
            <a:extLst>
              <a:ext uri="{FF2B5EF4-FFF2-40B4-BE49-F238E27FC236}">
                <a16:creationId xmlns:a16="http://schemas.microsoft.com/office/drawing/2014/main" id="{94F66BFF-C16C-4326-BCFF-2241E67BCF44}"/>
              </a:ext>
              <a:ext uri="{C183D7F6-B498-43B3-948B-1728B52AA6E4}">
                <adec:decorative xmlns:adec="http://schemas.microsoft.com/office/drawing/2017/decorative" val="1"/>
              </a:ext>
            </a:extLst>
          </p:cNvPr>
          <p:cNvSpPr/>
          <p:nvPr/>
        </p:nvSpPr>
        <p:spPr>
          <a:xfrm>
            <a:off x="2474413" y="1250406"/>
            <a:ext cx="530017" cy="36305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5" name="Rectangle 2">
            <a:extLst>
              <a:ext uri="{FF2B5EF4-FFF2-40B4-BE49-F238E27FC236}">
                <a16:creationId xmlns:a16="http://schemas.microsoft.com/office/drawing/2014/main" id="{62C48DD6-810F-43E3-90E6-919400F6F479}"/>
              </a:ext>
              <a:ext uri="{C183D7F6-B498-43B3-948B-1728B52AA6E4}">
                <adec:decorative xmlns:adec="http://schemas.microsoft.com/office/drawing/2017/decorative" val="1"/>
              </a:ext>
            </a:extLst>
          </p:cNvPr>
          <p:cNvSpPr/>
          <p:nvPr/>
        </p:nvSpPr>
        <p:spPr>
          <a:xfrm flipH="1">
            <a:off x="8804912" y="1241768"/>
            <a:ext cx="526405" cy="36305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4" name="Rectangle 2">
            <a:extLst>
              <a:ext uri="{FF2B5EF4-FFF2-40B4-BE49-F238E27FC236}">
                <a16:creationId xmlns:a16="http://schemas.microsoft.com/office/drawing/2014/main" id="{0716B69E-17E2-4D78-A5E7-A0F19DA26336}"/>
              </a:ext>
              <a:ext uri="{C183D7F6-B498-43B3-948B-1728B52AA6E4}">
                <adec:decorative xmlns:adec="http://schemas.microsoft.com/office/drawing/2017/decorative" val="1"/>
              </a:ext>
            </a:extLst>
          </p:cNvPr>
          <p:cNvSpPr/>
          <p:nvPr/>
        </p:nvSpPr>
        <p:spPr>
          <a:xfrm flipH="1">
            <a:off x="2493580" y="2008672"/>
            <a:ext cx="1009800"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89" name="Group 88">
            <a:extLst>
              <a:ext uri="{FF2B5EF4-FFF2-40B4-BE49-F238E27FC236}">
                <a16:creationId xmlns:a16="http://schemas.microsoft.com/office/drawing/2014/main" id="{791271F7-27D9-408C-829A-3EF72BE96256}"/>
              </a:ext>
              <a:ext uri="{C183D7F6-B498-43B3-948B-1728B52AA6E4}">
                <adec:decorative xmlns:adec="http://schemas.microsoft.com/office/drawing/2017/decorative" val="1"/>
              </a:ext>
            </a:extLst>
          </p:cNvPr>
          <p:cNvGrpSpPr/>
          <p:nvPr/>
        </p:nvGrpSpPr>
        <p:grpSpPr>
          <a:xfrm>
            <a:off x="8296205" y="1873749"/>
            <a:ext cx="1016818" cy="482885"/>
            <a:chOff x="8016320" y="2573338"/>
            <a:chExt cx="1009799" cy="482885"/>
          </a:xfrm>
        </p:grpSpPr>
        <p:cxnSp>
          <p:nvCxnSpPr>
            <p:cNvPr id="90" name="Straight Arrow Connector 89">
              <a:extLst>
                <a:ext uri="{FF2B5EF4-FFF2-40B4-BE49-F238E27FC236}">
                  <a16:creationId xmlns:a16="http://schemas.microsoft.com/office/drawing/2014/main" id="{AA7175A9-2AD0-4AFC-890F-32357708C0C2}"/>
                </a:ext>
              </a:extLst>
            </p:cNvPr>
            <p:cNvCxnSpPr>
              <a:cxnSpLocks/>
            </p:cNvCxnSpPr>
            <p:nvPr/>
          </p:nvCxnSpPr>
          <p:spPr>
            <a:xfrm>
              <a:off x="9026119" y="2573338"/>
              <a:ext cx="0" cy="19902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Rectangle 2">
              <a:extLst>
                <a:ext uri="{FF2B5EF4-FFF2-40B4-BE49-F238E27FC236}">
                  <a16:creationId xmlns:a16="http://schemas.microsoft.com/office/drawing/2014/main" id="{8EFFB75B-9B3E-4BC4-9857-FFDC9B1A2636}"/>
                </a:ext>
              </a:extLst>
            </p:cNvPr>
            <p:cNvSpPr/>
            <p:nvPr/>
          </p:nvSpPr>
          <p:spPr>
            <a:xfrm>
              <a:off x="8016320" y="2755066"/>
              <a:ext cx="1009799"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92" name="Rectangle 2">
            <a:extLst>
              <a:ext uri="{FF2B5EF4-FFF2-40B4-BE49-F238E27FC236}">
                <a16:creationId xmlns:a16="http://schemas.microsoft.com/office/drawing/2014/main" id="{6631813D-8FAB-4AC0-AFF8-6F114E5CB8B9}"/>
              </a:ext>
              <a:ext uri="{C183D7F6-B498-43B3-948B-1728B52AA6E4}">
                <adec:decorative xmlns:adec="http://schemas.microsoft.com/office/drawing/2017/decorative" val="1"/>
              </a:ext>
            </a:extLst>
          </p:cNvPr>
          <p:cNvSpPr/>
          <p:nvPr/>
        </p:nvSpPr>
        <p:spPr>
          <a:xfrm flipH="1">
            <a:off x="9300490" y="2055477"/>
            <a:ext cx="1016819"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7" name="Straight Arrow Connector 76">
            <a:extLst>
              <a:ext uri="{FF2B5EF4-FFF2-40B4-BE49-F238E27FC236}">
                <a16:creationId xmlns:a16="http://schemas.microsoft.com/office/drawing/2014/main" id="{3CC8EE60-2706-4003-9CFF-D99259D43DB0}"/>
              </a:ext>
              <a:ext uri="{C183D7F6-B498-43B3-948B-1728B52AA6E4}">
                <adec:decorative xmlns:adec="http://schemas.microsoft.com/office/drawing/2017/decorative" val="1"/>
              </a:ext>
            </a:extLst>
          </p:cNvPr>
          <p:cNvCxnSpPr>
            <a:cxnSpLocks/>
          </p:cNvCxnSpPr>
          <p:nvPr/>
        </p:nvCxnSpPr>
        <p:spPr>
          <a:xfrm flipH="1">
            <a:off x="2426991" y="4205197"/>
            <a:ext cx="1" cy="10205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61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right)">
                                      <p:cBhvr>
                                        <p:cTn id="7" dur="500"/>
                                        <p:tgtEl>
                                          <p:spTgt spid="5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wipe(left)">
                                      <p:cBhvr>
                                        <p:cTn id="10" dur="500"/>
                                        <p:tgtEl>
                                          <p:spTgt spid="6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right)">
                                      <p:cBhvr>
                                        <p:cTn id="22" dur="500"/>
                                        <p:tgtEl>
                                          <p:spTgt spid="80"/>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up)">
                                      <p:cBhvr>
                                        <p:cTn id="30" dur="500"/>
                                        <p:tgtEl>
                                          <p:spTgt spid="47"/>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wipe(left)">
                                      <p:cBhvr>
                                        <p:cTn id="39" dur="500"/>
                                        <p:tgtEl>
                                          <p:spTgt spid="8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par>
                          <p:cTn id="44" fill="hold">
                            <p:stCondLst>
                              <p:cond delay="1000"/>
                            </p:stCondLst>
                            <p:childTnLst>
                              <p:par>
                                <p:cTn id="45" presetID="22" presetClass="entr" presetSubtype="1"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500"/>
                                        <p:tgtEl>
                                          <p:spTgt spid="24"/>
                                        </p:tgtEl>
                                      </p:cBhvr>
                                    </p:animEffect>
                                  </p:childTnLst>
                                </p:cTn>
                              </p:par>
                            </p:childTnLst>
                          </p:cTn>
                        </p:par>
                        <p:par>
                          <p:cTn id="48" fill="hold">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wipe(right)">
                                      <p:cBhvr>
                                        <p:cTn id="56" dur="500"/>
                                        <p:tgtEl>
                                          <p:spTgt spid="8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childTnLst>
                          </p:cTn>
                        </p:par>
                        <p:par>
                          <p:cTn id="64" fill="hold">
                            <p:stCondLst>
                              <p:cond delay="1000"/>
                            </p:stCondLst>
                            <p:childTnLst>
                              <p:par>
                                <p:cTn id="65" presetID="22" presetClass="entr" presetSubtype="1" fill="hold" nodeType="after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wipe(up)">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wipe(left)">
                                      <p:cBhvr>
                                        <p:cTn id="72" dur="500"/>
                                        <p:tgtEl>
                                          <p:spTgt spid="8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500"/>
                                        <p:tgtEl>
                                          <p:spTgt spid="42"/>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childTnLst>
                          </p:cTn>
                        </p:par>
                        <p:par>
                          <p:cTn id="80" fill="hold">
                            <p:stCondLst>
                              <p:cond delay="1000"/>
                            </p:stCondLst>
                            <p:childTnLst>
                              <p:par>
                                <p:cTn id="81" presetID="22" presetClass="entr" presetSubtype="1" fill="hold" nodeType="after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wipe(up)">
                                      <p:cBhvr>
                                        <p:cTn id="83" dur="500"/>
                                        <p:tgtEl>
                                          <p:spTgt spid="49"/>
                                        </p:tgtEl>
                                      </p:cBhvr>
                                    </p:animEffect>
                                  </p:childTnLst>
                                </p:cTn>
                              </p:par>
                            </p:childTnLst>
                          </p:cTn>
                        </p:par>
                        <p:par>
                          <p:cTn id="84" fill="hold">
                            <p:stCondLst>
                              <p:cond delay="2000"/>
                            </p:stCondLst>
                            <p:childTnLst>
                              <p:par>
                                <p:cTn id="85" presetID="10" presetClass="entr" presetSubtype="0"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500"/>
                                        <p:tgtEl>
                                          <p:spTgt spid="45"/>
                                        </p:tgtEl>
                                      </p:cBhvr>
                                    </p:animEffect>
                                  </p:childTnLst>
                                </p:cTn>
                              </p:par>
                            </p:childTnLst>
                          </p:cTn>
                        </p:par>
                        <p:par>
                          <p:cTn id="88" fill="hold">
                            <p:stCondLst>
                              <p:cond delay="2500"/>
                            </p:stCondLst>
                            <p:childTnLst>
                              <p:par>
                                <p:cTn id="89" presetID="22" presetClass="entr" presetSubtype="1" fill="hold"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up)">
                                      <p:cBhvr>
                                        <p:cTn id="91" dur="500"/>
                                        <p:tgtEl>
                                          <p:spTgt spid="48"/>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nodeType="clickEffect">
                                  <p:stCondLst>
                                    <p:cond delay="0"/>
                                  </p:stCondLst>
                                  <p:childTnLst>
                                    <p:set>
                                      <p:cBhvr>
                                        <p:cTn id="95" dur="1" fill="hold">
                                          <p:stCondLst>
                                            <p:cond delay="0"/>
                                          </p:stCondLst>
                                        </p:cTn>
                                        <p:tgtEl>
                                          <p:spTgt spid="89"/>
                                        </p:tgtEl>
                                        <p:attrNameLst>
                                          <p:attrName>style.visibility</p:attrName>
                                        </p:attrNameLst>
                                      </p:cBhvr>
                                      <p:to>
                                        <p:strVal val="visible"/>
                                      </p:to>
                                    </p:set>
                                    <p:animEffect transition="in" filter="wipe(right)">
                                      <p:cBhvr>
                                        <p:cTn id="96" dur="500"/>
                                        <p:tgtEl>
                                          <p:spTgt spid="89"/>
                                        </p:tgtEl>
                                      </p:cBhvr>
                                    </p:animEffect>
                                  </p:childTnLst>
                                </p:cTn>
                              </p:par>
                            </p:childTnLst>
                          </p:cTn>
                        </p:par>
                        <p:par>
                          <p:cTn id="97" fill="hold">
                            <p:stCondLst>
                              <p:cond delay="500"/>
                            </p:stCondLst>
                            <p:childTnLst>
                              <p:par>
                                <p:cTn id="98" presetID="10" presetClass="entr" presetSubtype="0"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fade">
                                      <p:cBhvr>
                                        <p:cTn id="100" dur="500"/>
                                        <p:tgtEl>
                                          <p:spTgt spid="51"/>
                                        </p:tgtEl>
                                      </p:cBhvr>
                                    </p:animEffect>
                                  </p:childTnLst>
                                </p:cTn>
                              </p:par>
                            </p:childTnLst>
                          </p:cTn>
                        </p:par>
                        <p:par>
                          <p:cTn id="101" fill="hold">
                            <p:stCondLst>
                              <p:cond delay="1000"/>
                            </p:stCondLst>
                            <p:childTnLst>
                              <p:par>
                                <p:cTn id="102" presetID="22" presetClass="entr" presetSubtype="1" fill="hold" nodeType="after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wipe(up)">
                                      <p:cBhvr>
                                        <p:cTn id="104" dur="500"/>
                                        <p:tgtEl>
                                          <p:spTgt spid="12"/>
                                        </p:tgtEl>
                                      </p:cBhvr>
                                    </p:animEffect>
                                  </p:childTnLst>
                                </p:cTn>
                              </p:par>
                            </p:childTnLst>
                          </p:cTn>
                        </p:par>
                        <p:par>
                          <p:cTn id="105" fill="hold">
                            <p:stCondLst>
                              <p:cond delay="1500"/>
                            </p:stCondLst>
                            <p:childTnLst>
                              <p:par>
                                <p:cTn id="106" presetID="10" presetClass="entr" presetSubtype="0" fill="hold" grpId="0" nodeType="after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fade">
                                      <p:cBhvr>
                                        <p:cTn id="108" dur="500"/>
                                        <p:tgtEl>
                                          <p:spTgt spid="5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fade">
                                      <p:cBhvr>
                                        <p:cTn id="111" dur="500"/>
                                        <p:tgtEl>
                                          <p:spTgt spid="5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0"/>
                                        </p:tgtEl>
                                        <p:attrNameLst>
                                          <p:attrName>style.visibility</p:attrName>
                                        </p:attrNameLst>
                                      </p:cBhvr>
                                      <p:to>
                                        <p:strVal val="visible"/>
                                      </p:to>
                                    </p:set>
                                    <p:animEffect transition="in" filter="fade">
                                      <p:cBhvr>
                                        <p:cTn id="114" dur="500"/>
                                        <p:tgtEl>
                                          <p:spTgt spid="6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500"/>
                                        <p:tgtEl>
                                          <p:spTgt spid="6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62"/>
                                        </p:tgtEl>
                                        <p:attrNameLst>
                                          <p:attrName>style.visibility</p:attrName>
                                        </p:attrNameLst>
                                      </p:cBhvr>
                                      <p:to>
                                        <p:strVal val="visible"/>
                                      </p:to>
                                    </p:set>
                                    <p:animEffect transition="in" filter="fade">
                                      <p:cBhvr>
                                        <p:cTn id="120" dur="500"/>
                                        <p:tgtEl>
                                          <p:spTgt spid="62"/>
                                        </p:tgtEl>
                                      </p:cBhvr>
                                    </p:animEffect>
                                  </p:childTnLst>
                                </p:cTn>
                              </p:par>
                            </p:childTnLst>
                          </p:cTn>
                        </p:par>
                        <p:par>
                          <p:cTn id="121" fill="hold">
                            <p:stCondLst>
                              <p:cond delay="2000"/>
                            </p:stCondLst>
                            <p:childTnLst>
                              <p:par>
                                <p:cTn id="122" presetID="22" presetClass="entr" presetSubtype="1" fill="hold" nodeType="afterEffect">
                                  <p:stCondLst>
                                    <p:cond delay="0"/>
                                  </p:stCondLst>
                                  <p:childTnLst>
                                    <p:set>
                                      <p:cBhvr>
                                        <p:cTn id="123" dur="1" fill="hold">
                                          <p:stCondLst>
                                            <p:cond delay="0"/>
                                          </p:stCondLst>
                                        </p:cTn>
                                        <p:tgtEl>
                                          <p:spTgt spid="71"/>
                                        </p:tgtEl>
                                        <p:attrNameLst>
                                          <p:attrName>style.visibility</p:attrName>
                                        </p:attrNameLst>
                                      </p:cBhvr>
                                      <p:to>
                                        <p:strVal val="visible"/>
                                      </p:to>
                                    </p:set>
                                    <p:animEffect transition="in" filter="wipe(up)">
                                      <p:cBhvr>
                                        <p:cTn id="124" dur="500"/>
                                        <p:tgtEl>
                                          <p:spTgt spid="71"/>
                                        </p:tgtEl>
                                      </p:cBhvr>
                                    </p:animEffect>
                                  </p:childTnLst>
                                </p:cTn>
                              </p:par>
                              <p:par>
                                <p:cTn id="125" presetID="22" presetClass="entr" presetSubtype="1" fill="hold" nodeType="withEffect">
                                  <p:stCondLst>
                                    <p:cond delay="0"/>
                                  </p:stCondLst>
                                  <p:childTnLst>
                                    <p:set>
                                      <p:cBhvr>
                                        <p:cTn id="126" dur="1" fill="hold">
                                          <p:stCondLst>
                                            <p:cond delay="0"/>
                                          </p:stCondLst>
                                        </p:cTn>
                                        <p:tgtEl>
                                          <p:spTgt spid="72"/>
                                        </p:tgtEl>
                                        <p:attrNameLst>
                                          <p:attrName>style.visibility</p:attrName>
                                        </p:attrNameLst>
                                      </p:cBhvr>
                                      <p:to>
                                        <p:strVal val="visible"/>
                                      </p:to>
                                    </p:set>
                                    <p:animEffect transition="in" filter="wipe(up)">
                                      <p:cBhvr>
                                        <p:cTn id="127" dur="500"/>
                                        <p:tgtEl>
                                          <p:spTgt spid="72"/>
                                        </p:tgtEl>
                                      </p:cBhvr>
                                    </p:animEffect>
                                  </p:childTnLst>
                                </p:cTn>
                              </p:par>
                              <p:par>
                                <p:cTn id="128" presetID="22" presetClass="entr" presetSubtype="1"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Effect transition="in" filter="wipe(up)">
                                      <p:cBhvr>
                                        <p:cTn id="130" dur="500"/>
                                        <p:tgtEl>
                                          <p:spTgt spid="73"/>
                                        </p:tgtEl>
                                      </p:cBhvr>
                                    </p:animEffect>
                                  </p:childTnLst>
                                </p:cTn>
                              </p:par>
                              <p:par>
                                <p:cTn id="131" presetID="22" presetClass="entr" presetSubtype="1" fill="hold" nodeType="withEffect">
                                  <p:stCondLst>
                                    <p:cond delay="0"/>
                                  </p:stCondLst>
                                  <p:childTnLst>
                                    <p:set>
                                      <p:cBhvr>
                                        <p:cTn id="132" dur="1" fill="hold">
                                          <p:stCondLst>
                                            <p:cond delay="0"/>
                                          </p:stCondLst>
                                        </p:cTn>
                                        <p:tgtEl>
                                          <p:spTgt spid="76"/>
                                        </p:tgtEl>
                                        <p:attrNameLst>
                                          <p:attrName>style.visibility</p:attrName>
                                        </p:attrNameLst>
                                      </p:cBhvr>
                                      <p:to>
                                        <p:strVal val="visible"/>
                                      </p:to>
                                    </p:set>
                                    <p:animEffect transition="in" filter="wipe(up)">
                                      <p:cBhvr>
                                        <p:cTn id="133" dur="500"/>
                                        <p:tgtEl>
                                          <p:spTgt spid="76"/>
                                        </p:tgtEl>
                                      </p:cBhvr>
                                    </p:animEffect>
                                  </p:childTnLst>
                                </p:cTn>
                              </p:par>
                            </p:childTnLst>
                          </p:cTn>
                        </p:par>
                        <p:par>
                          <p:cTn id="134" fill="hold">
                            <p:stCondLst>
                              <p:cond delay="2500"/>
                            </p:stCondLst>
                            <p:childTnLst>
                              <p:par>
                                <p:cTn id="135" presetID="10" presetClass="entr" presetSubtype="0" fill="hold" grpId="0" nodeType="afterEffect">
                                  <p:stCondLst>
                                    <p:cond delay="0"/>
                                  </p:stCondLst>
                                  <p:childTnLst>
                                    <p:set>
                                      <p:cBhvr>
                                        <p:cTn id="136" dur="1" fill="hold">
                                          <p:stCondLst>
                                            <p:cond delay="0"/>
                                          </p:stCondLst>
                                        </p:cTn>
                                        <p:tgtEl>
                                          <p:spTgt spid="19"/>
                                        </p:tgtEl>
                                        <p:attrNameLst>
                                          <p:attrName>style.visibility</p:attrName>
                                        </p:attrNameLst>
                                      </p:cBhvr>
                                      <p:to>
                                        <p:strVal val="visible"/>
                                      </p:to>
                                    </p:set>
                                    <p:animEffect transition="in" filter="fade">
                                      <p:cBhvr>
                                        <p:cTn id="137" dur="500"/>
                                        <p:tgtEl>
                                          <p:spTgt spid="19"/>
                                        </p:tgtEl>
                                      </p:cBhvr>
                                    </p:animEffect>
                                  </p:childTnLst>
                                </p:cTn>
                              </p:par>
                            </p:childTnLst>
                          </p:cTn>
                        </p:par>
                        <p:par>
                          <p:cTn id="138" fill="hold">
                            <p:stCondLst>
                              <p:cond delay="3000"/>
                            </p:stCondLst>
                            <p:childTnLst>
                              <p:par>
                                <p:cTn id="139" presetID="10" presetClass="entr" presetSubtype="0"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Effect transition="in" filter="fade">
                                      <p:cBhvr>
                                        <p:cTn id="141" dur="500"/>
                                        <p:tgtEl>
                                          <p:spTgt spid="74"/>
                                        </p:tgtEl>
                                      </p:cBhvr>
                                    </p:animEffect>
                                  </p:childTnLst>
                                </p:cTn>
                              </p:par>
                            </p:childTnLst>
                          </p:cTn>
                        </p:par>
                        <p:par>
                          <p:cTn id="142" fill="hold">
                            <p:stCondLst>
                              <p:cond delay="3500"/>
                            </p:stCondLst>
                            <p:childTnLst>
                              <p:par>
                                <p:cTn id="143" presetID="22" presetClass="entr" presetSubtype="1" fill="hold" nodeType="afterEffect">
                                  <p:stCondLst>
                                    <p:cond delay="0"/>
                                  </p:stCondLst>
                                  <p:childTnLst>
                                    <p:set>
                                      <p:cBhvr>
                                        <p:cTn id="144" dur="1" fill="hold">
                                          <p:stCondLst>
                                            <p:cond delay="0"/>
                                          </p:stCondLst>
                                        </p:cTn>
                                        <p:tgtEl>
                                          <p:spTgt spid="70"/>
                                        </p:tgtEl>
                                        <p:attrNameLst>
                                          <p:attrName>style.visibility</p:attrName>
                                        </p:attrNameLst>
                                      </p:cBhvr>
                                      <p:to>
                                        <p:strVal val="visible"/>
                                      </p:to>
                                    </p:set>
                                    <p:animEffect transition="in" filter="wipe(up)">
                                      <p:cBhvr>
                                        <p:cTn id="145" dur="500"/>
                                        <p:tgtEl>
                                          <p:spTgt spid="70"/>
                                        </p:tgtEl>
                                      </p:cBhvr>
                                    </p:animEffect>
                                  </p:childTnLst>
                                </p:cTn>
                              </p:par>
                              <p:par>
                                <p:cTn id="146" presetID="22" presetClass="entr" presetSubtype="1" fill="hold" nodeType="with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wipe(up)">
                                      <p:cBhvr>
                                        <p:cTn id="148" dur="500"/>
                                        <p:tgtEl>
                                          <p:spTgt spid="75"/>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fade">
                                      <p:cBhvr>
                                        <p:cTn id="151" dur="500"/>
                                        <p:tgtEl>
                                          <p:spTgt spid="32"/>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grpId="0" nodeType="clickEffect">
                                  <p:stCondLst>
                                    <p:cond delay="0"/>
                                  </p:stCondLst>
                                  <p:childTnLst>
                                    <p:set>
                                      <p:cBhvr>
                                        <p:cTn id="155" dur="1" fill="hold">
                                          <p:stCondLst>
                                            <p:cond delay="0"/>
                                          </p:stCondLst>
                                        </p:cTn>
                                        <p:tgtEl>
                                          <p:spTgt spid="92"/>
                                        </p:tgtEl>
                                        <p:attrNameLst>
                                          <p:attrName>style.visibility</p:attrName>
                                        </p:attrNameLst>
                                      </p:cBhvr>
                                      <p:to>
                                        <p:strVal val="visible"/>
                                      </p:to>
                                    </p:set>
                                    <p:animEffect transition="in" filter="wipe(left)">
                                      <p:cBhvr>
                                        <p:cTn id="156" dur="500"/>
                                        <p:tgtEl>
                                          <p:spTgt spid="92"/>
                                        </p:tgtEl>
                                      </p:cBhvr>
                                    </p:animEffect>
                                  </p:childTnLst>
                                </p:cTn>
                              </p:par>
                            </p:childTnLst>
                          </p:cTn>
                        </p:par>
                        <p:par>
                          <p:cTn id="157" fill="hold">
                            <p:stCondLst>
                              <p:cond delay="500"/>
                            </p:stCondLst>
                            <p:childTnLst>
                              <p:par>
                                <p:cTn id="158" presetID="10" presetClass="entr" presetSubtype="0" fill="hold" grpId="0" nodeType="afterEffect">
                                  <p:stCondLst>
                                    <p:cond delay="0"/>
                                  </p:stCondLst>
                                  <p:childTnLst>
                                    <p:set>
                                      <p:cBhvr>
                                        <p:cTn id="159" dur="1" fill="hold">
                                          <p:stCondLst>
                                            <p:cond delay="0"/>
                                          </p:stCondLst>
                                        </p:cTn>
                                        <p:tgtEl>
                                          <p:spTgt spid="55"/>
                                        </p:tgtEl>
                                        <p:attrNameLst>
                                          <p:attrName>style.visibility</p:attrName>
                                        </p:attrNameLst>
                                      </p:cBhvr>
                                      <p:to>
                                        <p:strVal val="visible"/>
                                      </p:to>
                                    </p:set>
                                    <p:animEffect transition="in" filter="fade">
                                      <p:cBhvr>
                                        <p:cTn id="160" dur="500"/>
                                        <p:tgtEl>
                                          <p:spTgt spid="55"/>
                                        </p:tgtEl>
                                      </p:cBhvr>
                                    </p:animEffect>
                                  </p:childTnLst>
                                </p:cTn>
                              </p:par>
                            </p:childTnLst>
                          </p:cTn>
                        </p:par>
                        <p:par>
                          <p:cTn id="161" fill="hold">
                            <p:stCondLst>
                              <p:cond delay="1000"/>
                            </p:stCondLst>
                            <p:childTnLst>
                              <p:par>
                                <p:cTn id="162" presetID="22" presetClass="entr" presetSubtype="1" fill="hold" nodeType="afterEffect">
                                  <p:stCondLst>
                                    <p:cond delay="0"/>
                                  </p:stCondLst>
                                  <p:childTnLst>
                                    <p:set>
                                      <p:cBhvr>
                                        <p:cTn id="163" dur="1" fill="hold">
                                          <p:stCondLst>
                                            <p:cond delay="0"/>
                                          </p:stCondLst>
                                        </p:cTn>
                                        <p:tgtEl>
                                          <p:spTgt spid="63"/>
                                        </p:tgtEl>
                                        <p:attrNameLst>
                                          <p:attrName>style.visibility</p:attrName>
                                        </p:attrNameLst>
                                      </p:cBhvr>
                                      <p:to>
                                        <p:strVal val="visible"/>
                                      </p:to>
                                    </p:set>
                                    <p:animEffect transition="in" filter="wipe(up)">
                                      <p:cBhvr>
                                        <p:cTn id="164" dur="500"/>
                                        <p:tgtEl>
                                          <p:spTgt spid="63"/>
                                        </p:tgtEl>
                                      </p:cBhvr>
                                    </p:animEffect>
                                  </p:childTnLst>
                                </p:cTn>
                              </p:par>
                            </p:childTnLst>
                          </p:cTn>
                        </p:par>
                        <p:par>
                          <p:cTn id="165" fill="hold">
                            <p:stCondLst>
                              <p:cond delay="1500"/>
                            </p:stCondLst>
                            <p:childTnLst>
                              <p:par>
                                <p:cTn id="166" presetID="10" presetClass="entr" presetSubtype="0" fill="hold" grpId="0" nodeType="afterEffect">
                                  <p:stCondLst>
                                    <p:cond delay="0"/>
                                  </p:stCondLst>
                                  <p:childTnLst>
                                    <p:set>
                                      <p:cBhvr>
                                        <p:cTn id="167" dur="1" fill="hold">
                                          <p:stCondLst>
                                            <p:cond delay="0"/>
                                          </p:stCondLst>
                                        </p:cTn>
                                        <p:tgtEl>
                                          <p:spTgt spid="14"/>
                                        </p:tgtEl>
                                        <p:attrNameLst>
                                          <p:attrName>style.visibility</p:attrName>
                                        </p:attrNameLst>
                                      </p:cBhvr>
                                      <p:to>
                                        <p:strVal val="visible"/>
                                      </p:to>
                                    </p:set>
                                    <p:animEffect transition="in" filter="fade">
                                      <p:cBhvr>
                                        <p:cTn id="168" dur="500"/>
                                        <p:tgtEl>
                                          <p:spTgt spid="14"/>
                                        </p:tgtEl>
                                      </p:cBhvr>
                                    </p:animEffect>
                                  </p:childTnLst>
                                </p:cTn>
                              </p:par>
                              <p:par>
                                <p:cTn id="169" presetID="22" presetClass="entr" presetSubtype="1" fill="hold" nodeType="withEffect">
                                  <p:stCondLst>
                                    <p:cond delay="0"/>
                                  </p:stCondLst>
                                  <p:childTnLst>
                                    <p:set>
                                      <p:cBhvr>
                                        <p:cTn id="170" dur="1" fill="hold">
                                          <p:stCondLst>
                                            <p:cond delay="0"/>
                                          </p:stCondLst>
                                        </p:cTn>
                                        <p:tgtEl>
                                          <p:spTgt spid="68"/>
                                        </p:tgtEl>
                                        <p:attrNameLst>
                                          <p:attrName>style.visibility</p:attrName>
                                        </p:attrNameLst>
                                      </p:cBhvr>
                                      <p:to>
                                        <p:strVal val="visible"/>
                                      </p:to>
                                    </p:set>
                                    <p:animEffect transition="in" filter="wipe(up)">
                                      <p:cBhvr>
                                        <p:cTn id="17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51" grpId="0" animBg="1"/>
      <p:bldP spid="13" grpId="0" animBg="1"/>
      <p:bldP spid="14" grpId="0" animBg="1"/>
      <p:bldP spid="15" grpId="0" animBg="1"/>
      <p:bldP spid="16" grpId="0" animBg="1"/>
      <p:bldP spid="19" grpId="0" animBg="1"/>
      <p:bldP spid="32" grpId="0" animBg="1"/>
      <p:bldP spid="34" grpId="0" animBg="1"/>
      <p:bldP spid="36" grpId="0" animBg="1"/>
      <p:bldP spid="41" grpId="0" animBg="1"/>
      <p:bldP spid="42" grpId="0" animBg="1"/>
      <p:bldP spid="45" grpId="0" animBg="1"/>
      <p:bldP spid="43" grpId="0" animBg="1"/>
      <p:bldP spid="44" grpId="0" animBg="1"/>
      <p:bldP spid="8" grpId="0" animBg="1"/>
      <p:bldP spid="55" grpId="0" animBg="1"/>
      <p:bldP spid="58" grpId="0" animBg="1"/>
      <p:bldP spid="59" grpId="0" animBg="1"/>
      <p:bldP spid="60" grpId="0" animBg="1"/>
      <p:bldP spid="61" grpId="0" animBg="1"/>
      <p:bldP spid="62" grpId="0" animBg="1"/>
      <p:bldP spid="74" grpId="0" animBg="1"/>
      <p:bldP spid="54" grpId="0" animBg="1"/>
      <p:bldP spid="65" grpId="0" animBg="1"/>
      <p:bldP spid="84" grpId="0" animBg="1"/>
      <p:bldP spid="9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2B686-7246-4EE9-A73A-952C70944BE9}"/>
              </a:ext>
            </a:extLst>
          </p:cNvPr>
          <p:cNvSpPr>
            <a:spLocks noGrp="1"/>
          </p:cNvSpPr>
          <p:nvPr>
            <p:ph type="title"/>
          </p:nvPr>
        </p:nvSpPr>
        <p:spPr/>
        <p:txBody>
          <a:bodyPr/>
          <a:lstStyle/>
          <a:p>
            <a:r>
              <a:rPr lang="en-US" sz="2800" dirty="0">
                <a:solidFill>
                  <a:srgbClr val="AC1B1F"/>
                </a:solidFill>
              </a:rPr>
              <a:t>Figure 3. </a:t>
            </a:r>
            <a:r>
              <a:rPr lang="en-US" sz="2800" dirty="0"/>
              <a:t>Choice of SAVR versus TAVI for AVR in Valvular AS</a:t>
            </a:r>
            <a:endParaRPr lang="en-US" dirty="0"/>
          </a:p>
        </p:txBody>
      </p:sp>
      <p:sp>
        <p:nvSpPr>
          <p:cNvPr id="83" name="Rectangle 82" descr="In patients considering a bioprosthetic aortic valve replacement (AVR), the next step is the choice between surgical aortic valve replacement (SAVR) and transcatheter aortic valve implantation (TAVI). In patients with a high or prohibitive risk for SAVR (see Section 2.5), decision-making focuses on TAVI versus palliative care. When surgical risk is not high or prohibitive, procedure-specific impediments are assessed.  When both SAVR and TAVI are options, a prime consideration is the limited data about TAVI durability.  SAVR has been used for more than 50 years, with ample durability data available for specific valve types across different age groups. Currently, robust durability data for TAVI extend to only about 5 years. SAVR valve deterioration typically occurs after &gt;10 years, so longer-term TAVI durability data are needed. A key factor in decision-making is the ratio of patient life&#10;expectancy to known valve durability, with patient age often used as a surrogate for life expectancy. For a woman in the United States, the average additional expected years of life are 25 at age 60 years, 17 at age 70 years, and 10 at age 80 years. For a man, expected&#10;additional years of life are 22 at age 60 years, 14 at age 70 years, and 8 at age 80 years. The age breakpoints shown in these recommendations reflect these statistical averages and serve as the starting point for shared decision-making, not as absolute values for chronological age. Some younger patients with comorbid conditions have a limited life expectancy, whereas some older patients have a longer-than-average life expectancy. Decision-making should be individualized on the basis of patient-specific factors that&#10;affect longevity or quality of life, such as comorbid cardiac and noncardiac conditions, frailty, dementia, and other factors. In addition, the choice of implantation approach is based on a shared decision-making process that accounts for the patient’s values and preferences and includes discussion of the indications for and against each approach and the potential need for and risks associated with valve reintervention.&#10;">
            <a:extLst>
              <a:ext uri="{FF2B5EF4-FFF2-40B4-BE49-F238E27FC236}">
                <a16:creationId xmlns:a16="http://schemas.microsoft.com/office/drawing/2014/main" id="{C4B2179C-B034-4CB7-908B-0FBDCAAE01FE}"/>
              </a:ext>
              <a:ext uri="{C183D7F6-B498-43B3-948B-1728B52AA6E4}">
                <adec:decorative xmlns:adec="http://schemas.microsoft.com/office/drawing/2017/decorative" val="0"/>
              </a:ext>
            </a:extLst>
          </p:cNvPr>
          <p:cNvSpPr/>
          <p:nvPr/>
        </p:nvSpPr>
        <p:spPr>
          <a:xfrm>
            <a:off x="257176" y="969766"/>
            <a:ext cx="10162058" cy="4734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TextBox 140">
            <a:extLst>
              <a:ext uri="{FF2B5EF4-FFF2-40B4-BE49-F238E27FC236}">
                <a16:creationId xmlns:a16="http://schemas.microsoft.com/office/drawing/2014/main" id="{3DE14BC7-84DF-42E6-A8E6-4F939DEE560C}"/>
              </a:ext>
            </a:extLst>
          </p:cNvPr>
          <p:cNvSpPr txBox="1"/>
          <p:nvPr/>
        </p:nvSpPr>
        <p:spPr>
          <a:xfrm>
            <a:off x="1177414" y="5810407"/>
            <a:ext cx="1207416" cy="246221"/>
          </a:xfrm>
          <a:prstGeom prst="rect">
            <a:avLst/>
          </a:prstGeom>
          <a:noFill/>
        </p:spPr>
        <p:txBody>
          <a:bodyPr wrap="square">
            <a:spAutoFit/>
          </a:bodyPr>
          <a:lstStyle/>
          <a:p>
            <a:pPr algn="ctr"/>
            <a:r>
              <a:rPr lang="en-US" sz="1000" b="1" dirty="0">
                <a:latin typeface="Lub Dub Condensed" panose="020B0506030403020204" pitchFamily="34" charset="0"/>
              </a:rPr>
              <a:t>*See section 3.2.3</a:t>
            </a:r>
          </a:p>
        </p:txBody>
      </p:sp>
      <p:sp>
        <p:nvSpPr>
          <p:cNvPr id="5" name="Text Placeholder 4">
            <a:extLst>
              <a:ext uri="{FF2B5EF4-FFF2-40B4-BE49-F238E27FC236}">
                <a16:creationId xmlns:a16="http://schemas.microsoft.com/office/drawing/2014/main" id="{3D1946D2-F9A2-413A-81A8-2CA091387814}"/>
              </a:ext>
            </a:extLst>
          </p:cNvPr>
          <p:cNvSpPr>
            <a:spLocks noGrp="1"/>
          </p:cNvSpPr>
          <p:nvPr>
            <p:ph type="body" sz="quarter" idx="13"/>
          </p:nvPr>
        </p:nvSpPr>
        <p:spPr>
          <a:xfrm>
            <a:off x="2292145" y="5797549"/>
            <a:ext cx="7607710" cy="271939"/>
          </a:xfrm>
        </p:spPr>
        <p:txBody>
          <a:bodyPr/>
          <a:lstStyle/>
          <a:p>
            <a:pPr marL="0" indent="0" algn="ctr"/>
            <a:r>
              <a:rPr lang="en-US" sz="900" b="1" dirty="0"/>
              <a:t>Abbreviations: </a:t>
            </a:r>
            <a:r>
              <a:rPr lang="en-US" sz="900" dirty="0"/>
              <a:t>AS indicates aortic stenosis; AVR, aortic valve replacement; LVEF, left ventricular ejection fraction; QOL, quality of life; SAVR, surgical aortic valve replacement; STS, Society of Thoracic Surgeons; TAVI, transcatheter aortic valve implantation; TF, transfemoral; and VKA, vitamin K antagonist.</a:t>
            </a:r>
          </a:p>
        </p:txBody>
      </p:sp>
      <p:sp>
        <p:nvSpPr>
          <p:cNvPr id="140" name="Rectangle 2">
            <a:extLst>
              <a:ext uri="{FF2B5EF4-FFF2-40B4-BE49-F238E27FC236}">
                <a16:creationId xmlns:a16="http://schemas.microsoft.com/office/drawing/2014/main" id="{F3FB23BD-89A4-4903-8932-7B2E97621EEF}"/>
              </a:ext>
              <a:ext uri="{C183D7F6-B498-43B3-948B-1728B52AA6E4}">
                <adec:decorative xmlns:adec="http://schemas.microsoft.com/office/drawing/2017/decorative" val="1"/>
              </a:ext>
            </a:extLst>
          </p:cNvPr>
          <p:cNvSpPr/>
          <p:nvPr/>
        </p:nvSpPr>
        <p:spPr>
          <a:xfrm flipH="1">
            <a:off x="10160937" y="4210896"/>
            <a:ext cx="1062054" cy="124134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2" name="Straight Arrow Connector 71">
            <a:extLst>
              <a:ext uri="{FF2B5EF4-FFF2-40B4-BE49-F238E27FC236}">
                <a16:creationId xmlns:a16="http://schemas.microsoft.com/office/drawing/2014/main" id="{299F237D-4B6F-4F6D-8D8C-C0B64FBA9D4D}"/>
              </a:ext>
              <a:ext uri="{C183D7F6-B498-43B3-948B-1728B52AA6E4}">
                <adec:decorative xmlns:adec="http://schemas.microsoft.com/office/drawing/2017/decorative" val="1"/>
              </a:ext>
            </a:extLst>
          </p:cNvPr>
          <p:cNvCxnSpPr>
            <a:cxnSpLocks/>
          </p:cNvCxnSpPr>
          <p:nvPr/>
        </p:nvCxnSpPr>
        <p:spPr>
          <a:xfrm>
            <a:off x="2863467" y="3736101"/>
            <a:ext cx="0" cy="1994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627B5500-37A3-4678-981B-D87ED45E41D1}"/>
              </a:ext>
              <a:ext uri="{C183D7F6-B498-43B3-948B-1728B52AA6E4}">
                <adec:decorative xmlns:adec="http://schemas.microsoft.com/office/drawing/2017/decorative" val="1"/>
              </a:ext>
            </a:extLst>
          </p:cNvPr>
          <p:cNvCxnSpPr>
            <a:cxnSpLocks/>
          </p:cNvCxnSpPr>
          <p:nvPr/>
        </p:nvCxnSpPr>
        <p:spPr>
          <a:xfrm>
            <a:off x="1787161" y="3184889"/>
            <a:ext cx="0" cy="3657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95CA7C7B-F83D-458A-B44D-6040D83B392D}"/>
              </a:ext>
              <a:ext uri="{C183D7F6-B498-43B3-948B-1728B52AA6E4}">
                <adec:decorative xmlns:adec="http://schemas.microsoft.com/office/drawing/2017/decorative" val="1"/>
              </a:ext>
            </a:extLst>
          </p:cNvPr>
          <p:cNvCxnSpPr>
            <a:cxnSpLocks/>
          </p:cNvCxnSpPr>
          <p:nvPr/>
        </p:nvCxnSpPr>
        <p:spPr>
          <a:xfrm>
            <a:off x="4577348" y="4295481"/>
            <a:ext cx="0" cy="89292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96C29D7-DE74-4EE9-A117-2AB6359097D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
        <p:nvSpPr>
          <p:cNvPr id="6" name="Rectangle Container">
            <a:extLst>
              <a:ext uri="{FF2B5EF4-FFF2-40B4-BE49-F238E27FC236}">
                <a16:creationId xmlns:a16="http://schemas.microsoft.com/office/drawing/2014/main" id="{D0CE7D4C-A6D4-4C85-B116-296F0A083B06}"/>
              </a:ext>
              <a:ext uri="{C183D7F6-B498-43B3-948B-1728B52AA6E4}">
                <adec:decorative xmlns:adec="http://schemas.microsoft.com/office/drawing/2017/decorative" val="1"/>
              </a:ext>
            </a:extLst>
          </p:cNvPr>
          <p:cNvSpPr/>
          <p:nvPr/>
        </p:nvSpPr>
        <p:spPr>
          <a:xfrm>
            <a:off x="4982833" y="982625"/>
            <a:ext cx="2226331" cy="321472"/>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Indication for AVR*</a:t>
            </a:r>
          </a:p>
        </p:txBody>
      </p:sp>
      <p:sp>
        <p:nvSpPr>
          <p:cNvPr id="7" name="Rectangle Container">
            <a:extLst>
              <a:ext uri="{FF2B5EF4-FFF2-40B4-BE49-F238E27FC236}">
                <a16:creationId xmlns:a16="http://schemas.microsoft.com/office/drawing/2014/main" id="{9C6EBAC9-626B-4637-B74E-62BB403A7609}"/>
              </a:ext>
              <a:ext uri="{C183D7F6-B498-43B3-948B-1728B52AA6E4}">
                <adec:decorative xmlns:adec="http://schemas.microsoft.com/office/drawing/2017/decorative" val="1"/>
              </a:ext>
            </a:extLst>
          </p:cNvPr>
          <p:cNvSpPr/>
          <p:nvPr/>
        </p:nvSpPr>
        <p:spPr>
          <a:xfrm>
            <a:off x="2033401" y="1479682"/>
            <a:ext cx="8111053" cy="281004"/>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Shared Decision-making with patient and Heart Valve Team with discussion of SAVR or TAVI (1)</a:t>
            </a:r>
          </a:p>
        </p:txBody>
      </p:sp>
      <p:cxnSp>
        <p:nvCxnSpPr>
          <p:cNvPr id="8" name="Straight Arrow Connector 7">
            <a:extLst>
              <a:ext uri="{FF2B5EF4-FFF2-40B4-BE49-F238E27FC236}">
                <a16:creationId xmlns:a16="http://schemas.microsoft.com/office/drawing/2014/main" id="{2F79CEB6-9DD2-4C67-804D-539647F8B8BB}"/>
              </a:ext>
              <a:ext uri="{C183D7F6-B498-43B3-948B-1728B52AA6E4}">
                <adec:decorative xmlns:adec="http://schemas.microsoft.com/office/drawing/2017/decorative" val="1"/>
              </a:ext>
            </a:extLst>
          </p:cNvPr>
          <p:cNvCxnSpPr>
            <a:cxnSpLocks/>
          </p:cNvCxnSpPr>
          <p:nvPr/>
        </p:nvCxnSpPr>
        <p:spPr>
          <a:xfrm>
            <a:off x="6095998" y="1289215"/>
            <a:ext cx="0" cy="1994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ectangle Container">
            <a:extLst>
              <a:ext uri="{FF2B5EF4-FFF2-40B4-BE49-F238E27FC236}">
                <a16:creationId xmlns:a16="http://schemas.microsoft.com/office/drawing/2014/main" id="{6C7404BB-1532-4D36-9390-3EAEAC1B1DA2}"/>
              </a:ext>
              <a:ext uri="{C183D7F6-B498-43B3-948B-1728B52AA6E4}">
                <adec:decorative xmlns:adec="http://schemas.microsoft.com/office/drawing/2017/decorative" val="1"/>
              </a:ext>
            </a:extLst>
          </p:cNvPr>
          <p:cNvSpPr/>
          <p:nvPr/>
        </p:nvSpPr>
        <p:spPr>
          <a:xfrm>
            <a:off x="5088226" y="1964438"/>
            <a:ext cx="2015543" cy="306590"/>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b="1" dirty="0">
                <a:latin typeface="Lub Dub Bold" panose="020B0803030403020204" pitchFamily="34" charset="0"/>
              </a:rPr>
              <a:t>Surgical Risk Assessment</a:t>
            </a:r>
          </a:p>
        </p:txBody>
      </p:sp>
      <p:grpSp>
        <p:nvGrpSpPr>
          <p:cNvPr id="11" name="Group 10">
            <a:extLst>
              <a:ext uri="{FF2B5EF4-FFF2-40B4-BE49-F238E27FC236}">
                <a16:creationId xmlns:a16="http://schemas.microsoft.com/office/drawing/2014/main" id="{25C47E02-9E9E-4C00-80AE-AD29938BF897}"/>
              </a:ext>
              <a:ext uri="{C183D7F6-B498-43B3-948B-1728B52AA6E4}">
                <adec:decorative xmlns:adec="http://schemas.microsoft.com/office/drawing/2017/decorative" val="1"/>
              </a:ext>
            </a:extLst>
          </p:cNvPr>
          <p:cNvGrpSpPr/>
          <p:nvPr/>
        </p:nvGrpSpPr>
        <p:grpSpPr>
          <a:xfrm>
            <a:off x="9186210" y="3996580"/>
            <a:ext cx="984888" cy="584199"/>
            <a:chOff x="9186210" y="3996580"/>
            <a:chExt cx="984888" cy="584199"/>
          </a:xfrm>
        </p:grpSpPr>
        <p:cxnSp>
          <p:nvCxnSpPr>
            <p:cNvPr id="15" name="Straight Arrow Connector 14">
              <a:extLst>
                <a:ext uri="{FF2B5EF4-FFF2-40B4-BE49-F238E27FC236}">
                  <a16:creationId xmlns:a16="http://schemas.microsoft.com/office/drawing/2014/main" id="{3EEE68C6-A041-4546-AD76-E4C2D08355EF}"/>
                </a:ext>
              </a:extLst>
            </p:cNvPr>
            <p:cNvCxnSpPr>
              <a:cxnSpLocks/>
            </p:cNvCxnSpPr>
            <p:nvPr/>
          </p:nvCxnSpPr>
          <p:spPr>
            <a:xfrm>
              <a:off x="10171098" y="3996580"/>
              <a:ext cx="0" cy="23372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2">
              <a:extLst>
                <a:ext uri="{FF2B5EF4-FFF2-40B4-BE49-F238E27FC236}">
                  <a16:creationId xmlns:a16="http://schemas.microsoft.com/office/drawing/2014/main" id="{50C04B2C-27C4-4529-9547-77AC06D443DE}"/>
                </a:ext>
              </a:extLst>
            </p:cNvPr>
            <p:cNvSpPr/>
            <p:nvPr/>
          </p:nvSpPr>
          <p:spPr>
            <a:xfrm>
              <a:off x="9186210" y="4212520"/>
              <a:ext cx="984888" cy="3682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7" name="Rectangle Container">
            <a:extLst>
              <a:ext uri="{FF2B5EF4-FFF2-40B4-BE49-F238E27FC236}">
                <a16:creationId xmlns:a16="http://schemas.microsoft.com/office/drawing/2014/main" id="{E4C05D72-A719-4FD9-82B6-DF551428B39C}"/>
              </a:ext>
              <a:ext uri="{C183D7F6-B498-43B3-948B-1728B52AA6E4}">
                <adec:decorative xmlns:adec="http://schemas.microsoft.com/office/drawing/2017/decorative" val="1"/>
              </a:ext>
            </a:extLst>
          </p:cNvPr>
          <p:cNvSpPr/>
          <p:nvPr/>
        </p:nvSpPr>
        <p:spPr>
          <a:xfrm>
            <a:off x="9442816" y="4053147"/>
            <a:ext cx="480148"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18" name="Rectangle Container">
            <a:extLst>
              <a:ext uri="{FF2B5EF4-FFF2-40B4-BE49-F238E27FC236}">
                <a16:creationId xmlns:a16="http://schemas.microsoft.com/office/drawing/2014/main" id="{4A331176-E205-40E5-B192-FE83AF5176E6}"/>
              </a:ext>
              <a:ext uri="{C183D7F6-B498-43B3-948B-1728B52AA6E4}">
                <adec:decorative xmlns:adec="http://schemas.microsoft.com/office/drawing/2017/decorative" val="1"/>
              </a:ext>
            </a:extLst>
          </p:cNvPr>
          <p:cNvSpPr/>
          <p:nvPr/>
        </p:nvSpPr>
        <p:spPr>
          <a:xfrm>
            <a:off x="10419233" y="4053147"/>
            <a:ext cx="480148"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9" name="Rectangle Container">
            <a:extLst>
              <a:ext uri="{FF2B5EF4-FFF2-40B4-BE49-F238E27FC236}">
                <a16:creationId xmlns:a16="http://schemas.microsoft.com/office/drawing/2014/main" id="{6216359E-18FF-4C54-BF7A-C8414CEB723D}"/>
              </a:ext>
              <a:ext uri="{C183D7F6-B498-43B3-948B-1728B52AA6E4}">
                <adec:decorative xmlns:adec="http://schemas.microsoft.com/office/drawing/2017/decorative" val="1"/>
              </a:ext>
            </a:extLst>
          </p:cNvPr>
          <p:cNvSpPr/>
          <p:nvPr/>
        </p:nvSpPr>
        <p:spPr>
          <a:xfrm>
            <a:off x="1185960" y="1964438"/>
            <a:ext cx="2894496" cy="27193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Not high or Prohibitive Risk</a:t>
            </a:r>
          </a:p>
        </p:txBody>
      </p:sp>
      <p:sp>
        <p:nvSpPr>
          <p:cNvPr id="21" name="Rectangle Container">
            <a:extLst>
              <a:ext uri="{FF2B5EF4-FFF2-40B4-BE49-F238E27FC236}">
                <a16:creationId xmlns:a16="http://schemas.microsoft.com/office/drawing/2014/main" id="{687BB38F-A6E0-433E-9C42-8B77374BEEA6}"/>
              </a:ext>
              <a:ext uri="{C183D7F6-B498-43B3-948B-1728B52AA6E4}">
                <adec:decorative xmlns:adec="http://schemas.microsoft.com/office/drawing/2017/decorative" val="1"/>
              </a:ext>
            </a:extLst>
          </p:cNvPr>
          <p:cNvSpPr/>
          <p:nvPr/>
        </p:nvSpPr>
        <p:spPr>
          <a:xfrm>
            <a:off x="9052777" y="1964438"/>
            <a:ext cx="2226156" cy="105415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High or Prohibitive Risk</a:t>
            </a:r>
          </a:p>
          <a:p>
            <a:pPr marL="461963" indent="-285750" hangingPunct="0">
              <a:lnSpc>
                <a:spcPct val="90000"/>
              </a:lnSpc>
              <a:buFont typeface="Arial" panose="020B0604020202020204" pitchFamily="34" charset="0"/>
              <a:buChar char="•"/>
            </a:pPr>
            <a:r>
              <a:rPr lang="en-US" sz="1350" dirty="0">
                <a:solidFill>
                  <a:schemeClr val="bg1"/>
                </a:solidFill>
                <a:latin typeface="Lub Dub Condensed" panose="020B0506030403020204" pitchFamily="34" charset="0"/>
                <a:cs typeface="Lato"/>
              </a:rPr>
              <a:t>STS&gt;8%</a:t>
            </a:r>
          </a:p>
          <a:p>
            <a:pPr marL="461963" indent="-285750" hangingPunct="0">
              <a:lnSpc>
                <a:spcPct val="90000"/>
              </a:lnSpc>
              <a:buFont typeface="Arial" panose="020B0604020202020204" pitchFamily="34" charset="0"/>
              <a:buChar char="•"/>
            </a:pPr>
            <a:r>
              <a:rPr lang="en-US" sz="1350" dirty="0">
                <a:solidFill>
                  <a:schemeClr val="bg1"/>
                </a:solidFill>
                <a:latin typeface="Lub Dub Condensed" panose="020B0506030403020204" pitchFamily="34" charset="0"/>
                <a:cs typeface="Lato"/>
              </a:rPr>
              <a:t>&gt; 2 frailty measures or</a:t>
            </a:r>
          </a:p>
          <a:p>
            <a:pPr marL="461963" indent="-285750" hangingPunct="0">
              <a:lnSpc>
                <a:spcPct val="90000"/>
              </a:lnSpc>
              <a:buFont typeface="Arial" panose="020B0604020202020204" pitchFamily="34" charset="0"/>
              <a:buChar char="•"/>
            </a:pPr>
            <a:r>
              <a:rPr lang="en-US" sz="1350" dirty="0">
                <a:solidFill>
                  <a:schemeClr val="bg1"/>
                </a:solidFill>
                <a:latin typeface="Lub Dub Condensed" panose="020B0506030403020204" pitchFamily="34" charset="0"/>
                <a:cs typeface="Lato"/>
              </a:rPr>
              <a:t>&lt; 2 organ systems or</a:t>
            </a:r>
          </a:p>
          <a:p>
            <a:pPr marL="461963" indent="-285750" hangingPunct="0">
              <a:lnSpc>
                <a:spcPct val="90000"/>
              </a:lnSpc>
              <a:buFont typeface="Arial" panose="020B0604020202020204" pitchFamily="34" charset="0"/>
              <a:buChar char="•"/>
            </a:pPr>
            <a:r>
              <a:rPr lang="en-US" sz="1350" dirty="0">
                <a:solidFill>
                  <a:schemeClr val="bg1"/>
                </a:solidFill>
                <a:latin typeface="Lub Dub Condensed" panose="020B0506030403020204" pitchFamily="34" charset="0"/>
                <a:cs typeface="Lato"/>
              </a:rPr>
              <a:t>Procedural impediment</a:t>
            </a:r>
          </a:p>
        </p:txBody>
      </p:sp>
      <p:sp>
        <p:nvSpPr>
          <p:cNvPr id="22" name="TextBox 21">
            <a:extLst>
              <a:ext uri="{FF2B5EF4-FFF2-40B4-BE49-F238E27FC236}">
                <a16:creationId xmlns:a16="http://schemas.microsoft.com/office/drawing/2014/main" id="{27F1453A-5871-4E01-8DAD-8C8352BADA2C}"/>
              </a:ext>
              <a:ext uri="{C183D7F6-B498-43B3-948B-1728B52AA6E4}">
                <adec:decorative xmlns:adec="http://schemas.microsoft.com/office/drawing/2017/decorative" val="1"/>
              </a:ext>
            </a:extLst>
          </p:cNvPr>
          <p:cNvSpPr txBox="1"/>
          <p:nvPr/>
        </p:nvSpPr>
        <p:spPr>
          <a:xfrm>
            <a:off x="9052478" y="3621045"/>
            <a:ext cx="2242643" cy="368259"/>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marL="112713">
              <a:defRPr sz="1200" b="1">
                <a:latin typeface="Lub Dub Bold" panose="020B0803030403020204" pitchFamily="34" charset="0"/>
              </a:defRPr>
            </a:lvl1pPr>
          </a:lstStyle>
          <a:p>
            <a:pPr marL="0" algn="ctr"/>
            <a:r>
              <a:rPr lang="en-US" dirty="0"/>
              <a:t>Life expectancy with acceptable QOL &gt;1 year?</a:t>
            </a:r>
          </a:p>
        </p:txBody>
      </p:sp>
      <p:sp>
        <p:nvSpPr>
          <p:cNvPr id="23" name="TextBox 22">
            <a:extLst>
              <a:ext uri="{FF2B5EF4-FFF2-40B4-BE49-F238E27FC236}">
                <a16:creationId xmlns:a16="http://schemas.microsoft.com/office/drawing/2014/main" id="{0E70B5AD-3699-4BD0-8098-4EE6C3A985D6}"/>
              </a:ext>
              <a:ext uri="{C183D7F6-B498-43B3-948B-1728B52AA6E4}">
                <adec:decorative xmlns:adec="http://schemas.microsoft.com/office/drawing/2017/decorative" val="1"/>
              </a:ext>
            </a:extLst>
          </p:cNvPr>
          <p:cNvSpPr txBox="1"/>
          <p:nvPr/>
        </p:nvSpPr>
        <p:spPr>
          <a:xfrm>
            <a:off x="8500588" y="4636737"/>
            <a:ext cx="2226141" cy="329184"/>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marL="112713">
              <a:defRPr sz="1200" b="1">
                <a:latin typeface="Lub Dub Bold" panose="020B0803030403020204" pitchFamily="34" charset="0"/>
              </a:defRPr>
            </a:lvl1pPr>
          </a:lstStyle>
          <a:p>
            <a:pPr marL="0" algn="ctr"/>
            <a:r>
              <a:rPr lang="en-US" dirty="0"/>
              <a:t>Valve and vascular anatomy suitable for TF TAVI?</a:t>
            </a:r>
          </a:p>
        </p:txBody>
      </p:sp>
      <p:grpSp>
        <p:nvGrpSpPr>
          <p:cNvPr id="10" name="Group 9">
            <a:extLst>
              <a:ext uri="{FF2B5EF4-FFF2-40B4-BE49-F238E27FC236}">
                <a16:creationId xmlns:a16="http://schemas.microsoft.com/office/drawing/2014/main" id="{A4A1AC18-9E6B-4169-AC61-92FB2EE15101}"/>
              </a:ext>
              <a:ext uri="{C183D7F6-B498-43B3-948B-1728B52AA6E4}">
                <adec:decorative xmlns:adec="http://schemas.microsoft.com/office/drawing/2017/decorative" val="1"/>
              </a:ext>
            </a:extLst>
          </p:cNvPr>
          <p:cNvGrpSpPr/>
          <p:nvPr/>
        </p:nvGrpSpPr>
        <p:grpSpPr>
          <a:xfrm>
            <a:off x="8868466" y="4988919"/>
            <a:ext cx="2000526" cy="456357"/>
            <a:chOff x="8868466" y="4988919"/>
            <a:chExt cx="2000526" cy="456357"/>
          </a:xfrm>
        </p:grpSpPr>
        <p:cxnSp>
          <p:nvCxnSpPr>
            <p:cNvPr id="26" name="Straight Arrow Connector 25">
              <a:extLst>
                <a:ext uri="{FF2B5EF4-FFF2-40B4-BE49-F238E27FC236}">
                  <a16:creationId xmlns:a16="http://schemas.microsoft.com/office/drawing/2014/main" id="{CBC8E46E-81DB-4A05-BA19-5C1D55886C12}"/>
                </a:ext>
              </a:extLst>
            </p:cNvPr>
            <p:cNvCxnSpPr>
              <a:cxnSpLocks/>
            </p:cNvCxnSpPr>
            <p:nvPr/>
          </p:nvCxnSpPr>
          <p:spPr>
            <a:xfrm>
              <a:off x="9853354" y="4988919"/>
              <a:ext cx="0" cy="23558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Rectangle 2">
              <a:extLst>
                <a:ext uri="{FF2B5EF4-FFF2-40B4-BE49-F238E27FC236}">
                  <a16:creationId xmlns:a16="http://schemas.microsoft.com/office/drawing/2014/main" id="{0A0EEE68-D6F8-40D7-B9D7-733AEA9F0958}"/>
                </a:ext>
              </a:extLst>
            </p:cNvPr>
            <p:cNvSpPr/>
            <p:nvPr/>
          </p:nvSpPr>
          <p:spPr>
            <a:xfrm>
              <a:off x="8868466" y="5224507"/>
              <a:ext cx="2000526" cy="22076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8" name="Rectangle Container">
            <a:extLst>
              <a:ext uri="{FF2B5EF4-FFF2-40B4-BE49-F238E27FC236}">
                <a16:creationId xmlns:a16="http://schemas.microsoft.com/office/drawing/2014/main" id="{38262DF0-AA05-455A-A115-8BB182890BBB}"/>
              </a:ext>
              <a:ext uri="{C183D7F6-B498-43B3-948B-1728B52AA6E4}">
                <adec:decorative xmlns:adec="http://schemas.microsoft.com/office/drawing/2017/decorative" val="1"/>
              </a:ext>
            </a:extLst>
          </p:cNvPr>
          <p:cNvSpPr/>
          <p:nvPr/>
        </p:nvSpPr>
        <p:spPr>
          <a:xfrm>
            <a:off x="9125072" y="5065134"/>
            <a:ext cx="480148"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29" name="Rectangle Container">
            <a:extLst>
              <a:ext uri="{FF2B5EF4-FFF2-40B4-BE49-F238E27FC236}">
                <a16:creationId xmlns:a16="http://schemas.microsoft.com/office/drawing/2014/main" id="{8CD2B1C0-10D8-4A8A-9D9D-ECDCBB8C56AF}"/>
              </a:ext>
              <a:ext uri="{C183D7F6-B498-43B3-948B-1728B52AA6E4}">
                <adec:decorative xmlns:adec="http://schemas.microsoft.com/office/drawing/2017/decorative" val="1"/>
              </a:ext>
            </a:extLst>
          </p:cNvPr>
          <p:cNvSpPr/>
          <p:nvPr/>
        </p:nvSpPr>
        <p:spPr>
          <a:xfrm>
            <a:off x="10101489" y="5065134"/>
            <a:ext cx="480148"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cxnSp>
        <p:nvCxnSpPr>
          <p:cNvPr id="31" name="Straight Arrow Connector 30">
            <a:extLst>
              <a:ext uri="{FF2B5EF4-FFF2-40B4-BE49-F238E27FC236}">
                <a16:creationId xmlns:a16="http://schemas.microsoft.com/office/drawing/2014/main" id="{3CE97BA0-EF3F-4B33-B1C6-86784141FEEE}"/>
              </a:ext>
              <a:ext uri="{C183D7F6-B498-43B3-948B-1728B52AA6E4}">
                <adec:decorative xmlns:adec="http://schemas.microsoft.com/office/drawing/2017/decorative" val="1"/>
              </a:ext>
            </a:extLst>
          </p:cNvPr>
          <p:cNvCxnSpPr>
            <a:cxnSpLocks/>
          </p:cNvCxnSpPr>
          <p:nvPr/>
        </p:nvCxnSpPr>
        <p:spPr>
          <a:xfrm>
            <a:off x="6095998" y="1764948"/>
            <a:ext cx="0" cy="1994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ectangle 2">
            <a:extLst>
              <a:ext uri="{FF2B5EF4-FFF2-40B4-BE49-F238E27FC236}">
                <a16:creationId xmlns:a16="http://schemas.microsoft.com/office/drawing/2014/main" id="{194B8EC1-CD49-4B14-8723-816D7C60BF30}"/>
              </a:ext>
              <a:ext uri="{C183D7F6-B498-43B3-948B-1728B52AA6E4}">
                <adec:decorative xmlns:adec="http://schemas.microsoft.com/office/drawing/2017/decorative" val="1"/>
              </a:ext>
            </a:extLst>
          </p:cNvPr>
          <p:cNvSpPr/>
          <p:nvPr/>
        </p:nvSpPr>
        <p:spPr>
          <a:xfrm>
            <a:off x="4080456" y="2104414"/>
            <a:ext cx="1006717" cy="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Rectangle 2">
            <a:extLst>
              <a:ext uri="{FF2B5EF4-FFF2-40B4-BE49-F238E27FC236}">
                <a16:creationId xmlns:a16="http://schemas.microsoft.com/office/drawing/2014/main" id="{D555DDA5-49FA-428B-A69A-D4C60EA452A1}"/>
              </a:ext>
              <a:ext uri="{C183D7F6-B498-43B3-948B-1728B52AA6E4}">
                <adec:decorative xmlns:adec="http://schemas.microsoft.com/office/drawing/2017/decorative" val="1"/>
              </a:ext>
            </a:extLst>
          </p:cNvPr>
          <p:cNvSpPr/>
          <p:nvPr/>
        </p:nvSpPr>
        <p:spPr>
          <a:xfrm flipH="1">
            <a:off x="7103769" y="2104414"/>
            <a:ext cx="1922426" cy="4571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8" name="Straight Arrow Connector 37">
            <a:extLst>
              <a:ext uri="{FF2B5EF4-FFF2-40B4-BE49-F238E27FC236}">
                <a16:creationId xmlns:a16="http://schemas.microsoft.com/office/drawing/2014/main" id="{CD51C0AF-A160-48E6-A07C-0465639BD88E}"/>
              </a:ext>
              <a:ext uri="{C183D7F6-B498-43B3-948B-1728B52AA6E4}">
                <adec:decorative xmlns:adec="http://schemas.microsoft.com/office/drawing/2017/decorative" val="1"/>
              </a:ext>
            </a:extLst>
          </p:cNvPr>
          <p:cNvCxnSpPr>
            <a:cxnSpLocks/>
            <a:endCxn id="22" idx="0"/>
          </p:cNvCxnSpPr>
          <p:nvPr/>
        </p:nvCxnSpPr>
        <p:spPr>
          <a:xfrm>
            <a:off x="10160937" y="3037154"/>
            <a:ext cx="0" cy="5838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Rectangle Container">
            <a:extLst>
              <a:ext uri="{FF2B5EF4-FFF2-40B4-BE49-F238E27FC236}">
                <a16:creationId xmlns:a16="http://schemas.microsoft.com/office/drawing/2014/main" id="{87BA057D-BE55-4BBF-83E3-DF785187460B}"/>
              </a:ext>
              <a:ext uri="{C183D7F6-B498-43B3-948B-1728B52AA6E4}">
                <adec:decorative xmlns:adec="http://schemas.microsoft.com/office/drawing/2017/decorative" val="1"/>
              </a:ext>
            </a:extLst>
          </p:cNvPr>
          <p:cNvSpPr/>
          <p:nvPr/>
        </p:nvSpPr>
        <p:spPr>
          <a:xfrm>
            <a:off x="9937629" y="5457039"/>
            <a:ext cx="1694156" cy="220769"/>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Palliative Care (1)</a:t>
            </a:r>
          </a:p>
        </p:txBody>
      </p:sp>
      <p:sp>
        <p:nvSpPr>
          <p:cNvPr id="40" name="Rectangle Container">
            <a:extLst>
              <a:ext uri="{FF2B5EF4-FFF2-40B4-BE49-F238E27FC236}">
                <a16:creationId xmlns:a16="http://schemas.microsoft.com/office/drawing/2014/main" id="{287FAC23-9863-4775-8E5D-2A08212CDFD0}"/>
              </a:ext>
              <a:ext uri="{C183D7F6-B498-43B3-948B-1728B52AA6E4}">
                <adec:decorative xmlns:adec="http://schemas.microsoft.com/office/drawing/2017/decorative" val="1"/>
              </a:ext>
            </a:extLst>
          </p:cNvPr>
          <p:cNvSpPr/>
          <p:nvPr/>
        </p:nvSpPr>
        <p:spPr>
          <a:xfrm>
            <a:off x="8481299" y="5451440"/>
            <a:ext cx="763778" cy="220769"/>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TAVI (1)</a:t>
            </a:r>
          </a:p>
        </p:txBody>
      </p:sp>
      <p:grpSp>
        <p:nvGrpSpPr>
          <p:cNvPr id="3" name="Group 2">
            <a:extLst>
              <a:ext uri="{FF2B5EF4-FFF2-40B4-BE49-F238E27FC236}">
                <a16:creationId xmlns:a16="http://schemas.microsoft.com/office/drawing/2014/main" id="{0CB1140E-9979-4AAF-AC76-84BDB506F655}"/>
              </a:ext>
              <a:ext uri="{C183D7F6-B498-43B3-948B-1728B52AA6E4}">
                <adec:decorative xmlns:adec="http://schemas.microsoft.com/office/drawing/2017/decorative" val="1"/>
              </a:ext>
            </a:extLst>
          </p:cNvPr>
          <p:cNvGrpSpPr/>
          <p:nvPr/>
        </p:nvGrpSpPr>
        <p:grpSpPr>
          <a:xfrm>
            <a:off x="1800350" y="2671672"/>
            <a:ext cx="832862" cy="372516"/>
            <a:chOff x="1800350" y="2671672"/>
            <a:chExt cx="832862" cy="406044"/>
          </a:xfrm>
        </p:grpSpPr>
        <p:cxnSp>
          <p:nvCxnSpPr>
            <p:cNvPr id="42" name="Straight Arrow Connector 41">
              <a:extLst>
                <a:ext uri="{FF2B5EF4-FFF2-40B4-BE49-F238E27FC236}">
                  <a16:creationId xmlns:a16="http://schemas.microsoft.com/office/drawing/2014/main" id="{FEEDCAE6-0089-41CF-92D4-678FB992F8A1}"/>
                </a:ext>
              </a:extLst>
            </p:cNvPr>
            <p:cNvCxnSpPr>
              <a:cxnSpLocks/>
            </p:cNvCxnSpPr>
            <p:nvPr/>
          </p:nvCxnSpPr>
          <p:spPr>
            <a:xfrm flipH="1">
              <a:off x="2633208" y="2671672"/>
              <a:ext cx="4" cy="17806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Rectangle 2">
              <a:extLst>
                <a:ext uri="{FF2B5EF4-FFF2-40B4-BE49-F238E27FC236}">
                  <a16:creationId xmlns:a16="http://schemas.microsoft.com/office/drawing/2014/main" id="{7F5F65C0-C9A8-4CAB-9486-748FD647B413}"/>
                </a:ext>
              </a:extLst>
            </p:cNvPr>
            <p:cNvSpPr/>
            <p:nvPr/>
          </p:nvSpPr>
          <p:spPr>
            <a:xfrm>
              <a:off x="1800350" y="2829350"/>
              <a:ext cx="832862" cy="24836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4" name="Rectangle Container">
            <a:extLst>
              <a:ext uri="{FF2B5EF4-FFF2-40B4-BE49-F238E27FC236}">
                <a16:creationId xmlns:a16="http://schemas.microsoft.com/office/drawing/2014/main" id="{E7404FCB-F128-40DE-950B-C7C98F2EBA62}"/>
              </a:ext>
              <a:ext uri="{C183D7F6-B498-43B3-948B-1728B52AA6E4}">
                <adec:decorative xmlns:adec="http://schemas.microsoft.com/office/drawing/2017/decorative" val="1"/>
              </a:ext>
            </a:extLst>
          </p:cNvPr>
          <p:cNvSpPr/>
          <p:nvPr/>
        </p:nvSpPr>
        <p:spPr>
          <a:xfrm>
            <a:off x="1911213" y="2720961"/>
            <a:ext cx="480148" cy="208127"/>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46" name="TextBox 45">
            <a:extLst>
              <a:ext uri="{FF2B5EF4-FFF2-40B4-BE49-F238E27FC236}">
                <a16:creationId xmlns:a16="http://schemas.microsoft.com/office/drawing/2014/main" id="{42DCE1A0-3999-4A2A-AC0D-83BE16628122}"/>
              </a:ext>
              <a:ext uri="{C183D7F6-B498-43B3-948B-1728B52AA6E4}">
                <adec:decorative xmlns:adec="http://schemas.microsoft.com/office/drawing/2017/decorative" val="1"/>
              </a:ext>
            </a:extLst>
          </p:cNvPr>
          <p:cNvSpPr txBox="1"/>
          <p:nvPr/>
        </p:nvSpPr>
        <p:spPr>
          <a:xfrm>
            <a:off x="1185960" y="2452430"/>
            <a:ext cx="2894496" cy="187043"/>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marL="112713">
              <a:defRPr sz="1200" b="1">
                <a:latin typeface="Lub Dub Bold" panose="020B0803030403020204" pitchFamily="34" charset="0"/>
              </a:defRPr>
            </a:lvl1pPr>
          </a:lstStyle>
          <a:p>
            <a:pPr marL="0" algn="ctr"/>
            <a:r>
              <a:rPr lang="en-US" dirty="0"/>
              <a:t>Amenable for VKA Anticoagulation?</a:t>
            </a:r>
          </a:p>
        </p:txBody>
      </p:sp>
      <p:sp>
        <p:nvSpPr>
          <p:cNvPr id="50" name="Rectangle Container">
            <a:extLst>
              <a:ext uri="{FF2B5EF4-FFF2-40B4-BE49-F238E27FC236}">
                <a16:creationId xmlns:a16="http://schemas.microsoft.com/office/drawing/2014/main" id="{A6F810F9-829E-47B1-B20E-FBEDCD943446}"/>
              </a:ext>
              <a:ext uri="{C183D7F6-B498-43B3-948B-1728B52AA6E4}">
                <adec:decorative xmlns:adec="http://schemas.microsoft.com/office/drawing/2017/decorative" val="1"/>
              </a:ext>
            </a:extLst>
          </p:cNvPr>
          <p:cNvSpPr/>
          <p:nvPr/>
        </p:nvSpPr>
        <p:spPr>
          <a:xfrm>
            <a:off x="7069397" y="5447385"/>
            <a:ext cx="998922" cy="220769"/>
          </a:xfrm>
          <a:prstGeom prst="rect">
            <a:avLst/>
          </a:prstGeom>
          <a:solidFill>
            <a:srgbClr val="F0DB10"/>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SAVR (2a)</a:t>
            </a:r>
          </a:p>
        </p:txBody>
      </p:sp>
      <p:sp>
        <p:nvSpPr>
          <p:cNvPr id="51" name="Rectangle Container">
            <a:extLst>
              <a:ext uri="{FF2B5EF4-FFF2-40B4-BE49-F238E27FC236}">
                <a16:creationId xmlns:a16="http://schemas.microsoft.com/office/drawing/2014/main" id="{12CF5A4B-FE56-4F42-B53D-8A210B2C3A2F}"/>
              </a:ext>
              <a:ext uri="{C183D7F6-B498-43B3-948B-1728B52AA6E4}">
                <adec:decorative xmlns:adec="http://schemas.microsoft.com/office/drawing/2017/decorative" val="1"/>
              </a:ext>
            </a:extLst>
          </p:cNvPr>
          <p:cNvSpPr/>
          <p:nvPr/>
        </p:nvSpPr>
        <p:spPr>
          <a:xfrm>
            <a:off x="7069397" y="5174609"/>
            <a:ext cx="998922" cy="220769"/>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TF TAVI (1)</a:t>
            </a:r>
          </a:p>
        </p:txBody>
      </p:sp>
      <p:sp>
        <p:nvSpPr>
          <p:cNvPr id="52" name="Rectangle Container">
            <a:extLst>
              <a:ext uri="{FF2B5EF4-FFF2-40B4-BE49-F238E27FC236}">
                <a16:creationId xmlns:a16="http://schemas.microsoft.com/office/drawing/2014/main" id="{C8D0EB66-F532-4724-892F-4379BC046C4E}"/>
              </a:ext>
              <a:ext uri="{C183D7F6-B498-43B3-948B-1728B52AA6E4}">
                <adec:decorative xmlns:adec="http://schemas.microsoft.com/office/drawing/2017/decorative" val="1"/>
              </a:ext>
            </a:extLst>
          </p:cNvPr>
          <p:cNvSpPr/>
          <p:nvPr/>
        </p:nvSpPr>
        <p:spPr>
          <a:xfrm>
            <a:off x="5994956" y="5447385"/>
            <a:ext cx="998922" cy="220769"/>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TF TAVI (1)</a:t>
            </a:r>
          </a:p>
        </p:txBody>
      </p:sp>
      <p:sp>
        <p:nvSpPr>
          <p:cNvPr id="53" name="Rectangle Container">
            <a:extLst>
              <a:ext uri="{FF2B5EF4-FFF2-40B4-BE49-F238E27FC236}">
                <a16:creationId xmlns:a16="http://schemas.microsoft.com/office/drawing/2014/main" id="{C6AD16DB-97F5-41A8-8EB1-A0A16740F028}"/>
              </a:ext>
              <a:ext uri="{C183D7F6-B498-43B3-948B-1728B52AA6E4}">
                <adec:decorative xmlns:adec="http://schemas.microsoft.com/office/drawing/2017/decorative" val="1"/>
              </a:ext>
            </a:extLst>
          </p:cNvPr>
          <p:cNvSpPr/>
          <p:nvPr/>
        </p:nvSpPr>
        <p:spPr>
          <a:xfrm>
            <a:off x="5994956" y="5174609"/>
            <a:ext cx="998922" cy="220769"/>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SAVR (1)</a:t>
            </a:r>
          </a:p>
        </p:txBody>
      </p:sp>
      <p:sp>
        <p:nvSpPr>
          <p:cNvPr id="54" name="Rectangle Container">
            <a:extLst>
              <a:ext uri="{FF2B5EF4-FFF2-40B4-BE49-F238E27FC236}">
                <a16:creationId xmlns:a16="http://schemas.microsoft.com/office/drawing/2014/main" id="{E56462E3-5B3E-483A-B925-EE589531EE2B}"/>
              </a:ext>
              <a:ext uri="{C183D7F6-B498-43B3-948B-1728B52AA6E4}">
                <adec:decorative xmlns:adec="http://schemas.microsoft.com/office/drawing/2017/decorative" val="1"/>
              </a:ext>
            </a:extLst>
          </p:cNvPr>
          <p:cNvSpPr/>
          <p:nvPr/>
        </p:nvSpPr>
        <p:spPr>
          <a:xfrm>
            <a:off x="4037103" y="5180921"/>
            <a:ext cx="1882334" cy="212898"/>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SAVR (1)</a:t>
            </a:r>
          </a:p>
        </p:txBody>
      </p:sp>
      <p:sp>
        <p:nvSpPr>
          <p:cNvPr id="55" name="Rectangle Container">
            <a:extLst>
              <a:ext uri="{FF2B5EF4-FFF2-40B4-BE49-F238E27FC236}">
                <a16:creationId xmlns:a16="http://schemas.microsoft.com/office/drawing/2014/main" id="{F8E6B3B6-4E5C-4512-ACC9-25179AFC2D1E}"/>
              </a:ext>
              <a:ext uri="{C183D7F6-B498-43B3-948B-1728B52AA6E4}">
                <adec:decorative xmlns:adec="http://schemas.microsoft.com/office/drawing/2017/decorative" val="1"/>
              </a:ext>
            </a:extLst>
          </p:cNvPr>
          <p:cNvSpPr/>
          <p:nvPr/>
        </p:nvSpPr>
        <p:spPr>
          <a:xfrm>
            <a:off x="342683" y="3981781"/>
            <a:ext cx="1806083" cy="1686374"/>
          </a:xfrm>
          <a:prstGeom prst="rect">
            <a:avLst/>
          </a:prstGeom>
          <a:solidFill>
            <a:srgbClr val="46A547"/>
          </a:solidFill>
          <a:ln w="25400">
            <a:noFill/>
          </a:ln>
        </p:spPr>
        <p:txBody>
          <a:bodyPr spcFirstLastPara="0" lIns="0" tIns="91440" rIns="0" bIns="0" anchor="t"/>
          <a:lstStyle/>
          <a:p>
            <a:pPr algn="ctr" hangingPunct="0">
              <a:lnSpc>
                <a:spcPct val="90000"/>
              </a:lnSpc>
            </a:pPr>
            <a:r>
              <a:rPr lang="en-US" sz="1350" dirty="0">
                <a:latin typeface="Lub Dub Bold" panose="020B0803030403020204" pitchFamily="34" charset="0"/>
                <a:cs typeface="Lato"/>
              </a:rPr>
              <a:t>SAVR</a:t>
            </a:r>
          </a:p>
        </p:txBody>
      </p:sp>
      <p:sp>
        <p:nvSpPr>
          <p:cNvPr id="56" name="Rectangle Container">
            <a:extLst>
              <a:ext uri="{FF2B5EF4-FFF2-40B4-BE49-F238E27FC236}">
                <a16:creationId xmlns:a16="http://schemas.microsoft.com/office/drawing/2014/main" id="{88660204-1389-410D-9D8F-80A1A2D55CB8}"/>
              </a:ext>
              <a:ext uri="{C183D7F6-B498-43B3-948B-1728B52AA6E4}">
                <adec:decorative xmlns:adec="http://schemas.microsoft.com/office/drawing/2017/decorative" val="1"/>
              </a:ext>
            </a:extLst>
          </p:cNvPr>
          <p:cNvSpPr/>
          <p:nvPr/>
        </p:nvSpPr>
        <p:spPr>
          <a:xfrm>
            <a:off x="7198630" y="4776911"/>
            <a:ext cx="720416" cy="202176"/>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b="1" dirty="0">
                <a:latin typeface="Lub Dub Bold" panose="020B0803030403020204" pitchFamily="34" charset="0"/>
              </a:rPr>
              <a:t>Age &gt;80</a:t>
            </a:r>
          </a:p>
        </p:txBody>
      </p:sp>
      <p:cxnSp>
        <p:nvCxnSpPr>
          <p:cNvPr id="57" name="Straight Arrow Connector 56">
            <a:extLst>
              <a:ext uri="{FF2B5EF4-FFF2-40B4-BE49-F238E27FC236}">
                <a16:creationId xmlns:a16="http://schemas.microsoft.com/office/drawing/2014/main" id="{E375A119-941D-46DB-805A-5FA35BF35D39}"/>
              </a:ext>
              <a:ext uri="{C183D7F6-B498-43B3-948B-1728B52AA6E4}">
                <adec:decorative xmlns:adec="http://schemas.microsoft.com/office/drawing/2017/decorative" val="1"/>
              </a:ext>
            </a:extLst>
          </p:cNvPr>
          <p:cNvCxnSpPr>
            <a:cxnSpLocks/>
          </p:cNvCxnSpPr>
          <p:nvPr/>
        </p:nvCxnSpPr>
        <p:spPr>
          <a:xfrm>
            <a:off x="7562359" y="4988919"/>
            <a:ext cx="0" cy="1994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Rectangle Container">
            <a:extLst>
              <a:ext uri="{FF2B5EF4-FFF2-40B4-BE49-F238E27FC236}">
                <a16:creationId xmlns:a16="http://schemas.microsoft.com/office/drawing/2014/main" id="{34AA8391-5AEC-49CE-9F58-C49E745B0A96}"/>
              </a:ext>
              <a:ext uri="{C183D7F6-B498-43B3-948B-1728B52AA6E4}">
                <adec:decorative xmlns:adec="http://schemas.microsoft.com/office/drawing/2017/decorative" val="1"/>
              </a:ext>
            </a:extLst>
          </p:cNvPr>
          <p:cNvSpPr/>
          <p:nvPr/>
        </p:nvSpPr>
        <p:spPr>
          <a:xfrm>
            <a:off x="6015531" y="4812983"/>
            <a:ext cx="1020696" cy="202176"/>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b="1" dirty="0">
                <a:latin typeface="Lub Dub Bold" panose="020B0803030403020204" pitchFamily="34" charset="0"/>
              </a:rPr>
              <a:t>Age 65 to 80</a:t>
            </a:r>
          </a:p>
        </p:txBody>
      </p:sp>
      <p:cxnSp>
        <p:nvCxnSpPr>
          <p:cNvPr id="59" name="Straight Arrow Connector 58">
            <a:extLst>
              <a:ext uri="{FF2B5EF4-FFF2-40B4-BE49-F238E27FC236}">
                <a16:creationId xmlns:a16="http://schemas.microsoft.com/office/drawing/2014/main" id="{3581FA61-4E34-435F-8259-30C3E7DB874B}"/>
              </a:ext>
              <a:ext uri="{C183D7F6-B498-43B3-948B-1728B52AA6E4}">
                <adec:decorative xmlns:adec="http://schemas.microsoft.com/office/drawing/2017/decorative" val="1"/>
              </a:ext>
            </a:extLst>
          </p:cNvPr>
          <p:cNvCxnSpPr>
            <a:cxnSpLocks/>
          </p:cNvCxnSpPr>
          <p:nvPr/>
        </p:nvCxnSpPr>
        <p:spPr>
          <a:xfrm>
            <a:off x="6490971" y="4980527"/>
            <a:ext cx="0" cy="1994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Rectangle Container">
            <a:extLst>
              <a:ext uri="{FF2B5EF4-FFF2-40B4-BE49-F238E27FC236}">
                <a16:creationId xmlns:a16="http://schemas.microsoft.com/office/drawing/2014/main" id="{F5A4360B-409D-4C9D-9FEB-1DD646301F6F}"/>
              </a:ext>
              <a:ext uri="{C183D7F6-B498-43B3-948B-1728B52AA6E4}">
                <adec:decorative xmlns:adec="http://schemas.microsoft.com/office/drawing/2017/decorative" val="1"/>
              </a:ext>
            </a:extLst>
          </p:cNvPr>
          <p:cNvSpPr/>
          <p:nvPr/>
        </p:nvSpPr>
        <p:spPr>
          <a:xfrm>
            <a:off x="5046980" y="4767624"/>
            <a:ext cx="720416" cy="202176"/>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b="1" dirty="0">
                <a:latin typeface="Lub Dub Bold" panose="020B0803030403020204" pitchFamily="34" charset="0"/>
              </a:rPr>
              <a:t>Age &lt; 65</a:t>
            </a:r>
          </a:p>
        </p:txBody>
      </p:sp>
      <p:cxnSp>
        <p:nvCxnSpPr>
          <p:cNvPr id="61" name="Straight Arrow Connector 60">
            <a:extLst>
              <a:ext uri="{FF2B5EF4-FFF2-40B4-BE49-F238E27FC236}">
                <a16:creationId xmlns:a16="http://schemas.microsoft.com/office/drawing/2014/main" id="{5D7E5F1B-FAE4-4A4A-853E-4AEF352B98AE}"/>
              </a:ext>
              <a:ext uri="{C183D7F6-B498-43B3-948B-1728B52AA6E4}">
                <adec:decorative xmlns:adec="http://schemas.microsoft.com/office/drawing/2017/decorative" val="1"/>
              </a:ext>
            </a:extLst>
          </p:cNvPr>
          <p:cNvCxnSpPr>
            <a:cxnSpLocks/>
          </p:cNvCxnSpPr>
          <p:nvPr/>
        </p:nvCxnSpPr>
        <p:spPr>
          <a:xfrm>
            <a:off x="5410709" y="4979632"/>
            <a:ext cx="0" cy="1994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01957DDF-D464-4DC2-9DF5-8B5ED9A7B6B2}"/>
              </a:ext>
              <a:ext uri="{C183D7F6-B498-43B3-948B-1728B52AA6E4}">
                <adec:decorative xmlns:adec="http://schemas.microsoft.com/office/drawing/2017/decorative" val="1"/>
              </a:ext>
            </a:extLst>
          </p:cNvPr>
          <p:cNvGrpSpPr/>
          <p:nvPr/>
        </p:nvGrpSpPr>
        <p:grpSpPr>
          <a:xfrm>
            <a:off x="5410709" y="4174020"/>
            <a:ext cx="2151650" cy="578896"/>
            <a:chOff x="5410709" y="4174020"/>
            <a:chExt cx="2151650" cy="578896"/>
          </a:xfrm>
        </p:grpSpPr>
        <p:sp>
          <p:nvSpPr>
            <p:cNvPr id="64" name="Rectangle 2">
              <a:extLst>
                <a:ext uri="{FF2B5EF4-FFF2-40B4-BE49-F238E27FC236}">
                  <a16:creationId xmlns:a16="http://schemas.microsoft.com/office/drawing/2014/main" id="{9D3DA1BC-F770-48E5-B5E5-E1E0EA3184EB}"/>
                </a:ext>
              </a:extLst>
            </p:cNvPr>
            <p:cNvSpPr/>
            <p:nvPr/>
          </p:nvSpPr>
          <p:spPr>
            <a:xfrm>
              <a:off x="5410709" y="4522161"/>
              <a:ext cx="2151650" cy="22076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5" name="Straight Arrow Connector 64">
              <a:extLst>
                <a:ext uri="{FF2B5EF4-FFF2-40B4-BE49-F238E27FC236}">
                  <a16:creationId xmlns:a16="http://schemas.microsoft.com/office/drawing/2014/main" id="{342E9D6B-7ACE-48D6-A991-EB1262E643E9}"/>
                </a:ext>
              </a:extLst>
            </p:cNvPr>
            <p:cNvCxnSpPr>
              <a:cxnSpLocks/>
            </p:cNvCxnSpPr>
            <p:nvPr/>
          </p:nvCxnSpPr>
          <p:spPr>
            <a:xfrm>
              <a:off x="6486053" y="4174020"/>
              <a:ext cx="0" cy="57889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67" name="Rectangle Container">
            <a:extLst>
              <a:ext uri="{FF2B5EF4-FFF2-40B4-BE49-F238E27FC236}">
                <a16:creationId xmlns:a16="http://schemas.microsoft.com/office/drawing/2014/main" id="{95FD50B4-CF9D-4B1D-9563-128851B65E91}"/>
              </a:ext>
              <a:ext uri="{C183D7F6-B498-43B3-948B-1728B52AA6E4}">
                <adec:decorative xmlns:adec="http://schemas.microsoft.com/office/drawing/2017/decorative" val="1"/>
              </a:ext>
            </a:extLst>
          </p:cNvPr>
          <p:cNvSpPr/>
          <p:nvPr/>
        </p:nvSpPr>
        <p:spPr>
          <a:xfrm>
            <a:off x="5351300" y="3020748"/>
            <a:ext cx="1527245" cy="208204"/>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Bioprosthetic (1)</a:t>
            </a:r>
          </a:p>
        </p:txBody>
      </p:sp>
      <p:sp>
        <p:nvSpPr>
          <p:cNvPr id="71" name="Rectangle Container">
            <a:extLst>
              <a:ext uri="{FF2B5EF4-FFF2-40B4-BE49-F238E27FC236}">
                <a16:creationId xmlns:a16="http://schemas.microsoft.com/office/drawing/2014/main" id="{B1149872-EF0E-46F4-A8A4-9635EBDB71AF}"/>
              </a:ext>
              <a:ext uri="{C183D7F6-B498-43B3-948B-1728B52AA6E4}">
                <adec:decorative xmlns:adec="http://schemas.microsoft.com/office/drawing/2017/decorative" val="1"/>
              </a:ext>
            </a:extLst>
          </p:cNvPr>
          <p:cNvSpPr/>
          <p:nvPr/>
        </p:nvSpPr>
        <p:spPr>
          <a:xfrm>
            <a:off x="2499738" y="3567373"/>
            <a:ext cx="720416" cy="179447"/>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b="1" dirty="0">
                <a:latin typeface="Lub Dub Bold" panose="020B0803030403020204" pitchFamily="34" charset="0"/>
              </a:rPr>
              <a:t>&gt;65</a:t>
            </a:r>
          </a:p>
        </p:txBody>
      </p:sp>
      <p:sp>
        <p:nvSpPr>
          <p:cNvPr id="73" name="Rectangle Container">
            <a:extLst>
              <a:ext uri="{FF2B5EF4-FFF2-40B4-BE49-F238E27FC236}">
                <a16:creationId xmlns:a16="http://schemas.microsoft.com/office/drawing/2014/main" id="{F4CA91E2-9BA4-4BFE-A8F4-D704D2A624A6}"/>
              </a:ext>
              <a:ext uri="{C183D7F6-B498-43B3-948B-1728B52AA6E4}">
                <adec:decorative xmlns:adec="http://schemas.microsoft.com/office/drawing/2017/decorative" val="1"/>
              </a:ext>
            </a:extLst>
          </p:cNvPr>
          <p:cNvSpPr/>
          <p:nvPr/>
        </p:nvSpPr>
        <p:spPr>
          <a:xfrm>
            <a:off x="1428350" y="3558981"/>
            <a:ext cx="720416" cy="179447"/>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b="1" dirty="0">
                <a:latin typeface="Lub Dub Bold" panose="020B0803030403020204" pitchFamily="34" charset="0"/>
              </a:rPr>
              <a:t>50-65</a:t>
            </a:r>
          </a:p>
        </p:txBody>
      </p:sp>
      <p:sp>
        <p:nvSpPr>
          <p:cNvPr id="75" name="Rectangle Container">
            <a:extLst>
              <a:ext uri="{FF2B5EF4-FFF2-40B4-BE49-F238E27FC236}">
                <a16:creationId xmlns:a16="http://schemas.microsoft.com/office/drawing/2014/main" id="{A195C048-1457-4CF4-AFFD-EB7E064E4C2B}"/>
              </a:ext>
              <a:ext uri="{C183D7F6-B498-43B3-948B-1728B52AA6E4}">
                <adec:decorative xmlns:adec="http://schemas.microsoft.com/office/drawing/2017/decorative" val="1"/>
              </a:ext>
            </a:extLst>
          </p:cNvPr>
          <p:cNvSpPr/>
          <p:nvPr/>
        </p:nvSpPr>
        <p:spPr>
          <a:xfrm>
            <a:off x="348088" y="3558086"/>
            <a:ext cx="720416" cy="179447"/>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b="1" dirty="0">
                <a:latin typeface="Lub Dub Bold" panose="020B0803030403020204" pitchFamily="34" charset="0"/>
              </a:rPr>
              <a:t>&lt;50</a:t>
            </a:r>
          </a:p>
        </p:txBody>
      </p:sp>
      <p:cxnSp>
        <p:nvCxnSpPr>
          <p:cNvPr id="74" name="Straight Arrow Connector 73">
            <a:extLst>
              <a:ext uri="{FF2B5EF4-FFF2-40B4-BE49-F238E27FC236}">
                <a16:creationId xmlns:a16="http://schemas.microsoft.com/office/drawing/2014/main" id="{11C1CF6A-2144-4748-8B60-8D1E01F0D569}"/>
              </a:ext>
              <a:ext uri="{C183D7F6-B498-43B3-948B-1728B52AA6E4}">
                <adec:decorative xmlns:adec="http://schemas.microsoft.com/office/drawing/2017/decorative" val="1"/>
              </a:ext>
            </a:extLst>
          </p:cNvPr>
          <p:cNvCxnSpPr>
            <a:cxnSpLocks/>
          </p:cNvCxnSpPr>
          <p:nvPr/>
        </p:nvCxnSpPr>
        <p:spPr>
          <a:xfrm>
            <a:off x="1792079" y="3756137"/>
            <a:ext cx="0" cy="6301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DE4CE62B-4382-4056-828D-584CB2258F1F}"/>
              </a:ext>
              <a:ext uri="{C183D7F6-B498-43B3-948B-1728B52AA6E4}">
                <adec:decorative xmlns:adec="http://schemas.microsoft.com/office/drawing/2017/decorative" val="1"/>
              </a:ext>
            </a:extLst>
          </p:cNvPr>
          <p:cNvCxnSpPr>
            <a:cxnSpLocks/>
          </p:cNvCxnSpPr>
          <p:nvPr/>
        </p:nvCxnSpPr>
        <p:spPr>
          <a:xfrm>
            <a:off x="711817" y="3753797"/>
            <a:ext cx="0" cy="52151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Rectangle 2">
            <a:extLst>
              <a:ext uri="{FF2B5EF4-FFF2-40B4-BE49-F238E27FC236}">
                <a16:creationId xmlns:a16="http://schemas.microsoft.com/office/drawing/2014/main" id="{80D6F9D3-7960-4AB1-9B61-776368CC1397}"/>
              </a:ext>
              <a:ext uri="{C183D7F6-B498-43B3-948B-1728B52AA6E4}">
                <adec:decorative xmlns:adec="http://schemas.microsoft.com/office/drawing/2017/decorative" val="1"/>
              </a:ext>
            </a:extLst>
          </p:cNvPr>
          <p:cNvSpPr/>
          <p:nvPr/>
        </p:nvSpPr>
        <p:spPr>
          <a:xfrm>
            <a:off x="711817" y="3347050"/>
            <a:ext cx="2151650" cy="19772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9" name="Rectangle Container">
            <a:extLst>
              <a:ext uri="{FF2B5EF4-FFF2-40B4-BE49-F238E27FC236}">
                <a16:creationId xmlns:a16="http://schemas.microsoft.com/office/drawing/2014/main" id="{114BA419-5552-4C92-8D28-481AF0B977C0}"/>
              </a:ext>
              <a:ext uri="{C183D7F6-B498-43B3-948B-1728B52AA6E4}">
                <adec:decorative xmlns:adec="http://schemas.microsoft.com/office/drawing/2017/decorative" val="1"/>
              </a:ext>
            </a:extLst>
          </p:cNvPr>
          <p:cNvSpPr/>
          <p:nvPr/>
        </p:nvSpPr>
        <p:spPr>
          <a:xfrm>
            <a:off x="1545494" y="3041966"/>
            <a:ext cx="471256" cy="189583"/>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b="1" dirty="0">
                <a:latin typeface="Lub Dub Bold" panose="020B0803030403020204" pitchFamily="34" charset="0"/>
              </a:rPr>
              <a:t>Age</a:t>
            </a:r>
          </a:p>
        </p:txBody>
      </p:sp>
      <p:sp>
        <p:nvSpPr>
          <p:cNvPr id="80" name="TextBox 79">
            <a:extLst>
              <a:ext uri="{FF2B5EF4-FFF2-40B4-BE49-F238E27FC236}">
                <a16:creationId xmlns:a16="http://schemas.microsoft.com/office/drawing/2014/main" id="{57AC9A10-393F-4A5F-A4B1-D2B92BDFA899}"/>
              </a:ext>
              <a:ext uri="{C183D7F6-B498-43B3-948B-1728B52AA6E4}">
                <adec:decorative xmlns:adec="http://schemas.microsoft.com/office/drawing/2017/decorative" val="1"/>
              </a:ext>
            </a:extLst>
          </p:cNvPr>
          <p:cNvSpPr txBox="1"/>
          <p:nvPr/>
        </p:nvSpPr>
        <p:spPr>
          <a:xfrm>
            <a:off x="4332793" y="3703808"/>
            <a:ext cx="3557368" cy="591673"/>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a:defRPr sz="1200" b="1">
                <a:latin typeface="Lub Dub Bold" panose="020B0803030403020204" pitchFamily="34" charset="0"/>
              </a:defRPr>
            </a:lvl1pPr>
          </a:lstStyle>
          <a:p>
            <a:r>
              <a:rPr lang="en-US" dirty="0"/>
              <a:t>Symptomatic severe AS (D1,D2, D3) OR asymptomatic severe AS with LVEF &lt; 50% and anatomy suitable for TF TAVI? (Individualize)</a:t>
            </a:r>
          </a:p>
        </p:txBody>
      </p:sp>
      <p:cxnSp>
        <p:nvCxnSpPr>
          <p:cNvPr id="81" name="Straight Arrow Connector 80">
            <a:extLst>
              <a:ext uri="{FF2B5EF4-FFF2-40B4-BE49-F238E27FC236}">
                <a16:creationId xmlns:a16="http://schemas.microsoft.com/office/drawing/2014/main" id="{40F268B3-E625-47D4-86E3-DAFB29B16EC3}"/>
              </a:ext>
              <a:ext uri="{C183D7F6-B498-43B3-948B-1728B52AA6E4}">
                <adec:decorative xmlns:adec="http://schemas.microsoft.com/office/drawing/2017/decorative" val="1"/>
              </a:ext>
            </a:extLst>
          </p:cNvPr>
          <p:cNvCxnSpPr>
            <a:cxnSpLocks/>
          </p:cNvCxnSpPr>
          <p:nvPr/>
        </p:nvCxnSpPr>
        <p:spPr>
          <a:xfrm flipH="1">
            <a:off x="6062539" y="3228952"/>
            <a:ext cx="3446" cy="47485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7C30C5E1-EAF8-456C-8A69-F67D9A0106C1}"/>
              </a:ext>
              <a:ext uri="{C183D7F6-B498-43B3-948B-1728B52AA6E4}">
                <adec:decorative xmlns:adec="http://schemas.microsoft.com/office/drawing/2017/decorative" val="1"/>
              </a:ext>
            </a:extLst>
          </p:cNvPr>
          <p:cNvCxnSpPr>
            <a:cxnSpLocks/>
          </p:cNvCxnSpPr>
          <p:nvPr/>
        </p:nvCxnSpPr>
        <p:spPr>
          <a:xfrm>
            <a:off x="2633208" y="2236377"/>
            <a:ext cx="0" cy="1994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 name="Rectangle Container">
            <a:extLst>
              <a:ext uri="{FF2B5EF4-FFF2-40B4-BE49-F238E27FC236}">
                <a16:creationId xmlns:a16="http://schemas.microsoft.com/office/drawing/2014/main" id="{215C34A1-BAC7-4086-8420-1ACAD6BB3E5B}"/>
              </a:ext>
              <a:ext uri="{C183D7F6-B498-43B3-948B-1728B52AA6E4}">
                <adec:decorative xmlns:adec="http://schemas.microsoft.com/office/drawing/2017/decorative" val="1"/>
              </a:ext>
            </a:extLst>
          </p:cNvPr>
          <p:cNvSpPr/>
          <p:nvPr/>
        </p:nvSpPr>
        <p:spPr>
          <a:xfrm>
            <a:off x="1323008" y="4386311"/>
            <a:ext cx="1176729" cy="805082"/>
          </a:xfrm>
          <a:prstGeom prst="rect">
            <a:avLst/>
          </a:prstGeom>
          <a:solidFill>
            <a:srgbClr val="F0DB10"/>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Mechanical </a:t>
            </a:r>
          </a:p>
          <a:p>
            <a:pPr algn="ctr" hangingPunct="0">
              <a:lnSpc>
                <a:spcPct val="90000"/>
              </a:lnSpc>
            </a:pPr>
            <a:r>
              <a:rPr lang="en-US" sz="1350" dirty="0">
                <a:latin typeface="Lub Dub Bold" panose="020B0803030403020204" pitchFamily="34" charset="0"/>
                <a:cs typeface="Lato"/>
              </a:rPr>
              <a:t>or Bioprosthetic (2a)</a:t>
            </a:r>
          </a:p>
        </p:txBody>
      </p:sp>
      <p:sp>
        <p:nvSpPr>
          <p:cNvPr id="96" name="Rectangle Container">
            <a:extLst>
              <a:ext uri="{FF2B5EF4-FFF2-40B4-BE49-F238E27FC236}">
                <a16:creationId xmlns:a16="http://schemas.microsoft.com/office/drawing/2014/main" id="{3E294E48-5EF6-41D8-8B8C-AAA230E2EA8F}"/>
              </a:ext>
              <a:ext uri="{C183D7F6-B498-43B3-948B-1728B52AA6E4}">
                <adec:decorative xmlns:adec="http://schemas.microsoft.com/office/drawing/2017/decorative" val="1"/>
              </a:ext>
            </a:extLst>
          </p:cNvPr>
          <p:cNvSpPr/>
          <p:nvPr/>
        </p:nvSpPr>
        <p:spPr>
          <a:xfrm>
            <a:off x="249628" y="4278593"/>
            <a:ext cx="998922" cy="516561"/>
          </a:xfrm>
          <a:prstGeom prst="rect">
            <a:avLst/>
          </a:prstGeom>
          <a:solidFill>
            <a:srgbClr val="F0DB10"/>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rPr>
              <a:t>Mechanical </a:t>
            </a:r>
          </a:p>
          <a:p>
            <a:pPr algn="ctr" hangingPunct="0">
              <a:lnSpc>
                <a:spcPct val="90000"/>
              </a:lnSpc>
            </a:pPr>
            <a:r>
              <a:rPr lang="en-US" sz="1350" dirty="0">
                <a:latin typeface="Lub Dub Bold" panose="020B0803030403020204" pitchFamily="34" charset="0"/>
              </a:rPr>
              <a:t>AVR (2a)</a:t>
            </a:r>
          </a:p>
        </p:txBody>
      </p:sp>
      <p:sp>
        <p:nvSpPr>
          <p:cNvPr id="99" name="Rectangle Container">
            <a:extLst>
              <a:ext uri="{FF2B5EF4-FFF2-40B4-BE49-F238E27FC236}">
                <a16:creationId xmlns:a16="http://schemas.microsoft.com/office/drawing/2014/main" id="{13EF3E58-E493-441B-91F0-883A15DE8DB9}"/>
              </a:ext>
              <a:ext uri="{C183D7F6-B498-43B3-948B-1728B52AA6E4}">
                <adec:decorative xmlns:adec="http://schemas.microsoft.com/office/drawing/2017/decorative" val="1"/>
              </a:ext>
            </a:extLst>
          </p:cNvPr>
          <p:cNvSpPr/>
          <p:nvPr/>
        </p:nvSpPr>
        <p:spPr>
          <a:xfrm>
            <a:off x="246802" y="4884219"/>
            <a:ext cx="1001748" cy="640207"/>
          </a:xfrm>
          <a:prstGeom prst="rect">
            <a:avLst/>
          </a:prstGeom>
          <a:solidFill>
            <a:srgbClr val="F99B1D"/>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rPr>
              <a:t>Pulmonic </a:t>
            </a:r>
          </a:p>
          <a:p>
            <a:pPr algn="ctr" hangingPunct="0">
              <a:lnSpc>
                <a:spcPct val="90000"/>
              </a:lnSpc>
            </a:pPr>
            <a:r>
              <a:rPr lang="en-US" sz="1350" dirty="0">
                <a:latin typeface="Lub Dub Bold" panose="020B0803030403020204" pitchFamily="34" charset="0"/>
              </a:rPr>
              <a:t>autograft </a:t>
            </a:r>
          </a:p>
          <a:p>
            <a:pPr algn="ctr" hangingPunct="0">
              <a:lnSpc>
                <a:spcPct val="90000"/>
              </a:lnSpc>
            </a:pPr>
            <a:r>
              <a:rPr lang="en-US" sz="1350" dirty="0">
                <a:latin typeface="Lub Dub Bold" panose="020B0803030403020204" pitchFamily="34" charset="0"/>
              </a:rPr>
              <a:t>(2b)</a:t>
            </a:r>
          </a:p>
        </p:txBody>
      </p:sp>
      <p:sp>
        <p:nvSpPr>
          <p:cNvPr id="100" name="Rectangle Container">
            <a:extLst>
              <a:ext uri="{FF2B5EF4-FFF2-40B4-BE49-F238E27FC236}">
                <a16:creationId xmlns:a16="http://schemas.microsoft.com/office/drawing/2014/main" id="{D36E998D-0D0A-4552-8658-80D535A0246A}"/>
              </a:ext>
              <a:ext uri="{C183D7F6-B498-43B3-948B-1728B52AA6E4}">
                <adec:decorative xmlns:adec="http://schemas.microsoft.com/office/drawing/2017/decorative" val="1"/>
              </a:ext>
            </a:extLst>
          </p:cNvPr>
          <p:cNvSpPr/>
          <p:nvPr/>
        </p:nvSpPr>
        <p:spPr>
          <a:xfrm>
            <a:off x="2269036" y="3933655"/>
            <a:ext cx="1574186" cy="254844"/>
          </a:xfrm>
          <a:prstGeom prst="rect">
            <a:avLst/>
          </a:prstGeom>
          <a:solidFill>
            <a:srgbClr val="F0DB10"/>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Bioprosthetic (2a)</a:t>
            </a:r>
          </a:p>
        </p:txBody>
      </p:sp>
      <p:sp>
        <p:nvSpPr>
          <p:cNvPr id="102" name="Rectangle 2">
            <a:extLst>
              <a:ext uri="{FF2B5EF4-FFF2-40B4-BE49-F238E27FC236}">
                <a16:creationId xmlns:a16="http://schemas.microsoft.com/office/drawing/2014/main" id="{35CBC73D-B5B9-4A85-8CBD-BE03A3E95CF5}"/>
              </a:ext>
              <a:ext uri="{C183D7F6-B498-43B3-948B-1728B52AA6E4}">
                <adec:decorative xmlns:adec="http://schemas.microsoft.com/office/drawing/2017/decorative" val="1"/>
              </a:ext>
            </a:extLst>
          </p:cNvPr>
          <p:cNvSpPr/>
          <p:nvPr/>
        </p:nvSpPr>
        <p:spPr>
          <a:xfrm flipH="1">
            <a:off x="2633208" y="2816331"/>
            <a:ext cx="3422160" cy="22785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7" name="Rectangle Container">
            <a:extLst>
              <a:ext uri="{FF2B5EF4-FFF2-40B4-BE49-F238E27FC236}">
                <a16:creationId xmlns:a16="http://schemas.microsoft.com/office/drawing/2014/main" id="{7E28D131-8F6A-47AE-9D07-A57FFBE6D5B9}"/>
              </a:ext>
              <a:ext uri="{C183D7F6-B498-43B3-948B-1728B52AA6E4}">
                <adec:decorative xmlns:adec="http://schemas.microsoft.com/office/drawing/2017/decorative" val="1"/>
              </a:ext>
            </a:extLst>
          </p:cNvPr>
          <p:cNvSpPr/>
          <p:nvPr/>
        </p:nvSpPr>
        <p:spPr>
          <a:xfrm>
            <a:off x="2980080" y="2720582"/>
            <a:ext cx="480148" cy="208127"/>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12" name="Rectangle 2">
            <a:extLst>
              <a:ext uri="{FF2B5EF4-FFF2-40B4-BE49-F238E27FC236}">
                <a16:creationId xmlns:a16="http://schemas.microsoft.com/office/drawing/2014/main" id="{34954164-DB7E-4250-862A-740A61F018A3}"/>
              </a:ext>
              <a:ext uri="{C183D7F6-B498-43B3-948B-1728B52AA6E4}">
                <adec:decorative xmlns:adec="http://schemas.microsoft.com/office/drawing/2017/decorative" val="1"/>
              </a:ext>
            </a:extLst>
          </p:cNvPr>
          <p:cNvSpPr/>
          <p:nvPr/>
        </p:nvSpPr>
        <p:spPr>
          <a:xfrm flipH="1">
            <a:off x="3836523" y="4075263"/>
            <a:ext cx="482116" cy="24465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7" name="Rectangle Container">
            <a:extLst>
              <a:ext uri="{FF2B5EF4-FFF2-40B4-BE49-F238E27FC236}">
                <a16:creationId xmlns:a16="http://schemas.microsoft.com/office/drawing/2014/main" id="{3701E76F-74DB-4018-A576-618DFEB11FFB}"/>
              </a:ext>
              <a:ext uri="{C183D7F6-B498-43B3-948B-1728B52AA6E4}">
                <adec:decorative xmlns:adec="http://schemas.microsoft.com/office/drawing/2017/decorative" val="1"/>
              </a:ext>
            </a:extLst>
          </p:cNvPr>
          <p:cNvSpPr/>
          <p:nvPr/>
        </p:nvSpPr>
        <p:spPr>
          <a:xfrm>
            <a:off x="4343740" y="4500988"/>
            <a:ext cx="480148" cy="208127"/>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cxnSp>
        <p:nvCxnSpPr>
          <p:cNvPr id="127" name="Connector: Elbow 126">
            <a:extLst>
              <a:ext uri="{FF2B5EF4-FFF2-40B4-BE49-F238E27FC236}">
                <a16:creationId xmlns:a16="http://schemas.microsoft.com/office/drawing/2014/main" id="{FB4A9F66-8730-493C-99C0-470FF8A5B58D}"/>
              </a:ext>
              <a:ext uri="{C183D7F6-B498-43B3-948B-1728B52AA6E4}">
                <adec:decorative xmlns:adec="http://schemas.microsoft.com/office/drawing/2017/decorative" val="1"/>
              </a:ext>
            </a:extLst>
          </p:cNvPr>
          <p:cNvCxnSpPr>
            <a:cxnSpLocks/>
          </p:cNvCxnSpPr>
          <p:nvPr/>
        </p:nvCxnSpPr>
        <p:spPr>
          <a:xfrm rot="10800000" flipV="1">
            <a:off x="2511842" y="4248522"/>
            <a:ext cx="1802112" cy="311171"/>
          </a:xfrm>
          <a:prstGeom prst="bentConnector3">
            <a:avLst>
              <a:gd name="adj1" fmla="val 51068"/>
            </a:avLst>
          </a:prstGeom>
          <a:ln w="3810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Rectangle Container">
            <a:extLst>
              <a:ext uri="{FF2B5EF4-FFF2-40B4-BE49-F238E27FC236}">
                <a16:creationId xmlns:a16="http://schemas.microsoft.com/office/drawing/2014/main" id="{C1B4E76D-A92C-4DB2-9933-467D071A24D0}"/>
              </a:ext>
              <a:ext uri="{C183D7F6-B498-43B3-948B-1728B52AA6E4}">
                <adec:decorative xmlns:adec="http://schemas.microsoft.com/office/drawing/2017/decorative" val="1"/>
              </a:ext>
            </a:extLst>
          </p:cNvPr>
          <p:cNvSpPr/>
          <p:nvPr/>
        </p:nvSpPr>
        <p:spPr>
          <a:xfrm>
            <a:off x="6250897" y="4385340"/>
            <a:ext cx="480148" cy="208127"/>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Tree>
    <p:extLst>
      <p:ext uri="{BB962C8B-B14F-4D97-AF65-F5344CB8AC3E}">
        <p14:creationId xmlns:p14="http://schemas.microsoft.com/office/powerpoint/2010/main" val="129683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right)">
                                      <p:cBhvr>
                                        <p:cTn id="23" dur="500"/>
                                        <p:tgtEl>
                                          <p:spTgt spid="3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wipe(up)">
                                      <p:cBhvr>
                                        <p:cTn id="40" dur="500"/>
                                        <p:tgtEl>
                                          <p:spTgt spid="82"/>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right)">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fade">
                                      <p:cBhvr>
                                        <p:cTn id="56" dur="500"/>
                                        <p:tgtEl>
                                          <p:spTgt spid="7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up)">
                                      <p:cBhvr>
                                        <p:cTn id="61" dur="500"/>
                                        <p:tgtEl>
                                          <p:spTgt spid="77"/>
                                        </p:tgtEl>
                                      </p:cBhvr>
                                    </p:animEffect>
                                  </p:childTnLst>
                                </p:cTn>
                              </p:par>
                              <p:par>
                                <p:cTn id="62" presetID="22" presetClass="entr" presetSubtype="1" fill="hold" nodeType="with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up)">
                                      <p:cBhvr>
                                        <p:cTn id="64" dur="500"/>
                                        <p:tgtEl>
                                          <p:spTgt spid="78"/>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75"/>
                                        </p:tgtEl>
                                        <p:attrNameLst>
                                          <p:attrName>style.visibility</p:attrName>
                                        </p:attrNameLst>
                                      </p:cBhvr>
                                      <p:to>
                                        <p:strVal val="visible"/>
                                      </p:to>
                                    </p:set>
                                    <p:animEffect transition="in" filter="fade">
                                      <p:cBhvr>
                                        <p:cTn id="68" dur="500"/>
                                        <p:tgtEl>
                                          <p:spTgt spid="7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fade">
                                      <p:cBhvr>
                                        <p:cTn id="71" dur="500"/>
                                        <p:tgtEl>
                                          <p:spTgt spid="7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fade">
                                      <p:cBhvr>
                                        <p:cTn id="74" dur="500"/>
                                        <p:tgtEl>
                                          <p:spTgt spid="71"/>
                                        </p:tgtEl>
                                      </p:cBhvr>
                                    </p:animEffect>
                                  </p:childTnLst>
                                </p:cTn>
                              </p:par>
                            </p:childTnLst>
                          </p:cTn>
                        </p:par>
                        <p:par>
                          <p:cTn id="75" fill="hold">
                            <p:stCondLst>
                              <p:cond delay="1000"/>
                            </p:stCondLst>
                            <p:childTnLst>
                              <p:par>
                                <p:cTn id="76" presetID="22" presetClass="entr" presetSubtype="1" fill="hold"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up)">
                                      <p:cBhvr>
                                        <p:cTn id="78" dur="500"/>
                                        <p:tgtEl>
                                          <p:spTgt spid="74"/>
                                        </p:tgtEl>
                                      </p:cBhvr>
                                    </p:animEffect>
                                  </p:childTnLst>
                                </p:cTn>
                              </p:par>
                              <p:par>
                                <p:cTn id="79" presetID="22" presetClass="entr" presetSubtype="1" fill="hold" nodeType="with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wipe(up)">
                                      <p:cBhvr>
                                        <p:cTn id="81" dur="500"/>
                                        <p:tgtEl>
                                          <p:spTgt spid="76"/>
                                        </p:tgtEl>
                                      </p:cBhvr>
                                    </p:animEffect>
                                  </p:childTnLst>
                                </p:cTn>
                              </p:par>
                              <p:par>
                                <p:cTn id="82" presetID="22" presetClass="entr" presetSubtype="1" fill="hold"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wipe(up)">
                                      <p:cBhvr>
                                        <p:cTn id="84" dur="500"/>
                                        <p:tgtEl>
                                          <p:spTgt spid="7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Effect transition="in" filter="fade">
                                      <p:cBhvr>
                                        <p:cTn id="87" dur="500"/>
                                        <p:tgtEl>
                                          <p:spTgt spid="9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9"/>
                                        </p:tgtEl>
                                        <p:attrNameLst>
                                          <p:attrName>style.visibility</p:attrName>
                                        </p:attrNameLst>
                                      </p:cBhvr>
                                      <p:to>
                                        <p:strVal val="visible"/>
                                      </p:to>
                                    </p:set>
                                    <p:animEffect transition="in" filter="fade">
                                      <p:cBhvr>
                                        <p:cTn id="93" dur="500"/>
                                        <p:tgtEl>
                                          <p:spTgt spid="9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fade">
                                      <p:cBhvr>
                                        <p:cTn id="96" dur="500"/>
                                        <p:tgtEl>
                                          <p:spTgt spid="9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500"/>
                                        <p:tgtEl>
                                          <p:spTgt spid="5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102"/>
                                        </p:tgtEl>
                                        <p:attrNameLst>
                                          <p:attrName>style.visibility</p:attrName>
                                        </p:attrNameLst>
                                      </p:cBhvr>
                                      <p:to>
                                        <p:strVal val="visible"/>
                                      </p:to>
                                    </p:set>
                                    <p:animEffect transition="in" filter="wipe(left)">
                                      <p:cBhvr>
                                        <p:cTn id="104" dur="500"/>
                                        <p:tgtEl>
                                          <p:spTgt spid="10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7"/>
                                        </p:tgtEl>
                                        <p:attrNameLst>
                                          <p:attrName>style.visibility</p:attrName>
                                        </p:attrNameLst>
                                      </p:cBhvr>
                                      <p:to>
                                        <p:strVal val="visible"/>
                                      </p:to>
                                    </p:set>
                                    <p:animEffect transition="in" filter="fade">
                                      <p:cBhvr>
                                        <p:cTn id="107" dur="500"/>
                                        <p:tgtEl>
                                          <p:spTgt spid="87"/>
                                        </p:tgtEl>
                                      </p:cBhvr>
                                    </p:animEffec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Effect transition="in" filter="fade">
                                      <p:cBhvr>
                                        <p:cTn id="111" dur="500"/>
                                        <p:tgtEl>
                                          <p:spTgt spid="67"/>
                                        </p:tgtEl>
                                      </p:cBhvr>
                                    </p:animEffect>
                                  </p:childTnLst>
                                </p:cTn>
                              </p:par>
                            </p:childTnLst>
                          </p:cTn>
                        </p:par>
                        <p:par>
                          <p:cTn id="112" fill="hold">
                            <p:stCondLst>
                              <p:cond delay="10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500"/>
                            </p:stCondLst>
                            <p:childTnLst>
                              <p:par>
                                <p:cTn id="117" presetID="10" presetClass="entr" presetSubtype="0" fill="hold" grpId="0" nodeType="afterEffect">
                                  <p:stCondLst>
                                    <p:cond delay="0"/>
                                  </p:stCondLst>
                                  <p:childTnLst>
                                    <p:set>
                                      <p:cBhvr>
                                        <p:cTn id="118" dur="1" fill="hold">
                                          <p:stCondLst>
                                            <p:cond delay="0"/>
                                          </p:stCondLst>
                                        </p:cTn>
                                        <p:tgtEl>
                                          <p:spTgt spid="80"/>
                                        </p:tgtEl>
                                        <p:attrNameLst>
                                          <p:attrName>style.visibility</p:attrName>
                                        </p:attrNameLst>
                                      </p:cBhvr>
                                      <p:to>
                                        <p:strVal val="visible"/>
                                      </p:to>
                                    </p:set>
                                    <p:animEffect transition="in" filter="fade">
                                      <p:cBhvr>
                                        <p:cTn id="119" dur="500"/>
                                        <p:tgtEl>
                                          <p:spTgt spid="80"/>
                                        </p:tgtEl>
                                      </p:cBhvr>
                                    </p:animEffect>
                                  </p:childTnLst>
                                </p:cTn>
                              </p:par>
                            </p:childTnLst>
                          </p:cTn>
                        </p:par>
                        <p:par>
                          <p:cTn id="120" fill="hold">
                            <p:stCondLst>
                              <p:cond delay="2000"/>
                            </p:stCondLst>
                            <p:childTnLst>
                              <p:par>
                                <p:cTn id="121" presetID="22" presetClass="entr" presetSubtype="8" fill="hold" grpId="0" nodeType="afterEffect">
                                  <p:stCondLst>
                                    <p:cond delay="0"/>
                                  </p:stCondLst>
                                  <p:childTnLst>
                                    <p:set>
                                      <p:cBhvr>
                                        <p:cTn id="122" dur="1" fill="hold">
                                          <p:stCondLst>
                                            <p:cond delay="0"/>
                                          </p:stCondLst>
                                        </p:cTn>
                                        <p:tgtEl>
                                          <p:spTgt spid="112"/>
                                        </p:tgtEl>
                                        <p:attrNameLst>
                                          <p:attrName>style.visibility</p:attrName>
                                        </p:attrNameLst>
                                      </p:cBhvr>
                                      <p:to>
                                        <p:strVal val="visible"/>
                                      </p:to>
                                    </p:set>
                                    <p:animEffect transition="in" filter="wipe(left)">
                                      <p:cBhvr>
                                        <p:cTn id="123" dur="500"/>
                                        <p:tgtEl>
                                          <p:spTgt spid="112"/>
                                        </p:tgtEl>
                                      </p:cBhvr>
                                    </p:animEffect>
                                  </p:childTnLst>
                                </p:cTn>
                              </p:par>
                              <p:par>
                                <p:cTn id="124" presetID="22" presetClass="entr" presetSubtype="8" fill="hold" nodeType="withEffect">
                                  <p:stCondLst>
                                    <p:cond delay="0"/>
                                  </p:stCondLst>
                                  <p:childTnLst>
                                    <p:set>
                                      <p:cBhvr>
                                        <p:cTn id="125" dur="1" fill="hold">
                                          <p:stCondLst>
                                            <p:cond delay="0"/>
                                          </p:stCondLst>
                                        </p:cTn>
                                        <p:tgtEl>
                                          <p:spTgt spid="127"/>
                                        </p:tgtEl>
                                        <p:attrNameLst>
                                          <p:attrName>style.visibility</p:attrName>
                                        </p:attrNameLst>
                                      </p:cBhvr>
                                      <p:to>
                                        <p:strVal val="visible"/>
                                      </p:to>
                                    </p:set>
                                    <p:animEffect transition="in" filter="wipe(left)">
                                      <p:cBhvr>
                                        <p:cTn id="126" dur="500"/>
                                        <p:tgtEl>
                                          <p:spTgt spid="127"/>
                                        </p:tgtEl>
                                      </p:cBhvr>
                                    </p:animEffect>
                                  </p:childTnLst>
                                </p:cTn>
                              </p:par>
                            </p:childTnLst>
                          </p:cTn>
                        </p:par>
                        <p:par>
                          <p:cTn id="127" fill="hold">
                            <p:stCondLst>
                              <p:cond delay="2500"/>
                            </p:stCondLst>
                            <p:childTnLst>
                              <p:par>
                                <p:cTn id="128" presetID="22" presetClass="entr" presetSubtype="1" fill="hold" nodeType="afterEffect">
                                  <p:stCondLst>
                                    <p:cond delay="0"/>
                                  </p:stCondLst>
                                  <p:childTnLst>
                                    <p:set>
                                      <p:cBhvr>
                                        <p:cTn id="129" dur="1" fill="hold">
                                          <p:stCondLst>
                                            <p:cond delay="0"/>
                                          </p:stCondLst>
                                        </p:cTn>
                                        <p:tgtEl>
                                          <p:spTgt spid="118"/>
                                        </p:tgtEl>
                                        <p:attrNameLst>
                                          <p:attrName>style.visibility</p:attrName>
                                        </p:attrNameLst>
                                      </p:cBhvr>
                                      <p:to>
                                        <p:strVal val="visible"/>
                                      </p:to>
                                    </p:set>
                                    <p:animEffect transition="in" filter="wipe(up)">
                                      <p:cBhvr>
                                        <p:cTn id="130" dur="500"/>
                                        <p:tgtEl>
                                          <p:spTgt spid="11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17"/>
                                        </p:tgtEl>
                                        <p:attrNameLst>
                                          <p:attrName>style.visibility</p:attrName>
                                        </p:attrNameLst>
                                      </p:cBhvr>
                                      <p:to>
                                        <p:strVal val="visible"/>
                                      </p:to>
                                    </p:set>
                                    <p:animEffect transition="in" filter="fade">
                                      <p:cBhvr>
                                        <p:cTn id="133" dur="500"/>
                                        <p:tgtEl>
                                          <p:spTgt spid="117"/>
                                        </p:tgtEl>
                                      </p:cBhvr>
                                    </p:animEffect>
                                  </p:childTnLst>
                                </p:cTn>
                              </p:par>
                            </p:childTnLst>
                          </p:cTn>
                        </p:par>
                        <p:par>
                          <p:cTn id="134" fill="hold">
                            <p:stCondLst>
                              <p:cond delay="3000"/>
                            </p:stCondLst>
                            <p:childTnLst>
                              <p:par>
                                <p:cTn id="135" presetID="10" presetClass="entr" presetSubtype="0"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fade">
                                      <p:cBhvr>
                                        <p:cTn id="137" dur="500"/>
                                        <p:tgtEl>
                                          <p:spTgt spid="54"/>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1" fill="hold" nodeType="clickEffect">
                                  <p:stCondLst>
                                    <p:cond delay="0"/>
                                  </p:stCondLst>
                                  <p:childTnLst>
                                    <p:set>
                                      <p:cBhvr>
                                        <p:cTn id="141" dur="1" fill="hold">
                                          <p:stCondLst>
                                            <p:cond delay="0"/>
                                          </p:stCondLst>
                                        </p:cTn>
                                        <p:tgtEl>
                                          <p:spTgt spid="9"/>
                                        </p:tgtEl>
                                        <p:attrNameLst>
                                          <p:attrName>style.visibility</p:attrName>
                                        </p:attrNameLst>
                                      </p:cBhvr>
                                      <p:to>
                                        <p:strVal val="visible"/>
                                      </p:to>
                                    </p:set>
                                    <p:animEffect transition="in" filter="wipe(up)">
                                      <p:cBhvr>
                                        <p:cTn id="142" dur="500"/>
                                        <p:tgtEl>
                                          <p:spTgt spid="9"/>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31"/>
                                        </p:tgtEl>
                                        <p:attrNameLst>
                                          <p:attrName>style.visibility</p:attrName>
                                        </p:attrNameLst>
                                      </p:cBhvr>
                                      <p:to>
                                        <p:strVal val="visible"/>
                                      </p:to>
                                    </p:set>
                                    <p:animEffect transition="in" filter="fade">
                                      <p:cBhvr>
                                        <p:cTn id="145" dur="500"/>
                                        <p:tgtEl>
                                          <p:spTgt spid="131"/>
                                        </p:tgtEl>
                                      </p:cBhvr>
                                    </p:animEffect>
                                  </p:childTnLst>
                                </p:cTn>
                              </p:par>
                            </p:childTnLst>
                          </p:cTn>
                        </p:par>
                        <p:par>
                          <p:cTn id="146" fill="hold">
                            <p:stCondLst>
                              <p:cond delay="500"/>
                            </p:stCondLst>
                            <p:childTnLst>
                              <p:par>
                                <p:cTn id="147" presetID="10" presetClass="entr" presetSubtype="0"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fade">
                                      <p:cBhvr>
                                        <p:cTn id="149" dur="500"/>
                                        <p:tgtEl>
                                          <p:spTgt spid="60"/>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500"/>
                                        <p:tgtEl>
                                          <p:spTgt spid="58"/>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fade">
                                      <p:cBhvr>
                                        <p:cTn id="155" dur="500"/>
                                        <p:tgtEl>
                                          <p:spTgt spid="56"/>
                                        </p:tgtEl>
                                      </p:cBhvr>
                                    </p:animEffect>
                                  </p:childTnLst>
                                </p:cTn>
                              </p:par>
                            </p:childTnLst>
                          </p:cTn>
                        </p:par>
                        <p:par>
                          <p:cTn id="156" fill="hold">
                            <p:stCondLst>
                              <p:cond delay="1000"/>
                            </p:stCondLst>
                            <p:childTnLst>
                              <p:par>
                                <p:cTn id="157" presetID="22" presetClass="entr" presetSubtype="1" fill="hold" nodeType="afterEffect">
                                  <p:stCondLst>
                                    <p:cond delay="0"/>
                                  </p:stCondLst>
                                  <p:childTnLst>
                                    <p:set>
                                      <p:cBhvr>
                                        <p:cTn id="158" dur="1" fill="hold">
                                          <p:stCondLst>
                                            <p:cond delay="0"/>
                                          </p:stCondLst>
                                        </p:cTn>
                                        <p:tgtEl>
                                          <p:spTgt spid="61"/>
                                        </p:tgtEl>
                                        <p:attrNameLst>
                                          <p:attrName>style.visibility</p:attrName>
                                        </p:attrNameLst>
                                      </p:cBhvr>
                                      <p:to>
                                        <p:strVal val="visible"/>
                                      </p:to>
                                    </p:set>
                                    <p:animEffect transition="in" filter="wipe(up)">
                                      <p:cBhvr>
                                        <p:cTn id="159" dur="500"/>
                                        <p:tgtEl>
                                          <p:spTgt spid="61"/>
                                        </p:tgtEl>
                                      </p:cBhvr>
                                    </p:animEffect>
                                  </p:childTnLst>
                                </p:cTn>
                              </p:par>
                              <p:par>
                                <p:cTn id="160" presetID="22" presetClass="entr" presetSubtype="1" fill="hold" nodeType="withEffect">
                                  <p:stCondLst>
                                    <p:cond delay="0"/>
                                  </p:stCondLst>
                                  <p:childTnLst>
                                    <p:set>
                                      <p:cBhvr>
                                        <p:cTn id="161" dur="1" fill="hold">
                                          <p:stCondLst>
                                            <p:cond delay="0"/>
                                          </p:stCondLst>
                                        </p:cTn>
                                        <p:tgtEl>
                                          <p:spTgt spid="59"/>
                                        </p:tgtEl>
                                        <p:attrNameLst>
                                          <p:attrName>style.visibility</p:attrName>
                                        </p:attrNameLst>
                                      </p:cBhvr>
                                      <p:to>
                                        <p:strVal val="visible"/>
                                      </p:to>
                                    </p:set>
                                    <p:animEffect transition="in" filter="wipe(up)">
                                      <p:cBhvr>
                                        <p:cTn id="162" dur="500"/>
                                        <p:tgtEl>
                                          <p:spTgt spid="59"/>
                                        </p:tgtEl>
                                      </p:cBhvr>
                                    </p:animEffect>
                                  </p:childTnLst>
                                </p:cTn>
                              </p:par>
                              <p:par>
                                <p:cTn id="163" presetID="22" presetClass="entr" presetSubtype="1" fill="hold" nodeType="withEffect">
                                  <p:stCondLst>
                                    <p:cond delay="0"/>
                                  </p:stCondLst>
                                  <p:childTnLst>
                                    <p:set>
                                      <p:cBhvr>
                                        <p:cTn id="164" dur="1" fill="hold">
                                          <p:stCondLst>
                                            <p:cond delay="0"/>
                                          </p:stCondLst>
                                        </p:cTn>
                                        <p:tgtEl>
                                          <p:spTgt spid="57"/>
                                        </p:tgtEl>
                                        <p:attrNameLst>
                                          <p:attrName>style.visibility</p:attrName>
                                        </p:attrNameLst>
                                      </p:cBhvr>
                                      <p:to>
                                        <p:strVal val="visible"/>
                                      </p:to>
                                    </p:set>
                                    <p:animEffect transition="in" filter="wipe(up)">
                                      <p:cBhvr>
                                        <p:cTn id="165" dur="500"/>
                                        <p:tgtEl>
                                          <p:spTgt spid="57"/>
                                        </p:tgtEl>
                                      </p:cBhvr>
                                    </p:animEffect>
                                  </p:childTnLst>
                                </p:cTn>
                              </p:par>
                            </p:childTnLst>
                          </p:cTn>
                        </p:par>
                        <p:par>
                          <p:cTn id="166" fill="hold">
                            <p:stCondLst>
                              <p:cond delay="1500"/>
                            </p:stCondLst>
                            <p:childTnLst>
                              <p:par>
                                <p:cTn id="167" presetID="10" presetClass="entr" presetSubtype="0" fill="hold" grpId="0"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fade">
                                      <p:cBhvr>
                                        <p:cTn id="169" dur="500"/>
                                        <p:tgtEl>
                                          <p:spTgt spid="53"/>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52"/>
                                        </p:tgtEl>
                                        <p:attrNameLst>
                                          <p:attrName>style.visibility</p:attrName>
                                        </p:attrNameLst>
                                      </p:cBhvr>
                                      <p:to>
                                        <p:strVal val="visible"/>
                                      </p:to>
                                    </p:set>
                                    <p:animEffect transition="in" filter="fade">
                                      <p:cBhvr>
                                        <p:cTn id="172" dur="500"/>
                                        <p:tgtEl>
                                          <p:spTgt spid="5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50"/>
                                        </p:tgtEl>
                                        <p:attrNameLst>
                                          <p:attrName>style.visibility</p:attrName>
                                        </p:attrNameLst>
                                      </p:cBhvr>
                                      <p:to>
                                        <p:strVal val="visible"/>
                                      </p:to>
                                    </p:set>
                                    <p:animEffect transition="in" filter="fade">
                                      <p:cBhvr>
                                        <p:cTn id="175" dur="500"/>
                                        <p:tgtEl>
                                          <p:spTgt spid="50"/>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51"/>
                                        </p:tgtEl>
                                        <p:attrNameLst>
                                          <p:attrName>style.visibility</p:attrName>
                                        </p:attrNameLst>
                                      </p:cBhvr>
                                      <p:to>
                                        <p:strVal val="visible"/>
                                      </p:to>
                                    </p:set>
                                    <p:animEffect transition="in" filter="fade">
                                      <p:cBhvr>
                                        <p:cTn id="178" dur="500"/>
                                        <p:tgtEl>
                                          <p:spTgt spid="51"/>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1" fill="hold" nodeType="clickEffect">
                                  <p:stCondLst>
                                    <p:cond delay="0"/>
                                  </p:stCondLst>
                                  <p:childTnLst>
                                    <p:set>
                                      <p:cBhvr>
                                        <p:cTn id="182" dur="1" fill="hold">
                                          <p:stCondLst>
                                            <p:cond delay="0"/>
                                          </p:stCondLst>
                                        </p:cTn>
                                        <p:tgtEl>
                                          <p:spTgt spid="38"/>
                                        </p:tgtEl>
                                        <p:attrNameLst>
                                          <p:attrName>style.visibility</p:attrName>
                                        </p:attrNameLst>
                                      </p:cBhvr>
                                      <p:to>
                                        <p:strVal val="visible"/>
                                      </p:to>
                                    </p:set>
                                    <p:animEffect transition="in" filter="wipe(up)">
                                      <p:cBhvr>
                                        <p:cTn id="183" dur="500"/>
                                        <p:tgtEl>
                                          <p:spTgt spid="38"/>
                                        </p:tgtEl>
                                      </p:cBhvr>
                                    </p:animEffect>
                                  </p:childTnLst>
                                </p:cTn>
                              </p:par>
                            </p:childTnLst>
                          </p:cTn>
                        </p:par>
                        <p:par>
                          <p:cTn id="184" fill="hold">
                            <p:stCondLst>
                              <p:cond delay="500"/>
                            </p:stCondLst>
                            <p:childTnLst>
                              <p:par>
                                <p:cTn id="185" presetID="10" presetClass="entr" presetSubtype="0" fill="hold" grpId="0" nodeType="afterEffect">
                                  <p:stCondLst>
                                    <p:cond delay="0"/>
                                  </p:stCondLst>
                                  <p:childTnLst>
                                    <p:set>
                                      <p:cBhvr>
                                        <p:cTn id="186" dur="1" fill="hold">
                                          <p:stCondLst>
                                            <p:cond delay="0"/>
                                          </p:stCondLst>
                                        </p:cTn>
                                        <p:tgtEl>
                                          <p:spTgt spid="22"/>
                                        </p:tgtEl>
                                        <p:attrNameLst>
                                          <p:attrName>style.visibility</p:attrName>
                                        </p:attrNameLst>
                                      </p:cBhvr>
                                      <p:to>
                                        <p:strVal val="visible"/>
                                      </p:to>
                                    </p:set>
                                    <p:animEffect transition="in" filter="fade">
                                      <p:cBhvr>
                                        <p:cTn id="187" dur="500"/>
                                        <p:tgtEl>
                                          <p:spTgt spid="22"/>
                                        </p:tgtEl>
                                      </p:cBhvr>
                                    </p:animEffect>
                                  </p:childTnLst>
                                </p:cTn>
                              </p:par>
                            </p:childTnLst>
                          </p:cTn>
                        </p:par>
                        <p:par>
                          <p:cTn id="188" fill="hold">
                            <p:stCondLst>
                              <p:cond delay="1000"/>
                            </p:stCondLst>
                            <p:childTnLst>
                              <p:par>
                                <p:cTn id="189" presetID="22" presetClass="entr" presetSubtype="2" fill="hold" nodeType="afterEffect">
                                  <p:stCondLst>
                                    <p:cond delay="0"/>
                                  </p:stCondLst>
                                  <p:childTnLst>
                                    <p:set>
                                      <p:cBhvr>
                                        <p:cTn id="190" dur="1" fill="hold">
                                          <p:stCondLst>
                                            <p:cond delay="0"/>
                                          </p:stCondLst>
                                        </p:cTn>
                                        <p:tgtEl>
                                          <p:spTgt spid="11"/>
                                        </p:tgtEl>
                                        <p:attrNameLst>
                                          <p:attrName>style.visibility</p:attrName>
                                        </p:attrNameLst>
                                      </p:cBhvr>
                                      <p:to>
                                        <p:strVal val="visible"/>
                                      </p:to>
                                    </p:set>
                                    <p:animEffect transition="in" filter="wipe(right)">
                                      <p:cBhvr>
                                        <p:cTn id="191" dur="500"/>
                                        <p:tgtEl>
                                          <p:spTgt spid="11"/>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17"/>
                                        </p:tgtEl>
                                        <p:attrNameLst>
                                          <p:attrName>style.visibility</p:attrName>
                                        </p:attrNameLst>
                                      </p:cBhvr>
                                      <p:to>
                                        <p:strVal val="visible"/>
                                      </p:to>
                                    </p:set>
                                    <p:animEffect transition="in" filter="fade">
                                      <p:cBhvr>
                                        <p:cTn id="194" dur="500"/>
                                        <p:tgtEl>
                                          <p:spTgt spid="17"/>
                                        </p:tgtEl>
                                      </p:cBhvr>
                                    </p:animEffect>
                                  </p:childTnLst>
                                </p:cTn>
                              </p:par>
                            </p:childTnLst>
                          </p:cTn>
                        </p:par>
                        <p:par>
                          <p:cTn id="195" fill="hold">
                            <p:stCondLst>
                              <p:cond delay="1500"/>
                            </p:stCondLst>
                            <p:childTnLst>
                              <p:par>
                                <p:cTn id="196" presetID="10" presetClass="entr" presetSubtype="0" fill="hold" grpId="0" nodeType="afterEffect">
                                  <p:stCondLst>
                                    <p:cond delay="0"/>
                                  </p:stCondLst>
                                  <p:childTnLst>
                                    <p:set>
                                      <p:cBhvr>
                                        <p:cTn id="197" dur="1" fill="hold">
                                          <p:stCondLst>
                                            <p:cond delay="0"/>
                                          </p:stCondLst>
                                        </p:cTn>
                                        <p:tgtEl>
                                          <p:spTgt spid="23"/>
                                        </p:tgtEl>
                                        <p:attrNameLst>
                                          <p:attrName>style.visibility</p:attrName>
                                        </p:attrNameLst>
                                      </p:cBhvr>
                                      <p:to>
                                        <p:strVal val="visible"/>
                                      </p:to>
                                    </p:set>
                                    <p:animEffect transition="in" filter="fade">
                                      <p:cBhvr>
                                        <p:cTn id="198" dur="500"/>
                                        <p:tgtEl>
                                          <p:spTgt spid="23"/>
                                        </p:tgtEl>
                                      </p:cBhvr>
                                    </p:animEffect>
                                  </p:childTnLst>
                                </p:cTn>
                              </p:par>
                            </p:childTnLst>
                          </p:cTn>
                        </p:par>
                        <p:par>
                          <p:cTn id="199" fill="hold">
                            <p:stCondLst>
                              <p:cond delay="2000"/>
                            </p:stCondLst>
                            <p:childTnLst>
                              <p:par>
                                <p:cTn id="200" presetID="22" presetClass="entr" presetSubtype="1" fill="hold" nodeType="afterEffect">
                                  <p:stCondLst>
                                    <p:cond delay="0"/>
                                  </p:stCondLst>
                                  <p:childTnLst>
                                    <p:set>
                                      <p:cBhvr>
                                        <p:cTn id="201" dur="1" fill="hold">
                                          <p:stCondLst>
                                            <p:cond delay="0"/>
                                          </p:stCondLst>
                                        </p:cTn>
                                        <p:tgtEl>
                                          <p:spTgt spid="10"/>
                                        </p:tgtEl>
                                        <p:attrNameLst>
                                          <p:attrName>style.visibility</p:attrName>
                                        </p:attrNameLst>
                                      </p:cBhvr>
                                      <p:to>
                                        <p:strVal val="visible"/>
                                      </p:to>
                                    </p:set>
                                    <p:animEffect transition="in" filter="wipe(up)">
                                      <p:cBhvr>
                                        <p:cTn id="202" dur="500"/>
                                        <p:tgtEl>
                                          <p:spTgt spid="10"/>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29"/>
                                        </p:tgtEl>
                                        <p:attrNameLst>
                                          <p:attrName>style.visibility</p:attrName>
                                        </p:attrNameLst>
                                      </p:cBhvr>
                                      <p:to>
                                        <p:strVal val="visible"/>
                                      </p:to>
                                    </p:set>
                                    <p:animEffect transition="in" filter="fade">
                                      <p:cBhvr>
                                        <p:cTn id="205" dur="500"/>
                                        <p:tgtEl>
                                          <p:spTgt spid="29"/>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8"/>
                                        </p:tgtEl>
                                        <p:attrNameLst>
                                          <p:attrName>style.visibility</p:attrName>
                                        </p:attrNameLst>
                                      </p:cBhvr>
                                      <p:to>
                                        <p:strVal val="visible"/>
                                      </p:to>
                                    </p:set>
                                    <p:animEffect transition="in" filter="fade">
                                      <p:cBhvr>
                                        <p:cTn id="208" dur="500"/>
                                        <p:tgtEl>
                                          <p:spTgt spid="28"/>
                                        </p:tgtEl>
                                      </p:cBhvr>
                                    </p:animEffect>
                                  </p:childTnLst>
                                </p:cTn>
                              </p:par>
                            </p:childTnLst>
                          </p:cTn>
                        </p:par>
                        <p:par>
                          <p:cTn id="209" fill="hold">
                            <p:stCondLst>
                              <p:cond delay="2500"/>
                            </p:stCondLst>
                            <p:childTnLst>
                              <p:par>
                                <p:cTn id="210" presetID="10" presetClass="entr" presetSubtype="0" fill="hold" grpId="0" nodeType="afterEffect">
                                  <p:stCondLst>
                                    <p:cond delay="0"/>
                                  </p:stCondLst>
                                  <p:childTnLst>
                                    <p:set>
                                      <p:cBhvr>
                                        <p:cTn id="211" dur="1" fill="hold">
                                          <p:stCondLst>
                                            <p:cond delay="0"/>
                                          </p:stCondLst>
                                        </p:cTn>
                                        <p:tgtEl>
                                          <p:spTgt spid="39"/>
                                        </p:tgtEl>
                                        <p:attrNameLst>
                                          <p:attrName>style.visibility</p:attrName>
                                        </p:attrNameLst>
                                      </p:cBhvr>
                                      <p:to>
                                        <p:strVal val="visible"/>
                                      </p:to>
                                    </p:set>
                                    <p:animEffect transition="in" filter="fade">
                                      <p:cBhvr>
                                        <p:cTn id="212" dur="500"/>
                                        <p:tgtEl>
                                          <p:spTgt spid="39"/>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40"/>
                                        </p:tgtEl>
                                        <p:attrNameLst>
                                          <p:attrName>style.visibility</p:attrName>
                                        </p:attrNameLst>
                                      </p:cBhvr>
                                      <p:to>
                                        <p:strVal val="visible"/>
                                      </p:to>
                                    </p:set>
                                    <p:animEffect transition="in" filter="fade">
                                      <p:cBhvr>
                                        <p:cTn id="215" dur="500"/>
                                        <p:tgtEl>
                                          <p:spTgt spid="40"/>
                                        </p:tgtEl>
                                      </p:cBhvr>
                                    </p:animEffect>
                                  </p:childTnLst>
                                </p:cTn>
                              </p:par>
                            </p:childTnLst>
                          </p:cTn>
                        </p:par>
                      </p:childTnLst>
                    </p:cTn>
                  </p:par>
                  <p:par>
                    <p:cTn id="216" fill="hold">
                      <p:stCondLst>
                        <p:cond delay="indefinite"/>
                      </p:stCondLst>
                      <p:childTnLst>
                        <p:par>
                          <p:cTn id="217" fill="hold">
                            <p:stCondLst>
                              <p:cond delay="0"/>
                            </p:stCondLst>
                            <p:childTnLst>
                              <p:par>
                                <p:cTn id="218" presetID="22" presetClass="entr" presetSubtype="8" fill="hold" grpId="0" nodeType="clickEffect">
                                  <p:stCondLst>
                                    <p:cond delay="0"/>
                                  </p:stCondLst>
                                  <p:childTnLst>
                                    <p:set>
                                      <p:cBhvr>
                                        <p:cTn id="219" dur="1" fill="hold">
                                          <p:stCondLst>
                                            <p:cond delay="0"/>
                                          </p:stCondLst>
                                        </p:cTn>
                                        <p:tgtEl>
                                          <p:spTgt spid="140"/>
                                        </p:tgtEl>
                                        <p:attrNameLst>
                                          <p:attrName>style.visibility</p:attrName>
                                        </p:attrNameLst>
                                      </p:cBhvr>
                                      <p:to>
                                        <p:strVal val="visible"/>
                                      </p:to>
                                    </p:set>
                                    <p:animEffect transition="in" filter="wipe(left)">
                                      <p:cBhvr>
                                        <p:cTn id="220" dur="500"/>
                                        <p:tgtEl>
                                          <p:spTgt spid="140"/>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8"/>
                                        </p:tgtEl>
                                        <p:attrNameLst>
                                          <p:attrName>style.visibility</p:attrName>
                                        </p:attrNameLst>
                                      </p:cBhvr>
                                      <p:to>
                                        <p:strVal val="visible"/>
                                      </p:to>
                                    </p:set>
                                    <p:animEffect transition="in" filter="fade">
                                      <p:cBhvr>
                                        <p:cTn id="2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7" grpId="0" animBg="1"/>
      <p:bldP spid="14" grpId="0" animBg="1"/>
      <p:bldP spid="17" grpId="0" animBg="1"/>
      <p:bldP spid="18" grpId="0" animBg="1"/>
      <p:bldP spid="19" grpId="0" animBg="1"/>
      <p:bldP spid="21" grpId="0" animBg="1"/>
      <p:bldP spid="22" grpId="0" animBg="1"/>
      <p:bldP spid="23" grpId="0" animBg="1"/>
      <p:bldP spid="28" grpId="0" animBg="1"/>
      <p:bldP spid="29" grpId="0" animBg="1"/>
      <p:bldP spid="35" grpId="0" animBg="1"/>
      <p:bldP spid="36" grpId="0" animBg="1"/>
      <p:bldP spid="39" grpId="0" animBg="1"/>
      <p:bldP spid="40" grpId="0" animBg="1"/>
      <p:bldP spid="44" grpId="0" animBg="1"/>
      <p:bldP spid="46" grpId="0" animBg="1"/>
      <p:bldP spid="50" grpId="0" animBg="1"/>
      <p:bldP spid="51" grpId="0" animBg="1"/>
      <p:bldP spid="52" grpId="0" animBg="1"/>
      <p:bldP spid="53" grpId="0" animBg="1"/>
      <p:bldP spid="54" grpId="0" animBg="1"/>
      <p:bldP spid="55" grpId="0" animBg="1"/>
      <p:bldP spid="56" grpId="0" animBg="1"/>
      <p:bldP spid="58" grpId="0" animBg="1"/>
      <p:bldP spid="60" grpId="0" animBg="1"/>
      <p:bldP spid="67" grpId="0" animBg="1"/>
      <p:bldP spid="71" grpId="0" animBg="1"/>
      <p:bldP spid="73" grpId="0" animBg="1"/>
      <p:bldP spid="75" grpId="0" animBg="1"/>
      <p:bldP spid="77" grpId="0" animBg="1"/>
      <p:bldP spid="79" grpId="0" animBg="1"/>
      <p:bldP spid="80" grpId="0" animBg="1"/>
      <p:bldP spid="95" grpId="0" animBg="1"/>
      <p:bldP spid="96" grpId="0" animBg="1"/>
      <p:bldP spid="99" grpId="0" animBg="1"/>
      <p:bldP spid="100" grpId="0" animBg="1"/>
      <p:bldP spid="102" grpId="0" animBg="1"/>
      <p:bldP spid="87" grpId="0" animBg="1"/>
      <p:bldP spid="112" grpId="0" animBg="1"/>
      <p:bldP spid="117" grpId="0" animBg="1"/>
      <p:bldP spid="1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0583-9D3D-4ADA-89F1-577E60F90087}"/>
              </a:ext>
            </a:extLst>
          </p:cNvPr>
          <p:cNvSpPr>
            <a:spLocks noGrp="1"/>
          </p:cNvSpPr>
          <p:nvPr>
            <p:ph type="title"/>
          </p:nvPr>
        </p:nvSpPr>
        <p:spPr/>
        <p:txBody>
          <a:bodyPr/>
          <a:lstStyle/>
          <a:p>
            <a:r>
              <a:rPr lang="en-US" dirty="0"/>
              <a:t>Acute Aortic Regurgitation</a:t>
            </a:r>
          </a:p>
        </p:txBody>
      </p:sp>
      <p:sp>
        <p:nvSpPr>
          <p:cNvPr id="23" name="Rectangle 22" descr="Acute aortic regurgitation (AR) may result from abnormalities of the valve, most often endocarditis, or abnormalities of the aorta, primarily aortic dissection. Acute&#10;AR may also occur as an iatrogenic complication of a transcatheter procedure or after blunt chest trauma.  The acute volume overload on the LV usually results in severe pulmonary congestion, as well as a low forward cardiac output. Urgent diagnosis and rapid intervention are lifesaving (see Section 4)&#10;">
            <a:extLst>
              <a:ext uri="{FF2B5EF4-FFF2-40B4-BE49-F238E27FC236}">
                <a16:creationId xmlns:a16="http://schemas.microsoft.com/office/drawing/2014/main" id="{DF3BD0F8-8C86-4FEC-B525-3070A0BAB33F}"/>
              </a:ext>
              <a:ext uri="{C183D7F6-B498-43B3-948B-1728B52AA6E4}">
                <adec:decorative xmlns:adec="http://schemas.microsoft.com/office/drawing/2017/decorative" val="0"/>
              </a:ext>
            </a:extLst>
          </p:cNvPr>
          <p:cNvSpPr/>
          <p:nvPr/>
        </p:nvSpPr>
        <p:spPr>
          <a:xfrm>
            <a:off x="257175" y="1021424"/>
            <a:ext cx="10391775"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300DA7B-35E3-4F20-8FA6-F21FB5E7B841}"/>
              </a:ext>
            </a:extLst>
          </p:cNvPr>
          <p:cNvSpPr>
            <a:spLocks noGrp="1"/>
          </p:cNvSpPr>
          <p:nvPr>
            <p:ph type="body" sz="quarter" idx="13"/>
          </p:nvPr>
        </p:nvSpPr>
        <p:spPr>
          <a:xfrm>
            <a:off x="838200" y="5933519"/>
            <a:ext cx="10515600" cy="271939"/>
          </a:xfrm>
        </p:spPr>
        <p:txBody>
          <a:bodyPr/>
          <a:lstStyle/>
          <a:p>
            <a:pPr algn="ctr"/>
            <a:r>
              <a:rPr lang="en-US" sz="900" b="1" dirty="0"/>
              <a:t>Abbreviations: </a:t>
            </a:r>
            <a:r>
              <a:rPr lang="en-US" sz="900" dirty="0"/>
              <a:t>AR indicates aortic regurgitation; IE, infective endocarditis, and TAVR, transcatheter aortic valve replacement.</a:t>
            </a:r>
          </a:p>
        </p:txBody>
      </p:sp>
      <p:sp>
        <p:nvSpPr>
          <p:cNvPr id="4" name="Slide Number Placeholder 3">
            <a:extLst>
              <a:ext uri="{FF2B5EF4-FFF2-40B4-BE49-F238E27FC236}">
                <a16:creationId xmlns:a16="http://schemas.microsoft.com/office/drawing/2014/main" id="{8F9E9867-ABDD-4A9B-8AC9-9F5AB070BB0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grpSp>
        <p:nvGrpSpPr>
          <p:cNvPr id="7" name="Group 6">
            <a:extLst>
              <a:ext uri="{FF2B5EF4-FFF2-40B4-BE49-F238E27FC236}">
                <a16:creationId xmlns:a16="http://schemas.microsoft.com/office/drawing/2014/main" id="{FF15E542-0DB5-489E-91BA-4881E70CB628}"/>
              </a:ext>
              <a:ext uri="{C183D7F6-B498-43B3-948B-1728B52AA6E4}">
                <adec:decorative xmlns:adec="http://schemas.microsoft.com/office/drawing/2017/decorative" val="1"/>
              </a:ext>
            </a:extLst>
          </p:cNvPr>
          <p:cNvGrpSpPr/>
          <p:nvPr/>
        </p:nvGrpSpPr>
        <p:grpSpPr>
          <a:xfrm>
            <a:off x="2749272" y="1385682"/>
            <a:ext cx="2867062" cy="873673"/>
            <a:chOff x="1814981" y="1717055"/>
            <a:chExt cx="1759934" cy="680509"/>
          </a:xfrm>
        </p:grpSpPr>
        <p:sp>
          <p:nvSpPr>
            <p:cNvPr id="8" name="Rectangle Container">
              <a:extLst>
                <a:ext uri="{FF2B5EF4-FFF2-40B4-BE49-F238E27FC236}">
                  <a16:creationId xmlns:a16="http://schemas.microsoft.com/office/drawing/2014/main" id="{F98348E4-6C3D-4067-A2E8-C92331450730}"/>
                </a:ext>
              </a:extLst>
            </p:cNvPr>
            <p:cNvSpPr/>
            <p:nvPr/>
          </p:nvSpPr>
          <p:spPr>
            <a:xfrm>
              <a:off x="1814982" y="1717055"/>
              <a:ext cx="1759933" cy="348388"/>
            </a:xfrm>
            <a:prstGeom prst="rect">
              <a:avLst/>
            </a:prstGeom>
            <a:solidFill>
              <a:srgbClr val="2F5597"/>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600" dirty="0">
                  <a:solidFill>
                    <a:schemeClr val="bg1"/>
                  </a:solidFill>
                  <a:latin typeface="Lub Dub Bold" panose="020B0803030403020204" pitchFamily="34" charset="0"/>
                  <a:cs typeface="Lato"/>
                </a:rPr>
                <a:t>Abnormalities of the Valve</a:t>
              </a:r>
            </a:p>
          </p:txBody>
        </p:sp>
        <p:sp>
          <p:nvSpPr>
            <p:cNvPr id="9" name="Rectangle Container copy 2">
              <a:extLst>
                <a:ext uri="{FF2B5EF4-FFF2-40B4-BE49-F238E27FC236}">
                  <a16:creationId xmlns:a16="http://schemas.microsoft.com/office/drawing/2014/main" id="{C140B52A-C7F2-406F-974C-3B5900746014}"/>
                </a:ext>
              </a:extLst>
            </p:cNvPr>
            <p:cNvSpPr/>
            <p:nvPr/>
          </p:nvSpPr>
          <p:spPr>
            <a:xfrm>
              <a:off x="1814981" y="2049176"/>
              <a:ext cx="1759934" cy="348388"/>
            </a:xfrm>
            <a:prstGeom prst="rect">
              <a:avLst/>
            </a:prstGeom>
            <a:solidFill>
              <a:schemeClr val="bg1"/>
            </a:solidFill>
            <a:ln w="25400">
              <a:solidFill>
                <a:schemeClr val="tx1">
                  <a:lumMod val="65000"/>
                  <a:lumOff val="35000"/>
                </a:schemeClr>
              </a:solidFill>
            </a:ln>
          </p:spPr>
          <p:txBody>
            <a:bodyPr spcFirstLastPara="0" lIns="0" tIns="91440" rIns="0" bIns="0" numCol="1" anchor="t"/>
            <a:lstStyle/>
            <a:p>
              <a:pPr marL="287338" indent="-117475" hangingPunct="0">
                <a:lnSpc>
                  <a:spcPct val="100000"/>
                </a:lnSpc>
                <a:spcAft>
                  <a:spcPts val="600"/>
                </a:spcAft>
                <a:buFont typeface="Arial" panose="020B0604020202020204" pitchFamily="34" charset="0"/>
                <a:buChar char="•"/>
              </a:pPr>
              <a:r>
                <a:rPr lang="en-US" sz="1400" dirty="0">
                  <a:solidFill>
                    <a:srgbClr val="292929"/>
                  </a:solidFill>
                  <a:latin typeface="Lub Dub Condensed" panose="020B0506030403020204" pitchFamily="34" charset="0"/>
                  <a:cs typeface="Lato"/>
                </a:rPr>
                <a:t>Most often due to IE</a:t>
              </a:r>
            </a:p>
          </p:txBody>
        </p:sp>
      </p:grpSp>
      <p:grpSp>
        <p:nvGrpSpPr>
          <p:cNvPr id="10" name="Group 9">
            <a:extLst>
              <a:ext uri="{FF2B5EF4-FFF2-40B4-BE49-F238E27FC236}">
                <a16:creationId xmlns:a16="http://schemas.microsoft.com/office/drawing/2014/main" id="{B2DB660F-81C4-4C75-989F-1A925A75E802}"/>
              </a:ext>
              <a:ext uri="{C183D7F6-B498-43B3-948B-1728B52AA6E4}">
                <adec:decorative xmlns:adec="http://schemas.microsoft.com/office/drawing/2017/decorative" val="1"/>
              </a:ext>
            </a:extLst>
          </p:cNvPr>
          <p:cNvGrpSpPr/>
          <p:nvPr/>
        </p:nvGrpSpPr>
        <p:grpSpPr>
          <a:xfrm>
            <a:off x="6575668" y="1385683"/>
            <a:ext cx="2867063" cy="1593210"/>
            <a:chOff x="1814981" y="1717055"/>
            <a:chExt cx="1759934" cy="1240960"/>
          </a:xfrm>
        </p:grpSpPr>
        <p:sp>
          <p:nvSpPr>
            <p:cNvPr id="11" name="Rectangle Container">
              <a:extLst>
                <a:ext uri="{FF2B5EF4-FFF2-40B4-BE49-F238E27FC236}">
                  <a16:creationId xmlns:a16="http://schemas.microsoft.com/office/drawing/2014/main" id="{C3F0FE97-0059-4635-A052-B61F34B0A0F5}"/>
                </a:ext>
              </a:extLst>
            </p:cNvPr>
            <p:cNvSpPr/>
            <p:nvPr/>
          </p:nvSpPr>
          <p:spPr>
            <a:xfrm>
              <a:off x="1814982" y="1717055"/>
              <a:ext cx="1759933" cy="348388"/>
            </a:xfrm>
            <a:prstGeom prst="rect">
              <a:avLst/>
            </a:prstGeom>
            <a:solidFill>
              <a:srgbClr val="2F5597"/>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600" dirty="0">
                  <a:solidFill>
                    <a:schemeClr val="bg1"/>
                  </a:solidFill>
                  <a:latin typeface="Lub Dub Bold" panose="020B0803030403020204" pitchFamily="34" charset="0"/>
                  <a:cs typeface="Lato"/>
                </a:rPr>
                <a:t>Abnormalities of the Aorta </a:t>
              </a:r>
            </a:p>
          </p:txBody>
        </p:sp>
        <p:sp>
          <p:nvSpPr>
            <p:cNvPr id="12" name="Rectangle Container copy 2">
              <a:extLst>
                <a:ext uri="{FF2B5EF4-FFF2-40B4-BE49-F238E27FC236}">
                  <a16:creationId xmlns:a16="http://schemas.microsoft.com/office/drawing/2014/main" id="{214E855E-A70F-4A74-B18D-CF2A5D43A18E}"/>
                </a:ext>
              </a:extLst>
            </p:cNvPr>
            <p:cNvSpPr/>
            <p:nvPr/>
          </p:nvSpPr>
          <p:spPr>
            <a:xfrm>
              <a:off x="1814981" y="2049177"/>
              <a:ext cx="1759934" cy="908838"/>
            </a:xfrm>
            <a:prstGeom prst="rect">
              <a:avLst/>
            </a:prstGeom>
            <a:solidFill>
              <a:schemeClr val="bg1"/>
            </a:solidFill>
            <a:ln w="25400">
              <a:solidFill>
                <a:schemeClr val="tx1">
                  <a:lumMod val="65000"/>
                  <a:lumOff val="35000"/>
                </a:schemeClr>
              </a:solidFill>
            </a:ln>
          </p:spPr>
          <p:txBody>
            <a:bodyPr spcFirstLastPara="0" lIns="0" tIns="91440" rIns="0" bIns="0" anchor="t"/>
            <a:lstStyle/>
            <a:p>
              <a:pPr marL="287338" indent="-117475" hangingPunct="0">
                <a:lnSpc>
                  <a:spcPct val="100000"/>
                </a:lnSpc>
                <a:spcAft>
                  <a:spcPts val="600"/>
                </a:spcAft>
                <a:buFont typeface="Arial" panose="020B0604020202020204" pitchFamily="34" charset="0"/>
                <a:buChar char="•"/>
              </a:pPr>
              <a:r>
                <a:rPr lang="en-US" sz="1400" dirty="0">
                  <a:solidFill>
                    <a:srgbClr val="292929"/>
                  </a:solidFill>
                  <a:latin typeface="Lub Dub Condensed" panose="020B0506030403020204" pitchFamily="34" charset="0"/>
                  <a:cs typeface="Lato"/>
                </a:rPr>
                <a:t>Aortic Dissection</a:t>
              </a:r>
            </a:p>
            <a:p>
              <a:pPr marL="287338" indent="-117475" hangingPunct="0">
                <a:lnSpc>
                  <a:spcPct val="100000"/>
                </a:lnSpc>
                <a:spcAft>
                  <a:spcPts val="600"/>
                </a:spcAft>
                <a:buFont typeface="Arial" panose="020B0604020202020204" pitchFamily="34" charset="0"/>
                <a:buChar char="•"/>
              </a:pPr>
              <a:r>
                <a:rPr lang="en-US" sz="1400" dirty="0">
                  <a:solidFill>
                    <a:srgbClr val="292929"/>
                  </a:solidFill>
                  <a:latin typeface="Lub Dub Condensed" panose="020B0506030403020204" pitchFamily="34" charset="0"/>
                  <a:cs typeface="Lato"/>
                </a:rPr>
                <a:t>Iatrogenic complication of a transcatheter procedure </a:t>
              </a:r>
            </a:p>
            <a:p>
              <a:pPr marL="287338" indent="-117475" hangingPunct="0">
                <a:lnSpc>
                  <a:spcPct val="100000"/>
                </a:lnSpc>
                <a:spcAft>
                  <a:spcPts val="600"/>
                </a:spcAft>
                <a:buFont typeface="Arial" panose="020B0604020202020204" pitchFamily="34" charset="0"/>
                <a:buChar char="•"/>
              </a:pPr>
              <a:r>
                <a:rPr lang="en-US" sz="1400" dirty="0">
                  <a:solidFill>
                    <a:srgbClr val="292929"/>
                  </a:solidFill>
                  <a:latin typeface="Lub Dub Condensed" panose="020B0506030403020204" pitchFamily="34" charset="0"/>
                  <a:cs typeface="Lato"/>
                </a:rPr>
                <a:t>Blunt chest trauma</a:t>
              </a:r>
            </a:p>
          </p:txBody>
        </p:sp>
      </p:grpSp>
      <p:sp>
        <p:nvSpPr>
          <p:cNvPr id="16" name="TextBox 15">
            <a:extLst>
              <a:ext uri="{FF2B5EF4-FFF2-40B4-BE49-F238E27FC236}">
                <a16:creationId xmlns:a16="http://schemas.microsoft.com/office/drawing/2014/main" id="{2A001824-EA8F-4736-870E-B04E248B1EAB}"/>
              </a:ext>
              <a:ext uri="{C183D7F6-B498-43B3-948B-1728B52AA6E4}">
                <adec:decorative xmlns:adec="http://schemas.microsoft.com/office/drawing/2017/decorative" val="1"/>
              </a:ext>
            </a:extLst>
          </p:cNvPr>
          <p:cNvSpPr txBox="1"/>
          <p:nvPr/>
        </p:nvSpPr>
        <p:spPr>
          <a:xfrm>
            <a:off x="4182803" y="3331130"/>
            <a:ext cx="3826394" cy="368259"/>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marL="112713">
              <a:defRPr sz="1200" b="1">
                <a:latin typeface="Lub Dub Bold" panose="020B0803030403020204" pitchFamily="34" charset="0"/>
              </a:defRPr>
            </a:lvl1pPr>
          </a:lstStyle>
          <a:p>
            <a:pPr marL="0" algn="ctr"/>
            <a:r>
              <a:rPr lang="en-US" sz="1600" dirty="0"/>
              <a:t>Acute volume overload in the LV</a:t>
            </a:r>
          </a:p>
        </p:txBody>
      </p:sp>
      <p:cxnSp>
        <p:nvCxnSpPr>
          <p:cNvPr id="19" name="Straight Arrow Connector 18">
            <a:extLst>
              <a:ext uri="{FF2B5EF4-FFF2-40B4-BE49-F238E27FC236}">
                <a16:creationId xmlns:a16="http://schemas.microsoft.com/office/drawing/2014/main" id="{CE3F4E92-1182-49F5-8300-67D55F7EC0B7}"/>
              </a:ext>
              <a:ext uri="{C183D7F6-B498-43B3-948B-1728B52AA6E4}">
                <adec:decorative xmlns:adec="http://schemas.microsoft.com/office/drawing/2017/decorative" val="1"/>
              </a:ext>
            </a:extLst>
          </p:cNvPr>
          <p:cNvCxnSpPr>
            <a:cxnSpLocks/>
          </p:cNvCxnSpPr>
          <p:nvPr/>
        </p:nvCxnSpPr>
        <p:spPr>
          <a:xfrm>
            <a:off x="4515072" y="2259355"/>
            <a:ext cx="0" cy="107177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CE89D10-3567-4F05-B1CC-53DF3090FE96}"/>
              </a:ext>
              <a:ext uri="{C183D7F6-B498-43B3-948B-1728B52AA6E4}">
                <adec:decorative xmlns:adec="http://schemas.microsoft.com/office/drawing/2017/decorative" val="1"/>
              </a:ext>
            </a:extLst>
          </p:cNvPr>
          <p:cNvSpPr txBox="1"/>
          <p:nvPr/>
        </p:nvSpPr>
        <p:spPr>
          <a:xfrm>
            <a:off x="2066326" y="4185242"/>
            <a:ext cx="3276235" cy="368259"/>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marL="112713">
              <a:defRPr sz="1200" b="1">
                <a:latin typeface="Lub Dub Bold" panose="020B0803030403020204" pitchFamily="34" charset="0"/>
              </a:defRPr>
            </a:lvl1pPr>
          </a:lstStyle>
          <a:p>
            <a:pPr marL="0" algn="ctr"/>
            <a:r>
              <a:rPr lang="en-US" sz="1600" dirty="0"/>
              <a:t>Severe pulmonary congestion</a:t>
            </a:r>
          </a:p>
        </p:txBody>
      </p:sp>
      <p:sp>
        <p:nvSpPr>
          <p:cNvPr id="21" name="TextBox 20">
            <a:extLst>
              <a:ext uri="{FF2B5EF4-FFF2-40B4-BE49-F238E27FC236}">
                <a16:creationId xmlns:a16="http://schemas.microsoft.com/office/drawing/2014/main" id="{E446A36B-46AA-4159-B550-3200982B105C}"/>
              </a:ext>
              <a:ext uri="{C183D7F6-B498-43B3-948B-1728B52AA6E4}">
                <adec:decorative xmlns:adec="http://schemas.microsoft.com/office/drawing/2017/decorative" val="1"/>
              </a:ext>
            </a:extLst>
          </p:cNvPr>
          <p:cNvSpPr txBox="1"/>
          <p:nvPr/>
        </p:nvSpPr>
        <p:spPr>
          <a:xfrm>
            <a:off x="6849439" y="4185241"/>
            <a:ext cx="3276235" cy="368259"/>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marL="112713">
              <a:defRPr sz="1200" b="1">
                <a:latin typeface="Lub Dub Bold" panose="020B0803030403020204" pitchFamily="34" charset="0"/>
              </a:defRPr>
            </a:lvl1pPr>
          </a:lstStyle>
          <a:p>
            <a:pPr marL="0" algn="ctr"/>
            <a:r>
              <a:rPr lang="en-US" sz="1600" dirty="0"/>
              <a:t>Low forward cardiac output</a:t>
            </a:r>
          </a:p>
        </p:txBody>
      </p:sp>
      <p:sp>
        <p:nvSpPr>
          <p:cNvPr id="22" name="TextBox 21">
            <a:extLst>
              <a:ext uri="{FF2B5EF4-FFF2-40B4-BE49-F238E27FC236}">
                <a16:creationId xmlns:a16="http://schemas.microsoft.com/office/drawing/2014/main" id="{7A181FAE-B6A4-4B02-94BB-F73EA012C3E5}"/>
              </a:ext>
              <a:ext uri="{C183D7F6-B498-43B3-948B-1728B52AA6E4}">
                <adec:decorative xmlns:adec="http://schemas.microsoft.com/office/drawing/2017/decorative" val="1"/>
              </a:ext>
            </a:extLst>
          </p:cNvPr>
          <p:cNvSpPr txBox="1"/>
          <p:nvPr/>
        </p:nvSpPr>
        <p:spPr>
          <a:xfrm>
            <a:off x="3172454" y="5060982"/>
            <a:ext cx="5847092" cy="368259"/>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marL="112713">
              <a:defRPr sz="1200" b="1">
                <a:latin typeface="Lub Dub Bold" panose="020B0803030403020204" pitchFamily="34" charset="0"/>
              </a:defRPr>
            </a:lvl1pPr>
          </a:lstStyle>
          <a:p>
            <a:pPr marL="0" algn="ctr"/>
            <a:r>
              <a:rPr lang="en-US" sz="1600" dirty="0"/>
              <a:t>Urgent diagnosis and rapid intervention are lifesaving</a:t>
            </a:r>
          </a:p>
        </p:txBody>
      </p:sp>
      <p:cxnSp>
        <p:nvCxnSpPr>
          <p:cNvPr id="24" name="Straight Arrow Connector 23">
            <a:extLst>
              <a:ext uri="{FF2B5EF4-FFF2-40B4-BE49-F238E27FC236}">
                <a16:creationId xmlns:a16="http://schemas.microsoft.com/office/drawing/2014/main" id="{D448AF3D-41E0-4B6E-8ADA-7ED9AB5EA684}"/>
              </a:ext>
              <a:ext uri="{C183D7F6-B498-43B3-948B-1728B52AA6E4}">
                <adec:decorative xmlns:adec="http://schemas.microsoft.com/office/drawing/2017/decorative" val="1"/>
              </a:ext>
            </a:extLst>
          </p:cNvPr>
          <p:cNvCxnSpPr>
            <a:cxnSpLocks/>
          </p:cNvCxnSpPr>
          <p:nvPr/>
        </p:nvCxnSpPr>
        <p:spPr>
          <a:xfrm>
            <a:off x="7599452" y="2978893"/>
            <a:ext cx="0" cy="35223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87A7AFC-C7FD-403D-995F-4BF5BABEAF1F}"/>
              </a:ext>
              <a:ext uri="{C183D7F6-B498-43B3-948B-1728B52AA6E4}">
                <adec:decorative xmlns:adec="http://schemas.microsoft.com/office/drawing/2017/decorative" val="1"/>
              </a:ext>
            </a:extLst>
          </p:cNvPr>
          <p:cNvCxnSpPr>
            <a:cxnSpLocks/>
          </p:cNvCxnSpPr>
          <p:nvPr/>
        </p:nvCxnSpPr>
        <p:spPr>
          <a:xfrm>
            <a:off x="4985971" y="3699389"/>
            <a:ext cx="0" cy="48585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52CA6AF-BC20-4914-A624-CD03B38452EB}"/>
              </a:ext>
              <a:ext uri="{C183D7F6-B498-43B3-948B-1728B52AA6E4}">
                <adec:decorative xmlns:adec="http://schemas.microsoft.com/office/drawing/2017/decorative" val="1"/>
              </a:ext>
            </a:extLst>
          </p:cNvPr>
          <p:cNvCxnSpPr>
            <a:cxnSpLocks/>
          </p:cNvCxnSpPr>
          <p:nvPr/>
        </p:nvCxnSpPr>
        <p:spPr>
          <a:xfrm>
            <a:off x="4985971" y="4553501"/>
            <a:ext cx="0" cy="50748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33F9011-9BDC-4739-BB59-930099A076C6}"/>
              </a:ext>
              <a:ext uri="{C183D7F6-B498-43B3-948B-1728B52AA6E4}">
                <adec:decorative xmlns:adec="http://schemas.microsoft.com/office/drawing/2017/decorative" val="1"/>
              </a:ext>
            </a:extLst>
          </p:cNvPr>
          <p:cNvCxnSpPr>
            <a:cxnSpLocks/>
          </p:cNvCxnSpPr>
          <p:nvPr/>
        </p:nvCxnSpPr>
        <p:spPr>
          <a:xfrm>
            <a:off x="7131558" y="3699389"/>
            <a:ext cx="0" cy="48585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F3979ED-93A5-4F2D-BB14-AC34F569952B}"/>
              </a:ext>
              <a:ext uri="{C183D7F6-B498-43B3-948B-1728B52AA6E4}">
                <adec:decorative xmlns:adec="http://schemas.microsoft.com/office/drawing/2017/decorative" val="1"/>
              </a:ext>
            </a:extLst>
          </p:cNvPr>
          <p:cNvCxnSpPr>
            <a:cxnSpLocks/>
          </p:cNvCxnSpPr>
          <p:nvPr/>
        </p:nvCxnSpPr>
        <p:spPr>
          <a:xfrm>
            <a:off x="7131558" y="4553501"/>
            <a:ext cx="0" cy="50748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578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D4F1-61E9-416F-95A4-6298E164BCF8}"/>
              </a:ext>
            </a:extLst>
          </p:cNvPr>
          <p:cNvSpPr>
            <a:spLocks noGrp="1"/>
          </p:cNvSpPr>
          <p:nvPr>
            <p:ph type="title"/>
          </p:nvPr>
        </p:nvSpPr>
        <p:spPr/>
        <p:txBody>
          <a:bodyPr/>
          <a:lstStyle/>
          <a:p>
            <a:r>
              <a:rPr lang="en-US" dirty="0">
                <a:solidFill>
                  <a:srgbClr val="AC1B1F"/>
                </a:solidFill>
              </a:rPr>
              <a:t>Table 15. </a:t>
            </a:r>
            <a:r>
              <a:rPr lang="en-US" dirty="0"/>
              <a:t>Stages of Chronic AR</a:t>
            </a:r>
          </a:p>
        </p:txBody>
      </p:sp>
      <p:graphicFrame>
        <p:nvGraphicFramePr>
          <p:cNvPr id="7" name="Content Placeholder 6">
            <a:extLst>
              <a:ext uri="{FF2B5EF4-FFF2-40B4-BE49-F238E27FC236}">
                <a16:creationId xmlns:a16="http://schemas.microsoft.com/office/drawing/2014/main" id="{2B2CC453-67D4-48BD-8EDA-F6A8AF05EEF6}"/>
              </a:ext>
            </a:extLst>
          </p:cNvPr>
          <p:cNvGraphicFramePr>
            <a:graphicFrameLocks noGrp="1"/>
          </p:cNvGraphicFramePr>
          <p:nvPr>
            <p:ph idx="1"/>
            <p:extLst>
              <p:ext uri="{D42A27DB-BD31-4B8C-83A1-F6EECF244321}">
                <p14:modId xmlns:p14="http://schemas.microsoft.com/office/powerpoint/2010/main" val="942083343"/>
              </p:ext>
            </p:extLst>
          </p:nvPr>
        </p:nvGraphicFramePr>
        <p:xfrm>
          <a:off x="647307" y="1127976"/>
          <a:ext cx="10965042" cy="4554573"/>
        </p:xfrm>
        <a:graphic>
          <a:graphicData uri="http://schemas.openxmlformats.org/drawingml/2006/table">
            <a:tbl>
              <a:tblPr firstRow="1" bandRow="1">
                <a:tableStyleId>{5C22544A-7EE6-4342-B048-85BDC9FD1C3A}</a:tableStyleId>
              </a:tblPr>
              <a:tblGrid>
                <a:gridCol w="1171219">
                  <a:extLst>
                    <a:ext uri="{9D8B030D-6E8A-4147-A177-3AD203B41FA5}">
                      <a16:colId xmlns:a16="http://schemas.microsoft.com/office/drawing/2014/main" val="2649235253"/>
                    </a:ext>
                  </a:extLst>
                </a:gridCol>
                <a:gridCol w="3082247">
                  <a:extLst>
                    <a:ext uri="{9D8B030D-6E8A-4147-A177-3AD203B41FA5}">
                      <a16:colId xmlns:a16="http://schemas.microsoft.com/office/drawing/2014/main" val="3265590656"/>
                    </a:ext>
                  </a:extLst>
                </a:gridCol>
                <a:gridCol w="2373330">
                  <a:extLst>
                    <a:ext uri="{9D8B030D-6E8A-4147-A177-3AD203B41FA5}">
                      <a16:colId xmlns:a16="http://schemas.microsoft.com/office/drawing/2014/main" val="2211106125"/>
                    </a:ext>
                  </a:extLst>
                </a:gridCol>
                <a:gridCol w="2835668">
                  <a:extLst>
                    <a:ext uri="{9D8B030D-6E8A-4147-A177-3AD203B41FA5}">
                      <a16:colId xmlns:a16="http://schemas.microsoft.com/office/drawing/2014/main" val="3343021037"/>
                    </a:ext>
                  </a:extLst>
                </a:gridCol>
                <a:gridCol w="1502578">
                  <a:extLst>
                    <a:ext uri="{9D8B030D-6E8A-4147-A177-3AD203B41FA5}">
                      <a16:colId xmlns:a16="http://schemas.microsoft.com/office/drawing/2014/main" val="1881359815"/>
                    </a:ext>
                  </a:extLst>
                </a:gridCol>
              </a:tblGrid>
              <a:tr h="23470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200" b="1" spc="50" dirty="0">
                          <a:solidFill>
                            <a:schemeClr val="bg1"/>
                          </a:solidFill>
                          <a:latin typeface="Lub Dub Bold" panose="020B0803030403020204" pitchFamily="34" charset="0"/>
                          <a:cs typeface="Calibri"/>
                        </a:rPr>
                        <a:t>STAGE</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200" b="1" spc="40" dirty="0">
                          <a:solidFill>
                            <a:schemeClr val="tx1"/>
                          </a:solidFill>
                          <a:latin typeface="Lub Dub Bold" panose="020B0803030403020204" pitchFamily="34" charset="0"/>
                          <a:cs typeface="Calibri"/>
                        </a:rPr>
                        <a:t>VALVE ANATOMY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200" b="1" spc="35" dirty="0">
                          <a:solidFill>
                            <a:schemeClr val="tx1"/>
                          </a:solidFill>
                          <a:latin typeface="Lub Dub Bold" panose="020B0803030403020204" pitchFamily="34" charset="0"/>
                          <a:cs typeface="Calibri"/>
                        </a:rPr>
                        <a:t>VALVE HEMODYNAMICS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n-US"/>
                    </a:p>
                  </a:txBody>
                  <a:tcPr/>
                </a:tc>
                <a:tc>
                  <a:txBody>
                    <a:bodyPr/>
                    <a:lstStyle/>
                    <a:p>
                      <a:pPr marL="55563" indent="0" algn="l">
                        <a:lnSpc>
                          <a:spcPct val="100000"/>
                        </a:lnSpc>
                        <a:spcBef>
                          <a:spcPts val="275"/>
                        </a:spcBef>
                      </a:pPr>
                      <a:r>
                        <a:rPr lang="en-US" sz="1200" b="1" spc="35" dirty="0">
                          <a:solidFill>
                            <a:schemeClr val="tx1"/>
                          </a:solidFill>
                          <a:latin typeface="Lub Dub Bold" panose="020B0803030403020204" pitchFamily="34" charset="0"/>
                          <a:cs typeface="Calibri"/>
                        </a:rPr>
                        <a:t>SYMPTOMS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3869980"/>
                  </a:ext>
                </a:extLst>
              </a:tr>
              <a:tr h="92576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sz="2000" dirty="0">
                          <a:ln>
                            <a:noFill/>
                          </a:ln>
                          <a:solidFill>
                            <a:schemeClr val="bg1"/>
                          </a:solidFill>
                          <a:latin typeface="Lub Dub Bold" panose="020B0803030403020204" pitchFamily="34" charset="0"/>
                          <a:cs typeface="Calibri"/>
                        </a:rPr>
                        <a:t>A</a:t>
                      </a:r>
                      <a:br>
                        <a:rPr lang="en-US" sz="2000" dirty="0">
                          <a:ln>
                            <a:noFill/>
                          </a:ln>
                          <a:solidFill>
                            <a:schemeClr val="bg1"/>
                          </a:solidFill>
                          <a:latin typeface="Lub Dub Bold" panose="020B0803030403020204" pitchFamily="34" charset="0"/>
                          <a:cs typeface="Calibri"/>
                        </a:rPr>
                      </a:br>
                      <a:r>
                        <a:rPr lang="en-US" sz="1200" b="1" dirty="0">
                          <a:solidFill>
                            <a:schemeClr val="bg1"/>
                          </a:solidFill>
                          <a:latin typeface="Lub Dub Condensed" panose="020B0506030403020204" pitchFamily="34" charset="0"/>
                          <a:cs typeface="Arial" panose="020B0604020202020204" pitchFamily="34" charset="0"/>
                        </a:rPr>
                        <a:t>At risk of AS</a:t>
                      </a:r>
                      <a:endParaRPr sz="2000" dirty="0">
                        <a:ln>
                          <a:noFill/>
                        </a:ln>
                        <a:solidFill>
                          <a:schemeClr val="bg1"/>
                        </a:solidFill>
                        <a:latin typeface="Lub Dub Condensed" panose="020B0506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indent="-193675">
                        <a:lnSpc>
                          <a:spcPct val="100000"/>
                        </a:lnSpc>
                        <a:spcBef>
                          <a:spcPts val="295"/>
                        </a:spcBef>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Bicuspid aortic valve</a:t>
                      </a:r>
                    </a:p>
                    <a:p>
                      <a:pPr marL="193675" indent="-193675">
                        <a:lnSpc>
                          <a:spcPct val="100000"/>
                        </a:lnSpc>
                        <a:spcBef>
                          <a:spcPts val="295"/>
                        </a:spcBef>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Aortic valve sclerosis</a:t>
                      </a:r>
                    </a:p>
                    <a:p>
                      <a:pPr marL="193675" indent="-193675">
                        <a:lnSpc>
                          <a:spcPct val="100000"/>
                        </a:lnSpc>
                        <a:spcBef>
                          <a:spcPts val="295"/>
                        </a:spcBef>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Diseases of the Aortic sinuses or ascending aorta</a:t>
                      </a:r>
                    </a:p>
                    <a:p>
                      <a:pPr marL="193675" indent="-193675">
                        <a:lnSpc>
                          <a:spcPct val="100000"/>
                        </a:lnSpc>
                        <a:spcBef>
                          <a:spcPts val="295"/>
                        </a:spcBef>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Rheumatic Heart disease</a:t>
                      </a:r>
                    </a:p>
                    <a:p>
                      <a:pPr marL="193675" indent="-193675">
                        <a:lnSpc>
                          <a:spcPct val="100000"/>
                        </a:lnSpc>
                        <a:spcBef>
                          <a:spcPts val="295"/>
                        </a:spcBef>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Infective Endocarditis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indent="-171450">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Echocardiography: None or trace AR.</a:t>
                      </a:r>
                    </a:p>
                    <a:p>
                      <a:pPr marL="171450" indent="-171450">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Angiography: Grade 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a:txBody>
                    <a:bodyPr/>
                    <a:lstStyle/>
                    <a:p>
                      <a:pPr marL="0" marR="487045" indent="0" algn="l">
                        <a:lnSpc>
                          <a:spcPct val="107200"/>
                        </a:lnSpc>
                        <a:spcBef>
                          <a:spcPts val="234"/>
                        </a:spcBef>
                        <a:tabLst/>
                      </a:pPr>
                      <a:r>
                        <a:rPr lang="en-US" sz="1200" b="0" i="0" u="none" strike="noStrike" kern="1200" cap="none" spc="5" dirty="0">
                          <a:solidFill>
                            <a:srgbClr val="231F20"/>
                          </a:solidFill>
                          <a:latin typeface="Lub Dub Condensed" panose="020B0506030403020204" pitchFamily="34" charset="0"/>
                          <a:ea typeface="+mn-ea"/>
                          <a:cs typeface="Calibri"/>
                          <a:sym typeface="Arial"/>
                        </a:rPr>
                        <a:t>None</a:t>
                      </a:r>
                      <a:endParaRPr sz="12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08223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000" dirty="0">
                          <a:ln>
                            <a:noFill/>
                          </a:ln>
                          <a:solidFill>
                            <a:schemeClr val="tx1"/>
                          </a:solidFill>
                          <a:latin typeface="Lub Dub Bold" panose="020B0803030403020204" pitchFamily="34" charset="0"/>
                          <a:cs typeface="Calibri"/>
                        </a:rPr>
                        <a:t>B</a:t>
                      </a:r>
                      <a:endParaRPr lang="en-US" sz="2000" dirty="0">
                        <a:ln>
                          <a:noFill/>
                        </a:ln>
                        <a:solidFill>
                          <a:schemeClr val="tx1"/>
                        </a:solidFill>
                        <a:latin typeface="Lub Dub Bold" panose="020B0803030403020204" pitchFamily="34" charset="0"/>
                        <a:cs typeface="Calibri"/>
                      </a:endParaRPr>
                    </a:p>
                    <a:p>
                      <a:pPr marL="0" indent="0" algn="ctr">
                        <a:lnSpc>
                          <a:spcPct val="100000"/>
                        </a:lnSpc>
                        <a:spcBef>
                          <a:spcPts val="250"/>
                        </a:spcBef>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Progressive AS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Mild to Moderate Calcification</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Bicuspid aortic valve</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Dilated Aortic Sinuses</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Rheumatic Valve Changes</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Previous Infective Endocarditis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spcBef>
                          <a:spcPts val="0"/>
                        </a:spcBef>
                        <a:spcAft>
                          <a:spcPts val="0"/>
                        </a:spcAft>
                        <a:buFont typeface="Arial" panose="020B0604020202020204" pitchFamily="34" charset="0"/>
                        <a:buNone/>
                      </a:pPr>
                      <a:r>
                        <a:rPr lang="en-US" sz="1100" b="1" i="0" u="sng" strike="noStrike" kern="1200" cap="none" spc="5" dirty="0">
                          <a:solidFill>
                            <a:srgbClr val="231F20"/>
                          </a:solidFill>
                          <a:latin typeface="Lub Dub Condensed" panose="020B0506030403020204" pitchFamily="34" charset="0"/>
                          <a:ea typeface="+mn-ea"/>
                          <a:cs typeface="Calibri"/>
                          <a:sym typeface="Arial"/>
                        </a:rPr>
                        <a:t>Mild AR by Echocardiography</a:t>
                      </a:r>
                    </a:p>
                    <a:p>
                      <a:pPr marL="287338" indent="-174625">
                        <a:spcBef>
                          <a:spcPts val="0"/>
                        </a:spcBef>
                        <a:spcAft>
                          <a:spcPts val="0"/>
                        </a:spcAft>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Jet width &lt;25% of LVOT</a:t>
                      </a:r>
                    </a:p>
                    <a:p>
                      <a:pPr marL="287338" indent="-174625">
                        <a:spcBef>
                          <a:spcPts val="0"/>
                        </a:spcBef>
                        <a:spcAft>
                          <a:spcPts val="0"/>
                        </a:spcAft>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Vena contracta &lt;0.3 cm</a:t>
                      </a:r>
                    </a:p>
                    <a:p>
                      <a:pPr marL="287338" indent="-174625">
                        <a:spcBef>
                          <a:spcPts val="0"/>
                        </a:spcBef>
                        <a:spcAft>
                          <a:spcPts val="0"/>
                        </a:spcAft>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Regurgitant volume &lt;30 mL/beat</a:t>
                      </a:r>
                    </a:p>
                    <a:p>
                      <a:pPr marL="287338" indent="-174625">
                        <a:spcBef>
                          <a:spcPts val="0"/>
                        </a:spcBef>
                        <a:spcAft>
                          <a:spcPts val="0"/>
                        </a:spcAft>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Regurgitant fraction &lt;30%</a:t>
                      </a:r>
                    </a:p>
                    <a:p>
                      <a:pPr marL="287338" indent="-174625">
                        <a:spcBef>
                          <a:spcPts val="0"/>
                        </a:spcBef>
                        <a:spcAft>
                          <a:spcPts val="0"/>
                        </a:spcAft>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ERO &lt;0.10 cm</a:t>
                      </a:r>
                      <a:r>
                        <a:rPr lang="en-US" sz="1100" b="0" i="0" u="none" strike="noStrike" kern="1200" cap="none" spc="5" baseline="30000" dirty="0">
                          <a:solidFill>
                            <a:srgbClr val="231F20"/>
                          </a:solidFill>
                          <a:latin typeface="Lub Dub Condensed" panose="020B0506030403020204" pitchFamily="34" charset="0"/>
                          <a:ea typeface="+mn-ea"/>
                          <a:cs typeface="Calibri"/>
                          <a:sym typeface="Arial"/>
                        </a:rPr>
                        <a:t>2</a:t>
                      </a:r>
                    </a:p>
                    <a:p>
                      <a:pPr marL="287338" indent="-174625">
                        <a:spcBef>
                          <a:spcPts val="0"/>
                        </a:spcBef>
                        <a:spcAft>
                          <a:spcPts val="0"/>
                        </a:spcAft>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Angiography: grade 1</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latinLnBrk="0" hangingPunct="1">
                        <a:lnSpc>
                          <a:spcPct val="100000"/>
                        </a:lnSpc>
                        <a:spcBef>
                          <a:spcPts val="0"/>
                        </a:spcBef>
                        <a:spcAft>
                          <a:spcPts val="0"/>
                        </a:spcAft>
                        <a:buClr>
                          <a:srgbClr val="000000"/>
                        </a:buClr>
                        <a:buFont typeface="Arial" panose="020B0604020202020204" pitchFamily="34" charset="0"/>
                        <a:buNone/>
                      </a:pPr>
                      <a:r>
                        <a:rPr lang="en-US" sz="1100" b="1" i="0" u="sng" strike="noStrike" kern="1200" cap="none" spc="5" noProof="0" dirty="0">
                          <a:solidFill>
                            <a:srgbClr val="231F20"/>
                          </a:solidFill>
                          <a:latin typeface="Lub Dub Condensed" panose="020B0506030403020204" pitchFamily="34" charset="0"/>
                          <a:ea typeface="+mn-ea"/>
                          <a:cs typeface="Calibri"/>
                          <a:sym typeface="Arial"/>
                        </a:rPr>
                        <a:t>Moderate AR by Echocardiography </a:t>
                      </a:r>
                    </a:p>
                    <a:p>
                      <a:pPr marL="287338" indent="-174625">
                        <a:spcBef>
                          <a:spcPts val="0"/>
                        </a:spcBef>
                        <a:spcAft>
                          <a:spcPts val="0"/>
                        </a:spcAft>
                        <a:buFont typeface="Arial" panose="020B0604020202020204" pitchFamily="34" charset="0"/>
                        <a:buChar char="•"/>
                      </a:pPr>
                      <a:r>
                        <a:rPr lang="en-US" sz="1100" b="0" i="0" u="none" strike="noStrike" kern="1200" cap="none" spc="5" noProof="0" dirty="0">
                          <a:solidFill>
                            <a:srgbClr val="231F20"/>
                          </a:solidFill>
                          <a:latin typeface="Lub Dub Condensed" panose="020B0506030403020204" pitchFamily="34" charset="0"/>
                          <a:ea typeface="+mn-ea"/>
                          <a:cs typeface="Calibri"/>
                          <a:sym typeface="Arial"/>
                        </a:rPr>
                        <a:t>Jet width 25%–64% of LVOT</a:t>
                      </a:r>
                    </a:p>
                    <a:p>
                      <a:pPr marL="287338" indent="-174625">
                        <a:spcBef>
                          <a:spcPts val="0"/>
                        </a:spcBef>
                        <a:spcAft>
                          <a:spcPts val="0"/>
                        </a:spcAft>
                        <a:buFont typeface="Arial" panose="020B0604020202020204" pitchFamily="34" charset="0"/>
                        <a:buChar char="•"/>
                      </a:pPr>
                      <a:r>
                        <a:rPr lang="en-US" sz="1100" b="0" i="0" u="none" strike="noStrike" kern="1200" cap="none" spc="5" noProof="0" dirty="0">
                          <a:solidFill>
                            <a:srgbClr val="231F20"/>
                          </a:solidFill>
                          <a:latin typeface="Lub Dub Condensed" panose="020B0506030403020204" pitchFamily="34" charset="0"/>
                          <a:ea typeface="+mn-ea"/>
                          <a:cs typeface="Calibri"/>
                          <a:sym typeface="Arial"/>
                        </a:rPr>
                        <a:t>Vena contracta 0.3–0.6 cm</a:t>
                      </a:r>
                    </a:p>
                    <a:p>
                      <a:pPr marL="287338" indent="-174625">
                        <a:spcBef>
                          <a:spcPts val="0"/>
                        </a:spcBef>
                        <a:spcAft>
                          <a:spcPts val="0"/>
                        </a:spcAft>
                        <a:buFont typeface="Arial" panose="020B0604020202020204" pitchFamily="34" charset="0"/>
                        <a:buChar char="•"/>
                      </a:pPr>
                      <a:r>
                        <a:rPr lang="en-US" sz="1100" b="0" i="0" u="none" strike="noStrike" kern="1200" cap="none" spc="5" noProof="0" dirty="0">
                          <a:solidFill>
                            <a:srgbClr val="231F20"/>
                          </a:solidFill>
                          <a:latin typeface="Lub Dub Condensed" panose="020B0506030403020204" pitchFamily="34" charset="0"/>
                          <a:ea typeface="+mn-ea"/>
                          <a:cs typeface="Calibri"/>
                          <a:sym typeface="Arial"/>
                        </a:rPr>
                        <a:t>Regurgitant volume 30–59 mL/beat</a:t>
                      </a:r>
                    </a:p>
                    <a:p>
                      <a:pPr marL="287338" indent="-174625">
                        <a:spcBef>
                          <a:spcPts val="0"/>
                        </a:spcBef>
                        <a:spcAft>
                          <a:spcPts val="0"/>
                        </a:spcAft>
                        <a:buFont typeface="Arial" panose="020B0604020202020204" pitchFamily="34" charset="0"/>
                        <a:buChar char="•"/>
                      </a:pPr>
                      <a:r>
                        <a:rPr lang="en-US" sz="1100" b="0" i="0" u="none" strike="noStrike" kern="1200" cap="none" spc="5" noProof="0" dirty="0">
                          <a:solidFill>
                            <a:srgbClr val="231F20"/>
                          </a:solidFill>
                          <a:latin typeface="Lub Dub Condensed" panose="020B0506030403020204" pitchFamily="34" charset="0"/>
                          <a:ea typeface="+mn-ea"/>
                          <a:cs typeface="Calibri"/>
                          <a:sym typeface="Arial"/>
                        </a:rPr>
                        <a:t>Regurgitant fraction 30% to 49%</a:t>
                      </a:r>
                    </a:p>
                    <a:p>
                      <a:pPr marL="287338" indent="-174625">
                        <a:spcBef>
                          <a:spcPts val="0"/>
                        </a:spcBef>
                        <a:spcAft>
                          <a:spcPts val="0"/>
                        </a:spcAft>
                        <a:buFont typeface="Arial" panose="020B0604020202020204" pitchFamily="34" charset="0"/>
                        <a:buChar char="•"/>
                      </a:pPr>
                      <a:r>
                        <a:rPr lang="en-US" sz="1100" b="0" i="0" u="none" strike="noStrike" kern="1200" cap="none" spc="5" noProof="0" dirty="0">
                          <a:solidFill>
                            <a:srgbClr val="231F20"/>
                          </a:solidFill>
                          <a:latin typeface="Lub Dub Condensed" panose="020B0506030403020204" pitchFamily="34" charset="0"/>
                          <a:ea typeface="+mn-ea"/>
                          <a:cs typeface="Calibri"/>
                          <a:sym typeface="Arial"/>
                        </a:rPr>
                        <a:t>ERO 0.10–0.29 cm</a:t>
                      </a:r>
                      <a:r>
                        <a:rPr lang="en-US" sz="1100" b="0" i="0" u="none" strike="noStrike" kern="1200" cap="none" spc="5" baseline="30000" dirty="0">
                          <a:solidFill>
                            <a:srgbClr val="231F20"/>
                          </a:solidFill>
                          <a:latin typeface="Lub Dub Condensed" panose="020B0506030403020204" pitchFamily="34" charset="0"/>
                          <a:ea typeface="+mn-ea"/>
                          <a:cs typeface="Calibri"/>
                          <a:sym typeface="Arial"/>
                        </a:rPr>
                        <a:t>2</a:t>
                      </a:r>
                    </a:p>
                    <a:p>
                      <a:pPr marL="287338" indent="-174625">
                        <a:spcBef>
                          <a:spcPts val="0"/>
                        </a:spcBef>
                        <a:spcAft>
                          <a:spcPts val="0"/>
                        </a:spcAft>
                        <a:buFont typeface="Arial" panose="020B0604020202020204" pitchFamily="34" charset="0"/>
                        <a:buChar char="•"/>
                      </a:pPr>
                      <a:r>
                        <a:rPr lang="en-US" sz="1100" b="0" i="0" u="none" strike="noStrike" kern="1200" cap="none" spc="5" noProof="0" dirty="0">
                          <a:solidFill>
                            <a:srgbClr val="231F20"/>
                          </a:solidFill>
                          <a:latin typeface="Lub Dub Condensed" panose="020B0506030403020204" pitchFamily="34" charset="0"/>
                          <a:ea typeface="+mn-ea"/>
                          <a:cs typeface="Calibri"/>
                          <a:sym typeface="Arial"/>
                        </a:rPr>
                        <a:t>Angiography: Grade 2</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94615" indent="0" algn="l">
                        <a:lnSpc>
                          <a:spcPct val="107200"/>
                        </a:lnSpc>
                        <a:spcBef>
                          <a:spcPts val="190"/>
                        </a:spcBef>
                      </a:pPr>
                      <a:r>
                        <a:rPr lang="en-US" sz="1200" b="0" i="0" u="none" strike="noStrike" kern="1200" cap="none" spc="5" dirty="0">
                          <a:solidFill>
                            <a:srgbClr val="231F20"/>
                          </a:solidFill>
                          <a:latin typeface="Lub Dub Condensed" panose="020B0506030403020204" pitchFamily="34" charset="0"/>
                          <a:ea typeface="+mn-ea"/>
                          <a:cs typeface="Calibri"/>
                          <a:sym typeface="Arial"/>
                        </a:rPr>
                        <a:t>None</a:t>
                      </a:r>
                      <a:endParaRPr sz="1200" b="0" i="0" u="none" strike="noStrike" kern="1200" cap="none" spc="5" dirty="0">
                        <a:solidFill>
                          <a:srgbClr val="231F20"/>
                        </a:solidFill>
                        <a:latin typeface="Lub Dub Condensed" panose="020B0506030403020204" pitchFamily="34" charset="0"/>
                        <a:ea typeface="+mn-ea"/>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1005311"/>
                  </a:ext>
                </a:extLst>
              </a:tr>
              <a:tr h="108223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000" dirty="0">
                          <a:ln>
                            <a:noFill/>
                          </a:ln>
                          <a:solidFill>
                            <a:schemeClr val="tx1"/>
                          </a:solidFill>
                          <a:latin typeface="Lub Dub Bold" panose="020B0803030403020204" pitchFamily="34" charset="0"/>
                          <a:cs typeface="Calibri"/>
                        </a:rPr>
                        <a:t>C</a:t>
                      </a:r>
                      <a:endParaRPr lang="en-US" sz="2000" dirty="0">
                        <a:ln>
                          <a:noFill/>
                        </a:ln>
                        <a:solidFill>
                          <a:schemeClr val="tx1"/>
                        </a:solidFill>
                        <a:latin typeface="Lub Dub Bold" panose="020B0803030403020204" pitchFamily="34" charset="0"/>
                        <a:cs typeface="Calibri"/>
                      </a:endParaRPr>
                    </a:p>
                    <a:p>
                      <a:pPr marL="0" marR="0" lvl="0" indent="0" algn="ctr" defTabSz="914400" rtl="0" eaLnBrk="1" fontAlgn="auto" latinLnBrk="0" hangingPunct="1">
                        <a:lnSpc>
                          <a:spcPct val="100000"/>
                        </a:lnSpc>
                        <a:spcBef>
                          <a:spcPts val="250"/>
                        </a:spcBef>
                        <a:spcAft>
                          <a:spcPts val="0"/>
                        </a:spcAft>
                        <a:buClr>
                          <a:srgbClr val="000000"/>
                        </a:buClr>
                        <a:buSzTx/>
                        <a:buFont typeface="Arial"/>
                        <a:buNone/>
                        <a:tabLst/>
                        <a:defRPr/>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Asymptomatic Severe AS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Calcific valve disease</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Bicuspid aortic valve</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Dilated Aortic Sinuses or ascending aorta.</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Rheumatic Valve Changes</a:t>
                      </a:r>
                    </a:p>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Previous infective endocarditis with abnormal leaflet closure or perforation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l" defTabSz="914400" rtl="0" eaLnBrk="1" latinLnBrk="0" hangingPunct="1">
                        <a:lnSpc>
                          <a:spcPct val="100000"/>
                        </a:lnSpc>
                        <a:spcBef>
                          <a:spcPts val="0"/>
                        </a:spcBef>
                        <a:spcAft>
                          <a:spcPts val="0"/>
                        </a:spcAft>
                        <a:buClr>
                          <a:srgbClr val="000000"/>
                        </a:buClr>
                        <a:buFont typeface="Arial" panose="020B0604020202020204" pitchFamily="34" charset="0"/>
                        <a:buNone/>
                      </a:pPr>
                      <a:r>
                        <a:rPr lang="en-US" sz="1100" b="1" i="0" u="sng" strike="noStrike" kern="1200" cap="none" spc="5" dirty="0">
                          <a:solidFill>
                            <a:srgbClr val="231F20"/>
                          </a:solidFill>
                          <a:latin typeface="Lub Dub Condensed" panose="020B0506030403020204" pitchFamily="34" charset="0"/>
                          <a:ea typeface="+mn-ea"/>
                          <a:cs typeface="Calibri"/>
                          <a:sym typeface="Arial"/>
                        </a:rPr>
                        <a:t>Severe AR by Echocardiography </a:t>
                      </a:r>
                    </a:p>
                    <a:p>
                      <a:pPr marL="287338" marR="0" indent="-17462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Jet width ≥65% of LVOT</a:t>
                      </a:r>
                    </a:p>
                    <a:p>
                      <a:pPr marL="287338" marR="0" indent="-17462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Vena contracta &gt;0.6 cm</a:t>
                      </a:r>
                    </a:p>
                    <a:p>
                      <a:pPr marL="287338" marR="0" indent="-17462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Holodiastolic flow reversal in</a:t>
                      </a:r>
                    </a:p>
                    <a:p>
                      <a:pPr marL="287338" marR="0" indent="-17462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 proximal abdominal aorta</a:t>
                      </a:r>
                    </a:p>
                    <a:p>
                      <a:pPr marL="287338" marR="0" indent="-17462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Regurgitant volume ≥60 mL/beat</a:t>
                      </a:r>
                    </a:p>
                    <a:p>
                      <a:pPr marL="287338" marR="0" indent="-17462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Regurgitant fraction ≥50%</a:t>
                      </a:r>
                    </a:p>
                    <a:p>
                      <a:pPr marL="287338" indent="-174625">
                        <a:spcBef>
                          <a:spcPts val="0"/>
                        </a:spcBef>
                        <a:spcAft>
                          <a:spcPts val="0"/>
                        </a:spcAft>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ERO ≥0.3 cm</a:t>
                      </a:r>
                      <a:r>
                        <a:rPr lang="en-US" sz="1100" b="0" i="0" u="none" strike="noStrike" kern="1200" cap="none" spc="5" baseline="30000" dirty="0">
                          <a:solidFill>
                            <a:srgbClr val="231F20"/>
                          </a:solidFill>
                          <a:latin typeface="Lub Dub Condensed" panose="020B0506030403020204" pitchFamily="34" charset="0"/>
                          <a:ea typeface="+mn-ea"/>
                          <a:cs typeface="Calibri"/>
                          <a:sym typeface="Arial"/>
                        </a:rPr>
                        <a:t>2</a:t>
                      </a:r>
                    </a:p>
                    <a:p>
                      <a:pPr marL="287338" marR="0" indent="-17462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Angiography: grade 3 to 4</a:t>
                      </a:r>
                      <a:endParaRPr lang="en-US" sz="1100" b="0" i="0" u="none" strike="noStrike" kern="1200" cap="none" spc="5" noProof="0"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100" b="1" i="0" u="none" strike="noStrike" kern="1200" cap="none" spc="5" dirty="0">
                          <a:solidFill>
                            <a:srgbClr val="231F20"/>
                          </a:solidFill>
                          <a:latin typeface="Lub Dub Condensed" panose="020B0506030403020204" pitchFamily="34" charset="0"/>
                          <a:ea typeface="+mn-ea"/>
                          <a:cs typeface="Calibri"/>
                        </a:rPr>
                        <a:t>C1: </a:t>
                      </a:r>
                      <a:r>
                        <a:rPr lang="en-US" sz="1100" b="0" i="0" u="none" strike="noStrike" kern="1200" cap="none" spc="5" dirty="0">
                          <a:solidFill>
                            <a:srgbClr val="231F20"/>
                          </a:solidFill>
                          <a:latin typeface="Lub Dub Condensed" panose="020B0506030403020204" pitchFamily="34" charset="0"/>
                          <a:ea typeface="+mn-ea"/>
                          <a:cs typeface="Calibri"/>
                        </a:rPr>
                        <a:t>Normal LVEF (&gt;55%) and mild to moderate LV dilation (LVESD &lt;50 mm)</a:t>
                      </a:r>
                      <a:br>
                        <a:rPr lang="en-US" sz="1100" b="0" i="0" u="none" strike="noStrike" kern="1200" cap="none" spc="5" dirty="0">
                          <a:solidFill>
                            <a:srgbClr val="231F20"/>
                          </a:solidFill>
                          <a:latin typeface="Lub Dub Condensed" panose="020B0506030403020204" pitchFamily="34" charset="0"/>
                          <a:ea typeface="+mn-ea"/>
                          <a:cs typeface="Calibri"/>
                        </a:rPr>
                      </a:br>
                      <a:endParaRPr lang="en-US" sz="1100" b="0" i="0" u="none" strike="noStrike" kern="1200" cap="none" spc="5" dirty="0">
                        <a:solidFill>
                          <a:srgbClr val="231F20"/>
                        </a:solidFill>
                        <a:latin typeface="Lub Dub Condensed" panose="020B0506030403020204" pitchFamily="34" charset="0"/>
                        <a:ea typeface="+mn-ea"/>
                        <a:cs typeface="Calibri"/>
                      </a:endParaRPr>
                    </a:p>
                    <a:p>
                      <a:pPr algn="l"/>
                      <a:r>
                        <a:rPr lang="en-US" sz="1100" b="1" i="0" u="none" strike="noStrike" kern="1200" cap="none" spc="5" dirty="0">
                          <a:solidFill>
                            <a:srgbClr val="231F20"/>
                          </a:solidFill>
                          <a:latin typeface="Lub Dub Condensed" panose="020B0506030403020204" pitchFamily="34" charset="0"/>
                          <a:ea typeface="+mn-ea"/>
                          <a:cs typeface="Calibri"/>
                        </a:rPr>
                        <a:t>C2: </a:t>
                      </a:r>
                      <a:r>
                        <a:rPr lang="en-US" sz="1100" b="0" i="0" u="none" strike="noStrike" kern="1200" cap="none" spc="5" dirty="0">
                          <a:solidFill>
                            <a:srgbClr val="231F20"/>
                          </a:solidFill>
                          <a:latin typeface="Lub Dub Condensed" panose="020B0506030403020204" pitchFamily="34" charset="0"/>
                          <a:ea typeface="+mn-ea"/>
                          <a:cs typeface="Calibri"/>
                        </a:rPr>
                        <a:t>Abnormal LV systolic function with depressed LVEF (≤55%) or severe LV dilation (LVESD &gt;50 mm or indexed LVESD &gt;25 mm/m</a:t>
                      </a:r>
                      <a:r>
                        <a:rPr lang="en-US" sz="1100" b="0" i="0" u="none" strike="noStrike" kern="1200" cap="none" spc="5" baseline="30000" dirty="0">
                          <a:solidFill>
                            <a:srgbClr val="231F20"/>
                          </a:solidFill>
                          <a:latin typeface="Lub Dub Condensed" panose="020B0506030403020204" pitchFamily="34" charset="0"/>
                          <a:ea typeface="+mn-ea"/>
                          <a:cs typeface="Calibri"/>
                        </a:rPr>
                        <a:t>2</a:t>
                      </a:r>
                      <a:r>
                        <a:rPr lang="en-US" sz="1100" b="0" i="0" u="none" strike="noStrike" kern="1200" cap="none" spc="5" dirty="0">
                          <a:solidFill>
                            <a:srgbClr val="231F20"/>
                          </a:solidFill>
                          <a:latin typeface="Lub Dub Condensed" panose="020B0506030403020204" pitchFamily="34" charset="0"/>
                          <a:ea typeface="+mn-ea"/>
                          <a:cs typeface="Calibri"/>
                        </a:rPr>
                        <a:t>)</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100" b="0" i="0" u="none" strike="noStrike" kern="1200" cap="none" spc="5" dirty="0">
                          <a:solidFill>
                            <a:srgbClr val="231F20"/>
                          </a:solidFill>
                          <a:latin typeface="Lub Dub Condensed" panose="020B0506030403020204" pitchFamily="34" charset="0"/>
                          <a:ea typeface="+mn-ea"/>
                          <a:cs typeface="Calibri"/>
                          <a:sym typeface="Arial"/>
                        </a:rPr>
                        <a:t>None: Exercise</a:t>
                      </a:r>
                    </a:p>
                    <a:p>
                      <a:pPr algn="l"/>
                      <a:r>
                        <a:rPr lang="en-US" sz="1100" b="0" i="0" u="none" strike="noStrike" kern="1200" cap="none" spc="5" dirty="0">
                          <a:solidFill>
                            <a:srgbClr val="231F20"/>
                          </a:solidFill>
                          <a:latin typeface="Lub Dub Condensed" panose="020B0506030403020204" pitchFamily="34" charset="0"/>
                          <a:ea typeface="+mn-ea"/>
                          <a:cs typeface="Calibri"/>
                          <a:sym typeface="Arial"/>
                        </a:rPr>
                        <a:t>testing is reasonable to confirm symptom</a:t>
                      </a:r>
                    </a:p>
                    <a:p>
                      <a:pPr algn="l"/>
                      <a:r>
                        <a:rPr lang="en-US" sz="1100" b="0" i="0" u="none" strike="noStrike" kern="1200" cap="none" spc="5" dirty="0">
                          <a:solidFill>
                            <a:srgbClr val="231F20"/>
                          </a:solidFill>
                          <a:latin typeface="Lub Dub Condensed" panose="020B0506030403020204" pitchFamily="34" charset="0"/>
                          <a:ea typeface="+mn-ea"/>
                          <a:cs typeface="Calibri"/>
                          <a:sym typeface="Arial"/>
                        </a:rPr>
                        <a:t>status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1174810"/>
                  </a:ext>
                </a:extLst>
              </a:tr>
              <a:tr h="83601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000" dirty="0">
                          <a:ln>
                            <a:noFill/>
                          </a:ln>
                          <a:solidFill>
                            <a:schemeClr val="tx1"/>
                          </a:solidFill>
                          <a:latin typeface="Lub Dub Bold" panose="020B0803030403020204" pitchFamily="34" charset="0"/>
                          <a:cs typeface="Calibri"/>
                        </a:rPr>
                        <a:t>D</a:t>
                      </a:r>
                      <a:endParaRPr lang="en-US" sz="2000" dirty="0">
                        <a:ln>
                          <a:noFill/>
                        </a:ln>
                        <a:solidFill>
                          <a:schemeClr val="tx1"/>
                        </a:solidFill>
                        <a:latin typeface="Lub Dub Bold" panose="020B0803030403020204" pitchFamily="34" charset="0"/>
                        <a:cs typeface="Calibri"/>
                      </a:endParaRPr>
                    </a:p>
                    <a:p>
                      <a:pPr marL="0" indent="0" algn="ctr">
                        <a:lnSpc>
                          <a:spcPct val="100000"/>
                        </a:lnSpc>
                        <a:spcBef>
                          <a:spcPts val="250"/>
                        </a:spcBef>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Symptomatic </a:t>
                      </a:r>
                      <a:b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b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Severe AS</a:t>
                      </a:r>
                      <a:endParaRPr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D8FF"/>
                    </a:solidFill>
                  </a:tcPr>
                </a:tc>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indent="-171450">
                        <a:spcAft>
                          <a:spcPts val="600"/>
                        </a:spcAft>
                        <a:buFont typeface="Arial" panose="020B0604020202020204" pitchFamily="34" charset="0"/>
                        <a:buChar char="•"/>
                      </a:pP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100" b="0" i="0" u="none" strike="noStrike" kern="1200" cap="none" spc="5" dirty="0">
                          <a:solidFill>
                            <a:srgbClr val="231F20"/>
                          </a:solidFill>
                          <a:latin typeface="Lub Dub Condensed" panose="020B0506030403020204" pitchFamily="34" charset="0"/>
                          <a:ea typeface="+mn-ea"/>
                          <a:cs typeface="Calibri"/>
                        </a:rPr>
                        <a:t>In addition, diagnosis of chronic severe AR requires evidence of moderate to severe LV dilation. May occur with normal LVEF or mild/moderate or severe LV dysfunction.</a:t>
                      </a:r>
                      <a:endParaRPr lang="en-US" sz="24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30480" indent="0" algn="l">
                        <a:lnSpc>
                          <a:spcPct val="107200"/>
                        </a:lnSpc>
                        <a:spcBef>
                          <a:spcPts val="190"/>
                        </a:spcBef>
                      </a:pPr>
                      <a:r>
                        <a:rPr lang="en-US" sz="1100" b="0" i="0" u="none" strike="noStrike" kern="1200" cap="none" spc="5" dirty="0">
                          <a:solidFill>
                            <a:srgbClr val="231F20"/>
                          </a:solidFill>
                          <a:latin typeface="Lub Dub Condensed" panose="020B0506030403020204" pitchFamily="34" charset="0"/>
                          <a:ea typeface="+mn-ea"/>
                          <a:cs typeface="Calibri"/>
                        </a:rPr>
                        <a:t>Exertional dyspnea or angina or more severe HF symptoms </a:t>
                      </a:r>
                      <a:endParaRPr sz="1400" b="1" dirty="0">
                        <a:latin typeface="Lub Dub Condensed" panose="020B0506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39778792"/>
                  </a:ext>
                </a:extLst>
              </a:tr>
            </a:tbl>
          </a:graphicData>
        </a:graphic>
      </p:graphicFrame>
      <p:sp>
        <p:nvSpPr>
          <p:cNvPr id="6" name="Text Placeholder 3">
            <a:extLst>
              <a:ext uri="{FF2B5EF4-FFF2-40B4-BE49-F238E27FC236}">
                <a16:creationId xmlns:a16="http://schemas.microsoft.com/office/drawing/2014/main" id="{D109336F-8FDD-4DA7-8079-826CFDA92E66}"/>
              </a:ext>
            </a:extLst>
          </p:cNvPr>
          <p:cNvSpPr>
            <a:spLocks noGrp="1"/>
          </p:cNvSpPr>
          <p:nvPr>
            <p:ph type="body" sz="quarter" idx="13"/>
          </p:nvPr>
        </p:nvSpPr>
        <p:spPr>
          <a:xfrm>
            <a:off x="2015371" y="5797550"/>
            <a:ext cx="8161256" cy="27193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rPr>
              <a:t>Abbreviations: </a:t>
            </a:r>
            <a:r>
              <a:rPr kumimoji="0" lang="en-US" sz="900" i="0" u="none" strike="noStrike" kern="1200" cap="none" spc="0" normalizeH="0" baseline="0" noProof="0" dirty="0">
                <a:ln>
                  <a:noFill/>
                </a:ln>
                <a:solidFill>
                  <a:srgbClr val="000000"/>
                </a:solidFill>
                <a:effectLst/>
                <a:uLnTx/>
                <a:uFillTx/>
              </a:rPr>
              <a:t>AR indicates aortic regurgitation; cm. centimeter; ERO, effective regurgitant orifice; HF, heart failure; IE, infective endocarditis; LV, left ventricle; LVEF, left ventricular ejection fraction; LVESD, left ventricular end-systolic diameter; LVOT, left ventricular outflow track; mm, millimeter; and TAVR, transcatheter aortic valve replacement.</a:t>
            </a:r>
          </a:p>
        </p:txBody>
      </p:sp>
      <p:sp>
        <p:nvSpPr>
          <p:cNvPr id="4" name="Slide Number Placeholder 3">
            <a:extLst>
              <a:ext uri="{FF2B5EF4-FFF2-40B4-BE49-F238E27FC236}">
                <a16:creationId xmlns:a16="http://schemas.microsoft.com/office/drawing/2014/main" id="{966E113A-D6A0-424F-A3B0-934937C799D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Tree>
    <p:extLst>
      <p:ext uri="{BB962C8B-B14F-4D97-AF65-F5344CB8AC3E}">
        <p14:creationId xmlns:p14="http://schemas.microsoft.com/office/powerpoint/2010/main" val="2361869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14459-55F3-439A-BB12-7EF2F0F1BF87}"/>
              </a:ext>
            </a:extLst>
          </p:cNvPr>
          <p:cNvSpPr>
            <a:spLocks noGrp="1"/>
          </p:cNvSpPr>
          <p:nvPr>
            <p:ph type="title"/>
          </p:nvPr>
        </p:nvSpPr>
        <p:spPr>
          <a:xfrm>
            <a:off x="838200" y="365125"/>
            <a:ext cx="10515600" cy="885845"/>
          </a:xfrm>
        </p:spPr>
        <p:txBody>
          <a:bodyPr/>
          <a:lstStyle/>
          <a:p>
            <a:r>
              <a:rPr lang="en-US" sz="2800" dirty="0">
                <a:solidFill>
                  <a:srgbClr val="AC1B1F"/>
                </a:solidFill>
              </a:rPr>
              <a:t>Figure 4. </a:t>
            </a:r>
            <a:r>
              <a:rPr lang="en-US" sz="2800" dirty="0"/>
              <a:t>Timing of intervention for AR</a:t>
            </a:r>
          </a:p>
        </p:txBody>
      </p:sp>
      <p:sp>
        <p:nvSpPr>
          <p:cNvPr id="54" name="Rectangle 53" descr="Most patients with indications for surgery for chronic severe aortic regurgitation (AR) require valve replacement with a mechanical or bioprosthetic valve (see Section 4.3.3)">
            <a:extLst>
              <a:ext uri="{FF2B5EF4-FFF2-40B4-BE49-F238E27FC236}">
                <a16:creationId xmlns:a16="http://schemas.microsoft.com/office/drawing/2014/main" id="{59B44987-C2DE-42D2-A851-8BFB67F858CE}"/>
              </a:ext>
              <a:ext uri="{C183D7F6-B498-43B3-948B-1728B52AA6E4}">
                <adec:decorative xmlns:adec="http://schemas.microsoft.com/office/drawing/2017/decorative" val="0"/>
              </a:ext>
            </a:extLst>
          </p:cNvPr>
          <p:cNvSpPr/>
          <p:nvPr/>
        </p:nvSpPr>
        <p:spPr>
          <a:xfrm>
            <a:off x="257176" y="1021424"/>
            <a:ext cx="10515600"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F2406AB3-F154-4748-A045-FFF228D83C62}"/>
              </a:ext>
            </a:extLst>
          </p:cNvPr>
          <p:cNvSpPr>
            <a:spLocks noGrp="1"/>
          </p:cNvSpPr>
          <p:nvPr>
            <p:ph type="body" sz="quarter" idx="13"/>
          </p:nvPr>
        </p:nvSpPr>
        <p:spPr>
          <a:xfrm>
            <a:off x="2551479" y="5761511"/>
            <a:ext cx="7089041" cy="271939"/>
          </a:xfrm>
        </p:spPr>
        <p:txBody>
          <a:bodyPr/>
          <a:lstStyle/>
          <a:p>
            <a:pPr marL="0" indent="0" algn="ctr"/>
            <a:r>
              <a:rPr lang="en-US" sz="900" b="1" dirty="0"/>
              <a:t>Abbreviations: </a:t>
            </a:r>
            <a:r>
              <a:rPr lang="en-US" sz="900" dirty="0"/>
              <a:t>AR indicates aortic regurgitation; AVR, aortic valve replacement; EDD, end-diastolic dimension; ERO, effective regurgitant orifice; LVEF, left ventricular ejection fraction; LVESD, left ventricular end-systolic dimension; RF, regurgitant fraction; RVol, regurgitant volume; and VC, vena contracta.</a:t>
            </a:r>
          </a:p>
        </p:txBody>
      </p:sp>
      <p:sp>
        <p:nvSpPr>
          <p:cNvPr id="14" name="Rectangle Container">
            <a:extLst>
              <a:ext uri="{FF2B5EF4-FFF2-40B4-BE49-F238E27FC236}">
                <a16:creationId xmlns:a16="http://schemas.microsoft.com/office/drawing/2014/main" id="{E003C921-F557-4D1D-B3F7-D05FA3ED3268}"/>
              </a:ext>
              <a:ext uri="{C183D7F6-B498-43B3-948B-1728B52AA6E4}">
                <adec:decorative xmlns:adec="http://schemas.microsoft.com/office/drawing/2017/decorative" val="1"/>
              </a:ext>
            </a:extLst>
          </p:cNvPr>
          <p:cNvSpPr/>
          <p:nvPr/>
        </p:nvSpPr>
        <p:spPr>
          <a:xfrm>
            <a:off x="4089436" y="1210644"/>
            <a:ext cx="3655343" cy="42387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Aortic Regurgitation</a:t>
            </a:r>
          </a:p>
        </p:txBody>
      </p:sp>
      <p:sp>
        <p:nvSpPr>
          <p:cNvPr id="25" name="Slide Number Placeholder 24">
            <a:extLst>
              <a:ext uri="{FF2B5EF4-FFF2-40B4-BE49-F238E27FC236}">
                <a16:creationId xmlns:a16="http://schemas.microsoft.com/office/drawing/2014/main" id="{D6F94C92-E0B7-47A7-B0A4-F790DEA436E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grpSp>
        <p:nvGrpSpPr>
          <p:cNvPr id="24" name="Group 23">
            <a:extLst>
              <a:ext uri="{FF2B5EF4-FFF2-40B4-BE49-F238E27FC236}">
                <a16:creationId xmlns:a16="http://schemas.microsoft.com/office/drawing/2014/main" id="{580FBD95-35E1-4CC6-9B33-C1307E010D0E}"/>
              </a:ext>
              <a:ext uri="{C183D7F6-B498-43B3-948B-1728B52AA6E4}">
                <adec:decorative xmlns:adec="http://schemas.microsoft.com/office/drawing/2017/decorative" val="1"/>
              </a:ext>
            </a:extLst>
          </p:cNvPr>
          <p:cNvGrpSpPr/>
          <p:nvPr/>
        </p:nvGrpSpPr>
        <p:grpSpPr>
          <a:xfrm>
            <a:off x="2115280" y="2720439"/>
            <a:ext cx="1013530" cy="389929"/>
            <a:chOff x="8016321" y="2565874"/>
            <a:chExt cx="1013530" cy="490349"/>
          </a:xfrm>
        </p:grpSpPr>
        <p:cxnSp>
          <p:nvCxnSpPr>
            <p:cNvPr id="26" name="Straight Arrow Connector 25">
              <a:extLst>
                <a:ext uri="{FF2B5EF4-FFF2-40B4-BE49-F238E27FC236}">
                  <a16:creationId xmlns:a16="http://schemas.microsoft.com/office/drawing/2014/main" id="{D0AA8C18-3C85-4CC3-9217-B16AEE7860AC}"/>
                </a:ext>
              </a:extLst>
            </p:cNvPr>
            <p:cNvCxnSpPr>
              <a:cxnSpLocks/>
            </p:cNvCxnSpPr>
            <p:nvPr/>
          </p:nvCxnSpPr>
          <p:spPr>
            <a:xfrm>
              <a:off x="9029851" y="2565874"/>
              <a:ext cx="0" cy="19902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Rectangle 2">
              <a:extLst>
                <a:ext uri="{FF2B5EF4-FFF2-40B4-BE49-F238E27FC236}">
                  <a16:creationId xmlns:a16="http://schemas.microsoft.com/office/drawing/2014/main" id="{B544F39C-AD63-4FFA-8C1A-69F5161B79A8}"/>
                </a:ext>
              </a:extLst>
            </p:cNvPr>
            <p:cNvSpPr/>
            <p:nvPr/>
          </p:nvSpPr>
          <p:spPr>
            <a:xfrm>
              <a:off x="8016321" y="2755066"/>
              <a:ext cx="1013530"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28" name="Straight Arrow Connector 27">
            <a:extLst>
              <a:ext uri="{FF2B5EF4-FFF2-40B4-BE49-F238E27FC236}">
                <a16:creationId xmlns:a16="http://schemas.microsoft.com/office/drawing/2014/main" id="{D0133EA7-30B0-4C57-A045-088AFEA095A2}"/>
              </a:ext>
              <a:ext uri="{C183D7F6-B498-43B3-948B-1728B52AA6E4}">
                <adec:decorative xmlns:adec="http://schemas.microsoft.com/office/drawing/2017/decorative" val="1"/>
              </a:ext>
            </a:extLst>
          </p:cNvPr>
          <p:cNvCxnSpPr>
            <a:cxnSpLocks/>
            <a:endCxn id="42" idx="0"/>
          </p:cNvCxnSpPr>
          <p:nvPr/>
        </p:nvCxnSpPr>
        <p:spPr>
          <a:xfrm>
            <a:off x="9412506" y="2374349"/>
            <a:ext cx="0" cy="8331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Container">
            <a:extLst>
              <a:ext uri="{FF2B5EF4-FFF2-40B4-BE49-F238E27FC236}">
                <a16:creationId xmlns:a16="http://schemas.microsoft.com/office/drawing/2014/main" id="{192C8DE1-7B5C-4D14-9AE4-86CA593D219D}"/>
              </a:ext>
              <a:ext uri="{C183D7F6-B498-43B3-948B-1728B52AA6E4}">
                <adec:decorative xmlns:adec="http://schemas.microsoft.com/office/drawing/2017/decorative" val="1"/>
              </a:ext>
            </a:extLst>
          </p:cNvPr>
          <p:cNvSpPr/>
          <p:nvPr/>
        </p:nvSpPr>
        <p:spPr>
          <a:xfrm>
            <a:off x="1180175" y="2122106"/>
            <a:ext cx="3865792" cy="602086"/>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Severe AR</a:t>
            </a:r>
          </a:p>
          <a:p>
            <a:pPr algn="ctr" hangingPunct="0">
              <a:lnSpc>
                <a:spcPct val="90000"/>
              </a:lnSpc>
            </a:pPr>
            <a:r>
              <a:rPr lang="en-US" sz="1350" dirty="0">
                <a:solidFill>
                  <a:schemeClr val="bg1"/>
                </a:solidFill>
                <a:latin typeface="Lub Dub Bold" panose="020B0803030403020204" pitchFamily="34" charset="0"/>
                <a:cs typeface="Lato"/>
              </a:rPr>
              <a:t>(VC&gt;0.6 cm, holodiastolic aortic flow reversal, RVol &gt; 60mL, RF&gt; 50%, ERO &gt; 0.3 cm</a:t>
            </a:r>
            <a:r>
              <a:rPr lang="en-US" sz="1350" baseline="30000" dirty="0">
                <a:solidFill>
                  <a:schemeClr val="bg1"/>
                </a:solidFill>
                <a:latin typeface="Lub Dub Bold" panose="020B0803030403020204" pitchFamily="34" charset="0"/>
                <a:cs typeface="Lato"/>
              </a:rPr>
              <a:t>2</a:t>
            </a:r>
            <a:r>
              <a:rPr lang="en-US" sz="1350" dirty="0">
                <a:solidFill>
                  <a:schemeClr val="bg1"/>
                </a:solidFill>
                <a:latin typeface="Lub Dub Bold" panose="020B0803030403020204" pitchFamily="34" charset="0"/>
                <a:cs typeface="Lato"/>
              </a:rPr>
              <a:t>)</a:t>
            </a:r>
          </a:p>
        </p:txBody>
      </p:sp>
      <p:sp>
        <p:nvSpPr>
          <p:cNvPr id="31" name="Rectangle Container">
            <a:extLst>
              <a:ext uri="{FF2B5EF4-FFF2-40B4-BE49-F238E27FC236}">
                <a16:creationId xmlns:a16="http://schemas.microsoft.com/office/drawing/2014/main" id="{B7D34269-4155-49F7-8BDF-9F96840FF68C}"/>
              </a:ext>
              <a:ext uri="{C183D7F6-B498-43B3-948B-1728B52AA6E4}">
                <adec:decorative xmlns:adec="http://schemas.microsoft.com/office/drawing/2017/decorative" val="1"/>
              </a:ext>
            </a:extLst>
          </p:cNvPr>
          <p:cNvSpPr/>
          <p:nvPr/>
        </p:nvSpPr>
        <p:spPr>
          <a:xfrm>
            <a:off x="8398978" y="2103906"/>
            <a:ext cx="2062856" cy="270443"/>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Moderate AR</a:t>
            </a:r>
          </a:p>
        </p:txBody>
      </p:sp>
      <p:sp>
        <p:nvSpPr>
          <p:cNvPr id="32" name="Rectangle Container">
            <a:extLst>
              <a:ext uri="{FF2B5EF4-FFF2-40B4-BE49-F238E27FC236}">
                <a16:creationId xmlns:a16="http://schemas.microsoft.com/office/drawing/2014/main" id="{E1061BA3-D964-4764-8988-A67E341E5214}"/>
              </a:ext>
              <a:ext uri="{C183D7F6-B498-43B3-948B-1728B52AA6E4}">
                <adec:decorative xmlns:adec="http://schemas.microsoft.com/office/drawing/2017/decorative" val="1"/>
              </a:ext>
            </a:extLst>
          </p:cNvPr>
          <p:cNvSpPr/>
          <p:nvPr/>
        </p:nvSpPr>
        <p:spPr>
          <a:xfrm>
            <a:off x="3303836" y="3107758"/>
            <a:ext cx="1571200" cy="380700"/>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dirty="0">
                <a:solidFill>
                  <a:srgbClr val="292929"/>
                </a:solidFill>
                <a:latin typeface="Lub Dub Bold" panose="020B0803030403020204" pitchFamily="34" charset="0"/>
                <a:cs typeface="Lato"/>
              </a:rPr>
              <a:t>Asymptomatic (Stage C)</a:t>
            </a:r>
          </a:p>
        </p:txBody>
      </p:sp>
      <p:sp>
        <p:nvSpPr>
          <p:cNvPr id="33" name="Rectangle Container">
            <a:extLst>
              <a:ext uri="{FF2B5EF4-FFF2-40B4-BE49-F238E27FC236}">
                <a16:creationId xmlns:a16="http://schemas.microsoft.com/office/drawing/2014/main" id="{00F6ECF1-F79A-40D1-8010-77873846CC91}"/>
              </a:ext>
              <a:ext uri="{C183D7F6-B498-43B3-948B-1728B52AA6E4}">
                <adec:decorative xmlns:adec="http://schemas.microsoft.com/office/drawing/2017/decorative" val="1"/>
              </a:ext>
            </a:extLst>
          </p:cNvPr>
          <p:cNvSpPr/>
          <p:nvPr/>
        </p:nvSpPr>
        <p:spPr>
          <a:xfrm>
            <a:off x="1180175" y="3116176"/>
            <a:ext cx="1571200" cy="372282"/>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dirty="0">
                <a:solidFill>
                  <a:srgbClr val="292929"/>
                </a:solidFill>
                <a:latin typeface="Lub Dub Bold" panose="020B0803030403020204" pitchFamily="34" charset="0"/>
                <a:cs typeface="Lato"/>
              </a:rPr>
              <a:t>Symptomatic (Stage D)</a:t>
            </a:r>
          </a:p>
        </p:txBody>
      </p:sp>
      <p:sp>
        <p:nvSpPr>
          <p:cNvPr id="34" name="Rectangle Container">
            <a:extLst>
              <a:ext uri="{FF2B5EF4-FFF2-40B4-BE49-F238E27FC236}">
                <a16:creationId xmlns:a16="http://schemas.microsoft.com/office/drawing/2014/main" id="{C06524D9-1691-44EB-9350-E0720B4DE48B}"/>
              </a:ext>
              <a:ext uri="{C183D7F6-B498-43B3-948B-1728B52AA6E4}">
                <adec:decorative xmlns:adec="http://schemas.microsoft.com/office/drawing/2017/decorative" val="1"/>
              </a:ext>
            </a:extLst>
          </p:cNvPr>
          <p:cNvSpPr/>
          <p:nvPr/>
        </p:nvSpPr>
        <p:spPr>
          <a:xfrm>
            <a:off x="1169648" y="5335943"/>
            <a:ext cx="3166042" cy="271939"/>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AVR (1)</a:t>
            </a:r>
          </a:p>
        </p:txBody>
      </p:sp>
      <p:sp>
        <p:nvSpPr>
          <p:cNvPr id="35" name="Rectangle Container">
            <a:extLst>
              <a:ext uri="{FF2B5EF4-FFF2-40B4-BE49-F238E27FC236}">
                <a16:creationId xmlns:a16="http://schemas.microsoft.com/office/drawing/2014/main" id="{E2F8E9B5-DBD5-43EA-965A-C2CD5A675D26}"/>
              </a:ext>
              <a:ext uri="{C183D7F6-B498-43B3-948B-1728B52AA6E4}">
                <adec:decorative xmlns:adec="http://schemas.microsoft.com/office/drawing/2017/decorative" val="1"/>
              </a:ext>
            </a:extLst>
          </p:cNvPr>
          <p:cNvSpPr/>
          <p:nvPr/>
        </p:nvSpPr>
        <p:spPr>
          <a:xfrm>
            <a:off x="8614448" y="4477641"/>
            <a:ext cx="1596117" cy="278376"/>
          </a:xfrm>
          <a:prstGeom prst="rect">
            <a:avLst/>
          </a:prstGeom>
          <a:solidFill>
            <a:srgbClr val="F0DB10"/>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AVR (2a)</a:t>
            </a:r>
          </a:p>
        </p:txBody>
      </p:sp>
      <p:sp>
        <p:nvSpPr>
          <p:cNvPr id="36" name="Rectangle 2">
            <a:extLst>
              <a:ext uri="{FF2B5EF4-FFF2-40B4-BE49-F238E27FC236}">
                <a16:creationId xmlns:a16="http://schemas.microsoft.com/office/drawing/2014/main" id="{E30AAC91-31EB-4AE7-8D34-131755B1E852}"/>
              </a:ext>
              <a:ext uri="{C183D7F6-B498-43B3-948B-1728B52AA6E4}">
                <adec:decorative xmlns:adec="http://schemas.microsoft.com/office/drawing/2017/decorative" val="1"/>
              </a:ext>
            </a:extLst>
          </p:cNvPr>
          <p:cNvSpPr/>
          <p:nvPr/>
        </p:nvSpPr>
        <p:spPr>
          <a:xfrm flipH="1">
            <a:off x="3128810" y="2870370"/>
            <a:ext cx="1000556" cy="23948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A93671C2-C634-4FEC-949C-83FFE00592F1}"/>
              </a:ext>
              <a:ext uri="{C183D7F6-B498-43B3-948B-1728B52AA6E4}">
                <adec:decorative xmlns:adec="http://schemas.microsoft.com/office/drawing/2017/decorative" val="1"/>
              </a:ext>
            </a:extLst>
          </p:cNvPr>
          <p:cNvGrpSpPr/>
          <p:nvPr/>
        </p:nvGrpSpPr>
        <p:grpSpPr>
          <a:xfrm>
            <a:off x="3113071" y="1616746"/>
            <a:ext cx="2791601" cy="490349"/>
            <a:chOff x="8016321" y="2565874"/>
            <a:chExt cx="1013530" cy="490349"/>
          </a:xfrm>
        </p:grpSpPr>
        <p:cxnSp>
          <p:nvCxnSpPr>
            <p:cNvPr id="38" name="Straight Arrow Connector 37">
              <a:extLst>
                <a:ext uri="{FF2B5EF4-FFF2-40B4-BE49-F238E27FC236}">
                  <a16:creationId xmlns:a16="http://schemas.microsoft.com/office/drawing/2014/main" id="{B535D6EF-67EC-41EC-BF79-3F83A3F46D6E}"/>
                </a:ext>
              </a:extLst>
            </p:cNvPr>
            <p:cNvCxnSpPr>
              <a:cxnSpLocks/>
            </p:cNvCxnSpPr>
            <p:nvPr/>
          </p:nvCxnSpPr>
          <p:spPr>
            <a:xfrm>
              <a:off x="9029851" y="2565874"/>
              <a:ext cx="0" cy="19902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Rectangle 2">
              <a:extLst>
                <a:ext uri="{FF2B5EF4-FFF2-40B4-BE49-F238E27FC236}">
                  <a16:creationId xmlns:a16="http://schemas.microsoft.com/office/drawing/2014/main" id="{77AEAE22-0F88-4635-B506-FA1AB7A0AB44}"/>
                </a:ext>
              </a:extLst>
            </p:cNvPr>
            <p:cNvSpPr/>
            <p:nvPr/>
          </p:nvSpPr>
          <p:spPr>
            <a:xfrm>
              <a:off x="8016321" y="2755066"/>
              <a:ext cx="1013530"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0" name="Rectangle 2">
            <a:extLst>
              <a:ext uri="{FF2B5EF4-FFF2-40B4-BE49-F238E27FC236}">
                <a16:creationId xmlns:a16="http://schemas.microsoft.com/office/drawing/2014/main" id="{7116C8B3-B400-4AE6-AEA7-4C94880E6F2F}"/>
              </a:ext>
              <a:ext uri="{C183D7F6-B498-43B3-948B-1728B52AA6E4}">
                <adec:decorative xmlns:adec="http://schemas.microsoft.com/office/drawing/2017/decorative" val="1"/>
              </a:ext>
            </a:extLst>
          </p:cNvPr>
          <p:cNvSpPr/>
          <p:nvPr/>
        </p:nvSpPr>
        <p:spPr>
          <a:xfrm flipH="1">
            <a:off x="5904671" y="1805938"/>
            <a:ext cx="3507835"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 name="Rectangle Container">
            <a:extLst>
              <a:ext uri="{FF2B5EF4-FFF2-40B4-BE49-F238E27FC236}">
                <a16:creationId xmlns:a16="http://schemas.microsoft.com/office/drawing/2014/main" id="{6D189D08-4CB7-45AE-BBE7-39550458964A}"/>
              </a:ext>
              <a:ext uri="{C183D7F6-B498-43B3-948B-1728B52AA6E4}">
                <adec:decorative xmlns:adec="http://schemas.microsoft.com/office/drawing/2017/decorative" val="1"/>
              </a:ext>
            </a:extLst>
          </p:cNvPr>
          <p:cNvSpPr/>
          <p:nvPr/>
        </p:nvSpPr>
        <p:spPr>
          <a:xfrm>
            <a:off x="8398978" y="3207498"/>
            <a:ext cx="2062856" cy="270443"/>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dirty="0">
                <a:solidFill>
                  <a:srgbClr val="292929"/>
                </a:solidFill>
                <a:latin typeface="Lub Dub Bold" panose="020B0803030403020204" pitchFamily="34" charset="0"/>
              </a:rPr>
              <a:t>Other cardiac surgery</a:t>
            </a:r>
          </a:p>
        </p:txBody>
      </p:sp>
      <p:cxnSp>
        <p:nvCxnSpPr>
          <p:cNvPr id="43" name="Straight Arrow Connector 42">
            <a:extLst>
              <a:ext uri="{FF2B5EF4-FFF2-40B4-BE49-F238E27FC236}">
                <a16:creationId xmlns:a16="http://schemas.microsoft.com/office/drawing/2014/main" id="{3A7E14A7-FE66-4684-8E55-E3073316510D}"/>
              </a:ext>
              <a:ext uri="{C183D7F6-B498-43B3-948B-1728B52AA6E4}">
                <adec:decorative xmlns:adec="http://schemas.microsoft.com/office/drawing/2017/decorative" val="1"/>
              </a:ext>
            </a:extLst>
          </p:cNvPr>
          <p:cNvCxnSpPr>
            <a:cxnSpLocks/>
            <a:endCxn id="35" idx="0"/>
          </p:cNvCxnSpPr>
          <p:nvPr/>
        </p:nvCxnSpPr>
        <p:spPr>
          <a:xfrm>
            <a:off x="9412506" y="3493129"/>
            <a:ext cx="1" cy="98451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B4C27C3-996D-4721-A2D0-6FA0C173E434}"/>
              </a:ext>
              <a:ext uri="{C183D7F6-B498-43B3-948B-1728B52AA6E4}">
                <adec:decorative xmlns:adec="http://schemas.microsoft.com/office/drawing/2017/decorative" val="1"/>
              </a:ext>
            </a:extLst>
          </p:cNvPr>
          <p:cNvSpPr txBox="1"/>
          <p:nvPr/>
        </p:nvSpPr>
        <p:spPr>
          <a:xfrm>
            <a:off x="4530179" y="3870588"/>
            <a:ext cx="1399988" cy="85842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b="1" dirty="0">
                <a:latin typeface="Lub Dub Condensed" panose="020B0506030403020204" pitchFamily="34" charset="0"/>
              </a:rPr>
              <a:t>LVEF &gt;55% </a:t>
            </a:r>
          </a:p>
          <a:p>
            <a:r>
              <a:rPr lang="en-US" b="1" dirty="0">
                <a:latin typeface="Lub Dub Condensed" panose="020B0506030403020204" pitchFamily="34" charset="0"/>
              </a:rPr>
              <a:t>and/or </a:t>
            </a:r>
          </a:p>
          <a:p>
            <a:r>
              <a:rPr lang="en-US" b="1" dirty="0">
                <a:latin typeface="Lub Dub Condensed" panose="020B0506030403020204" pitchFamily="34" charset="0"/>
              </a:rPr>
              <a:t>LVESD&gt;50</a:t>
            </a:r>
          </a:p>
          <a:p>
            <a:r>
              <a:rPr lang="en-US" b="1" dirty="0">
                <a:latin typeface="Lub Dub Condensed" panose="020B0506030403020204" pitchFamily="34" charset="0"/>
              </a:rPr>
              <a:t>(LVESD &gt;25mm/m</a:t>
            </a:r>
            <a:r>
              <a:rPr lang="en-US" b="1" baseline="30000" dirty="0">
                <a:latin typeface="Lub Dub Condensed" panose="020B0506030403020204" pitchFamily="34" charset="0"/>
              </a:rPr>
              <a:t>2</a:t>
            </a:r>
            <a:r>
              <a:rPr lang="en-US" b="1" dirty="0">
                <a:latin typeface="Lub Dub Condensed" panose="020B0506030403020204" pitchFamily="34" charset="0"/>
              </a:rPr>
              <a:t>)</a:t>
            </a:r>
          </a:p>
        </p:txBody>
      </p:sp>
      <p:sp>
        <p:nvSpPr>
          <p:cNvPr id="45" name="TextBox 44">
            <a:extLst>
              <a:ext uri="{FF2B5EF4-FFF2-40B4-BE49-F238E27FC236}">
                <a16:creationId xmlns:a16="http://schemas.microsoft.com/office/drawing/2014/main" id="{F58CC608-4C4F-42E3-9ECC-D9BEF016C4F2}"/>
              </a:ext>
              <a:ext uri="{C183D7F6-B498-43B3-948B-1728B52AA6E4}">
                <adec:decorative xmlns:adec="http://schemas.microsoft.com/office/drawing/2017/decorative" val="1"/>
              </a:ext>
            </a:extLst>
          </p:cNvPr>
          <p:cNvSpPr txBox="1"/>
          <p:nvPr/>
        </p:nvSpPr>
        <p:spPr>
          <a:xfrm>
            <a:off x="3629088" y="3875904"/>
            <a:ext cx="706602" cy="85842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b="1" dirty="0">
                <a:latin typeface="Lub Dub Condensed" panose="020B0506030403020204" pitchFamily="34" charset="0"/>
              </a:rPr>
              <a:t>Other cardiac surgery</a:t>
            </a:r>
          </a:p>
        </p:txBody>
      </p:sp>
      <p:sp>
        <p:nvSpPr>
          <p:cNvPr id="46" name="TextBox 45">
            <a:extLst>
              <a:ext uri="{FF2B5EF4-FFF2-40B4-BE49-F238E27FC236}">
                <a16:creationId xmlns:a16="http://schemas.microsoft.com/office/drawing/2014/main" id="{C90AEDBF-7B9B-4787-873B-5F71667F0D1F}"/>
              </a:ext>
              <a:ext uri="{C183D7F6-B498-43B3-948B-1728B52AA6E4}">
                <adec:decorative xmlns:adec="http://schemas.microsoft.com/office/drawing/2017/decorative" val="1"/>
              </a:ext>
            </a:extLst>
          </p:cNvPr>
          <p:cNvSpPr txBox="1"/>
          <p:nvPr/>
        </p:nvSpPr>
        <p:spPr>
          <a:xfrm>
            <a:off x="6152681" y="3869521"/>
            <a:ext cx="1730414" cy="85842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b="1" dirty="0">
                <a:latin typeface="Lub Dub Condensed" panose="020B0506030403020204" pitchFamily="34" charset="0"/>
              </a:rPr>
              <a:t>Progressive decrease in LVEF to &lt;55% -60%  or increase in size to &gt;65 mm on at least 3 studies</a:t>
            </a:r>
          </a:p>
        </p:txBody>
      </p:sp>
      <p:sp>
        <p:nvSpPr>
          <p:cNvPr id="47" name="TextBox 46">
            <a:extLst>
              <a:ext uri="{FF2B5EF4-FFF2-40B4-BE49-F238E27FC236}">
                <a16:creationId xmlns:a16="http://schemas.microsoft.com/office/drawing/2014/main" id="{6845E7E1-9113-4B2D-86F4-F3BEF6DBD354}"/>
              </a:ext>
              <a:ext uri="{C183D7F6-B498-43B3-948B-1728B52AA6E4}">
                <adec:decorative xmlns:adec="http://schemas.microsoft.com/office/drawing/2017/decorative" val="1"/>
              </a:ext>
            </a:extLst>
          </p:cNvPr>
          <p:cNvSpPr txBox="1"/>
          <p:nvPr/>
        </p:nvSpPr>
        <p:spPr>
          <a:xfrm>
            <a:off x="6152681" y="4918859"/>
            <a:ext cx="1730411" cy="23314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b="1">
                <a:solidFill>
                  <a:srgbClr val="292929"/>
                </a:solidFill>
                <a:latin typeface="Lub Dub Condensed" panose="020B0506030403020204" pitchFamily="34" charset="0"/>
                <a:cs typeface="Lato"/>
              </a:defRPr>
            </a:lvl1pPr>
          </a:lstStyle>
          <a:p>
            <a:r>
              <a:rPr lang="en-US" dirty="0"/>
              <a:t>Low surgical risk</a:t>
            </a:r>
          </a:p>
        </p:txBody>
      </p:sp>
      <p:sp>
        <p:nvSpPr>
          <p:cNvPr id="48" name="TextBox 47">
            <a:extLst>
              <a:ext uri="{FF2B5EF4-FFF2-40B4-BE49-F238E27FC236}">
                <a16:creationId xmlns:a16="http://schemas.microsoft.com/office/drawing/2014/main" id="{D922CE1C-268B-49CD-8390-5CE2066354CC}"/>
              </a:ext>
              <a:ext uri="{C183D7F6-B498-43B3-948B-1728B52AA6E4}">
                <adec:decorative xmlns:adec="http://schemas.microsoft.com/office/drawing/2017/decorative" val="1"/>
              </a:ext>
            </a:extLst>
          </p:cNvPr>
          <p:cNvSpPr txBox="1"/>
          <p:nvPr/>
        </p:nvSpPr>
        <p:spPr>
          <a:xfrm>
            <a:off x="2441904" y="3878419"/>
            <a:ext cx="1000554" cy="48013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b="1" dirty="0">
                <a:latin typeface="Lub Dub Condensed" panose="020B0506030403020204" pitchFamily="34" charset="0"/>
              </a:rPr>
              <a:t>LVEF &lt; 55%</a:t>
            </a:r>
          </a:p>
          <a:p>
            <a:r>
              <a:rPr lang="en-US" b="1" dirty="0">
                <a:latin typeface="Lub Dub Condensed" panose="020B0506030403020204" pitchFamily="34" charset="0"/>
              </a:rPr>
              <a:t>(Stage C2)</a:t>
            </a:r>
          </a:p>
        </p:txBody>
      </p:sp>
      <p:grpSp>
        <p:nvGrpSpPr>
          <p:cNvPr id="49" name="Group 48">
            <a:extLst>
              <a:ext uri="{FF2B5EF4-FFF2-40B4-BE49-F238E27FC236}">
                <a16:creationId xmlns:a16="http://schemas.microsoft.com/office/drawing/2014/main" id="{C3AA23A9-0989-44EC-B997-4207C8FEF569}"/>
              </a:ext>
              <a:ext uri="{C183D7F6-B498-43B3-948B-1728B52AA6E4}">
                <adec:decorative xmlns:adec="http://schemas.microsoft.com/office/drawing/2017/decorative" val="1"/>
              </a:ext>
            </a:extLst>
          </p:cNvPr>
          <p:cNvGrpSpPr/>
          <p:nvPr/>
        </p:nvGrpSpPr>
        <p:grpSpPr>
          <a:xfrm>
            <a:off x="2923417" y="3492630"/>
            <a:ext cx="1199736" cy="380700"/>
            <a:chOff x="8016321" y="2565874"/>
            <a:chExt cx="1013530" cy="490349"/>
          </a:xfrm>
        </p:grpSpPr>
        <p:cxnSp>
          <p:nvCxnSpPr>
            <p:cNvPr id="50" name="Straight Arrow Connector 49">
              <a:extLst>
                <a:ext uri="{FF2B5EF4-FFF2-40B4-BE49-F238E27FC236}">
                  <a16:creationId xmlns:a16="http://schemas.microsoft.com/office/drawing/2014/main" id="{9CA5894E-A171-4280-872B-CB29B1AFA6C6}"/>
                </a:ext>
              </a:extLst>
            </p:cNvPr>
            <p:cNvCxnSpPr>
              <a:cxnSpLocks/>
            </p:cNvCxnSpPr>
            <p:nvPr/>
          </p:nvCxnSpPr>
          <p:spPr>
            <a:xfrm>
              <a:off x="9029851" y="2565874"/>
              <a:ext cx="0" cy="19902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Rectangle 2">
              <a:extLst>
                <a:ext uri="{FF2B5EF4-FFF2-40B4-BE49-F238E27FC236}">
                  <a16:creationId xmlns:a16="http://schemas.microsoft.com/office/drawing/2014/main" id="{07B650DF-9158-4DBF-8A96-FA1663C44997}"/>
                </a:ext>
              </a:extLst>
            </p:cNvPr>
            <p:cNvSpPr/>
            <p:nvPr/>
          </p:nvSpPr>
          <p:spPr>
            <a:xfrm>
              <a:off x="8016321" y="2755066"/>
              <a:ext cx="1013530"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2" name="Rectangle 2">
            <a:extLst>
              <a:ext uri="{FF2B5EF4-FFF2-40B4-BE49-F238E27FC236}">
                <a16:creationId xmlns:a16="http://schemas.microsoft.com/office/drawing/2014/main" id="{DF91100F-3C13-4DE3-8A9B-B2B5366980BC}"/>
              </a:ext>
              <a:ext uri="{C183D7F6-B498-43B3-948B-1728B52AA6E4}">
                <adec:decorative xmlns:adec="http://schemas.microsoft.com/office/drawing/2017/decorative" val="1"/>
              </a:ext>
            </a:extLst>
          </p:cNvPr>
          <p:cNvSpPr/>
          <p:nvPr/>
        </p:nvSpPr>
        <p:spPr>
          <a:xfrm flipH="1">
            <a:off x="4123151" y="3640726"/>
            <a:ext cx="2922747" cy="23381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3" name="Straight Arrow Connector 52">
            <a:extLst>
              <a:ext uri="{FF2B5EF4-FFF2-40B4-BE49-F238E27FC236}">
                <a16:creationId xmlns:a16="http://schemas.microsoft.com/office/drawing/2014/main" id="{52ECD451-DACE-4CE1-825A-5F7F706E4A4A}"/>
              </a:ext>
              <a:ext uri="{C183D7F6-B498-43B3-948B-1728B52AA6E4}">
                <adec:decorative xmlns:adec="http://schemas.microsoft.com/office/drawing/2017/decorative" val="1"/>
              </a:ext>
            </a:extLst>
          </p:cNvPr>
          <p:cNvCxnSpPr>
            <a:cxnSpLocks/>
          </p:cNvCxnSpPr>
          <p:nvPr/>
        </p:nvCxnSpPr>
        <p:spPr>
          <a:xfrm>
            <a:off x="3951108" y="3640283"/>
            <a:ext cx="0" cy="23042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8A5C2F7-2E9C-4130-8BF7-573E02B0BF63}"/>
              </a:ext>
              <a:ext uri="{C183D7F6-B498-43B3-948B-1728B52AA6E4}">
                <adec:decorative xmlns:adec="http://schemas.microsoft.com/office/drawing/2017/decorative" val="1"/>
              </a:ext>
            </a:extLst>
          </p:cNvPr>
          <p:cNvCxnSpPr>
            <a:cxnSpLocks/>
          </p:cNvCxnSpPr>
          <p:nvPr/>
        </p:nvCxnSpPr>
        <p:spPr>
          <a:xfrm>
            <a:off x="7039744" y="4729009"/>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E28D423-26F9-48F8-B3F5-1F4A10945679}"/>
              </a:ext>
              <a:ext uri="{C183D7F6-B498-43B3-948B-1728B52AA6E4}">
                <adec:decorative xmlns:adec="http://schemas.microsoft.com/office/drawing/2017/decorative" val="1"/>
              </a:ext>
            </a:extLst>
          </p:cNvPr>
          <p:cNvCxnSpPr>
            <a:cxnSpLocks/>
          </p:cNvCxnSpPr>
          <p:nvPr/>
        </p:nvCxnSpPr>
        <p:spPr>
          <a:xfrm>
            <a:off x="1913207" y="3487849"/>
            <a:ext cx="2121" cy="184809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E6DFBB7-AEA7-4832-BCCA-B5551225EBC3}"/>
              </a:ext>
              <a:ext uri="{C183D7F6-B498-43B3-948B-1728B52AA6E4}">
                <adec:decorative xmlns:adec="http://schemas.microsoft.com/office/drawing/2017/decorative" val="1"/>
              </a:ext>
            </a:extLst>
          </p:cNvPr>
          <p:cNvCxnSpPr>
            <a:cxnSpLocks/>
            <a:stCxn id="48" idx="2"/>
          </p:cNvCxnSpPr>
          <p:nvPr/>
        </p:nvCxnSpPr>
        <p:spPr>
          <a:xfrm>
            <a:off x="2942181" y="4358550"/>
            <a:ext cx="0" cy="9742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99408A-EE11-4954-88FC-B3473FEC5657}"/>
              </a:ext>
              <a:ext uri="{C183D7F6-B498-43B3-948B-1728B52AA6E4}">
                <adec:decorative xmlns:adec="http://schemas.microsoft.com/office/drawing/2017/decorative" val="1"/>
              </a:ext>
            </a:extLst>
          </p:cNvPr>
          <p:cNvCxnSpPr>
            <a:cxnSpLocks/>
            <a:stCxn id="45" idx="2"/>
          </p:cNvCxnSpPr>
          <p:nvPr/>
        </p:nvCxnSpPr>
        <p:spPr>
          <a:xfrm flipH="1">
            <a:off x="3951109" y="4734325"/>
            <a:ext cx="0" cy="59848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Rectangle Container">
            <a:extLst>
              <a:ext uri="{FF2B5EF4-FFF2-40B4-BE49-F238E27FC236}">
                <a16:creationId xmlns:a16="http://schemas.microsoft.com/office/drawing/2014/main" id="{5554E55A-8625-4207-862D-562F0BF1A892}"/>
              </a:ext>
              <a:ext uri="{C183D7F6-B498-43B3-948B-1728B52AA6E4}">
                <adec:decorative xmlns:adec="http://schemas.microsoft.com/office/drawing/2017/decorative" val="1"/>
              </a:ext>
            </a:extLst>
          </p:cNvPr>
          <p:cNvSpPr/>
          <p:nvPr/>
        </p:nvSpPr>
        <p:spPr>
          <a:xfrm>
            <a:off x="4530179" y="5329506"/>
            <a:ext cx="1399988" cy="278376"/>
          </a:xfrm>
          <a:prstGeom prst="rect">
            <a:avLst/>
          </a:prstGeom>
          <a:solidFill>
            <a:srgbClr val="F0DB10"/>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AVR (2a)</a:t>
            </a:r>
          </a:p>
        </p:txBody>
      </p:sp>
      <p:sp>
        <p:nvSpPr>
          <p:cNvPr id="67" name="Rectangle Container">
            <a:extLst>
              <a:ext uri="{FF2B5EF4-FFF2-40B4-BE49-F238E27FC236}">
                <a16:creationId xmlns:a16="http://schemas.microsoft.com/office/drawing/2014/main" id="{1F3E1649-C3D1-47DF-9833-777F10D0DE91}"/>
              </a:ext>
              <a:ext uri="{C183D7F6-B498-43B3-948B-1728B52AA6E4}">
                <adec:decorative xmlns:adec="http://schemas.microsoft.com/office/drawing/2017/decorative" val="1"/>
              </a:ext>
            </a:extLst>
          </p:cNvPr>
          <p:cNvSpPr/>
          <p:nvPr/>
        </p:nvSpPr>
        <p:spPr>
          <a:xfrm>
            <a:off x="6152680" y="5329506"/>
            <a:ext cx="1730411" cy="278376"/>
          </a:xfrm>
          <a:prstGeom prst="rect">
            <a:avLst/>
          </a:prstGeom>
          <a:solidFill>
            <a:srgbClr val="F99B1D"/>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AVR (2b)</a:t>
            </a:r>
          </a:p>
        </p:txBody>
      </p:sp>
      <p:cxnSp>
        <p:nvCxnSpPr>
          <p:cNvPr id="68" name="Straight Arrow Connector 67">
            <a:extLst>
              <a:ext uri="{FF2B5EF4-FFF2-40B4-BE49-F238E27FC236}">
                <a16:creationId xmlns:a16="http://schemas.microsoft.com/office/drawing/2014/main" id="{69220507-3C18-4153-8902-C52BADF259D8}"/>
              </a:ext>
              <a:ext uri="{C183D7F6-B498-43B3-948B-1728B52AA6E4}">
                <adec:decorative xmlns:adec="http://schemas.microsoft.com/office/drawing/2017/decorative" val="1"/>
              </a:ext>
            </a:extLst>
          </p:cNvPr>
          <p:cNvCxnSpPr>
            <a:cxnSpLocks/>
          </p:cNvCxnSpPr>
          <p:nvPr/>
        </p:nvCxnSpPr>
        <p:spPr>
          <a:xfrm flipH="1">
            <a:off x="5188951" y="4737460"/>
            <a:ext cx="0" cy="59848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E8FF066-C896-4318-85CF-6B261A9AB591}"/>
              </a:ext>
              <a:ext uri="{C183D7F6-B498-43B3-948B-1728B52AA6E4}">
                <adec:decorative xmlns:adec="http://schemas.microsoft.com/office/drawing/2017/decorative" val="1"/>
              </a:ext>
            </a:extLst>
          </p:cNvPr>
          <p:cNvCxnSpPr>
            <a:cxnSpLocks/>
          </p:cNvCxnSpPr>
          <p:nvPr/>
        </p:nvCxnSpPr>
        <p:spPr>
          <a:xfrm>
            <a:off x="7039744" y="5162274"/>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2">
            <a:extLst>
              <a:ext uri="{FF2B5EF4-FFF2-40B4-BE49-F238E27FC236}">
                <a16:creationId xmlns:a16="http://schemas.microsoft.com/office/drawing/2014/main" id="{86EDFA8F-B9E8-4EA2-A348-5295EF7203B3}"/>
              </a:ext>
              <a:ext uri="{C183D7F6-B498-43B3-948B-1728B52AA6E4}">
                <adec:decorative xmlns:adec="http://schemas.microsoft.com/office/drawing/2017/decorative" val="1"/>
              </a:ext>
            </a:extLst>
          </p:cNvPr>
          <p:cNvSpPr/>
          <p:nvPr/>
        </p:nvSpPr>
        <p:spPr>
          <a:xfrm flipH="1">
            <a:off x="4019146" y="3637865"/>
            <a:ext cx="1187484" cy="23381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91693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right)">
                                      <p:cBhvr>
                                        <p:cTn id="11" dur="500"/>
                                        <p:tgtEl>
                                          <p:spTgt spid="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right)">
                                      <p:cBhvr>
                                        <p:cTn id="28" dur="500"/>
                                        <p:tgtEl>
                                          <p:spTgt spid="2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up)">
                                      <p:cBhvr>
                                        <p:cTn id="36" dur="500"/>
                                        <p:tgtEl>
                                          <p:spTgt spid="59"/>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right)">
                                      <p:cBhvr>
                                        <p:cTn id="53" dur="500"/>
                                        <p:tgtEl>
                                          <p:spTgt spid="49"/>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childTnLst>
                                </p:cTn>
                              </p:par>
                            </p:childTnLst>
                          </p:cTn>
                        </p:par>
                        <p:par>
                          <p:cTn id="58" fill="hold">
                            <p:stCondLst>
                              <p:cond delay="2000"/>
                            </p:stCondLst>
                            <p:childTnLst>
                              <p:par>
                                <p:cTn id="59" presetID="22" presetClass="entr" presetSubtype="1"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up)">
                                      <p:cBhvr>
                                        <p:cTn id="61" dur="500"/>
                                        <p:tgtEl>
                                          <p:spTgt spid="60"/>
                                        </p:tgtEl>
                                      </p:cBhvr>
                                    </p:animEffect>
                                  </p:childTnLst>
                                </p:cTn>
                              </p:par>
                            </p:childTnLst>
                          </p:cTn>
                        </p:par>
                        <p:par>
                          <p:cTn id="62" fill="hold">
                            <p:stCondLst>
                              <p:cond delay="2500"/>
                            </p:stCondLst>
                            <p:childTnLst>
                              <p:par>
                                <p:cTn id="63" presetID="22" presetClass="entr" presetSubtype="1"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wipe(up)">
                                      <p:cBhvr>
                                        <p:cTn id="65" dur="500"/>
                                        <p:tgtEl>
                                          <p:spTgt spid="53"/>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500"/>
                                        <p:tgtEl>
                                          <p:spTgt spid="45"/>
                                        </p:tgtEl>
                                      </p:cBhvr>
                                    </p:animEffect>
                                  </p:childTnLst>
                                </p:cTn>
                              </p:par>
                            </p:childTnLst>
                          </p:cTn>
                        </p:par>
                        <p:par>
                          <p:cTn id="70" fill="hold">
                            <p:stCondLst>
                              <p:cond delay="3500"/>
                            </p:stCondLst>
                            <p:childTnLst>
                              <p:par>
                                <p:cTn id="71" presetID="22" presetClass="entr" presetSubtype="1" fill="hold" nodeType="after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wipe(up)">
                                      <p:cBhvr>
                                        <p:cTn id="73" dur="500"/>
                                        <p:tgtEl>
                                          <p:spTgt spid="63"/>
                                        </p:tgtEl>
                                      </p:cBhvr>
                                    </p:animEffect>
                                  </p:childTnLst>
                                </p:cTn>
                              </p:par>
                            </p:childTnLst>
                          </p:cTn>
                        </p:par>
                        <p:par>
                          <p:cTn id="74" fill="hold">
                            <p:stCondLst>
                              <p:cond delay="4000"/>
                            </p:stCondLst>
                            <p:childTnLst>
                              <p:par>
                                <p:cTn id="75" presetID="22" presetClass="entr" presetSubtype="8"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left)">
                                      <p:cBhvr>
                                        <p:cTn id="77" dur="500"/>
                                        <p:tgtEl>
                                          <p:spTgt spid="56"/>
                                        </p:tgtEl>
                                      </p:cBhvr>
                                    </p:animEffect>
                                  </p:childTnLst>
                                </p:cTn>
                              </p:par>
                            </p:childTnLst>
                          </p:cTn>
                        </p:par>
                        <p:par>
                          <p:cTn id="78" fill="hold">
                            <p:stCondLst>
                              <p:cond delay="4500"/>
                            </p:stCondLst>
                            <p:childTnLst>
                              <p:par>
                                <p:cTn id="79" presetID="10" presetClass="entr" presetSubtype="0" fill="hold" grpId="0"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500"/>
                                        <p:tgtEl>
                                          <p:spTgt spid="44"/>
                                        </p:tgtEl>
                                      </p:cBhvr>
                                    </p:animEffect>
                                  </p:childTnLst>
                                </p:cTn>
                              </p:par>
                            </p:childTnLst>
                          </p:cTn>
                        </p:par>
                        <p:par>
                          <p:cTn id="82" fill="hold">
                            <p:stCondLst>
                              <p:cond delay="5000"/>
                            </p:stCondLst>
                            <p:childTnLst>
                              <p:par>
                                <p:cTn id="83" presetID="22" presetClass="entr" presetSubtype="1"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up)">
                                      <p:cBhvr>
                                        <p:cTn id="85" dur="500"/>
                                        <p:tgtEl>
                                          <p:spTgt spid="68"/>
                                        </p:tgtEl>
                                      </p:cBhvr>
                                    </p:animEffect>
                                  </p:childTnLst>
                                </p:cTn>
                              </p:par>
                            </p:childTnLst>
                          </p:cTn>
                        </p:par>
                        <p:par>
                          <p:cTn id="86" fill="hold">
                            <p:stCondLst>
                              <p:cond delay="5500"/>
                            </p:stCondLst>
                            <p:childTnLst>
                              <p:par>
                                <p:cTn id="87" presetID="10" presetClass="entr" presetSubtype="0"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fade">
                                      <p:cBhvr>
                                        <p:cTn id="89" dur="500"/>
                                        <p:tgtEl>
                                          <p:spTgt spid="66"/>
                                        </p:tgtEl>
                                      </p:cBhvr>
                                    </p:animEffect>
                                  </p:childTnLst>
                                </p:cTn>
                              </p:par>
                            </p:childTnLst>
                          </p:cTn>
                        </p:par>
                        <p:par>
                          <p:cTn id="90" fill="hold">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wipe(left)">
                                      <p:cBhvr>
                                        <p:cTn id="93" dur="500"/>
                                        <p:tgtEl>
                                          <p:spTgt spid="52"/>
                                        </p:tgtEl>
                                      </p:cBhvr>
                                    </p:animEffect>
                                  </p:childTnLst>
                                </p:cTn>
                              </p:par>
                            </p:childTnLst>
                          </p:cTn>
                        </p:par>
                        <p:par>
                          <p:cTn id="94" fill="hold">
                            <p:stCondLst>
                              <p:cond delay="6500"/>
                            </p:stCondLst>
                            <p:childTnLst>
                              <p:par>
                                <p:cTn id="95" presetID="10" presetClass="entr" presetSubtype="0"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500"/>
                                        <p:tgtEl>
                                          <p:spTgt spid="46"/>
                                        </p:tgtEl>
                                      </p:cBhvr>
                                    </p:animEffect>
                                  </p:childTnLst>
                                </p:cTn>
                              </p:par>
                            </p:childTnLst>
                          </p:cTn>
                        </p:par>
                        <p:par>
                          <p:cTn id="98" fill="hold">
                            <p:stCondLst>
                              <p:cond delay="7000"/>
                            </p:stCondLst>
                            <p:childTnLst>
                              <p:par>
                                <p:cTn id="99" presetID="22" presetClass="entr" presetSubtype="1" fill="hold" nodeType="afterEffect">
                                  <p:stCondLst>
                                    <p:cond delay="0"/>
                                  </p:stCondLst>
                                  <p:childTnLst>
                                    <p:set>
                                      <p:cBhvr>
                                        <p:cTn id="100" dur="1" fill="hold">
                                          <p:stCondLst>
                                            <p:cond delay="0"/>
                                          </p:stCondLst>
                                        </p:cTn>
                                        <p:tgtEl>
                                          <p:spTgt spid="55"/>
                                        </p:tgtEl>
                                        <p:attrNameLst>
                                          <p:attrName>style.visibility</p:attrName>
                                        </p:attrNameLst>
                                      </p:cBhvr>
                                      <p:to>
                                        <p:strVal val="visible"/>
                                      </p:to>
                                    </p:set>
                                    <p:animEffect transition="in" filter="wipe(up)">
                                      <p:cBhvr>
                                        <p:cTn id="101" dur="500"/>
                                        <p:tgtEl>
                                          <p:spTgt spid="55"/>
                                        </p:tgtEl>
                                      </p:cBhvr>
                                    </p:animEffect>
                                  </p:childTnLst>
                                </p:cTn>
                              </p:par>
                            </p:childTnLst>
                          </p:cTn>
                        </p:par>
                        <p:par>
                          <p:cTn id="102" fill="hold">
                            <p:stCondLst>
                              <p:cond delay="7500"/>
                            </p:stCondLst>
                            <p:childTnLst>
                              <p:par>
                                <p:cTn id="103" presetID="10" presetClass="entr" presetSubtype="0" fill="hold" grpId="0" nodeType="after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fade">
                                      <p:cBhvr>
                                        <p:cTn id="105" dur="500"/>
                                        <p:tgtEl>
                                          <p:spTgt spid="47"/>
                                        </p:tgtEl>
                                      </p:cBhvr>
                                    </p:animEffect>
                                  </p:childTnLst>
                                </p:cTn>
                              </p:par>
                            </p:childTnLst>
                          </p:cTn>
                        </p:par>
                        <p:par>
                          <p:cTn id="106" fill="hold">
                            <p:stCondLst>
                              <p:cond delay="8000"/>
                            </p:stCondLst>
                            <p:childTnLst>
                              <p:par>
                                <p:cTn id="107" presetID="22" presetClass="entr" presetSubtype="1" fill="hold" nodeType="afterEffect">
                                  <p:stCondLst>
                                    <p:cond delay="0"/>
                                  </p:stCondLst>
                                  <p:childTnLst>
                                    <p:set>
                                      <p:cBhvr>
                                        <p:cTn id="108" dur="1" fill="hold">
                                          <p:stCondLst>
                                            <p:cond delay="0"/>
                                          </p:stCondLst>
                                        </p:cTn>
                                        <p:tgtEl>
                                          <p:spTgt spid="69"/>
                                        </p:tgtEl>
                                        <p:attrNameLst>
                                          <p:attrName>style.visibility</p:attrName>
                                        </p:attrNameLst>
                                      </p:cBhvr>
                                      <p:to>
                                        <p:strVal val="visible"/>
                                      </p:to>
                                    </p:set>
                                    <p:animEffect transition="in" filter="wipe(up)">
                                      <p:cBhvr>
                                        <p:cTn id="109" dur="500"/>
                                        <p:tgtEl>
                                          <p:spTgt spid="69"/>
                                        </p:tgtEl>
                                      </p:cBhvr>
                                    </p:animEffect>
                                  </p:childTnLst>
                                </p:cTn>
                              </p:par>
                            </p:childTnLst>
                          </p:cTn>
                        </p:par>
                        <p:par>
                          <p:cTn id="110" fill="hold">
                            <p:stCondLst>
                              <p:cond delay="8500"/>
                            </p:stCondLst>
                            <p:childTnLst>
                              <p:par>
                                <p:cTn id="111" presetID="10" presetClass="entr" presetSubtype="0" fill="hold" grpId="0" nodeType="afterEffect">
                                  <p:stCondLst>
                                    <p:cond delay="0"/>
                                  </p:stCondLst>
                                  <p:childTnLst>
                                    <p:set>
                                      <p:cBhvr>
                                        <p:cTn id="112" dur="1" fill="hold">
                                          <p:stCondLst>
                                            <p:cond delay="0"/>
                                          </p:stCondLst>
                                        </p:cTn>
                                        <p:tgtEl>
                                          <p:spTgt spid="67"/>
                                        </p:tgtEl>
                                        <p:attrNameLst>
                                          <p:attrName>style.visibility</p:attrName>
                                        </p:attrNameLst>
                                      </p:cBhvr>
                                      <p:to>
                                        <p:strVal val="visible"/>
                                      </p:to>
                                    </p:set>
                                    <p:animEffect transition="in" filter="fade">
                                      <p:cBhvr>
                                        <p:cTn id="113" dur="500"/>
                                        <p:tgtEl>
                                          <p:spTgt spid="67"/>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1" fill="hold" nodeType="click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childTnLst>
                          </p:cTn>
                        </p:par>
                        <p:par>
                          <p:cTn id="119" fill="hold">
                            <p:stCondLst>
                              <p:cond delay="500"/>
                            </p:stCondLst>
                            <p:childTnLst>
                              <p:par>
                                <p:cTn id="120" presetID="10" presetClass="entr" presetSubtype="0" fill="hold" grpId="0" nodeType="after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par>
                          <p:cTn id="123" fill="hold">
                            <p:stCondLst>
                              <p:cond delay="1000"/>
                            </p:stCondLst>
                            <p:childTnLst>
                              <p:par>
                                <p:cTn id="124" presetID="22" presetClass="entr" presetSubtype="1" fill="hold" nodeType="afterEffect">
                                  <p:stCondLst>
                                    <p:cond delay="0"/>
                                  </p:stCondLst>
                                  <p:childTnLst>
                                    <p:set>
                                      <p:cBhvr>
                                        <p:cTn id="125" dur="1" fill="hold">
                                          <p:stCondLst>
                                            <p:cond delay="0"/>
                                          </p:stCondLst>
                                        </p:cTn>
                                        <p:tgtEl>
                                          <p:spTgt spid="43"/>
                                        </p:tgtEl>
                                        <p:attrNameLst>
                                          <p:attrName>style.visibility</p:attrName>
                                        </p:attrNameLst>
                                      </p:cBhvr>
                                      <p:to>
                                        <p:strVal val="visible"/>
                                      </p:to>
                                    </p:set>
                                    <p:animEffect transition="in" filter="wipe(up)">
                                      <p:cBhvr>
                                        <p:cTn id="126" dur="500"/>
                                        <p:tgtEl>
                                          <p:spTgt spid="43"/>
                                        </p:tgtEl>
                                      </p:cBhvr>
                                    </p:animEffect>
                                  </p:childTnLst>
                                </p:cTn>
                              </p:par>
                            </p:childTnLst>
                          </p:cTn>
                        </p:par>
                        <p:par>
                          <p:cTn id="127" fill="hold">
                            <p:stCondLst>
                              <p:cond delay="1500"/>
                            </p:stCondLst>
                            <p:childTnLst>
                              <p:par>
                                <p:cTn id="128" presetID="10" presetClass="entr" presetSubtype="0" fill="hold" grpId="0" nodeType="afterEffect">
                                  <p:stCondLst>
                                    <p:cond delay="0"/>
                                  </p:stCondLst>
                                  <p:childTnLst>
                                    <p:set>
                                      <p:cBhvr>
                                        <p:cTn id="129" dur="1" fill="hold">
                                          <p:stCondLst>
                                            <p:cond delay="0"/>
                                          </p:stCondLst>
                                        </p:cTn>
                                        <p:tgtEl>
                                          <p:spTgt spid="35"/>
                                        </p:tgtEl>
                                        <p:attrNameLst>
                                          <p:attrName>style.visibility</p:attrName>
                                        </p:attrNameLst>
                                      </p:cBhvr>
                                      <p:to>
                                        <p:strVal val="visible"/>
                                      </p:to>
                                    </p:set>
                                    <p:animEffect transition="in" filter="fade">
                                      <p:cBhvr>
                                        <p:cTn id="1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35" grpId="0" animBg="1"/>
      <p:bldP spid="36" grpId="0" animBg="1"/>
      <p:bldP spid="40" grpId="0" animBg="1"/>
      <p:bldP spid="42" grpId="0" animBg="1"/>
      <p:bldP spid="44" grpId="0" animBg="1"/>
      <p:bldP spid="45" grpId="0" animBg="1"/>
      <p:bldP spid="46" grpId="0" animBg="1"/>
      <p:bldP spid="47" grpId="0" animBg="1"/>
      <p:bldP spid="48" grpId="0" animBg="1"/>
      <p:bldP spid="52" grpId="0" animBg="1"/>
      <p:bldP spid="66" grpId="0" animBg="1"/>
      <p:bldP spid="67" grpId="0" animBg="1"/>
      <p:bldP spid="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7CF6-DBE9-4181-AAB1-3F881C1928DC}"/>
              </a:ext>
            </a:extLst>
          </p:cNvPr>
          <p:cNvSpPr>
            <a:spLocks noGrp="1"/>
          </p:cNvSpPr>
          <p:nvPr>
            <p:ph type="title"/>
          </p:nvPr>
        </p:nvSpPr>
        <p:spPr>
          <a:xfrm>
            <a:off x="838200" y="458455"/>
            <a:ext cx="10412002" cy="660111"/>
          </a:xfrm>
        </p:spPr>
        <p:txBody>
          <a:bodyPr/>
          <a:lstStyle/>
          <a:p>
            <a:r>
              <a:rPr lang="en-US" sz="3200" b="1" dirty="0"/>
              <a:t>Timing of Intervention in </a:t>
            </a:r>
            <a:br>
              <a:rPr lang="en-US" sz="3200" b="1" dirty="0"/>
            </a:br>
            <a:r>
              <a:rPr lang="en-US" sz="3200" b="1" dirty="0"/>
              <a:t>Chronic Aortic Regurgitation </a:t>
            </a:r>
          </a:p>
        </p:txBody>
      </p:sp>
      <p:graphicFrame>
        <p:nvGraphicFramePr>
          <p:cNvPr id="6" name="Content Placeholder 5">
            <a:extLst>
              <a:ext uri="{FF2B5EF4-FFF2-40B4-BE49-F238E27FC236}">
                <a16:creationId xmlns:a16="http://schemas.microsoft.com/office/drawing/2014/main" id="{FE113D5E-CF84-488B-A452-4AFC8525A058}"/>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949844974"/>
              </p:ext>
            </p:extLst>
          </p:nvPr>
        </p:nvGraphicFramePr>
        <p:xfrm>
          <a:off x="838201" y="1383742"/>
          <a:ext cx="10237341" cy="4243879"/>
        </p:xfrm>
        <a:graphic>
          <a:graphicData uri="http://schemas.openxmlformats.org/drawingml/2006/table">
            <a:tbl>
              <a:tblPr firstRow="1" bandRow="1">
                <a:tableStyleId>{5C22544A-7EE6-4342-B048-85BDC9FD1C3A}</a:tableStyleId>
              </a:tblPr>
              <a:tblGrid>
                <a:gridCol w="860530">
                  <a:extLst>
                    <a:ext uri="{9D8B030D-6E8A-4147-A177-3AD203B41FA5}">
                      <a16:colId xmlns:a16="http://schemas.microsoft.com/office/drawing/2014/main" val="2649235253"/>
                    </a:ext>
                  </a:extLst>
                </a:gridCol>
                <a:gridCol w="9376811">
                  <a:extLst>
                    <a:ext uri="{9D8B030D-6E8A-4147-A177-3AD203B41FA5}">
                      <a16:colId xmlns:a16="http://schemas.microsoft.com/office/drawing/2014/main" val="3265590656"/>
                    </a:ext>
                  </a:extLst>
                </a:gridCol>
              </a:tblGrid>
              <a:tr h="31185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3409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7338" marR="64769" indent="-225425">
                        <a:lnSpc>
                          <a:spcPct val="100000"/>
                        </a:lnSpc>
                        <a:spcBef>
                          <a:spcPts val="0"/>
                        </a:spcBef>
                        <a:spcAft>
                          <a:spcPts val="600"/>
                        </a:spcAft>
                        <a:buFont typeface="+mj-lt"/>
                        <a:buAutoNum type="arabicPeriod"/>
                      </a:pPr>
                      <a:r>
                        <a:rPr sz="1400" dirty="0">
                          <a:solidFill>
                            <a:srgbClr val="231F20"/>
                          </a:solidFill>
                          <a:latin typeface="Lub Dub Condensed" panose="020B0506030403020204" pitchFamily="34" charset="0"/>
                          <a:cs typeface="Calibri"/>
                        </a:rPr>
                        <a:t>In </a:t>
                      </a:r>
                      <a:r>
                        <a:rPr sz="1400" spc="5" dirty="0">
                          <a:solidFill>
                            <a:srgbClr val="231F20"/>
                          </a:solidFill>
                          <a:latin typeface="Lub Dub Condensed" panose="020B0506030403020204" pitchFamily="34" charset="0"/>
                          <a:cs typeface="Calibri"/>
                        </a:rPr>
                        <a:t>symptomatic patients </a:t>
                      </a:r>
                      <a:r>
                        <a:rPr sz="1400" spc="10" dirty="0">
                          <a:solidFill>
                            <a:srgbClr val="231F20"/>
                          </a:solidFill>
                          <a:latin typeface="Lub Dub Condensed" panose="020B0506030403020204" pitchFamily="34" charset="0"/>
                          <a:cs typeface="Calibri"/>
                        </a:rPr>
                        <a:t>with </a:t>
                      </a:r>
                      <a:r>
                        <a:rPr sz="1400" spc="-5" dirty="0">
                          <a:solidFill>
                            <a:srgbClr val="231F20"/>
                          </a:solidFill>
                          <a:latin typeface="Lub Dub Condensed" panose="020B0506030403020204" pitchFamily="34" charset="0"/>
                          <a:cs typeface="Calibri"/>
                        </a:rPr>
                        <a:t>severe </a:t>
                      </a:r>
                      <a:r>
                        <a:rPr sz="1400" spc="35" dirty="0">
                          <a:solidFill>
                            <a:srgbClr val="231F20"/>
                          </a:solidFill>
                          <a:latin typeface="Lub Dub Condensed" panose="020B0506030403020204" pitchFamily="34" charset="0"/>
                          <a:cs typeface="Calibri"/>
                        </a:rPr>
                        <a:t>AR </a:t>
                      </a:r>
                      <a:r>
                        <a:rPr sz="1400" spc="10" dirty="0">
                          <a:solidFill>
                            <a:srgbClr val="231F20"/>
                          </a:solidFill>
                          <a:latin typeface="Lub Dub Condensed" panose="020B0506030403020204" pitchFamily="34" charset="0"/>
                          <a:cs typeface="Calibri"/>
                        </a:rPr>
                        <a:t>(Stage  D), </a:t>
                      </a:r>
                      <a:r>
                        <a:rPr sz="1400" spc="5" dirty="0">
                          <a:solidFill>
                            <a:srgbClr val="231F20"/>
                          </a:solidFill>
                          <a:latin typeface="Lub Dub Condensed" panose="020B0506030403020204" pitchFamily="34" charset="0"/>
                          <a:cs typeface="Calibri"/>
                        </a:rPr>
                        <a:t>aortic </a:t>
                      </a:r>
                      <a:r>
                        <a:rPr sz="1400" dirty="0">
                          <a:solidFill>
                            <a:srgbClr val="231F20"/>
                          </a:solidFill>
                          <a:latin typeface="Lub Dub Condensed" panose="020B0506030403020204" pitchFamily="34" charset="0"/>
                          <a:cs typeface="Calibri"/>
                        </a:rPr>
                        <a:t>valve </a:t>
                      </a:r>
                      <a:r>
                        <a:rPr sz="1400" spc="5" dirty="0">
                          <a:solidFill>
                            <a:srgbClr val="231F20"/>
                          </a:solidFill>
                          <a:latin typeface="Lub Dub Condensed" panose="020B0506030403020204" pitchFamily="34" charset="0"/>
                          <a:cs typeface="Calibri"/>
                        </a:rPr>
                        <a:t>surgery </a:t>
                      </a:r>
                      <a:r>
                        <a:rPr sz="1400" spc="-5" dirty="0">
                          <a:solidFill>
                            <a:srgbClr val="231F20"/>
                          </a:solidFill>
                          <a:latin typeface="Lub Dub Condensed" panose="020B0506030403020204" pitchFamily="34" charset="0"/>
                          <a:cs typeface="Calibri"/>
                        </a:rPr>
                        <a:t>is </a:t>
                      </a:r>
                      <a:r>
                        <a:rPr sz="1400" spc="5" dirty="0">
                          <a:solidFill>
                            <a:srgbClr val="231F20"/>
                          </a:solidFill>
                          <a:latin typeface="Lub Dub Condensed" panose="020B0506030403020204" pitchFamily="34" charset="0"/>
                          <a:cs typeface="Calibri"/>
                        </a:rPr>
                        <a:t>indicated </a:t>
                      </a:r>
                      <a:r>
                        <a:rPr sz="1400" dirty="0">
                          <a:solidFill>
                            <a:srgbClr val="231F20"/>
                          </a:solidFill>
                          <a:latin typeface="Lub Dub Condensed" panose="020B0506030403020204" pitchFamily="34" charset="0"/>
                          <a:cs typeface="Calibri"/>
                        </a:rPr>
                        <a:t>regardless  </a:t>
                      </a:r>
                      <a:r>
                        <a:rPr sz="1400" spc="15" dirty="0">
                          <a:solidFill>
                            <a:srgbClr val="231F20"/>
                          </a:solidFill>
                          <a:latin typeface="Lub Dub Condensed" panose="020B0506030403020204" pitchFamily="34" charset="0"/>
                          <a:cs typeface="Calibri"/>
                        </a:rPr>
                        <a:t>of </a:t>
                      </a:r>
                      <a:r>
                        <a:rPr sz="1400" spc="-10" dirty="0">
                          <a:solidFill>
                            <a:srgbClr val="231F20"/>
                          </a:solidFill>
                          <a:latin typeface="Lub Dub Condensed" panose="020B0506030403020204" pitchFamily="34" charset="0"/>
                          <a:cs typeface="Calibri"/>
                        </a:rPr>
                        <a:t>LV </a:t>
                      </a:r>
                      <a:r>
                        <a:rPr sz="1400" dirty="0">
                          <a:solidFill>
                            <a:srgbClr val="231F20"/>
                          </a:solidFill>
                          <a:latin typeface="Lub Dub Condensed" panose="020B0506030403020204" pitchFamily="34" charset="0"/>
                          <a:cs typeface="Calibri"/>
                        </a:rPr>
                        <a:t>systolic</a:t>
                      </a:r>
                      <a:r>
                        <a:rPr sz="1400" spc="90" dirty="0">
                          <a:solidFill>
                            <a:srgbClr val="231F20"/>
                          </a:solidFill>
                          <a:latin typeface="Lub Dub Condensed" panose="020B0506030403020204" pitchFamily="34" charset="0"/>
                          <a:cs typeface="Calibri"/>
                        </a:rPr>
                        <a:t> </a:t>
                      </a:r>
                      <a:r>
                        <a:rPr sz="1400" spc="15" dirty="0">
                          <a:solidFill>
                            <a:srgbClr val="231F20"/>
                          </a:solidFill>
                          <a:latin typeface="Lub Dub Condensed" panose="020B0506030403020204" pitchFamily="34" charset="0"/>
                          <a:cs typeface="Calibri"/>
                        </a:rPr>
                        <a:t>function.</a:t>
                      </a:r>
                    </a:p>
                    <a:p>
                      <a:pPr marL="287338" marR="116205" indent="-225425">
                        <a:lnSpc>
                          <a:spcPct val="100000"/>
                        </a:lnSpc>
                        <a:spcBef>
                          <a:spcPts val="0"/>
                        </a:spcBef>
                        <a:spcAft>
                          <a:spcPts val="600"/>
                        </a:spcAft>
                        <a:buFont typeface="+mj-lt"/>
                        <a:buAutoNum type="arabicPeriod"/>
                      </a:pPr>
                      <a:r>
                        <a:rPr sz="1400" dirty="0">
                          <a:solidFill>
                            <a:srgbClr val="231F20"/>
                          </a:solidFill>
                          <a:latin typeface="Lub Dub Condensed" panose="020B0506030403020204" pitchFamily="34" charset="0"/>
                          <a:cs typeface="Calibri"/>
                        </a:rPr>
                        <a:t>In </a:t>
                      </a:r>
                      <a:r>
                        <a:rPr sz="1400" spc="5" dirty="0">
                          <a:solidFill>
                            <a:srgbClr val="231F20"/>
                          </a:solidFill>
                          <a:latin typeface="Lub Dub Condensed" panose="020B0506030403020204" pitchFamily="34" charset="0"/>
                          <a:cs typeface="Calibri"/>
                        </a:rPr>
                        <a:t>asymptomatic patients </a:t>
                      </a:r>
                      <a:r>
                        <a:rPr sz="1400" spc="10" dirty="0">
                          <a:solidFill>
                            <a:srgbClr val="231F20"/>
                          </a:solidFill>
                          <a:latin typeface="Lub Dub Condensed" panose="020B0506030403020204" pitchFamily="34" charset="0"/>
                          <a:cs typeface="Calibri"/>
                        </a:rPr>
                        <a:t>with </a:t>
                      </a:r>
                      <a:r>
                        <a:rPr sz="1400" spc="5" dirty="0">
                          <a:solidFill>
                            <a:srgbClr val="231F20"/>
                          </a:solidFill>
                          <a:latin typeface="Lub Dub Condensed" panose="020B0506030403020204" pitchFamily="34" charset="0"/>
                          <a:cs typeface="Calibri"/>
                        </a:rPr>
                        <a:t>chronic </a:t>
                      </a:r>
                      <a:r>
                        <a:rPr sz="1400" spc="-5" dirty="0">
                          <a:solidFill>
                            <a:srgbClr val="231F20"/>
                          </a:solidFill>
                          <a:latin typeface="Lub Dub Condensed" panose="020B0506030403020204" pitchFamily="34" charset="0"/>
                          <a:cs typeface="Calibri"/>
                        </a:rPr>
                        <a:t>severe  </a:t>
                      </a:r>
                      <a:r>
                        <a:rPr sz="1400" spc="35" dirty="0">
                          <a:solidFill>
                            <a:srgbClr val="231F20"/>
                          </a:solidFill>
                          <a:latin typeface="Lub Dub Condensed" panose="020B0506030403020204" pitchFamily="34" charset="0"/>
                          <a:cs typeface="Calibri"/>
                        </a:rPr>
                        <a:t>AR </a:t>
                      </a:r>
                      <a:r>
                        <a:rPr sz="1400" spc="15" dirty="0">
                          <a:solidFill>
                            <a:srgbClr val="231F20"/>
                          </a:solidFill>
                          <a:latin typeface="Lub Dub Condensed" panose="020B0506030403020204" pitchFamily="34" charset="0"/>
                          <a:cs typeface="Calibri"/>
                        </a:rPr>
                        <a:t>and </a:t>
                      </a:r>
                      <a:r>
                        <a:rPr sz="1400" spc="-10" dirty="0">
                          <a:solidFill>
                            <a:srgbClr val="231F20"/>
                          </a:solidFill>
                          <a:latin typeface="Lub Dub Condensed" panose="020B0506030403020204" pitchFamily="34" charset="0"/>
                          <a:cs typeface="Calibri"/>
                        </a:rPr>
                        <a:t>LV </a:t>
                      </a:r>
                      <a:r>
                        <a:rPr sz="1400" dirty="0">
                          <a:solidFill>
                            <a:srgbClr val="231F20"/>
                          </a:solidFill>
                          <a:latin typeface="Lub Dub Condensed" panose="020B0506030403020204" pitchFamily="34" charset="0"/>
                          <a:cs typeface="Calibri"/>
                        </a:rPr>
                        <a:t>systolic </a:t>
                      </a:r>
                      <a:r>
                        <a:rPr sz="1400" spc="10" dirty="0">
                          <a:solidFill>
                            <a:srgbClr val="231F20"/>
                          </a:solidFill>
                          <a:latin typeface="Lub Dub Condensed" panose="020B0506030403020204" pitchFamily="34" charset="0"/>
                          <a:cs typeface="Calibri"/>
                        </a:rPr>
                        <a:t>dysfunction </a:t>
                      </a:r>
                      <a:r>
                        <a:rPr sz="1400" spc="-10" dirty="0">
                          <a:solidFill>
                            <a:srgbClr val="231F20"/>
                          </a:solidFill>
                          <a:latin typeface="Lub Dub Condensed" panose="020B0506030403020204" pitchFamily="34" charset="0"/>
                          <a:cs typeface="Calibri"/>
                        </a:rPr>
                        <a:t>(LVEF </a:t>
                      </a:r>
                      <a:r>
                        <a:rPr sz="1400" spc="55" dirty="0">
                          <a:solidFill>
                            <a:srgbClr val="231F20"/>
                          </a:solidFill>
                          <a:latin typeface="Lub Dub Condensed" panose="020B0506030403020204" pitchFamily="34" charset="0"/>
                        </a:rPr>
                        <a:t>≤</a:t>
                      </a:r>
                      <a:r>
                        <a:rPr sz="1400" spc="55" dirty="0">
                          <a:solidFill>
                            <a:srgbClr val="231F20"/>
                          </a:solidFill>
                          <a:latin typeface="Lub Dub Condensed" panose="020B0506030403020204" pitchFamily="34" charset="0"/>
                          <a:cs typeface="Calibri"/>
                        </a:rPr>
                        <a:t>55%)  </a:t>
                      </a:r>
                      <a:r>
                        <a:rPr sz="1400" spc="10" dirty="0">
                          <a:solidFill>
                            <a:srgbClr val="231F20"/>
                          </a:solidFill>
                          <a:latin typeface="Lub Dub Condensed" panose="020B0506030403020204" pitchFamily="34" charset="0"/>
                          <a:cs typeface="Calibri"/>
                        </a:rPr>
                        <a:t>(Stage </a:t>
                      </a:r>
                      <a:r>
                        <a:rPr sz="1400" spc="30" dirty="0">
                          <a:solidFill>
                            <a:srgbClr val="231F20"/>
                          </a:solidFill>
                          <a:latin typeface="Lub Dub Condensed" panose="020B0506030403020204" pitchFamily="34" charset="0"/>
                          <a:cs typeface="Calibri"/>
                        </a:rPr>
                        <a:t>C2), </a:t>
                      </a:r>
                      <a:r>
                        <a:rPr sz="1400" spc="5" dirty="0">
                          <a:solidFill>
                            <a:srgbClr val="231F20"/>
                          </a:solidFill>
                          <a:latin typeface="Lub Dub Condensed" panose="020B0506030403020204" pitchFamily="34" charset="0"/>
                          <a:cs typeface="Calibri"/>
                        </a:rPr>
                        <a:t>aortic </a:t>
                      </a:r>
                      <a:r>
                        <a:rPr sz="1400" dirty="0">
                          <a:solidFill>
                            <a:srgbClr val="231F20"/>
                          </a:solidFill>
                          <a:latin typeface="Lub Dub Condensed" panose="020B0506030403020204" pitchFamily="34" charset="0"/>
                          <a:cs typeface="Calibri"/>
                        </a:rPr>
                        <a:t>valve </a:t>
                      </a:r>
                      <a:r>
                        <a:rPr sz="1400" spc="5" dirty="0">
                          <a:solidFill>
                            <a:srgbClr val="231F20"/>
                          </a:solidFill>
                          <a:latin typeface="Lub Dub Condensed" panose="020B0506030403020204" pitchFamily="34" charset="0"/>
                          <a:cs typeface="Calibri"/>
                        </a:rPr>
                        <a:t>surgery </a:t>
                      </a:r>
                      <a:r>
                        <a:rPr sz="1400" spc="-5" dirty="0">
                          <a:solidFill>
                            <a:srgbClr val="231F20"/>
                          </a:solidFill>
                          <a:latin typeface="Lub Dub Condensed" panose="020B0506030403020204" pitchFamily="34" charset="0"/>
                          <a:cs typeface="Calibri"/>
                        </a:rPr>
                        <a:t>is</a:t>
                      </a:r>
                      <a:r>
                        <a:rPr sz="1400" spc="5" dirty="0">
                          <a:solidFill>
                            <a:srgbClr val="231F20"/>
                          </a:solidFill>
                          <a:latin typeface="Lub Dub Condensed" panose="020B0506030403020204" pitchFamily="34" charset="0"/>
                          <a:cs typeface="Calibri"/>
                        </a:rPr>
                        <a:t> indicated</a:t>
                      </a:r>
                      <a:r>
                        <a:rPr lang="en-US" sz="1400" spc="5" dirty="0">
                          <a:solidFill>
                            <a:srgbClr val="231F20"/>
                          </a:solidFill>
                          <a:latin typeface="Lub Dub Condensed" panose="020B0506030403020204" pitchFamily="34" charset="0"/>
                          <a:cs typeface="Calibri"/>
                        </a:rPr>
                        <a:t> </a:t>
                      </a:r>
                      <a:r>
                        <a:rPr sz="1400" spc="5" dirty="0">
                          <a:solidFill>
                            <a:srgbClr val="231F20"/>
                          </a:solidFill>
                          <a:latin typeface="Lub Dub Condensed" panose="020B0506030403020204" pitchFamily="34" charset="0"/>
                          <a:cs typeface="Calibri"/>
                        </a:rPr>
                        <a:t>if </a:t>
                      </a:r>
                      <a:r>
                        <a:rPr sz="1400" spc="20" dirty="0">
                          <a:solidFill>
                            <a:srgbClr val="231F20"/>
                          </a:solidFill>
                          <a:latin typeface="Lub Dub Condensed" panose="020B0506030403020204" pitchFamily="34" charset="0"/>
                          <a:cs typeface="Calibri"/>
                        </a:rPr>
                        <a:t>no </a:t>
                      </a:r>
                      <a:r>
                        <a:rPr sz="1400" spc="5" dirty="0">
                          <a:solidFill>
                            <a:srgbClr val="231F20"/>
                          </a:solidFill>
                          <a:latin typeface="Lub Dub Condensed" panose="020B0506030403020204" pitchFamily="34" charset="0"/>
                          <a:cs typeface="Calibri"/>
                        </a:rPr>
                        <a:t>other </a:t>
                      </a:r>
                      <a:r>
                        <a:rPr sz="1400" spc="10" dirty="0">
                          <a:solidFill>
                            <a:srgbClr val="231F20"/>
                          </a:solidFill>
                          <a:latin typeface="Lub Dub Condensed" panose="020B0506030403020204" pitchFamily="34" charset="0"/>
                          <a:cs typeface="Calibri"/>
                        </a:rPr>
                        <a:t>cause </a:t>
                      </a:r>
                      <a:r>
                        <a:rPr sz="1400" spc="5" dirty="0">
                          <a:solidFill>
                            <a:srgbClr val="231F20"/>
                          </a:solidFill>
                          <a:latin typeface="Lub Dub Condensed" panose="020B0506030403020204" pitchFamily="34" charset="0"/>
                          <a:cs typeface="Calibri"/>
                        </a:rPr>
                        <a:t>for </a:t>
                      </a:r>
                      <a:r>
                        <a:rPr sz="1400" dirty="0">
                          <a:solidFill>
                            <a:srgbClr val="231F20"/>
                          </a:solidFill>
                          <a:latin typeface="Lub Dub Condensed" panose="020B0506030403020204" pitchFamily="34" charset="0"/>
                          <a:cs typeface="Calibri"/>
                        </a:rPr>
                        <a:t>systolic </a:t>
                      </a:r>
                      <a:r>
                        <a:rPr sz="1400" spc="10" dirty="0">
                          <a:solidFill>
                            <a:srgbClr val="231F20"/>
                          </a:solidFill>
                          <a:latin typeface="Lub Dub Condensed" panose="020B0506030403020204" pitchFamily="34" charset="0"/>
                          <a:cs typeface="Calibri"/>
                        </a:rPr>
                        <a:t>dysfunction </a:t>
                      </a:r>
                      <a:r>
                        <a:rPr sz="1400" spc="-5" dirty="0">
                          <a:solidFill>
                            <a:srgbClr val="231F20"/>
                          </a:solidFill>
                          <a:latin typeface="Lub Dub Condensed" panose="020B0506030403020204" pitchFamily="34" charset="0"/>
                          <a:cs typeface="Calibri"/>
                        </a:rPr>
                        <a:t>is  </a:t>
                      </a:r>
                      <a:r>
                        <a:rPr sz="1400" spc="10" dirty="0">
                          <a:solidFill>
                            <a:srgbClr val="231F20"/>
                          </a:solidFill>
                          <a:latin typeface="Lub Dub Condensed" panose="020B0506030403020204" pitchFamily="34" charset="0"/>
                          <a:cs typeface="Calibri"/>
                        </a:rPr>
                        <a:t>identified.</a:t>
                      </a:r>
                    </a:p>
                    <a:p>
                      <a:pPr marL="287338" marR="90805" indent="-225425">
                        <a:lnSpc>
                          <a:spcPct val="100000"/>
                        </a:lnSpc>
                        <a:spcBef>
                          <a:spcPts val="0"/>
                        </a:spcBef>
                        <a:spcAft>
                          <a:spcPts val="600"/>
                        </a:spcAft>
                        <a:buFont typeface="+mj-lt"/>
                        <a:buAutoNum type="arabicPeriod"/>
                      </a:pPr>
                      <a:r>
                        <a:rPr sz="1400" dirty="0">
                          <a:solidFill>
                            <a:srgbClr val="231F20"/>
                          </a:solidFill>
                          <a:latin typeface="Lub Dub Condensed" panose="020B0506030403020204" pitchFamily="34" charset="0"/>
                          <a:cs typeface="Calibri"/>
                        </a:rPr>
                        <a:t>In </a:t>
                      </a:r>
                      <a:r>
                        <a:rPr sz="1400" spc="5" dirty="0">
                          <a:solidFill>
                            <a:srgbClr val="231F20"/>
                          </a:solidFill>
                          <a:latin typeface="Lub Dub Condensed" panose="020B0506030403020204" pitchFamily="34" charset="0"/>
                          <a:cs typeface="Calibri"/>
                        </a:rPr>
                        <a:t>patients </a:t>
                      </a:r>
                      <a:r>
                        <a:rPr sz="1400" spc="10" dirty="0">
                          <a:solidFill>
                            <a:srgbClr val="231F20"/>
                          </a:solidFill>
                          <a:latin typeface="Lub Dub Condensed" panose="020B0506030403020204" pitchFamily="34" charset="0"/>
                          <a:cs typeface="Calibri"/>
                        </a:rPr>
                        <a:t>with </a:t>
                      </a:r>
                      <a:r>
                        <a:rPr sz="1400" spc="-5" dirty="0">
                          <a:solidFill>
                            <a:srgbClr val="231F20"/>
                          </a:solidFill>
                          <a:latin typeface="Lub Dub Condensed" panose="020B0506030403020204" pitchFamily="34" charset="0"/>
                          <a:cs typeface="Calibri"/>
                        </a:rPr>
                        <a:t>severe </a:t>
                      </a:r>
                      <a:r>
                        <a:rPr sz="1400" spc="35" dirty="0">
                          <a:solidFill>
                            <a:srgbClr val="231F20"/>
                          </a:solidFill>
                          <a:latin typeface="Lub Dub Condensed" panose="020B0506030403020204" pitchFamily="34" charset="0"/>
                          <a:cs typeface="Calibri"/>
                        </a:rPr>
                        <a:t>AR </a:t>
                      </a:r>
                      <a:r>
                        <a:rPr sz="1400" spc="10" dirty="0">
                          <a:solidFill>
                            <a:srgbClr val="231F20"/>
                          </a:solidFill>
                          <a:latin typeface="Lub Dub Condensed" panose="020B0506030403020204" pitchFamily="34" charset="0"/>
                          <a:cs typeface="Calibri"/>
                        </a:rPr>
                        <a:t>(Stage </a:t>
                      </a:r>
                      <a:r>
                        <a:rPr sz="1400" spc="90" dirty="0">
                          <a:solidFill>
                            <a:srgbClr val="231F20"/>
                          </a:solidFill>
                          <a:latin typeface="Lub Dub Condensed" panose="020B0506030403020204" pitchFamily="34" charset="0"/>
                          <a:cs typeface="Calibri"/>
                        </a:rPr>
                        <a:t>C </a:t>
                      </a:r>
                      <a:r>
                        <a:rPr sz="1400" dirty="0">
                          <a:solidFill>
                            <a:srgbClr val="231F20"/>
                          </a:solidFill>
                          <a:latin typeface="Lub Dub Condensed" panose="020B0506030403020204" pitchFamily="34" charset="0"/>
                          <a:cs typeface="Calibri"/>
                        </a:rPr>
                        <a:t>or </a:t>
                      </a:r>
                      <a:r>
                        <a:rPr sz="1400" spc="5" dirty="0">
                          <a:solidFill>
                            <a:srgbClr val="231F20"/>
                          </a:solidFill>
                          <a:latin typeface="Lub Dub Condensed" panose="020B0506030403020204" pitchFamily="34" charset="0"/>
                          <a:cs typeface="Calibri"/>
                        </a:rPr>
                        <a:t>D)  </a:t>
                      </a:r>
                      <a:r>
                        <a:rPr sz="1400" spc="25" dirty="0">
                          <a:solidFill>
                            <a:srgbClr val="231F20"/>
                          </a:solidFill>
                          <a:latin typeface="Lub Dub Condensed" panose="020B0506030403020204" pitchFamily="34" charset="0"/>
                          <a:cs typeface="Calibri"/>
                        </a:rPr>
                        <a:t>who </a:t>
                      </a:r>
                      <a:r>
                        <a:rPr sz="1400" spc="-5" dirty="0">
                          <a:solidFill>
                            <a:srgbClr val="231F20"/>
                          </a:solidFill>
                          <a:latin typeface="Lub Dub Condensed" panose="020B0506030403020204" pitchFamily="34" charset="0"/>
                          <a:cs typeface="Calibri"/>
                        </a:rPr>
                        <a:t>are </a:t>
                      </a:r>
                      <a:r>
                        <a:rPr sz="1400" spc="20" dirty="0">
                          <a:solidFill>
                            <a:srgbClr val="231F20"/>
                          </a:solidFill>
                          <a:latin typeface="Lub Dub Condensed" panose="020B0506030403020204" pitchFamily="34" charset="0"/>
                          <a:cs typeface="Calibri"/>
                        </a:rPr>
                        <a:t>undergoing </a:t>
                      </a:r>
                      <a:r>
                        <a:rPr sz="1400" spc="5" dirty="0">
                          <a:solidFill>
                            <a:srgbClr val="231F20"/>
                          </a:solidFill>
                          <a:latin typeface="Lub Dub Condensed" panose="020B0506030403020204" pitchFamily="34" charset="0"/>
                          <a:cs typeface="Calibri"/>
                        </a:rPr>
                        <a:t>cardiac surgery for other indications, aortic </a:t>
                      </a:r>
                      <a:r>
                        <a:rPr sz="1400" dirty="0">
                          <a:solidFill>
                            <a:srgbClr val="231F20"/>
                          </a:solidFill>
                          <a:latin typeface="Lub Dub Condensed" panose="020B0506030403020204" pitchFamily="34" charset="0"/>
                          <a:cs typeface="Calibri"/>
                        </a:rPr>
                        <a:t>valve </a:t>
                      </a:r>
                      <a:r>
                        <a:rPr sz="1400" spc="5" dirty="0">
                          <a:solidFill>
                            <a:srgbClr val="231F20"/>
                          </a:solidFill>
                          <a:latin typeface="Lub Dub Condensed" panose="020B0506030403020204" pitchFamily="34" charset="0"/>
                          <a:cs typeface="Calibri"/>
                        </a:rPr>
                        <a:t>surgery </a:t>
                      </a:r>
                      <a:r>
                        <a:rPr sz="1400" spc="-5" dirty="0">
                          <a:solidFill>
                            <a:srgbClr val="231F20"/>
                          </a:solidFill>
                          <a:latin typeface="Lub Dub Condensed" panose="020B0506030403020204" pitchFamily="34" charset="0"/>
                          <a:cs typeface="Calibri"/>
                        </a:rPr>
                        <a:t>is</a:t>
                      </a:r>
                      <a:r>
                        <a:rPr sz="1400" spc="145" dirty="0">
                          <a:solidFill>
                            <a:srgbClr val="231F20"/>
                          </a:solidFill>
                          <a:latin typeface="Lub Dub Condensed" panose="020B0506030403020204" pitchFamily="34" charset="0"/>
                          <a:cs typeface="Calibri"/>
                        </a:rPr>
                        <a:t> </a:t>
                      </a:r>
                      <a:r>
                        <a:rPr sz="1400" spc="10" dirty="0">
                          <a:solidFill>
                            <a:srgbClr val="231F20"/>
                          </a:solidFill>
                          <a:latin typeface="Lub Dub Condensed" panose="020B0506030403020204" pitchFamily="34" charset="0"/>
                          <a:cs typeface="Calibri"/>
                        </a:rPr>
                        <a:t>indicated.</a:t>
                      </a:r>
                      <a:endParaRPr sz="1400" dirty="0">
                        <a:latin typeface="Lub Dub Condensed" panose="020B0506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975858">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10"/>
                    </a:solidFill>
                  </a:tcPr>
                </a:tc>
                <a:tc>
                  <a:txBody>
                    <a:bodyPr/>
                    <a:lstStyle/>
                    <a:p>
                      <a:pPr marL="339725" marR="36195" indent="-227013" algn="l" defTabSz="914400" rtl="0" eaLnBrk="1" latinLnBrk="0" hangingPunct="1">
                        <a:lnSpc>
                          <a:spcPct val="100000"/>
                        </a:lnSpc>
                        <a:spcBef>
                          <a:spcPts val="0"/>
                        </a:spcBef>
                        <a:spcAft>
                          <a:spcPts val="600"/>
                        </a:spcAft>
                        <a:buFont typeface="+mj-lt"/>
                        <a:buAutoNum type="arabicPeriod" startAt="4"/>
                      </a:pPr>
                      <a:r>
                        <a:rPr sz="1400" kern="1200" dirty="0">
                          <a:solidFill>
                            <a:srgbClr val="231F20"/>
                          </a:solidFill>
                          <a:latin typeface="Lub Dub Condensed" panose="020B0506030403020204" pitchFamily="34" charset="0"/>
                          <a:ea typeface="+mn-ea"/>
                          <a:cs typeface="Calibri"/>
                        </a:rPr>
                        <a:t>In asymptomatic patients with severe AR and  normal LV systolic function (LVEF &gt;55%), aortic  valve surgery is reasonable when the LV is  severely enlarged (LVESD &gt;50 mm or indexed  LVESD &gt;25 mm/m2) (Stage C2).</a:t>
                      </a:r>
                      <a:endParaRPr lang="en-US" sz="1400" kern="1200" dirty="0">
                        <a:solidFill>
                          <a:srgbClr val="231F20"/>
                        </a:solidFill>
                        <a:latin typeface="Lub Dub Condensed" panose="020B0506030403020204" pitchFamily="34" charset="0"/>
                        <a:ea typeface="+mn-ea"/>
                        <a:cs typeface="Calibri"/>
                      </a:endParaRPr>
                    </a:p>
                    <a:p>
                      <a:pPr marL="339725" marR="36195" lvl="0" indent="-227013" algn="l" defTabSz="914400" rtl="0" eaLnBrk="1" fontAlgn="auto" latinLnBrk="0" hangingPunct="1">
                        <a:lnSpc>
                          <a:spcPct val="100000"/>
                        </a:lnSpc>
                        <a:spcBef>
                          <a:spcPts val="0"/>
                        </a:spcBef>
                        <a:spcAft>
                          <a:spcPts val="600"/>
                        </a:spcAft>
                        <a:buClrTx/>
                        <a:buSzTx/>
                        <a:buFont typeface="+mj-lt"/>
                        <a:buAutoNum type="arabicPeriod" startAt="4"/>
                        <a:tabLst/>
                        <a:defRPr/>
                      </a:pPr>
                      <a:r>
                        <a:rPr lang="en-US" sz="1400" kern="1200" dirty="0">
                          <a:solidFill>
                            <a:srgbClr val="231F20"/>
                          </a:solidFill>
                          <a:latin typeface="Lub Dub Condensed" panose="020B0506030403020204" pitchFamily="34" charset="0"/>
                          <a:ea typeface="+mn-ea"/>
                          <a:cs typeface="Calibri"/>
                        </a:rPr>
                        <a:t>In patients with moderate AR (Stage B) who  are undergoing cardiac or aortic surgery for other indications, aortic valve surgery is reasonable.</a:t>
                      </a:r>
                    </a:p>
                  </a:txBody>
                  <a:tcPr marL="0" marR="0" marT="2413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897894">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339725" marR="36195" indent="-228600" algn="l" defTabSz="914400" rtl="0" eaLnBrk="1" latinLnBrk="0" hangingPunct="1">
                        <a:lnSpc>
                          <a:spcPct val="100000"/>
                        </a:lnSpc>
                        <a:spcBef>
                          <a:spcPts val="0"/>
                        </a:spcBef>
                        <a:spcAft>
                          <a:spcPts val="600"/>
                        </a:spcAft>
                        <a:buFont typeface="+mj-lt"/>
                        <a:buAutoNum type="arabicPeriod" startAt="6"/>
                      </a:pPr>
                      <a:r>
                        <a:rPr lang="en-US" sz="1400" kern="1200" dirty="0">
                          <a:solidFill>
                            <a:srgbClr val="231F20"/>
                          </a:solidFill>
                          <a:latin typeface="Lub Dub Condensed" panose="020B0506030403020204" pitchFamily="34" charset="0"/>
                          <a:ea typeface="+mn-ea"/>
                          <a:cs typeface="Calibri"/>
                        </a:rPr>
                        <a:t>In asymptomatic patients with severe AR  and normal LV systolic function at rest (LVEF &gt;55%; Stage C1) and low surgical risk, aortic  valve surgery may be considered when there  is a progressive decline in LVEF on at least 3  serial studies to the low–normal range (LVEF  55% to 60%) or a progressive increase in LV dilation into the severe range (LV end-  diastolic dimension [LVEDD] &gt;65 mm).</a:t>
                      </a:r>
                    </a:p>
                  </a:txBody>
                  <a:tcPr marL="0" marR="0" marT="2413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586116"/>
                  </a:ext>
                </a:extLst>
              </a:tr>
              <a:tr h="717275">
                <a:tc>
                  <a:txBody>
                    <a:bodyPr/>
                    <a:lstStyle/>
                    <a:p>
                      <a:pPr marL="0" indent="0" algn="ctr">
                        <a:lnSpc>
                          <a:spcPct val="90000"/>
                        </a:lnSpc>
                        <a:spcBef>
                          <a:spcPts val="0"/>
                        </a:spcBef>
                      </a:pPr>
                      <a:r>
                        <a:rPr lang="en-US" sz="2400" dirty="0">
                          <a:ln>
                            <a:noFill/>
                          </a:ln>
                          <a:solidFill>
                            <a:schemeClr val="bg1"/>
                          </a:solidFill>
                          <a:latin typeface="Lub Dub Bold" panose="020B0803030403020204" pitchFamily="34" charset="0"/>
                          <a:cs typeface="Calibri"/>
                        </a:rPr>
                        <a:t>3 </a:t>
                      </a:r>
                      <a:br>
                        <a:rPr lang="en-US" sz="2400" dirty="0">
                          <a:ln>
                            <a:noFill/>
                          </a:ln>
                          <a:solidFill>
                            <a:schemeClr val="bg1"/>
                          </a:solidFill>
                          <a:latin typeface="Lub Dub Bold" panose="020B0803030403020204" pitchFamily="34" charset="0"/>
                          <a:cs typeface="Calibri"/>
                        </a:rPr>
                      </a:br>
                      <a:r>
                        <a:rPr lang="en-US" sz="1600" b="1" dirty="0">
                          <a:ln>
                            <a:noFill/>
                          </a:ln>
                          <a:solidFill>
                            <a:schemeClr val="bg1"/>
                          </a:solidFill>
                          <a:latin typeface="Lub Dub Condensed" panose="020B0506030403020204" pitchFamily="34" charset="0"/>
                          <a:cs typeface="Calibri"/>
                        </a:rPr>
                        <a:t>HARM</a:t>
                      </a:r>
                      <a:endParaRPr lang="en-US" sz="2400" b="1" dirty="0">
                        <a:ln>
                          <a:noFill/>
                        </a:ln>
                        <a:solidFill>
                          <a:schemeClr val="bg1"/>
                        </a:solidFill>
                        <a:latin typeface="Lub Dub Condensed" panose="020B0506030403020204" pitchFamily="34" charset="0"/>
                        <a:cs typeface="Calibri"/>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3823"/>
                    </a:solidFill>
                  </a:tcPr>
                </a:tc>
                <a:tc>
                  <a:txBody>
                    <a:bodyPr/>
                    <a:lstStyle/>
                    <a:p>
                      <a:pPr marL="287338" marR="36195" lvl="0" indent="-225425" algn="l" defTabSz="914400" rtl="0" eaLnBrk="1" fontAlgn="auto" latinLnBrk="0" hangingPunct="1">
                        <a:lnSpc>
                          <a:spcPct val="100000"/>
                        </a:lnSpc>
                        <a:spcBef>
                          <a:spcPts val="0"/>
                        </a:spcBef>
                        <a:spcAft>
                          <a:spcPts val="600"/>
                        </a:spcAft>
                        <a:buClrTx/>
                        <a:buSzTx/>
                        <a:buFont typeface="+mj-lt"/>
                        <a:buAutoNum type="arabicPeriod" startAt="7"/>
                        <a:tabLst/>
                        <a:defRPr/>
                      </a:pPr>
                      <a:r>
                        <a:rPr lang="en-US" sz="1400" kern="1200" dirty="0">
                          <a:solidFill>
                            <a:srgbClr val="231F20"/>
                          </a:solidFill>
                          <a:latin typeface="Lub Dub Condensed" panose="020B0506030403020204" pitchFamily="34" charset="0"/>
                          <a:ea typeface="+mn-ea"/>
                          <a:cs typeface="Calibri"/>
                        </a:rPr>
                        <a:t>In patients with isolated severe AR who have  indications for SAVR and are candidates for  surgery, TAVI should not be performed.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bl>
          </a:graphicData>
        </a:graphic>
      </p:graphicFrame>
      <p:sp>
        <p:nvSpPr>
          <p:cNvPr id="5" name="Text Placeholder 4">
            <a:extLst>
              <a:ext uri="{FF2B5EF4-FFF2-40B4-BE49-F238E27FC236}">
                <a16:creationId xmlns:a16="http://schemas.microsoft.com/office/drawing/2014/main" id="{6F0C6010-1A95-41EC-85EA-FC4237164915}"/>
              </a:ext>
              <a:ext uri="{C183D7F6-B498-43B3-948B-1728B52AA6E4}">
                <adec:decorative xmlns:adec="http://schemas.microsoft.com/office/drawing/2017/decorative" val="0"/>
              </a:ext>
            </a:extLst>
          </p:cNvPr>
          <p:cNvSpPr>
            <a:spLocks noGrp="1"/>
          </p:cNvSpPr>
          <p:nvPr>
            <p:ph type="body" sz="quarter" idx="13"/>
          </p:nvPr>
        </p:nvSpPr>
        <p:spPr>
          <a:xfrm>
            <a:off x="2795855" y="5797550"/>
            <a:ext cx="6600290" cy="271939"/>
          </a:xfrm>
        </p:spPr>
        <p:txBody>
          <a:bodyPr/>
          <a:lstStyle/>
          <a:p>
            <a:pPr marL="0" indent="0" algn="ctr"/>
            <a:r>
              <a:rPr lang="en-US" sz="900" b="1" dirty="0">
                <a:solidFill>
                  <a:srgbClr val="000000"/>
                </a:solidFill>
              </a:rPr>
              <a:t>Abbreviations: </a:t>
            </a:r>
            <a:r>
              <a:rPr lang="en-US" sz="900" dirty="0">
                <a:solidFill>
                  <a:srgbClr val="000000"/>
                </a:solidFill>
              </a:rPr>
              <a:t>AR indicates aortic regurgitation; COR classification of recommendation; LVEF, left ventricular ejection fraction, LVESD, left ventricular end-systolic diameter; mm; millimeter; SAVR, surgical aortic valve replacement; TAVI, transcatheter aortic valve implantation.</a:t>
            </a:r>
          </a:p>
        </p:txBody>
      </p:sp>
      <p:sp>
        <p:nvSpPr>
          <p:cNvPr id="4" name="Slide Number Placeholder 3">
            <a:extLst>
              <a:ext uri="{FF2B5EF4-FFF2-40B4-BE49-F238E27FC236}">
                <a16:creationId xmlns:a16="http://schemas.microsoft.com/office/drawing/2014/main" id="{4AC32A0E-BB52-4175-8688-666A37BC99B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Tree>
    <p:extLst>
      <p:ext uri="{BB962C8B-B14F-4D97-AF65-F5344CB8AC3E}">
        <p14:creationId xmlns:p14="http://schemas.microsoft.com/office/powerpoint/2010/main" val="2009998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527DB-DAC1-4D30-941C-F149F00CA4D3}"/>
              </a:ext>
            </a:extLst>
          </p:cNvPr>
          <p:cNvSpPr>
            <a:spLocks noGrp="1"/>
          </p:cNvSpPr>
          <p:nvPr>
            <p:ph type="title"/>
          </p:nvPr>
        </p:nvSpPr>
        <p:spPr/>
        <p:txBody>
          <a:bodyPr/>
          <a:lstStyle/>
          <a:p>
            <a:r>
              <a:rPr lang="en-US" sz="2800" dirty="0"/>
              <a:t>Diagnosis &amp; Treatment: </a:t>
            </a:r>
            <a:r>
              <a:rPr lang="en-US" sz="2800" dirty="0">
                <a:latin typeface="Lub Dub Medium" panose="020B0603030403020204" pitchFamily="34" charset="0"/>
              </a:rPr>
              <a:t>Bicuspid Aortic Valve</a:t>
            </a:r>
          </a:p>
        </p:txBody>
      </p:sp>
      <p:sp>
        <p:nvSpPr>
          <p:cNvPr id="9" name="TextBox 8">
            <a:extLst>
              <a:ext uri="{FF2B5EF4-FFF2-40B4-BE49-F238E27FC236}">
                <a16:creationId xmlns:a16="http://schemas.microsoft.com/office/drawing/2014/main" id="{E1F980AE-A259-48EB-81E7-8490BF676498}"/>
              </a:ext>
            </a:extLst>
          </p:cNvPr>
          <p:cNvSpPr txBox="1"/>
          <p:nvPr/>
        </p:nvSpPr>
        <p:spPr>
          <a:xfrm>
            <a:off x="-1712" y="1037370"/>
            <a:ext cx="6097712" cy="369332"/>
          </a:xfrm>
          <a:prstGeom prst="rect">
            <a:avLst/>
          </a:prstGeom>
          <a:noFill/>
        </p:spPr>
        <p:txBody>
          <a:bodyPr wrap="square">
            <a:spAutoFit/>
          </a:bodyPr>
          <a:lstStyle/>
          <a:p>
            <a:pPr algn="ctr" hangingPunct="0">
              <a:lnSpc>
                <a:spcPct val="100000"/>
              </a:lnSpc>
            </a:pPr>
            <a:r>
              <a:rPr lang="en-US" dirty="0">
                <a:solidFill>
                  <a:srgbClr val="AC1B1F"/>
                </a:solidFill>
                <a:latin typeface="Lub Dub Bold" panose="020B0803030403020204" pitchFamily="34" charset="0"/>
                <a:ea typeface="+mj-ea"/>
                <a:cs typeface="+mj-cs"/>
              </a:rPr>
              <a:t>Figure 5. </a:t>
            </a:r>
            <a:r>
              <a:rPr lang="en-US" dirty="0">
                <a:latin typeface="Lub Dub Bold" panose="020B0803030403020204" pitchFamily="34" charset="0"/>
                <a:ea typeface="+mj-ea"/>
                <a:cs typeface="+mj-cs"/>
              </a:rPr>
              <a:t>Diagnosis</a:t>
            </a:r>
          </a:p>
        </p:txBody>
      </p:sp>
      <p:sp>
        <p:nvSpPr>
          <p:cNvPr id="61" name="Rectangle 60" descr="Figure 5: Bicuspid aortic valve (BAV) is a common congenital anomaly that affects 0.5% to 2.0% of adults with a 3:1 male-to-female predominance. Patients with BAV may develop isolated aortic valve disease, including isolated aortic regurgitation (AR), aortic stenosis (AS), or a combination of the two. This aortopathy can occur independent of valve function and consists of dilation of the aortic sinuses, the ascending aorta, or the arch. Therefore, patients with BAV require careful evaluation of both the aortic valve and the aorta throughout their lifetimes (see Section 5.1.1)">
            <a:extLst>
              <a:ext uri="{FF2B5EF4-FFF2-40B4-BE49-F238E27FC236}">
                <a16:creationId xmlns:a16="http://schemas.microsoft.com/office/drawing/2014/main" id="{F5C21E7A-7829-4967-9246-E467B01FEDE8}"/>
              </a:ext>
              <a:ext uri="{C183D7F6-B498-43B3-948B-1728B52AA6E4}">
                <adec:decorative xmlns:adec="http://schemas.microsoft.com/office/drawing/2017/decorative" val="0"/>
              </a:ext>
            </a:extLst>
          </p:cNvPr>
          <p:cNvSpPr/>
          <p:nvPr/>
        </p:nvSpPr>
        <p:spPr>
          <a:xfrm>
            <a:off x="257176" y="1552968"/>
            <a:ext cx="5576822" cy="4151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E8A2179-E832-4D99-B82F-00DAF32C9523}"/>
              </a:ext>
            </a:extLst>
          </p:cNvPr>
          <p:cNvSpPr txBox="1"/>
          <p:nvPr/>
        </p:nvSpPr>
        <p:spPr>
          <a:xfrm>
            <a:off x="6096000" y="1037370"/>
            <a:ext cx="5672154" cy="369332"/>
          </a:xfrm>
          <a:prstGeom prst="rect">
            <a:avLst/>
          </a:prstGeom>
          <a:noFill/>
        </p:spPr>
        <p:txBody>
          <a:bodyPr wrap="square">
            <a:spAutoFit/>
          </a:bodyPr>
          <a:lstStyle/>
          <a:p>
            <a:pPr algn="ctr" hangingPunct="0">
              <a:lnSpc>
                <a:spcPct val="100000"/>
              </a:lnSpc>
            </a:pPr>
            <a:r>
              <a:rPr lang="en-US" dirty="0">
                <a:solidFill>
                  <a:srgbClr val="AC1B1F"/>
                </a:solidFill>
                <a:latin typeface="Lub Dub Bold" panose="020B0803030403020204" pitchFamily="34" charset="0"/>
                <a:ea typeface="+mj-ea"/>
                <a:cs typeface="+mj-cs"/>
              </a:rPr>
              <a:t>Figure 6. </a:t>
            </a:r>
            <a:r>
              <a:rPr lang="en-US" dirty="0">
                <a:latin typeface="Lub Dub Bold" panose="020B0803030403020204" pitchFamily="34" charset="0"/>
                <a:ea typeface="+mj-ea"/>
                <a:cs typeface="+mj-cs"/>
              </a:rPr>
              <a:t>Treatment</a:t>
            </a:r>
          </a:p>
        </p:txBody>
      </p:sp>
      <p:sp>
        <p:nvSpPr>
          <p:cNvPr id="63" name="Rectangle 62" descr="The timing and type of surgery for replacement of the aorta is dependent on the anatomy of the aorta (as demonstrated on imaging), patient characteristics, and&#10;institutional expertise (see Section 5.1.2)&#10;">
            <a:extLst>
              <a:ext uri="{FF2B5EF4-FFF2-40B4-BE49-F238E27FC236}">
                <a16:creationId xmlns:a16="http://schemas.microsoft.com/office/drawing/2014/main" id="{D3276683-5871-461C-BEAC-512142457800}"/>
              </a:ext>
              <a:ext uri="{C183D7F6-B498-43B3-948B-1728B52AA6E4}">
                <adec:decorative xmlns:adec="http://schemas.microsoft.com/office/drawing/2017/decorative" val="0"/>
              </a:ext>
            </a:extLst>
          </p:cNvPr>
          <p:cNvSpPr/>
          <p:nvPr/>
        </p:nvSpPr>
        <p:spPr>
          <a:xfrm>
            <a:off x="6286627" y="1552968"/>
            <a:ext cx="4217947" cy="3996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3F8F43E-19A6-48E9-A329-D34546B6B682}"/>
              </a:ext>
              <a:ext uri="{C183D7F6-B498-43B3-948B-1728B52AA6E4}">
                <adec:decorative xmlns:adec="http://schemas.microsoft.com/office/drawing/2017/decorative" val="1"/>
              </a:ext>
            </a:extLst>
          </p:cNvPr>
          <p:cNvSpPr/>
          <p:nvPr/>
        </p:nvSpPr>
        <p:spPr>
          <a:xfrm>
            <a:off x="1158392" y="1326919"/>
            <a:ext cx="3777503" cy="417804"/>
          </a:xfrm>
          <a:prstGeom prst="rect">
            <a:avLst/>
          </a:prstGeom>
        </p:spPr>
        <p:txBody>
          <a:bodyPr spcFirstLastPara="0" lIns="95250" tIns="95250" rIns="95250" bIns="0" anchor="t"/>
          <a:lstStyle/>
          <a:p>
            <a:pPr algn="ctr" hangingPunct="0">
              <a:lnSpc>
                <a:spcPct val="100000"/>
              </a:lnSpc>
            </a:pPr>
            <a:r>
              <a:rPr sz="1350" dirty="0">
                <a:latin typeface="Lub Dub Condensed" panose="020B0506030403020204" pitchFamily="34" charset="0"/>
                <a:cs typeface="Oswald"/>
              </a:rPr>
              <a:t>Aortopathy</a:t>
            </a:r>
            <a:r>
              <a:rPr lang="en-US" sz="1350" dirty="0">
                <a:latin typeface="Lub Dub Condensed" panose="020B0506030403020204" pitchFamily="34" charset="0"/>
                <a:cs typeface="Oswald"/>
              </a:rPr>
              <a:t> is</a:t>
            </a:r>
            <a:r>
              <a:rPr sz="1350" dirty="0">
                <a:latin typeface="Lub Dub Condensed" panose="020B0506030403020204" pitchFamily="34" charset="0"/>
                <a:cs typeface="Oswald"/>
              </a:rPr>
              <a:t> </a:t>
            </a:r>
            <a:r>
              <a:rPr lang="en-US" sz="1350" dirty="0">
                <a:latin typeface="Lub Dub Condensed" panose="020B0506030403020204" pitchFamily="34" charset="0"/>
                <a:cs typeface="Oswald"/>
              </a:rPr>
              <a:t>present</a:t>
            </a:r>
            <a:r>
              <a:rPr sz="1350" dirty="0">
                <a:latin typeface="Lub Dub Condensed" panose="020B0506030403020204" pitchFamily="34" charset="0"/>
                <a:cs typeface="Oswald"/>
              </a:rPr>
              <a:t> in 20-40% of</a:t>
            </a:r>
            <a:r>
              <a:rPr lang="en-US" sz="1350" dirty="0">
                <a:latin typeface="Lub Dub Condensed" panose="020B0506030403020204" pitchFamily="34" charset="0"/>
                <a:cs typeface="Oswald"/>
              </a:rPr>
              <a:t> </a:t>
            </a:r>
            <a:r>
              <a:rPr sz="1350" dirty="0">
                <a:latin typeface="Lub Dub Condensed" panose="020B0506030403020204" pitchFamily="34" charset="0"/>
                <a:cs typeface="Oswald"/>
              </a:rPr>
              <a:t>patients with BAV</a:t>
            </a:r>
          </a:p>
        </p:txBody>
      </p:sp>
      <p:sp>
        <p:nvSpPr>
          <p:cNvPr id="7" name="TextBox 6">
            <a:extLst>
              <a:ext uri="{FF2B5EF4-FFF2-40B4-BE49-F238E27FC236}">
                <a16:creationId xmlns:a16="http://schemas.microsoft.com/office/drawing/2014/main" id="{D7B17448-A902-47EA-BA8B-D07FFC678106}"/>
              </a:ext>
              <a:ext uri="{C183D7F6-B498-43B3-948B-1728B52AA6E4}">
                <adec:decorative xmlns:adec="http://schemas.microsoft.com/office/drawing/2017/decorative" val="0"/>
              </a:ext>
            </a:extLst>
          </p:cNvPr>
          <p:cNvSpPr txBox="1"/>
          <p:nvPr/>
        </p:nvSpPr>
        <p:spPr>
          <a:xfrm>
            <a:off x="3046280" y="5597564"/>
            <a:ext cx="6097712" cy="230832"/>
          </a:xfrm>
          <a:prstGeom prst="rect">
            <a:avLst/>
          </a:prstGeom>
          <a:noFill/>
        </p:spPr>
        <p:txBody>
          <a:bodyPr wrap="square">
            <a:spAutoFit/>
          </a:bodyPr>
          <a:lstStyle/>
          <a:p>
            <a:pPr algn="ctr"/>
            <a:r>
              <a:rPr lang="en-US" sz="900" b="1" dirty="0">
                <a:solidFill>
                  <a:srgbClr val="000000"/>
                </a:solidFill>
                <a:latin typeface="Lub Dub Condensed" panose="020B0506030403020204" pitchFamily="34" charset="0"/>
              </a:rPr>
              <a:t>*Family history of aortic dissection, aortic growth rate ≥0.5 cm/y, and/or presence of aortic coarctation.</a:t>
            </a:r>
          </a:p>
        </p:txBody>
      </p:sp>
      <p:sp>
        <p:nvSpPr>
          <p:cNvPr id="5" name="Text Placeholder 4">
            <a:extLst>
              <a:ext uri="{FF2B5EF4-FFF2-40B4-BE49-F238E27FC236}">
                <a16:creationId xmlns:a16="http://schemas.microsoft.com/office/drawing/2014/main" id="{E45FEAFF-4B26-4076-9F4E-07DA756B2BAC}"/>
              </a:ext>
              <a:ext uri="{C183D7F6-B498-43B3-948B-1728B52AA6E4}">
                <adec:decorative xmlns:adec="http://schemas.microsoft.com/office/drawing/2017/decorative" val="0"/>
              </a:ext>
            </a:extLst>
          </p:cNvPr>
          <p:cNvSpPr>
            <a:spLocks noGrp="1"/>
          </p:cNvSpPr>
          <p:nvPr>
            <p:ph type="body" sz="quarter" idx="13"/>
          </p:nvPr>
        </p:nvSpPr>
        <p:spPr>
          <a:xfrm>
            <a:off x="3371436" y="5800475"/>
            <a:ext cx="5449128" cy="271939"/>
          </a:xfrm>
        </p:spPr>
        <p:txBody>
          <a:bodyPr/>
          <a:lstStyle/>
          <a:p>
            <a:pPr marL="0" indent="0" algn="ctr"/>
            <a:r>
              <a:rPr lang="en-US" sz="900" b="1" dirty="0">
                <a:solidFill>
                  <a:srgbClr val="000000"/>
                </a:solidFill>
                <a:sym typeface="Arial"/>
              </a:rPr>
              <a:t>Abbreviations: </a:t>
            </a:r>
            <a:r>
              <a:rPr lang="en-US" sz="900" dirty="0">
                <a:solidFill>
                  <a:srgbClr val="000000"/>
                </a:solidFill>
                <a:sym typeface="Arial"/>
              </a:rPr>
              <a:t>BAV indicates bicuspid aortic valve; CMR, cardiac magnetic resonance imaging; CTA, computed tomography angiography; CVC, comprehensive valve center;   and TTE</a:t>
            </a:r>
            <a:r>
              <a:rPr lang="pt-BR" sz="900" dirty="0">
                <a:solidFill>
                  <a:srgbClr val="000000"/>
                </a:solidFill>
                <a:sym typeface="Arial"/>
              </a:rPr>
              <a:t>, trasnsthoracic echocardiography.</a:t>
            </a:r>
            <a:endParaRPr lang="en-US" sz="900" dirty="0">
              <a:solidFill>
                <a:srgbClr val="000000"/>
              </a:solidFill>
              <a:sym typeface="Arial"/>
            </a:endParaRPr>
          </a:p>
        </p:txBody>
      </p:sp>
      <p:grpSp>
        <p:nvGrpSpPr>
          <p:cNvPr id="3" name="Group 2">
            <a:extLst>
              <a:ext uri="{FF2B5EF4-FFF2-40B4-BE49-F238E27FC236}">
                <a16:creationId xmlns:a16="http://schemas.microsoft.com/office/drawing/2014/main" id="{59FD2D23-4C8C-4702-A81C-00D0A0E65D2D}"/>
              </a:ext>
              <a:ext uri="{C183D7F6-B498-43B3-948B-1728B52AA6E4}">
                <adec:decorative xmlns:adec="http://schemas.microsoft.com/office/drawing/2017/decorative" val="1"/>
              </a:ext>
            </a:extLst>
          </p:cNvPr>
          <p:cNvGrpSpPr/>
          <p:nvPr/>
        </p:nvGrpSpPr>
        <p:grpSpPr>
          <a:xfrm>
            <a:off x="1462562" y="2026709"/>
            <a:ext cx="1694025" cy="465095"/>
            <a:chOff x="1462562" y="2026709"/>
            <a:chExt cx="1694025" cy="465095"/>
          </a:xfrm>
        </p:grpSpPr>
        <p:cxnSp>
          <p:nvCxnSpPr>
            <p:cNvPr id="23" name="Straight Arrow Connector 22">
              <a:extLst>
                <a:ext uri="{FF2B5EF4-FFF2-40B4-BE49-F238E27FC236}">
                  <a16:creationId xmlns:a16="http://schemas.microsoft.com/office/drawing/2014/main" id="{B4DD7AC6-69C0-4EA8-8862-5489EAFF1239}"/>
                </a:ext>
              </a:extLst>
            </p:cNvPr>
            <p:cNvCxnSpPr>
              <a:cxnSpLocks/>
            </p:cNvCxnSpPr>
            <p:nvPr/>
          </p:nvCxnSpPr>
          <p:spPr>
            <a:xfrm>
              <a:off x="3156587" y="2026709"/>
              <a:ext cx="0" cy="23724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2">
              <a:extLst>
                <a:ext uri="{FF2B5EF4-FFF2-40B4-BE49-F238E27FC236}">
                  <a16:creationId xmlns:a16="http://schemas.microsoft.com/office/drawing/2014/main" id="{7E11F137-3E35-4309-A142-E58AD23083A6}"/>
                </a:ext>
              </a:extLst>
            </p:cNvPr>
            <p:cNvSpPr/>
            <p:nvPr/>
          </p:nvSpPr>
          <p:spPr>
            <a:xfrm>
              <a:off x="1462562" y="2248793"/>
              <a:ext cx="1694025" cy="24301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52D42898-4B91-4C63-A4DE-731D51C53B1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cxnSp>
        <p:nvCxnSpPr>
          <p:cNvPr id="11" name="Straight Connector 10">
            <a:extLst>
              <a:ext uri="{FF2B5EF4-FFF2-40B4-BE49-F238E27FC236}">
                <a16:creationId xmlns:a16="http://schemas.microsoft.com/office/drawing/2014/main" id="{B0202D6F-5635-47CF-90D5-FD0BF0A5430D}"/>
              </a:ext>
              <a:ext uri="{C183D7F6-B498-43B3-948B-1728B52AA6E4}">
                <adec:decorative xmlns:adec="http://schemas.microsoft.com/office/drawing/2017/decorative" val="1"/>
              </a:ext>
            </a:extLst>
          </p:cNvPr>
          <p:cNvCxnSpPr>
            <a:cxnSpLocks/>
            <a:stCxn id="13" idx="1"/>
          </p:cNvCxnSpPr>
          <p:nvPr/>
        </p:nvCxnSpPr>
        <p:spPr>
          <a:xfrm>
            <a:off x="6096000" y="1222036"/>
            <a:ext cx="0" cy="42292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Rectangle Container">
            <a:extLst>
              <a:ext uri="{FF2B5EF4-FFF2-40B4-BE49-F238E27FC236}">
                <a16:creationId xmlns:a16="http://schemas.microsoft.com/office/drawing/2014/main" id="{69BDC179-CE6C-465F-BC70-FFA21DEC32FB}"/>
              </a:ext>
              <a:ext uri="{C183D7F6-B498-43B3-948B-1728B52AA6E4}">
                <adec:decorative xmlns:adec="http://schemas.microsoft.com/office/drawing/2017/decorative" val="1"/>
              </a:ext>
            </a:extLst>
          </p:cNvPr>
          <p:cNvSpPr/>
          <p:nvPr/>
        </p:nvSpPr>
        <p:spPr>
          <a:xfrm>
            <a:off x="1985266" y="1752909"/>
            <a:ext cx="2342641" cy="321472"/>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Bicuspid Aortic Valve</a:t>
            </a:r>
          </a:p>
        </p:txBody>
      </p:sp>
      <p:sp>
        <p:nvSpPr>
          <p:cNvPr id="22" name="Rectangle 2">
            <a:extLst>
              <a:ext uri="{FF2B5EF4-FFF2-40B4-BE49-F238E27FC236}">
                <a16:creationId xmlns:a16="http://schemas.microsoft.com/office/drawing/2014/main" id="{200489A3-2AE0-429C-B4B0-385CC88326FE}"/>
              </a:ext>
              <a:ext uri="{C183D7F6-B498-43B3-948B-1728B52AA6E4}">
                <adec:decorative xmlns:adec="http://schemas.microsoft.com/office/drawing/2017/decorative" val="1"/>
              </a:ext>
            </a:extLst>
          </p:cNvPr>
          <p:cNvSpPr/>
          <p:nvPr/>
        </p:nvSpPr>
        <p:spPr>
          <a:xfrm flipH="1">
            <a:off x="2085675" y="2935723"/>
            <a:ext cx="355269" cy="4571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Rectangle 2">
            <a:extLst>
              <a:ext uri="{FF2B5EF4-FFF2-40B4-BE49-F238E27FC236}">
                <a16:creationId xmlns:a16="http://schemas.microsoft.com/office/drawing/2014/main" id="{FA0FD534-8BC6-49BA-956E-2FF7509723F0}"/>
              </a:ext>
              <a:ext uri="{C183D7F6-B498-43B3-948B-1728B52AA6E4}">
                <adec:decorative xmlns:adec="http://schemas.microsoft.com/office/drawing/2017/decorative" val="1"/>
              </a:ext>
            </a:extLst>
          </p:cNvPr>
          <p:cNvSpPr/>
          <p:nvPr/>
        </p:nvSpPr>
        <p:spPr>
          <a:xfrm flipH="1">
            <a:off x="3156586" y="2244375"/>
            <a:ext cx="1618081" cy="23724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Rectangle Container">
            <a:extLst>
              <a:ext uri="{FF2B5EF4-FFF2-40B4-BE49-F238E27FC236}">
                <a16:creationId xmlns:a16="http://schemas.microsoft.com/office/drawing/2014/main" id="{5DC5CEF3-1136-46CF-B98F-087638DF8A50}"/>
              </a:ext>
              <a:ext uri="{C183D7F6-B498-43B3-948B-1728B52AA6E4}">
                <adec:decorative xmlns:adec="http://schemas.microsoft.com/office/drawing/2017/decorative" val="1"/>
              </a:ext>
            </a:extLst>
          </p:cNvPr>
          <p:cNvSpPr/>
          <p:nvPr/>
        </p:nvSpPr>
        <p:spPr>
          <a:xfrm>
            <a:off x="4003261" y="2481397"/>
            <a:ext cx="1542821" cy="456638"/>
          </a:xfrm>
          <a:prstGeom prst="rect">
            <a:avLst/>
          </a:prstGeom>
          <a:solidFill>
            <a:srgbClr val="F99B1D"/>
          </a:solidFill>
          <a:ln w="25400">
            <a:noFill/>
          </a:ln>
        </p:spPr>
        <p:txBody>
          <a:bodyPr spcFirstLastPara="0" lIns="0" tIns="0" rIns="0" bIns="0" anchor="ctr"/>
          <a:lstStyle/>
          <a:p>
            <a:pPr algn="ctr" hangingPunct="0">
              <a:lnSpc>
                <a:spcPct val="90000"/>
              </a:lnSpc>
            </a:pPr>
            <a:r>
              <a:rPr lang="en-US" sz="1200" b="1" dirty="0">
                <a:latin typeface="Lub Dub Condensed" panose="020B0506030403020204" pitchFamily="34" charset="0"/>
                <a:cs typeface="Lato"/>
              </a:rPr>
              <a:t>TTE screening of 1st degree relatives (2b)</a:t>
            </a:r>
          </a:p>
        </p:txBody>
      </p:sp>
      <p:sp>
        <p:nvSpPr>
          <p:cNvPr id="29" name="Rectangle Container">
            <a:extLst>
              <a:ext uri="{FF2B5EF4-FFF2-40B4-BE49-F238E27FC236}">
                <a16:creationId xmlns:a16="http://schemas.microsoft.com/office/drawing/2014/main" id="{C0F340FC-7D2C-4B97-97E2-A80ABD840F95}"/>
              </a:ext>
              <a:ext uri="{C183D7F6-B498-43B3-948B-1728B52AA6E4}">
                <adec:decorative xmlns:adec="http://schemas.microsoft.com/office/drawing/2017/decorative" val="1"/>
              </a:ext>
            </a:extLst>
          </p:cNvPr>
          <p:cNvSpPr/>
          <p:nvPr/>
        </p:nvSpPr>
        <p:spPr>
          <a:xfrm>
            <a:off x="792024" y="2481397"/>
            <a:ext cx="1313722" cy="844784"/>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b="1" dirty="0">
                <a:latin typeface="Lub Dub Condensed" panose="020B0506030403020204" pitchFamily="34" charset="0"/>
                <a:cs typeface="Lato"/>
              </a:rPr>
              <a:t>TEE including measurement of aortic sinuses and ascending aorta (1)</a:t>
            </a:r>
          </a:p>
        </p:txBody>
      </p:sp>
      <p:sp>
        <p:nvSpPr>
          <p:cNvPr id="30" name="TextBox 29">
            <a:extLst>
              <a:ext uri="{FF2B5EF4-FFF2-40B4-BE49-F238E27FC236}">
                <a16:creationId xmlns:a16="http://schemas.microsoft.com/office/drawing/2014/main" id="{3B722037-3210-440A-AE96-905B61B47E2B}"/>
              </a:ext>
              <a:ext uri="{C183D7F6-B498-43B3-948B-1728B52AA6E4}">
                <adec:decorative xmlns:adec="http://schemas.microsoft.com/office/drawing/2017/decorative" val="1"/>
              </a:ext>
            </a:extLst>
          </p:cNvPr>
          <p:cNvSpPr txBox="1"/>
          <p:nvPr/>
        </p:nvSpPr>
        <p:spPr>
          <a:xfrm>
            <a:off x="2443469" y="2481397"/>
            <a:ext cx="1222069" cy="844784"/>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solidFill>
                  <a:schemeClr val="tx1"/>
                </a:solidFill>
              </a:rPr>
              <a:t>CMR or CTA if </a:t>
            </a:r>
            <a:br>
              <a:rPr lang="en-US" dirty="0">
                <a:solidFill>
                  <a:schemeClr val="tx1"/>
                </a:solidFill>
              </a:rPr>
            </a:br>
            <a:r>
              <a:rPr lang="en-US" dirty="0">
                <a:solidFill>
                  <a:schemeClr val="tx1"/>
                </a:solidFill>
              </a:rPr>
              <a:t>TTE not adequate for aortic measurement (1)</a:t>
            </a:r>
          </a:p>
        </p:txBody>
      </p:sp>
      <p:sp>
        <p:nvSpPr>
          <p:cNvPr id="31" name="TextBox 30">
            <a:extLst>
              <a:ext uri="{FF2B5EF4-FFF2-40B4-BE49-F238E27FC236}">
                <a16:creationId xmlns:a16="http://schemas.microsoft.com/office/drawing/2014/main" id="{0AAED4E1-8830-4CC2-BF54-14BD9A97BD1A}"/>
              </a:ext>
              <a:ext uri="{C183D7F6-B498-43B3-948B-1728B52AA6E4}">
                <adec:decorative xmlns:adec="http://schemas.microsoft.com/office/drawing/2017/decorative" val="1"/>
              </a:ext>
            </a:extLst>
          </p:cNvPr>
          <p:cNvSpPr txBox="1"/>
          <p:nvPr/>
        </p:nvSpPr>
        <p:spPr>
          <a:xfrm>
            <a:off x="495938" y="3725340"/>
            <a:ext cx="1635393" cy="528519"/>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a:defRPr sz="1200" b="1">
                <a:latin typeface="Lub Dub Bold" panose="020B0803030403020204" pitchFamily="34" charset="0"/>
              </a:defRPr>
            </a:lvl1pPr>
          </a:lstStyle>
          <a:p>
            <a:r>
              <a:rPr lang="en-US" b="0" dirty="0">
                <a:latin typeface="Lub Dub Condensed" panose="020B0506030403020204" pitchFamily="34" charset="0"/>
              </a:rPr>
              <a:t>Aortic diameter (sinuses or ascending aorta) 24.0 cm</a:t>
            </a:r>
          </a:p>
        </p:txBody>
      </p:sp>
      <p:sp>
        <p:nvSpPr>
          <p:cNvPr id="32" name="TextBox 31">
            <a:extLst>
              <a:ext uri="{FF2B5EF4-FFF2-40B4-BE49-F238E27FC236}">
                <a16:creationId xmlns:a16="http://schemas.microsoft.com/office/drawing/2014/main" id="{7F53E854-9975-4BE4-A7FC-8029DB57B053}"/>
              </a:ext>
              <a:ext uri="{C183D7F6-B498-43B3-948B-1728B52AA6E4}">
                <adec:decorative xmlns:adec="http://schemas.microsoft.com/office/drawing/2017/decorative" val="1"/>
              </a:ext>
            </a:extLst>
          </p:cNvPr>
          <p:cNvSpPr txBox="1"/>
          <p:nvPr/>
        </p:nvSpPr>
        <p:spPr>
          <a:xfrm>
            <a:off x="3772003" y="3727983"/>
            <a:ext cx="1396016" cy="53291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a:defRPr sz="1200" b="1">
                <a:latin typeface="Lub Dub Bold" panose="020B0803030403020204" pitchFamily="34" charset="0"/>
              </a:defRPr>
            </a:lvl1pPr>
          </a:lstStyle>
          <a:p>
            <a:r>
              <a:rPr lang="en-US" b="0" dirty="0">
                <a:latin typeface="Lub Dub Condensed" panose="020B0506030403020204" pitchFamily="34" charset="0"/>
              </a:rPr>
              <a:t>BAV with prior aortic valve replacement</a:t>
            </a:r>
          </a:p>
        </p:txBody>
      </p:sp>
      <p:sp>
        <p:nvSpPr>
          <p:cNvPr id="33" name="TextBox 32">
            <a:extLst>
              <a:ext uri="{FF2B5EF4-FFF2-40B4-BE49-F238E27FC236}">
                <a16:creationId xmlns:a16="http://schemas.microsoft.com/office/drawing/2014/main" id="{286CA8BE-D0FE-461A-AFB0-499ABB0BCC65}"/>
              </a:ext>
              <a:ext uri="{C183D7F6-B498-43B3-948B-1728B52AA6E4}">
                <adec:decorative xmlns:adec="http://schemas.microsoft.com/office/drawing/2017/decorative" val="1"/>
              </a:ext>
            </a:extLst>
          </p:cNvPr>
          <p:cNvSpPr txBox="1"/>
          <p:nvPr/>
        </p:nvSpPr>
        <p:spPr>
          <a:xfrm>
            <a:off x="236063" y="4503997"/>
            <a:ext cx="2392454" cy="1143294"/>
          </a:xfrm>
          <a:prstGeom prst="rect">
            <a:avLst/>
          </a:prstGeom>
          <a:solidFill>
            <a:srgbClr val="F0DB10"/>
          </a:solidFill>
          <a:ln w="25400">
            <a:noFill/>
          </a:ln>
        </p:spPr>
        <p:txBody>
          <a:bodyPr spcFirstLastPara="0" lIns="91440" tIns="91440" rIns="91440" bIns="91440" anchor="ctr"/>
          <a:lstStyle>
            <a:defPPr>
              <a:defRPr lang="en-US"/>
            </a:defPPr>
            <a:lvl1pPr algn="ctr">
              <a:defRPr sz="1200" b="0">
                <a:latin typeface="Lub Dub Condensed" panose="020B0506030403020204" pitchFamily="34" charset="0"/>
              </a:defRPr>
            </a:lvl1pPr>
          </a:lstStyle>
          <a:p>
            <a:pPr algn="l"/>
            <a:r>
              <a:rPr lang="en-US" b="1" dirty="0"/>
              <a:t>Periodic imaging by TTE, CMR or CTA with interval determined by:</a:t>
            </a:r>
          </a:p>
          <a:p>
            <a:pPr marL="287338" indent="-171450" algn="l">
              <a:buFont typeface="Arial" panose="020B0604020202020204" pitchFamily="34" charset="0"/>
              <a:buChar char="•"/>
            </a:pPr>
            <a:r>
              <a:rPr lang="en-US" sz="1100" dirty="0"/>
              <a:t>Degree and rate of progression of aortic dilation</a:t>
            </a:r>
          </a:p>
          <a:p>
            <a:pPr marL="287338" indent="-171450" algn="l">
              <a:buFont typeface="Arial" panose="020B0604020202020204" pitchFamily="34" charset="0"/>
              <a:buChar char="•"/>
            </a:pPr>
            <a:r>
              <a:rPr lang="en-US" sz="1100" dirty="0"/>
              <a:t>Family history of aortic dissection</a:t>
            </a:r>
          </a:p>
          <a:p>
            <a:r>
              <a:rPr lang="en-US" b="1" dirty="0"/>
              <a:t>(2a)</a:t>
            </a:r>
          </a:p>
        </p:txBody>
      </p:sp>
      <p:sp>
        <p:nvSpPr>
          <p:cNvPr id="34" name="TextBox 33">
            <a:extLst>
              <a:ext uri="{FF2B5EF4-FFF2-40B4-BE49-F238E27FC236}">
                <a16:creationId xmlns:a16="http://schemas.microsoft.com/office/drawing/2014/main" id="{967BDEE8-DF96-4F76-B5F6-8C43962C6E3F}"/>
              </a:ext>
              <a:ext uri="{C183D7F6-B498-43B3-948B-1728B52AA6E4}">
                <adec:decorative xmlns:adec="http://schemas.microsoft.com/office/drawing/2017/decorative" val="1"/>
              </a:ext>
            </a:extLst>
          </p:cNvPr>
          <p:cNvSpPr txBox="1"/>
          <p:nvPr/>
        </p:nvSpPr>
        <p:spPr>
          <a:xfrm>
            <a:off x="3201592" y="4513295"/>
            <a:ext cx="2468850" cy="506077"/>
          </a:xfrm>
          <a:prstGeom prst="rect">
            <a:avLst/>
          </a:prstGeom>
          <a:solidFill>
            <a:srgbClr val="F0DB10"/>
          </a:solidFill>
          <a:ln w="25400">
            <a:noFill/>
          </a:ln>
        </p:spPr>
        <p:txBody>
          <a:bodyPr spcFirstLastPara="0" lIns="91440" tIns="91440" rIns="91440" bIns="91440" anchor="ctr"/>
          <a:lstStyle>
            <a:defPPr>
              <a:defRPr lang="en-US"/>
            </a:defPPr>
            <a:lvl1pPr>
              <a:defRPr sz="1200" b="1">
                <a:latin typeface="Lub Dub Condensed" panose="020B0506030403020204" pitchFamily="34" charset="0"/>
              </a:defRPr>
            </a:lvl1pPr>
          </a:lstStyle>
          <a:p>
            <a:pPr algn="ctr"/>
            <a:r>
              <a:rPr lang="en-US" dirty="0"/>
              <a:t>Continued lifelong periodic imaging if aortic diameter is 24.0 cm (2a)</a:t>
            </a:r>
          </a:p>
        </p:txBody>
      </p:sp>
      <p:sp>
        <p:nvSpPr>
          <p:cNvPr id="35" name="Rectangle 2">
            <a:extLst>
              <a:ext uri="{FF2B5EF4-FFF2-40B4-BE49-F238E27FC236}">
                <a16:creationId xmlns:a16="http://schemas.microsoft.com/office/drawing/2014/main" id="{555DABE5-0054-4BD3-9656-5372FD9B66D6}"/>
              </a:ext>
              <a:ext uri="{C183D7F6-B498-43B3-948B-1728B52AA6E4}">
                <adec:decorative xmlns:adec="http://schemas.microsoft.com/office/drawing/2017/decorative" val="1"/>
              </a:ext>
            </a:extLst>
          </p:cNvPr>
          <p:cNvSpPr/>
          <p:nvPr/>
        </p:nvSpPr>
        <p:spPr>
          <a:xfrm rot="5400000" flipH="1">
            <a:off x="1047184" y="4279370"/>
            <a:ext cx="257571" cy="20654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Rectangle 2">
            <a:extLst>
              <a:ext uri="{FF2B5EF4-FFF2-40B4-BE49-F238E27FC236}">
                <a16:creationId xmlns:a16="http://schemas.microsoft.com/office/drawing/2014/main" id="{BA14CC76-1BAE-4004-8C0F-7AB9CB6BA202}"/>
              </a:ext>
              <a:ext uri="{C183D7F6-B498-43B3-948B-1728B52AA6E4}">
                <adec:decorative xmlns:adec="http://schemas.microsoft.com/office/drawing/2017/decorative" val="1"/>
              </a:ext>
            </a:extLst>
          </p:cNvPr>
          <p:cNvSpPr/>
          <p:nvPr/>
        </p:nvSpPr>
        <p:spPr>
          <a:xfrm rot="5400000" flipH="1">
            <a:off x="4199121" y="4286404"/>
            <a:ext cx="257571" cy="20654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Rectangle Container">
            <a:extLst>
              <a:ext uri="{FF2B5EF4-FFF2-40B4-BE49-F238E27FC236}">
                <a16:creationId xmlns:a16="http://schemas.microsoft.com/office/drawing/2014/main" id="{244582B0-702F-4EFD-86DB-255B4E701B7C}"/>
              </a:ext>
              <a:ext uri="{C183D7F6-B498-43B3-948B-1728B52AA6E4}">
                <adec:decorative xmlns:adec="http://schemas.microsoft.com/office/drawing/2017/decorative" val="1"/>
              </a:ext>
            </a:extLst>
          </p:cNvPr>
          <p:cNvSpPr/>
          <p:nvPr/>
        </p:nvSpPr>
        <p:spPr>
          <a:xfrm>
            <a:off x="7700146" y="1751463"/>
            <a:ext cx="2342641" cy="321472"/>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Bicuspid Aortic Valve</a:t>
            </a:r>
          </a:p>
        </p:txBody>
      </p:sp>
      <p:grpSp>
        <p:nvGrpSpPr>
          <p:cNvPr id="17" name="Group 16">
            <a:extLst>
              <a:ext uri="{FF2B5EF4-FFF2-40B4-BE49-F238E27FC236}">
                <a16:creationId xmlns:a16="http://schemas.microsoft.com/office/drawing/2014/main" id="{92B940E6-A922-4DFB-91E7-8FD2CE87AD8C}"/>
              </a:ext>
              <a:ext uri="{C183D7F6-B498-43B3-948B-1728B52AA6E4}">
                <adec:decorative xmlns:adec="http://schemas.microsoft.com/office/drawing/2017/decorative" val="1"/>
              </a:ext>
            </a:extLst>
          </p:cNvPr>
          <p:cNvGrpSpPr/>
          <p:nvPr/>
        </p:nvGrpSpPr>
        <p:grpSpPr>
          <a:xfrm>
            <a:off x="6867410" y="2072935"/>
            <a:ext cx="1981721" cy="459953"/>
            <a:chOff x="6867410" y="2072935"/>
            <a:chExt cx="1981721" cy="459953"/>
          </a:xfrm>
        </p:grpSpPr>
        <p:cxnSp>
          <p:nvCxnSpPr>
            <p:cNvPr id="47" name="Straight Arrow Connector 46">
              <a:extLst>
                <a:ext uri="{FF2B5EF4-FFF2-40B4-BE49-F238E27FC236}">
                  <a16:creationId xmlns:a16="http://schemas.microsoft.com/office/drawing/2014/main" id="{16A8AB8C-BA66-4BDA-B127-B1537F2256CE}"/>
                </a:ext>
              </a:extLst>
            </p:cNvPr>
            <p:cNvCxnSpPr>
              <a:cxnSpLocks/>
              <a:stCxn id="45" idx="2"/>
            </p:cNvCxnSpPr>
            <p:nvPr/>
          </p:nvCxnSpPr>
          <p:spPr>
            <a:xfrm flipH="1">
              <a:off x="8849127" y="2072935"/>
              <a:ext cx="0" cy="18517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Rectangle 2">
              <a:extLst>
                <a:ext uri="{FF2B5EF4-FFF2-40B4-BE49-F238E27FC236}">
                  <a16:creationId xmlns:a16="http://schemas.microsoft.com/office/drawing/2014/main" id="{AE4D6BDF-A844-4928-B293-59048829F156}"/>
                </a:ext>
              </a:extLst>
            </p:cNvPr>
            <p:cNvSpPr/>
            <p:nvPr/>
          </p:nvSpPr>
          <p:spPr>
            <a:xfrm>
              <a:off x="6867410" y="2241371"/>
              <a:ext cx="1981721" cy="29151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9" name="Rectangle 2">
            <a:extLst>
              <a:ext uri="{FF2B5EF4-FFF2-40B4-BE49-F238E27FC236}">
                <a16:creationId xmlns:a16="http://schemas.microsoft.com/office/drawing/2014/main" id="{DA508D4B-01F2-45A3-9309-724218FA0BF2}"/>
              </a:ext>
              <a:ext uri="{C183D7F6-B498-43B3-948B-1728B52AA6E4}">
                <adec:decorative xmlns:adec="http://schemas.microsoft.com/office/drawing/2017/decorative" val="1"/>
              </a:ext>
            </a:extLst>
          </p:cNvPr>
          <p:cNvSpPr/>
          <p:nvPr/>
        </p:nvSpPr>
        <p:spPr>
          <a:xfrm flipH="1">
            <a:off x="8849124" y="2241287"/>
            <a:ext cx="625597" cy="27974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Rectangle Container">
            <a:extLst>
              <a:ext uri="{FF2B5EF4-FFF2-40B4-BE49-F238E27FC236}">
                <a16:creationId xmlns:a16="http://schemas.microsoft.com/office/drawing/2014/main" id="{C4837ACD-A800-46AC-9B64-ADB1C6B1ADB5}"/>
              </a:ext>
              <a:ext uri="{C183D7F6-B498-43B3-948B-1728B52AA6E4}">
                <adec:decorative xmlns:adec="http://schemas.microsoft.com/office/drawing/2017/decorative" val="1"/>
              </a:ext>
            </a:extLst>
          </p:cNvPr>
          <p:cNvSpPr/>
          <p:nvPr/>
        </p:nvSpPr>
        <p:spPr>
          <a:xfrm>
            <a:off x="6425621" y="2541249"/>
            <a:ext cx="991703" cy="1180871"/>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dirty="0">
                <a:latin typeface="Lub Dub Condensed" panose="020B0506030403020204" pitchFamily="34" charset="0"/>
              </a:rPr>
              <a:t>Aortic sinus or ascending aortic diameter &gt;5.5 cm</a:t>
            </a:r>
          </a:p>
        </p:txBody>
      </p:sp>
      <p:sp>
        <p:nvSpPr>
          <p:cNvPr id="54" name="Rectangle Container">
            <a:extLst>
              <a:ext uri="{FF2B5EF4-FFF2-40B4-BE49-F238E27FC236}">
                <a16:creationId xmlns:a16="http://schemas.microsoft.com/office/drawing/2014/main" id="{DB69429D-B15B-4EC4-A12A-ED5D17A286BD}"/>
              </a:ext>
              <a:ext uri="{C183D7F6-B498-43B3-948B-1728B52AA6E4}">
                <adec:decorative xmlns:adec="http://schemas.microsoft.com/office/drawing/2017/decorative" val="1"/>
              </a:ext>
            </a:extLst>
          </p:cNvPr>
          <p:cNvSpPr/>
          <p:nvPr/>
        </p:nvSpPr>
        <p:spPr>
          <a:xfrm>
            <a:off x="7655466" y="2541249"/>
            <a:ext cx="1095981" cy="1180871"/>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dirty="0">
                <a:latin typeface="Lub Dub Condensed" panose="020B0506030403020204" pitchFamily="34" charset="0"/>
              </a:rPr>
              <a:t>Aortic sinus or ascending aortic diameter 5.0-5.5 cm with risk factors for dissection*</a:t>
            </a:r>
          </a:p>
        </p:txBody>
      </p:sp>
      <p:sp>
        <p:nvSpPr>
          <p:cNvPr id="55" name="Rectangle Container">
            <a:extLst>
              <a:ext uri="{FF2B5EF4-FFF2-40B4-BE49-F238E27FC236}">
                <a16:creationId xmlns:a16="http://schemas.microsoft.com/office/drawing/2014/main" id="{44F18030-B2D6-4FAA-99D1-AC5CBDB1DF4F}"/>
              </a:ext>
              <a:ext uri="{C183D7F6-B498-43B3-948B-1728B52AA6E4}">
                <adec:decorative xmlns:adec="http://schemas.microsoft.com/office/drawing/2017/decorative" val="1"/>
              </a:ext>
            </a:extLst>
          </p:cNvPr>
          <p:cNvSpPr/>
          <p:nvPr/>
        </p:nvSpPr>
        <p:spPr>
          <a:xfrm>
            <a:off x="8946806" y="2538632"/>
            <a:ext cx="1095981" cy="1180871"/>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dirty="0">
                <a:latin typeface="Lub Dub Condensed" panose="020B0506030403020204" pitchFamily="34" charset="0"/>
              </a:rPr>
              <a:t>Indications for surgical AVR and aortic sinus or ascending aortic diameter &gt;4.5cm</a:t>
            </a:r>
          </a:p>
        </p:txBody>
      </p:sp>
      <p:sp>
        <p:nvSpPr>
          <p:cNvPr id="56" name="Rectangle Container">
            <a:extLst>
              <a:ext uri="{FF2B5EF4-FFF2-40B4-BE49-F238E27FC236}">
                <a16:creationId xmlns:a16="http://schemas.microsoft.com/office/drawing/2014/main" id="{8507C71A-6F3F-4062-9965-80F3BF432736}"/>
              </a:ext>
              <a:ext uri="{C183D7F6-B498-43B3-948B-1728B52AA6E4}">
                <adec:decorative xmlns:adec="http://schemas.microsoft.com/office/drawing/2017/decorative" val="1"/>
              </a:ext>
            </a:extLst>
          </p:cNvPr>
          <p:cNvSpPr/>
          <p:nvPr/>
        </p:nvSpPr>
        <p:spPr>
          <a:xfrm>
            <a:off x="10280929" y="2538632"/>
            <a:ext cx="1415134" cy="1180871"/>
          </a:xfrm>
          <a:prstGeom prst="rect">
            <a:avLst/>
          </a:prstGeom>
          <a:solidFill>
            <a:schemeClr val="bg1">
              <a:lumMod val="85000"/>
            </a:schemeClr>
          </a:solidFill>
          <a:ln w="25400">
            <a:solidFill>
              <a:srgbClr val="D9D9D9"/>
            </a:solidFill>
          </a:ln>
        </p:spPr>
        <p:txBody>
          <a:bodyPr spcFirstLastPara="0" lIns="0" tIns="0" rIns="0" bIns="0" anchor="ctr"/>
          <a:lstStyle/>
          <a:p>
            <a:pPr algn="ctr"/>
            <a:r>
              <a:rPr lang="en-US" sz="1200" dirty="0">
                <a:latin typeface="Lub Dub Condensed" panose="020B0506030403020204" pitchFamily="34" charset="0"/>
              </a:rPr>
              <a:t>Aortic sinus or ascending aortic diameter 5.0-5.5 cm without risk factors for dissection*</a:t>
            </a:r>
          </a:p>
        </p:txBody>
      </p:sp>
      <p:sp>
        <p:nvSpPr>
          <p:cNvPr id="57" name="Rectangle Container">
            <a:extLst>
              <a:ext uri="{FF2B5EF4-FFF2-40B4-BE49-F238E27FC236}">
                <a16:creationId xmlns:a16="http://schemas.microsoft.com/office/drawing/2014/main" id="{829E01EA-EA43-4B27-9300-12A722062D01}"/>
              </a:ext>
              <a:ext uri="{C183D7F6-B498-43B3-948B-1728B52AA6E4}">
                <adec:decorative xmlns:adec="http://schemas.microsoft.com/office/drawing/2017/decorative" val="1"/>
              </a:ext>
            </a:extLst>
          </p:cNvPr>
          <p:cNvSpPr/>
          <p:nvPr/>
        </p:nvSpPr>
        <p:spPr>
          <a:xfrm>
            <a:off x="6382423" y="4035675"/>
            <a:ext cx="1043241" cy="844784"/>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b="1" dirty="0">
                <a:latin typeface="Lub Dub Condensed" panose="020B0506030403020204" pitchFamily="34" charset="0"/>
                <a:cs typeface="Lato"/>
              </a:rPr>
              <a:t>Replace aortic sinuses and/or ascending </a:t>
            </a:r>
            <a:br>
              <a:rPr lang="en-US" sz="1200" b="1" dirty="0">
                <a:latin typeface="Lub Dub Condensed" panose="020B0506030403020204" pitchFamily="34" charset="0"/>
                <a:cs typeface="Lato"/>
              </a:rPr>
            </a:br>
            <a:r>
              <a:rPr lang="en-US" sz="1200" b="1" dirty="0">
                <a:latin typeface="Lub Dub Condensed" panose="020B0506030403020204" pitchFamily="34" charset="0"/>
                <a:cs typeface="Lato"/>
              </a:rPr>
              <a:t>aorta (1)</a:t>
            </a:r>
          </a:p>
        </p:txBody>
      </p:sp>
      <p:sp>
        <p:nvSpPr>
          <p:cNvPr id="58" name="Rectangle Container">
            <a:extLst>
              <a:ext uri="{FF2B5EF4-FFF2-40B4-BE49-F238E27FC236}">
                <a16:creationId xmlns:a16="http://schemas.microsoft.com/office/drawing/2014/main" id="{E385861D-75F7-4153-B09B-AA69D4EDB97A}"/>
              </a:ext>
              <a:ext uri="{C183D7F6-B498-43B3-948B-1728B52AA6E4}">
                <adec:decorative xmlns:adec="http://schemas.microsoft.com/office/drawing/2017/decorative" val="1"/>
              </a:ext>
            </a:extLst>
          </p:cNvPr>
          <p:cNvSpPr/>
          <p:nvPr/>
        </p:nvSpPr>
        <p:spPr>
          <a:xfrm>
            <a:off x="6640185" y="5174240"/>
            <a:ext cx="4793650" cy="279743"/>
          </a:xfrm>
          <a:prstGeom prst="rect">
            <a:avLst/>
          </a:prstGeom>
          <a:solidFill>
            <a:srgbClr val="F99B1D"/>
          </a:solidFill>
          <a:ln w="25400">
            <a:noFill/>
          </a:ln>
        </p:spPr>
        <p:txBody>
          <a:bodyPr spcFirstLastPara="0" lIns="0" tIns="0" rIns="0" bIns="0" anchor="ctr"/>
          <a:lstStyle/>
          <a:p>
            <a:pPr algn="ctr" hangingPunct="0">
              <a:lnSpc>
                <a:spcPct val="90000"/>
              </a:lnSpc>
            </a:pPr>
            <a:r>
              <a:rPr lang="en-US" sz="1200" b="1" dirty="0">
                <a:latin typeface="Lub Dub Condensed" panose="020B0506030403020204" pitchFamily="34" charset="0"/>
                <a:cs typeface="Lato"/>
              </a:rPr>
              <a:t>Valve-sparing surgery may be considered at a CVC (2b)</a:t>
            </a:r>
          </a:p>
        </p:txBody>
      </p:sp>
      <p:sp>
        <p:nvSpPr>
          <p:cNvPr id="59" name="TextBox 58">
            <a:extLst>
              <a:ext uri="{FF2B5EF4-FFF2-40B4-BE49-F238E27FC236}">
                <a16:creationId xmlns:a16="http://schemas.microsoft.com/office/drawing/2014/main" id="{990398D5-7834-4738-8774-824ECBD5B3EE}"/>
              </a:ext>
              <a:ext uri="{C183D7F6-B498-43B3-948B-1728B52AA6E4}">
                <adec:decorative xmlns:adec="http://schemas.microsoft.com/office/drawing/2017/decorative" val="1"/>
              </a:ext>
            </a:extLst>
          </p:cNvPr>
          <p:cNvSpPr txBox="1"/>
          <p:nvPr/>
        </p:nvSpPr>
        <p:spPr>
          <a:xfrm>
            <a:off x="7655467" y="4006870"/>
            <a:ext cx="2387320" cy="876598"/>
          </a:xfrm>
          <a:prstGeom prst="rect">
            <a:avLst/>
          </a:prstGeom>
          <a:solidFill>
            <a:srgbClr val="F0DB10"/>
          </a:solidFill>
          <a:ln w="25400">
            <a:noFill/>
          </a:ln>
        </p:spPr>
        <p:txBody>
          <a:bodyPr spcFirstLastPara="0" lIns="91440" tIns="91440" rIns="91440" bIns="91440" anchor="ctr"/>
          <a:lstStyle>
            <a:defPPr>
              <a:defRPr lang="en-US"/>
            </a:defPPr>
            <a:lvl1pPr algn="ctr">
              <a:defRPr sz="1200" b="1">
                <a:latin typeface="Lub Dub Condensed" panose="020B0506030403020204" pitchFamily="34" charset="0"/>
              </a:defRPr>
            </a:lvl1pPr>
          </a:lstStyle>
          <a:p>
            <a:r>
              <a:rPr lang="en-US" dirty="0"/>
              <a:t>Replace aortic sinuses and/or ascending aorta at CVC (2a)</a:t>
            </a:r>
          </a:p>
        </p:txBody>
      </p:sp>
      <p:sp>
        <p:nvSpPr>
          <p:cNvPr id="60" name="TextBox 59">
            <a:extLst>
              <a:ext uri="{FF2B5EF4-FFF2-40B4-BE49-F238E27FC236}">
                <a16:creationId xmlns:a16="http://schemas.microsoft.com/office/drawing/2014/main" id="{541565DF-6ABE-4127-88F9-9762CB252E89}"/>
              </a:ext>
              <a:ext uri="{C183D7F6-B498-43B3-948B-1728B52AA6E4}">
                <adec:decorative xmlns:adec="http://schemas.microsoft.com/office/drawing/2017/decorative" val="1"/>
              </a:ext>
            </a:extLst>
          </p:cNvPr>
          <p:cNvSpPr txBox="1"/>
          <p:nvPr/>
        </p:nvSpPr>
        <p:spPr>
          <a:xfrm>
            <a:off x="10272590" y="4006870"/>
            <a:ext cx="1495563" cy="876598"/>
          </a:xfrm>
          <a:prstGeom prst="rect">
            <a:avLst/>
          </a:prstGeom>
          <a:solidFill>
            <a:srgbClr val="F99B1D"/>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Replace aortic sinuses and/or ascending </a:t>
            </a:r>
            <a:br>
              <a:rPr lang="en-US" dirty="0"/>
            </a:br>
            <a:r>
              <a:rPr lang="en-US" dirty="0"/>
              <a:t>aorta if performed in </a:t>
            </a:r>
            <a:br>
              <a:rPr lang="en-US" dirty="0"/>
            </a:br>
            <a:r>
              <a:rPr lang="en-US" dirty="0"/>
              <a:t>low risk patients at </a:t>
            </a:r>
            <a:br>
              <a:rPr lang="en-US" dirty="0"/>
            </a:br>
            <a:r>
              <a:rPr lang="en-US" dirty="0"/>
              <a:t>CVC (2b)</a:t>
            </a:r>
          </a:p>
        </p:txBody>
      </p:sp>
      <p:sp>
        <p:nvSpPr>
          <p:cNvPr id="62" name="Rectangle 2">
            <a:extLst>
              <a:ext uri="{FF2B5EF4-FFF2-40B4-BE49-F238E27FC236}">
                <a16:creationId xmlns:a16="http://schemas.microsoft.com/office/drawing/2014/main" id="{1737546E-7504-4A2A-81BC-E756090ED323}"/>
              </a:ext>
              <a:ext uri="{C183D7F6-B498-43B3-948B-1728B52AA6E4}">
                <adec:decorative xmlns:adec="http://schemas.microsoft.com/office/drawing/2017/decorative" val="1"/>
              </a:ext>
            </a:extLst>
          </p:cNvPr>
          <p:cNvSpPr/>
          <p:nvPr/>
        </p:nvSpPr>
        <p:spPr>
          <a:xfrm rot="5400000" flipH="1">
            <a:off x="7897880" y="2276334"/>
            <a:ext cx="293178" cy="20652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4" name="Rectangle 2">
            <a:extLst>
              <a:ext uri="{FF2B5EF4-FFF2-40B4-BE49-F238E27FC236}">
                <a16:creationId xmlns:a16="http://schemas.microsoft.com/office/drawing/2014/main" id="{B8FA05D9-EB54-48F0-A6C9-5E32D2ED4E75}"/>
              </a:ext>
              <a:ext uri="{C183D7F6-B498-43B3-948B-1728B52AA6E4}">
                <adec:decorative xmlns:adec="http://schemas.microsoft.com/office/drawing/2017/decorative" val="1"/>
              </a:ext>
            </a:extLst>
          </p:cNvPr>
          <p:cNvSpPr/>
          <p:nvPr/>
        </p:nvSpPr>
        <p:spPr>
          <a:xfrm rot="5400000" flipH="1">
            <a:off x="6611396" y="3772755"/>
            <a:ext cx="293178" cy="20652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5" name="Rectangle 2">
            <a:extLst>
              <a:ext uri="{FF2B5EF4-FFF2-40B4-BE49-F238E27FC236}">
                <a16:creationId xmlns:a16="http://schemas.microsoft.com/office/drawing/2014/main" id="{2905C6A2-D06F-47D7-B00A-91B041ABCA3B}"/>
              </a:ext>
              <a:ext uri="{C183D7F6-B498-43B3-948B-1728B52AA6E4}">
                <adec:decorative xmlns:adec="http://schemas.microsoft.com/office/drawing/2017/decorative" val="1"/>
              </a:ext>
            </a:extLst>
          </p:cNvPr>
          <p:cNvSpPr/>
          <p:nvPr/>
        </p:nvSpPr>
        <p:spPr>
          <a:xfrm rot="5400000" flipH="1">
            <a:off x="7895048" y="3764273"/>
            <a:ext cx="293178" cy="20652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6" name="Rectangle 2">
            <a:extLst>
              <a:ext uri="{FF2B5EF4-FFF2-40B4-BE49-F238E27FC236}">
                <a16:creationId xmlns:a16="http://schemas.microsoft.com/office/drawing/2014/main" id="{A55EAED7-C69F-4518-980D-A64134F7A514}"/>
              </a:ext>
              <a:ext uri="{C183D7F6-B498-43B3-948B-1728B52AA6E4}">
                <adec:decorative xmlns:adec="http://schemas.microsoft.com/office/drawing/2017/decorative" val="1"/>
              </a:ext>
            </a:extLst>
          </p:cNvPr>
          <p:cNvSpPr/>
          <p:nvPr/>
        </p:nvSpPr>
        <p:spPr>
          <a:xfrm rot="5400000" flipH="1">
            <a:off x="9224887" y="3763697"/>
            <a:ext cx="293178" cy="20652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8" name="Rectangle 2">
            <a:extLst>
              <a:ext uri="{FF2B5EF4-FFF2-40B4-BE49-F238E27FC236}">
                <a16:creationId xmlns:a16="http://schemas.microsoft.com/office/drawing/2014/main" id="{7EDE2F7B-B5B4-40BA-8DBF-2B9E5AD90A00}"/>
              </a:ext>
              <a:ext uri="{C183D7F6-B498-43B3-948B-1728B52AA6E4}">
                <adec:decorative xmlns:adec="http://schemas.microsoft.com/office/drawing/2017/decorative" val="1"/>
              </a:ext>
            </a:extLst>
          </p:cNvPr>
          <p:cNvSpPr/>
          <p:nvPr/>
        </p:nvSpPr>
        <p:spPr>
          <a:xfrm rot="5400000" flipH="1">
            <a:off x="10738642" y="3773670"/>
            <a:ext cx="293178" cy="20652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9" name="Rectangle 2">
            <a:extLst>
              <a:ext uri="{FF2B5EF4-FFF2-40B4-BE49-F238E27FC236}">
                <a16:creationId xmlns:a16="http://schemas.microsoft.com/office/drawing/2014/main" id="{CC4AAF83-5DAF-4B58-AFEE-CF0CB458A412}"/>
              </a:ext>
              <a:ext uri="{C183D7F6-B498-43B3-948B-1728B52AA6E4}">
                <adec:decorative xmlns:adec="http://schemas.microsoft.com/office/drawing/2017/decorative" val="1"/>
              </a:ext>
            </a:extLst>
          </p:cNvPr>
          <p:cNvSpPr/>
          <p:nvPr/>
        </p:nvSpPr>
        <p:spPr>
          <a:xfrm rot="5400000" flipH="1">
            <a:off x="6615787" y="4921454"/>
            <a:ext cx="293178" cy="20652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0" name="Rectangle 2">
            <a:extLst>
              <a:ext uri="{FF2B5EF4-FFF2-40B4-BE49-F238E27FC236}">
                <a16:creationId xmlns:a16="http://schemas.microsoft.com/office/drawing/2014/main" id="{FB6483F6-0C23-49A2-B86E-E971FF6B5066}"/>
              </a:ext>
              <a:ext uri="{C183D7F6-B498-43B3-948B-1728B52AA6E4}">
                <adec:decorative xmlns:adec="http://schemas.microsoft.com/office/drawing/2017/decorative" val="1"/>
              </a:ext>
            </a:extLst>
          </p:cNvPr>
          <p:cNvSpPr/>
          <p:nvPr/>
        </p:nvSpPr>
        <p:spPr>
          <a:xfrm rot="5400000" flipH="1">
            <a:off x="8581703" y="4912972"/>
            <a:ext cx="293178" cy="20652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1" name="Rectangle 2">
            <a:extLst>
              <a:ext uri="{FF2B5EF4-FFF2-40B4-BE49-F238E27FC236}">
                <a16:creationId xmlns:a16="http://schemas.microsoft.com/office/drawing/2014/main" id="{DDA94CC1-0FDE-4EEF-B2ED-5DC94E166ABE}"/>
              </a:ext>
              <a:ext uri="{C183D7F6-B498-43B3-948B-1728B52AA6E4}">
                <adec:decorative xmlns:adec="http://schemas.microsoft.com/office/drawing/2017/decorative" val="1"/>
              </a:ext>
            </a:extLst>
          </p:cNvPr>
          <p:cNvSpPr/>
          <p:nvPr/>
        </p:nvSpPr>
        <p:spPr>
          <a:xfrm rot="5400000" flipH="1">
            <a:off x="10723257" y="4923783"/>
            <a:ext cx="293178" cy="20652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Rectangle 2">
            <a:extLst>
              <a:ext uri="{FF2B5EF4-FFF2-40B4-BE49-F238E27FC236}">
                <a16:creationId xmlns:a16="http://schemas.microsoft.com/office/drawing/2014/main" id="{D5003C0C-DB53-474A-9E4E-32F6409A43E0}"/>
              </a:ext>
              <a:ext uri="{C183D7F6-B498-43B3-948B-1728B52AA6E4}">
                <adec:decorative xmlns:adec="http://schemas.microsoft.com/office/drawing/2017/decorative" val="1"/>
              </a:ext>
            </a:extLst>
          </p:cNvPr>
          <p:cNvSpPr/>
          <p:nvPr/>
        </p:nvSpPr>
        <p:spPr>
          <a:xfrm flipH="1">
            <a:off x="1462561" y="3468779"/>
            <a:ext cx="2970231" cy="25775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BED8F695-7033-490E-82A1-EA6C868425BB}"/>
              </a:ext>
              <a:ext uri="{C183D7F6-B498-43B3-948B-1728B52AA6E4}">
                <adec:decorative xmlns:adec="http://schemas.microsoft.com/office/drawing/2017/decorative" val="1"/>
              </a:ext>
            </a:extLst>
          </p:cNvPr>
          <p:cNvGrpSpPr/>
          <p:nvPr/>
        </p:nvGrpSpPr>
        <p:grpSpPr>
          <a:xfrm>
            <a:off x="1278872" y="3326155"/>
            <a:ext cx="197987" cy="402361"/>
            <a:chOff x="1278872" y="3326155"/>
            <a:chExt cx="197987" cy="402361"/>
          </a:xfrm>
        </p:grpSpPr>
        <p:sp>
          <p:nvSpPr>
            <p:cNvPr id="37" name="Rectangle 2">
              <a:extLst>
                <a:ext uri="{FF2B5EF4-FFF2-40B4-BE49-F238E27FC236}">
                  <a16:creationId xmlns:a16="http://schemas.microsoft.com/office/drawing/2014/main" id="{FCF6E3B5-2177-4F37-BACC-1E3A92663206}"/>
                </a:ext>
              </a:extLst>
            </p:cNvPr>
            <p:cNvSpPr/>
            <p:nvPr/>
          </p:nvSpPr>
          <p:spPr>
            <a:xfrm>
              <a:off x="1278872" y="3464491"/>
              <a:ext cx="197987" cy="26402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3" name="Straight Arrow Connector 52">
              <a:extLst>
                <a:ext uri="{FF2B5EF4-FFF2-40B4-BE49-F238E27FC236}">
                  <a16:creationId xmlns:a16="http://schemas.microsoft.com/office/drawing/2014/main" id="{F7200B3F-9956-4EA0-A6EE-32BC44774F5E}"/>
                </a:ext>
              </a:extLst>
            </p:cNvPr>
            <p:cNvCxnSpPr>
              <a:cxnSpLocks/>
            </p:cNvCxnSpPr>
            <p:nvPr/>
          </p:nvCxnSpPr>
          <p:spPr>
            <a:xfrm flipH="1">
              <a:off x="1464485" y="3326155"/>
              <a:ext cx="3" cy="14624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2" name="Rectangle 2">
            <a:extLst>
              <a:ext uri="{FF2B5EF4-FFF2-40B4-BE49-F238E27FC236}">
                <a16:creationId xmlns:a16="http://schemas.microsoft.com/office/drawing/2014/main" id="{E47F63BD-1AE1-42C4-8482-640185785D84}"/>
              </a:ext>
              <a:ext uri="{C183D7F6-B498-43B3-948B-1728B52AA6E4}">
                <adec:decorative xmlns:adec="http://schemas.microsoft.com/office/drawing/2017/decorative" val="1"/>
              </a:ext>
            </a:extLst>
          </p:cNvPr>
          <p:cNvSpPr/>
          <p:nvPr/>
        </p:nvSpPr>
        <p:spPr>
          <a:xfrm flipH="1">
            <a:off x="9474719" y="2239726"/>
            <a:ext cx="1513775" cy="27974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82132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par>
                          <p:cTn id="40" fill="hold">
                            <p:stCondLst>
                              <p:cond delay="1000"/>
                            </p:stCondLst>
                            <p:childTnLst>
                              <p:par>
                                <p:cTn id="41" presetID="22" presetClass="entr" presetSubtype="1"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up)">
                                      <p:cBhvr>
                                        <p:cTn id="43" dur="500"/>
                                        <p:tgtEl>
                                          <p:spTgt spid="35"/>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left)">
                                      <p:cBhvr>
                                        <p:cTn id="52" dur="500"/>
                                        <p:tgtEl>
                                          <p:spTgt spid="52"/>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par>
                          <p:cTn id="57" fill="hold">
                            <p:stCondLst>
                              <p:cond delay="1000"/>
                            </p:stCondLst>
                            <p:childTnLst>
                              <p:par>
                                <p:cTn id="58" presetID="22" presetClass="entr" presetSubtype="1"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up)">
                                      <p:cBhvr>
                                        <p:cTn id="60" dur="500"/>
                                        <p:tgtEl>
                                          <p:spTgt spid="43"/>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childTnLst>
                          </p:cTn>
                        </p:par>
                        <p:par>
                          <p:cTn id="86" fill="hold">
                            <p:stCondLst>
                              <p:cond delay="1000"/>
                            </p:stCondLst>
                            <p:childTnLst>
                              <p:par>
                                <p:cTn id="87" presetID="22" presetClass="entr" presetSubtype="2"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right)">
                                      <p:cBhvr>
                                        <p:cTn id="89" dur="500"/>
                                        <p:tgtEl>
                                          <p:spTgt spid="17"/>
                                        </p:tgtEl>
                                      </p:cBhvr>
                                    </p:animEffect>
                                  </p:childTnLst>
                                </p:cTn>
                              </p:par>
                            </p:childTnLst>
                          </p:cTn>
                        </p:par>
                        <p:par>
                          <p:cTn id="90" fill="hold">
                            <p:stCondLst>
                              <p:cond delay="1500"/>
                            </p:stCondLst>
                            <p:childTnLst>
                              <p:par>
                                <p:cTn id="91" presetID="10" presetClass="entr" presetSubtype="0"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fade">
                                      <p:cBhvr>
                                        <p:cTn id="93" dur="500"/>
                                        <p:tgtEl>
                                          <p:spTgt spid="51"/>
                                        </p:tgtEl>
                                      </p:cBhvr>
                                    </p:animEffect>
                                  </p:childTnLst>
                                </p:cTn>
                              </p:par>
                            </p:childTnLst>
                          </p:cTn>
                        </p:par>
                        <p:par>
                          <p:cTn id="94" fill="hold">
                            <p:stCondLst>
                              <p:cond delay="2000"/>
                            </p:stCondLst>
                            <p:childTnLst>
                              <p:par>
                                <p:cTn id="95" presetID="22" presetClass="entr" presetSubtype="1" fill="hold" grpId="0" nodeType="after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wipe(up)">
                                      <p:cBhvr>
                                        <p:cTn id="97" dur="500"/>
                                        <p:tgtEl>
                                          <p:spTgt spid="64"/>
                                        </p:tgtEl>
                                      </p:cBhvr>
                                    </p:animEffect>
                                  </p:childTnLst>
                                </p:cTn>
                              </p:par>
                            </p:childTnLst>
                          </p:cTn>
                        </p:par>
                        <p:par>
                          <p:cTn id="98" fill="hold">
                            <p:stCondLst>
                              <p:cond delay="2500"/>
                            </p:stCondLst>
                            <p:childTnLst>
                              <p:par>
                                <p:cTn id="99" presetID="10" presetClass="entr" presetSubtype="0" fill="hold" grpId="0"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fade">
                                      <p:cBhvr>
                                        <p:cTn id="101" dur="500"/>
                                        <p:tgtEl>
                                          <p:spTgt spid="57"/>
                                        </p:tgtEl>
                                      </p:cBhvr>
                                    </p:animEffect>
                                  </p:childTnLst>
                                </p:cTn>
                              </p:par>
                            </p:childTnLst>
                          </p:cTn>
                        </p:par>
                        <p:par>
                          <p:cTn id="102" fill="hold">
                            <p:stCondLst>
                              <p:cond delay="3000"/>
                            </p:stCondLst>
                            <p:childTnLst>
                              <p:par>
                                <p:cTn id="103" presetID="22" presetClass="entr" presetSubtype="1" fill="hold" grpId="0"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wipe(up)">
                                      <p:cBhvr>
                                        <p:cTn id="105" dur="500"/>
                                        <p:tgtEl>
                                          <p:spTgt spid="69"/>
                                        </p:tgtEl>
                                      </p:cBhvr>
                                    </p:animEffect>
                                  </p:childTnLst>
                                </p:cTn>
                              </p:par>
                            </p:childTnLst>
                          </p:cTn>
                        </p:par>
                        <p:par>
                          <p:cTn id="106" fill="hold">
                            <p:stCondLst>
                              <p:cond delay="3500"/>
                            </p:stCondLst>
                            <p:childTnLst>
                              <p:par>
                                <p:cTn id="107" presetID="10" presetClass="entr" presetSubtype="0" fill="hold" grpId="0" nodeType="afterEffect">
                                  <p:stCondLst>
                                    <p:cond delay="0"/>
                                  </p:stCondLst>
                                  <p:childTnLst>
                                    <p:set>
                                      <p:cBhvr>
                                        <p:cTn id="108" dur="1" fill="hold">
                                          <p:stCondLst>
                                            <p:cond delay="0"/>
                                          </p:stCondLst>
                                        </p:cTn>
                                        <p:tgtEl>
                                          <p:spTgt spid="58"/>
                                        </p:tgtEl>
                                        <p:attrNameLst>
                                          <p:attrName>style.visibility</p:attrName>
                                        </p:attrNameLst>
                                      </p:cBhvr>
                                      <p:to>
                                        <p:strVal val="visible"/>
                                      </p:to>
                                    </p:set>
                                    <p:animEffect transition="in" filter="fade">
                                      <p:cBhvr>
                                        <p:cTn id="109" dur="500"/>
                                        <p:tgtEl>
                                          <p:spTgt spid="58"/>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grpId="0" nodeType="click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wipe(up)">
                                      <p:cBhvr>
                                        <p:cTn id="114" dur="500"/>
                                        <p:tgtEl>
                                          <p:spTgt spid="62"/>
                                        </p:tgtEl>
                                      </p:cBhvr>
                                    </p:animEffect>
                                  </p:childTnLst>
                                </p:cTn>
                              </p:par>
                            </p:childTnLst>
                          </p:cTn>
                        </p:par>
                        <p:par>
                          <p:cTn id="115" fill="hold">
                            <p:stCondLst>
                              <p:cond delay="500"/>
                            </p:stCondLst>
                            <p:childTnLst>
                              <p:par>
                                <p:cTn id="116" presetID="10" presetClass="entr" presetSubtype="0" fill="hold" grpId="0" nodeType="after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fade">
                                      <p:cBhvr>
                                        <p:cTn id="118" dur="500"/>
                                        <p:tgtEl>
                                          <p:spTgt spid="54"/>
                                        </p:tgtEl>
                                      </p:cBhvr>
                                    </p:animEffect>
                                  </p:childTnLst>
                                </p:cTn>
                              </p:par>
                            </p:childTnLst>
                          </p:cTn>
                        </p:par>
                        <p:par>
                          <p:cTn id="119" fill="hold">
                            <p:stCondLst>
                              <p:cond delay="1000"/>
                            </p:stCondLst>
                            <p:childTnLst>
                              <p:par>
                                <p:cTn id="120" presetID="22" presetClass="entr" presetSubtype="1" fill="hold" grpId="0" nodeType="after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wipe(up)">
                                      <p:cBhvr>
                                        <p:cTn id="122" dur="500"/>
                                        <p:tgtEl>
                                          <p:spTgt spid="65"/>
                                        </p:tgtEl>
                                      </p:cBhvr>
                                    </p:animEffect>
                                  </p:childTnLst>
                                </p:cTn>
                              </p:par>
                            </p:childTnLst>
                          </p:cTn>
                        </p:par>
                        <p:par>
                          <p:cTn id="123" fill="hold">
                            <p:stCondLst>
                              <p:cond delay="1500"/>
                            </p:stCondLst>
                            <p:childTnLst>
                              <p:par>
                                <p:cTn id="124" presetID="10" presetClass="entr" presetSubtype="0" fill="hold" grpId="0" nodeType="afterEffect">
                                  <p:stCondLst>
                                    <p:cond delay="0"/>
                                  </p:stCondLst>
                                  <p:childTnLst>
                                    <p:set>
                                      <p:cBhvr>
                                        <p:cTn id="125" dur="1" fill="hold">
                                          <p:stCondLst>
                                            <p:cond delay="0"/>
                                          </p:stCondLst>
                                        </p:cTn>
                                        <p:tgtEl>
                                          <p:spTgt spid="59"/>
                                        </p:tgtEl>
                                        <p:attrNameLst>
                                          <p:attrName>style.visibility</p:attrName>
                                        </p:attrNameLst>
                                      </p:cBhvr>
                                      <p:to>
                                        <p:strVal val="visible"/>
                                      </p:to>
                                    </p:set>
                                    <p:animEffect transition="in" filter="fade">
                                      <p:cBhvr>
                                        <p:cTn id="126" dur="500"/>
                                        <p:tgtEl>
                                          <p:spTgt spid="59"/>
                                        </p:tgtEl>
                                      </p:cBhvr>
                                    </p:animEffect>
                                  </p:childTnLst>
                                </p:cTn>
                              </p:par>
                            </p:childTnLst>
                          </p:cTn>
                        </p:par>
                        <p:par>
                          <p:cTn id="127" fill="hold">
                            <p:stCondLst>
                              <p:cond delay="2000"/>
                            </p:stCondLst>
                            <p:childTnLst>
                              <p:par>
                                <p:cTn id="128" presetID="22" presetClass="entr" presetSubtype="1" fill="hold" grpId="0" nodeType="afterEffect">
                                  <p:stCondLst>
                                    <p:cond delay="0"/>
                                  </p:stCondLst>
                                  <p:childTnLst>
                                    <p:set>
                                      <p:cBhvr>
                                        <p:cTn id="129" dur="1" fill="hold">
                                          <p:stCondLst>
                                            <p:cond delay="0"/>
                                          </p:stCondLst>
                                        </p:cTn>
                                        <p:tgtEl>
                                          <p:spTgt spid="70"/>
                                        </p:tgtEl>
                                        <p:attrNameLst>
                                          <p:attrName>style.visibility</p:attrName>
                                        </p:attrNameLst>
                                      </p:cBhvr>
                                      <p:to>
                                        <p:strVal val="visible"/>
                                      </p:to>
                                    </p:set>
                                    <p:animEffect transition="in" filter="wipe(up)">
                                      <p:cBhvr>
                                        <p:cTn id="130" dur="500"/>
                                        <p:tgtEl>
                                          <p:spTgt spid="70"/>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49"/>
                                        </p:tgtEl>
                                        <p:attrNameLst>
                                          <p:attrName>style.visibility</p:attrName>
                                        </p:attrNameLst>
                                      </p:cBhvr>
                                      <p:to>
                                        <p:strVal val="visible"/>
                                      </p:to>
                                    </p:set>
                                    <p:animEffect transition="in" filter="wipe(left)">
                                      <p:cBhvr>
                                        <p:cTn id="135" dur="500"/>
                                        <p:tgtEl>
                                          <p:spTgt spid="49"/>
                                        </p:tgtEl>
                                      </p:cBhvr>
                                    </p:animEffect>
                                  </p:childTnLst>
                                </p:cTn>
                              </p:par>
                            </p:childTnLst>
                          </p:cTn>
                        </p:par>
                        <p:par>
                          <p:cTn id="136" fill="hold">
                            <p:stCondLst>
                              <p:cond delay="500"/>
                            </p:stCondLst>
                            <p:childTnLst>
                              <p:par>
                                <p:cTn id="137" presetID="10" presetClass="entr" presetSubtype="0" fill="hold" grpId="0"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500"/>
                                        <p:tgtEl>
                                          <p:spTgt spid="55"/>
                                        </p:tgtEl>
                                      </p:cBhvr>
                                    </p:animEffect>
                                  </p:childTnLst>
                                </p:cTn>
                              </p:par>
                            </p:childTnLst>
                          </p:cTn>
                        </p:par>
                        <p:par>
                          <p:cTn id="140" fill="hold">
                            <p:stCondLst>
                              <p:cond delay="1000"/>
                            </p:stCondLst>
                            <p:childTnLst>
                              <p:par>
                                <p:cTn id="141" presetID="22" presetClass="entr" presetSubtype="1" fill="hold" grpId="0" nodeType="afterEffect">
                                  <p:stCondLst>
                                    <p:cond delay="0"/>
                                  </p:stCondLst>
                                  <p:childTnLst>
                                    <p:set>
                                      <p:cBhvr>
                                        <p:cTn id="142" dur="1" fill="hold">
                                          <p:stCondLst>
                                            <p:cond delay="0"/>
                                          </p:stCondLst>
                                        </p:cTn>
                                        <p:tgtEl>
                                          <p:spTgt spid="66"/>
                                        </p:tgtEl>
                                        <p:attrNameLst>
                                          <p:attrName>style.visibility</p:attrName>
                                        </p:attrNameLst>
                                      </p:cBhvr>
                                      <p:to>
                                        <p:strVal val="visible"/>
                                      </p:to>
                                    </p:set>
                                    <p:animEffect transition="in" filter="wipe(up)">
                                      <p:cBhvr>
                                        <p:cTn id="143" dur="500"/>
                                        <p:tgtEl>
                                          <p:spTgt spid="66"/>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72"/>
                                        </p:tgtEl>
                                        <p:attrNameLst>
                                          <p:attrName>style.visibility</p:attrName>
                                        </p:attrNameLst>
                                      </p:cBhvr>
                                      <p:to>
                                        <p:strVal val="visible"/>
                                      </p:to>
                                    </p:set>
                                    <p:animEffect transition="in" filter="wipe(left)">
                                      <p:cBhvr>
                                        <p:cTn id="148" dur="500"/>
                                        <p:tgtEl>
                                          <p:spTgt spid="72"/>
                                        </p:tgtEl>
                                      </p:cBhvr>
                                    </p:animEffect>
                                  </p:childTnLst>
                                </p:cTn>
                              </p:par>
                            </p:childTnLst>
                          </p:cTn>
                        </p:par>
                        <p:par>
                          <p:cTn id="149" fill="hold">
                            <p:stCondLst>
                              <p:cond delay="500"/>
                            </p:stCondLst>
                            <p:childTnLst>
                              <p:par>
                                <p:cTn id="150" presetID="10" presetClass="entr" presetSubtype="0" fill="hold" grpId="0" nodeType="afterEffect">
                                  <p:stCondLst>
                                    <p:cond delay="0"/>
                                  </p:stCondLst>
                                  <p:childTnLst>
                                    <p:set>
                                      <p:cBhvr>
                                        <p:cTn id="151" dur="1" fill="hold">
                                          <p:stCondLst>
                                            <p:cond delay="0"/>
                                          </p:stCondLst>
                                        </p:cTn>
                                        <p:tgtEl>
                                          <p:spTgt spid="56"/>
                                        </p:tgtEl>
                                        <p:attrNameLst>
                                          <p:attrName>style.visibility</p:attrName>
                                        </p:attrNameLst>
                                      </p:cBhvr>
                                      <p:to>
                                        <p:strVal val="visible"/>
                                      </p:to>
                                    </p:set>
                                    <p:animEffect transition="in" filter="fade">
                                      <p:cBhvr>
                                        <p:cTn id="152" dur="500"/>
                                        <p:tgtEl>
                                          <p:spTgt spid="56"/>
                                        </p:tgtEl>
                                      </p:cBhvr>
                                    </p:animEffect>
                                  </p:childTnLst>
                                </p:cTn>
                              </p:par>
                            </p:childTnLst>
                          </p:cTn>
                        </p:par>
                        <p:par>
                          <p:cTn id="153" fill="hold">
                            <p:stCondLst>
                              <p:cond delay="1000"/>
                            </p:stCondLst>
                            <p:childTnLst>
                              <p:par>
                                <p:cTn id="154" presetID="22" presetClass="entr" presetSubtype="1" fill="hold" grpId="0" nodeType="afterEffect">
                                  <p:stCondLst>
                                    <p:cond delay="0"/>
                                  </p:stCondLst>
                                  <p:childTnLst>
                                    <p:set>
                                      <p:cBhvr>
                                        <p:cTn id="155" dur="1" fill="hold">
                                          <p:stCondLst>
                                            <p:cond delay="0"/>
                                          </p:stCondLst>
                                        </p:cTn>
                                        <p:tgtEl>
                                          <p:spTgt spid="68"/>
                                        </p:tgtEl>
                                        <p:attrNameLst>
                                          <p:attrName>style.visibility</p:attrName>
                                        </p:attrNameLst>
                                      </p:cBhvr>
                                      <p:to>
                                        <p:strVal val="visible"/>
                                      </p:to>
                                    </p:set>
                                    <p:animEffect transition="in" filter="wipe(up)">
                                      <p:cBhvr>
                                        <p:cTn id="156" dur="500"/>
                                        <p:tgtEl>
                                          <p:spTgt spid="68"/>
                                        </p:tgtEl>
                                      </p:cBhvr>
                                    </p:animEffect>
                                  </p:childTnLst>
                                </p:cTn>
                              </p:par>
                            </p:childTnLst>
                          </p:cTn>
                        </p:par>
                        <p:par>
                          <p:cTn id="157" fill="hold">
                            <p:stCondLst>
                              <p:cond delay="1500"/>
                            </p:stCondLst>
                            <p:childTnLst>
                              <p:par>
                                <p:cTn id="158" presetID="10" presetClass="entr" presetSubtype="0" fill="hold" grpId="0" nodeType="afterEffect">
                                  <p:stCondLst>
                                    <p:cond delay="0"/>
                                  </p:stCondLst>
                                  <p:childTnLst>
                                    <p:set>
                                      <p:cBhvr>
                                        <p:cTn id="159" dur="1" fill="hold">
                                          <p:stCondLst>
                                            <p:cond delay="0"/>
                                          </p:stCondLst>
                                        </p:cTn>
                                        <p:tgtEl>
                                          <p:spTgt spid="60"/>
                                        </p:tgtEl>
                                        <p:attrNameLst>
                                          <p:attrName>style.visibility</p:attrName>
                                        </p:attrNameLst>
                                      </p:cBhvr>
                                      <p:to>
                                        <p:strVal val="visible"/>
                                      </p:to>
                                    </p:set>
                                    <p:animEffect transition="in" filter="fade">
                                      <p:cBhvr>
                                        <p:cTn id="160" dur="500"/>
                                        <p:tgtEl>
                                          <p:spTgt spid="60"/>
                                        </p:tgtEl>
                                      </p:cBhvr>
                                    </p:animEffect>
                                  </p:childTnLst>
                                </p:cTn>
                              </p:par>
                            </p:childTnLst>
                          </p:cTn>
                        </p:par>
                        <p:par>
                          <p:cTn id="161" fill="hold">
                            <p:stCondLst>
                              <p:cond delay="2000"/>
                            </p:stCondLst>
                            <p:childTnLst>
                              <p:par>
                                <p:cTn id="162" presetID="22" presetClass="entr" presetSubtype="1" fill="hold" grpId="0" nodeType="afterEffect">
                                  <p:stCondLst>
                                    <p:cond delay="0"/>
                                  </p:stCondLst>
                                  <p:childTnLst>
                                    <p:set>
                                      <p:cBhvr>
                                        <p:cTn id="163" dur="1" fill="hold">
                                          <p:stCondLst>
                                            <p:cond delay="0"/>
                                          </p:stCondLst>
                                        </p:cTn>
                                        <p:tgtEl>
                                          <p:spTgt spid="71"/>
                                        </p:tgtEl>
                                        <p:attrNameLst>
                                          <p:attrName>style.visibility</p:attrName>
                                        </p:attrNameLst>
                                      </p:cBhvr>
                                      <p:to>
                                        <p:strVal val="visible"/>
                                      </p:to>
                                    </p:set>
                                    <p:animEffect transition="in" filter="wipe(up)">
                                      <p:cBhvr>
                                        <p:cTn id="16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animBg="1"/>
      <p:bldP spid="22" grpId="0" animBg="1"/>
      <p:bldP spid="25" grpId="0" animBg="1"/>
      <p:bldP spid="28" grpId="0" animBg="1"/>
      <p:bldP spid="29" grpId="0" animBg="1"/>
      <p:bldP spid="30" grpId="0" animBg="1"/>
      <p:bldP spid="31" grpId="0" animBg="1"/>
      <p:bldP spid="32" grpId="0" animBg="1"/>
      <p:bldP spid="33" grpId="0" animBg="1"/>
      <p:bldP spid="34" grpId="0" animBg="1"/>
      <p:bldP spid="35" grpId="0" animBg="1"/>
      <p:bldP spid="43" grpId="0" animBg="1"/>
      <p:bldP spid="45" grpId="0" animBg="1"/>
      <p:bldP spid="49" grpId="0" animBg="1"/>
      <p:bldP spid="51" grpId="0" animBg="1"/>
      <p:bldP spid="54" grpId="0" animBg="1"/>
      <p:bldP spid="55" grpId="0" animBg="1"/>
      <p:bldP spid="56" grpId="0" animBg="1"/>
      <p:bldP spid="57" grpId="0" animBg="1"/>
      <p:bldP spid="58" grpId="0" animBg="1"/>
      <p:bldP spid="59" grpId="0" animBg="1"/>
      <p:bldP spid="60" grpId="0" animBg="1"/>
      <p:bldP spid="62" grpId="0" animBg="1"/>
      <p:bldP spid="64" grpId="0" animBg="1"/>
      <p:bldP spid="65" grpId="0" animBg="1"/>
      <p:bldP spid="66" grpId="0" animBg="1"/>
      <p:bldP spid="68" grpId="0" animBg="1"/>
      <p:bldP spid="69" grpId="0" animBg="1"/>
      <p:bldP spid="70" grpId="0" animBg="1"/>
      <p:bldP spid="71" grpId="0" animBg="1"/>
      <p:bldP spid="52" grpId="0" animBg="1"/>
      <p:bldP spid="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023F6-3420-49F8-86F9-F036FD6215D5}"/>
              </a:ext>
            </a:extLst>
          </p:cNvPr>
          <p:cNvSpPr>
            <a:spLocks noGrp="1"/>
          </p:cNvSpPr>
          <p:nvPr>
            <p:ph type="title"/>
          </p:nvPr>
        </p:nvSpPr>
        <p:spPr>
          <a:xfrm>
            <a:off x="838199" y="365123"/>
            <a:ext cx="2877767" cy="5760720"/>
          </a:xfrm>
        </p:spPr>
        <p:txBody>
          <a:bodyPr/>
          <a:lstStyle/>
          <a:p>
            <a:r>
              <a:rPr lang="en-US" sz="2400" dirty="0">
                <a:solidFill>
                  <a:srgbClr val="AC1B1F"/>
                </a:solidFill>
              </a:rPr>
              <a:t>Table 1. </a:t>
            </a:r>
            <a:br>
              <a:rPr lang="en-US" sz="2400" dirty="0">
                <a:solidFill>
                  <a:srgbClr val="AC1B1F"/>
                </a:solidFill>
              </a:rPr>
            </a:br>
            <a:r>
              <a:rPr lang="en-US" sz="2400" dirty="0"/>
              <a:t>ACC/AHA Applying Class of Recommendation and Level of Evidence to Clinical Strategies, Interventions, Treatments, or Diagnostic Testing in Patient Care </a:t>
            </a:r>
            <a:br>
              <a:rPr lang="en-US" sz="2400" dirty="0"/>
            </a:br>
            <a:r>
              <a:rPr lang="en-US" sz="2400" dirty="0">
                <a:latin typeface="Lub Dub Condensed" panose="020B0506030403020204" pitchFamily="34" charset="0"/>
              </a:rPr>
              <a:t>(Updated May 2019)*</a:t>
            </a:r>
          </a:p>
        </p:txBody>
      </p:sp>
      <p:graphicFrame>
        <p:nvGraphicFramePr>
          <p:cNvPr id="12" name="Table 9">
            <a:extLst>
              <a:ext uri="{FF2B5EF4-FFF2-40B4-BE49-F238E27FC236}">
                <a16:creationId xmlns:a16="http://schemas.microsoft.com/office/drawing/2014/main" id="{14BD16A4-922F-4420-AA79-6F6D2A929A84}"/>
              </a:ext>
            </a:extLst>
          </p:cNvPr>
          <p:cNvGraphicFramePr>
            <a:graphicFrameLocks noGrp="1"/>
          </p:cNvGraphicFramePr>
          <p:nvPr>
            <p:extLst>
              <p:ext uri="{D42A27DB-BD31-4B8C-83A1-F6EECF244321}">
                <p14:modId xmlns:p14="http://schemas.microsoft.com/office/powerpoint/2010/main" val="2524105297"/>
              </p:ext>
            </p:extLst>
          </p:nvPr>
        </p:nvGraphicFramePr>
        <p:xfrm>
          <a:off x="3894637" y="365123"/>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solidFill>
                      <a:srgbClr val="46A547"/>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B w="38100" cap="flat" cmpd="sng" algn="ctr">
                      <a:solidFill>
                        <a:schemeClr val="bg1"/>
                      </a:solidFill>
                      <a:prstDash val="solid"/>
                      <a:round/>
                      <a:headEnd type="none" w="med" len="med"/>
                      <a:tailEnd type="none" w="med" len="med"/>
                    </a:lnB>
                    <a:solidFill>
                      <a:srgbClr val="46A547"/>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0DB0E"/>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B w="381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99B1D"/>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B w="381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solidFill>
                      <a:srgbClr val="F47320"/>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B w="38100" cap="flat" cmpd="sng" algn="ctr">
                      <a:solidFill>
                        <a:schemeClr val="bg1"/>
                      </a:solidFill>
                      <a:prstDash val="solid"/>
                      <a:round/>
                      <a:headEnd type="none" w="med" len="med"/>
                      <a:tailEnd type="none" w="med" len="med"/>
                    </a:lnB>
                    <a:solidFill>
                      <a:srgbClr val="F47320"/>
                    </a:solidFill>
                  </a:tcPr>
                </a:tc>
                <a:extLst>
                  <a:ext uri="{0D108BD9-81ED-4DB2-BD59-A6C34878D82A}">
                    <a16:rowId xmlns:a16="http://schemas.microsoft.com/office/drawing/2014/main" val="2650303985"/>
                  </a:ext>
                </a:extLst>
              </a:tr>
              <a:tr h="198818">
                <a:tc>
                  <a:txBody>
                    <a:bodyPr/>
                    <a:lstStyle/>
                    <a:p>
                      <a:r>
                        <a:rPr lang="en-US" sz="1000" b="1" kern="1200" dirty="0">
                          <a:solidFill>
                            <a:schemeClr val="dk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solidFill>
                      <a:srgbClr val="EE3823"/>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Potentially harmful</a:t>
                      </a:r>
                    </a:p>
                    <a:p>
                      <a:pPr marL="174625" indent="-114300">
                        <a:buFont typeface="Arial" panose="020B0604020202020204" pitchFamily="34" charset="0"/>
                        <a:buChar char="•"/>
                      </a:pPr>
                      <a:r>
                        <a:rPr lang="en-US" sz="900" dirty="0">
                          <a:latin typeface="Lub Dub Condensed" panose="020B0506030403020204" pitchFamily="34" charset="0"/>
                        </a:rPr>
                        <a:t>Causes harm</a:t>
                      </a:r>
                    </a:p>
                    <a:p>
                      <a:pPr marL="174625" indent="-114300">
                        <a:buFont typeface="Arial" panose="020B0604020202020204" pitchFamily="34" charset="0"/>
                        <a:buChar char="•"/>
                      </a:pPr>
                      <a:r>
                        <a:rPr lang="en-US" sz="900" dirty="0">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solidFill>
                      <a:srgbClr val="EE3823"/>
                    </a:solidFill>
                  </a:tcPr>
                </a:tc>
                <a:extLst>
                  <a:ext uri="{0D108BD9-81ED-4DB2-BD59-A6C34878D82A}">
                    <a16:rowId xmlns:a16="http://schemas.microsoft.com/office/drawing/2014/main" val="1232743771"/>
                  </a:ext>
                </a:extLst>
              </a:tr>
            </a:tbl>
          </a:graphicData>
        </a:graphic>
      </p:graphicFrame>
      <p:graphicFrame>
        <p:nvGraphicFramePr>
          <p:cNvPr id="9" name="Table 9">
            <a:extLst>
              <a:ext uri="{FF2B5EF4-FFF2-40B4-BE49-F238E27FC236}">
                <a16:creationId xmlns:a16="http://schemas.microsoft.com/office/drawing/2014/main" id="{4948A4D7-98A8-4266-8230-897A4056DBD7}"/>
              </a:ext>
            </a:extLst>
          </p:cNvPr>
          <p:cNvGraphicFramePr>
            <a:graphicFrameLocks noGrp="1"/>
          </p:cNvGraphicFramePr>
          <p:nvPr>
            <p:extLst>
              <p:ext uri="{D42A27DB-BD31-4B8C-83A1-F6EECF244321}">
                <p14:modId xmlns:p14="http://schemas.microsoft.com/office/powerpoint/2010/main" val="4167888797"/>
              </p:ext>
            </p:extLst>
          </p:nvPr>
        </p:nvGraphicFramePr>
        <p:xfrm>
          <a:off x="7951937" y="365123"/>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latin typeface="Lub Dub Condensed" panose="020B0506030403020204" pitchFamily="34" charset="0"/>
                        </a:rPr>
                        <a:t>LEVEL A</a:t>
                      </a:r>
                    </a:p>
                  </a:txBody>
                  <a:tcPr>
                    <a:solidFill>
                      <a:srgbClr val="4D8AB7"/>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latin typeface="Lub Dub Condensed" panose="020B0506030403020204" pitchFamily="34" charset="0"/>
                        </a:rPr>
                        <a:t>One or more RCTs corroborated by high-quality registry studies</a:t>
                      </a:r>
                    </a:p>
                  </a:txBody>
                  <a:tcPr>
                    <a:lnB w="38100" cap="flat" cmpd="sng" algn="ctr">
                      <a:solidFill>
                        <a:schemeClr val="bg1"/>
                      </a:solidFill>
                      <a:prstDash val="solid"/>
                      <a:round/>
                      <a:headEnd type="none" w="med" len="med"/>
                      <a:tailEnd type="none" w="med" len="med"/>
                    </a:lnB>
                    <a:solidFill>
                      <a:srgbClr val="4D8AB7"/>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B w="38100" cap="flat" cmpd="sng" algn="ctr">
                      <a:solidFill>
                        <a:schemeClr val="bg1"/>
                      </a:solidFill>
                      <a:prstDash val="solid"/>
                      <a:round/>
                      <a:headEnd type="none" w="med" len="med"/>
                      <a:tailEnd type="none" w="med" len="med"/>
                    </a:lnB>
                    <a:solidFill>
                      <a:srgbClr val="C4D8F0"/>
                    </a:solidFill>
                  </a:tcPr>
                </a:tc>
                <a:extLst>
                  <a:ext uri="{0D108BD9-81ED-4DB2-BD59-A6C34878D82A}">
                    <a16:rowId xmlns:a16="http://schemas.microsoft.com/office/drawing/2014/main" val="2650303985"/>
                  </a:ext>
                </a:extLst>
              </a:tr>
              <a:tr h="22716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solidFill>
                      <a:srgbClr val="C4D8F0"/>
                    </a:solidFill>
                  </a:tcPr>
                </a:tc>
                <a:extLst>
                  <a:ext uri="{0D108BD9-81ED-4DB2-BD59-A6C34878D82A}">
                    <a16:rowId xmlns:a16="http://schemas.microsoft.com/office/drawing/2014/main" val="1232743771"/>
                  </a:ext>
                </a:extLst>
              </a:tr>
            </a:tbl>
          </a:graphicData>
        </a:graphic>
      </p:graphicFrame>
      <p:sp>
        <p:nvSpPr>
          <p:cNvPr id="10" name="Text Placeholder 3">
            <a:extLst>
              <a:ext uri="{FF2B5EF4-FFF2-40B4-BE49-F238E27FC236}">
                <a16:creationId xmlns:a16="http://schemas.microsoft.com/office/drawing/2014/main" id="{0A8E3FDB-9FA2-4F9A-9D78-FBE0D52A15F9}"/>
              </a:ext>
            </a:extLst>
          </p:cNvPr>
          <p:cNvSpPr>
            <a:spLocks noGrp="1"/>
          </p:cNvSpPr>
          <p:nvPr>
            <p:ph type="body" sz="quarter" idx="13"/>
          </p:nvPr>
        </p:nvSpPr>
        <p:spPr>
          <a:xfrm>
            <a:off x="7951937" y="4249267"/>
            <a:ext cx="3401864" cy="1226459"/>
          </a:xfrm>
        </p:spPr>
        <p:txBody>
          <a:bodyPr/>
          <a:lstStyle/>
          <a:p>
            <a:pPr marL="0" lvl="0" indent="0">
              <a:spcBef>
                <a:spcPts val="600"/>
              </a:spcBef>
              <a:buClr>
                <a:srgbClr val="000000"/>
              </a:buClr>
              <a:defRPr/>
            </a:pPr>
            <a:r>
              <a:rPr lang="en-US" sz="700" dirty="0">
                <a:sym typeface="Arial"/>
              </a:rPr>
              <a:t>COR and LOE are determined independently (any COR may be paired with any LOE). </a:t>
            </a:r>
          </a:p>
          <a:p>
            <a:pPr marL="0" lvl="0" indent="0">
              <a:spcBef>
                <a:spcPts val="600"/>
              </a:spcBef>
              <a:buClr>
                <a:srgbClr val="000000"/>
              </a:buClr>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0" lvl="0" indent="0">
              <a:spcBef>
                <a:spcPts val="600"/>
              </a:spcBef>
              <a:buClr>
                <a:srgbClr val="000000"/>
              </a:buClr>
              <a:defRPr/>
            </a:pPr>
            <a:r>
              <a:rPr lang="en-US" sz="700" dirty="0">
                <a:sym typeface="Arial"/>
              </a:rPr>
              <a:t>*The outcome or result of the intervention should be specified (an improved clinical outcome or increased diagnostic accuracy or incremental prognostic information). </a:t>
            </a:r>
          </a:p>
          <a:p>
            <a:pPr marL="0" lvl="0" indent="0">
              <a:spcBef>
                <a:spcPts val="600"/>
              </a:spcBef>
              <a:buClr>
                <a:srgbClr val="000000"/>
              </a:buClr>
              <a:defRPr/>
            </a:pPr>
            <a:r>
              <a:rPr lang="en-US" sz="700" dirty="0">
                <a:sym typeface="Arial"/>
              </a:rPr>
              <a:t> </a:t>
            </a:r>
            <a:r>
              <a:rPr lang="en-US" sz="700" b="1" dirty="0">
                <a:sym typeface="Arial"/>
              </a:rPr>
              <a:t>†</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0" lvl="0" indent="0">
              <a:spcBef>
                <a:spcPts val="600"/>
              </a:spcBef>
              <a:buClr>
                <a:srgbClr val="000000"/>
              </a:buClr>
              <a:defRPr/>
            </a:pPr>
            <a:r>
              <a:rPr lang="en-US" sz="700" b="1" dirty="0">
                <a:sym typeface="Arial"/>
              </a:rPr>
              <a:t>‡</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COR indicates Class of Recommendation; EO, expert opinion; LD, limited data; LOE, Level of Evidence; NR, nonrandomized; R, randomized; and RCT, randomized controlled trial. </a:t>
            </a:r>
          </a:p>
        </p:txBody>
      </p:sp>
      <p:sp>
        <p:nvSpPr>
          <p:cNvPr id="6" name="Slide Number Placeholder 5">
            <a:extLst>
              <a:ext uri="{FF2B5EF4-FFF2-40B4-BE49-F238E27FC236}">
                <a16:creationId xmlns:a16="http://schemas.microsoft.com/office/drawing/2014/main" id="{53CE3894-4E58-48A5-B9B2-BE00E7D906E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a:t>
            </a:fld>
            <a:endParaRPr lang="en-US" dirty="0"/>
          </a:p>
        </p:txBody>
      </p:sp>
      <p:sp>
        <p:nvSpPr>
          <p:cNvPr id="8" name="Rectangle 7" descr="Otto, CM et al. 2020 ACC/AHA. Guideline for the Management of Patients With Valvular Heart Disease Circulation.&#10;">
            <a:extLst>
              <a:ext uri="{FF2B5EF4-FFF2-40B4-BE49-F238E27FC236}">
                <a16:creationId xmlns:a16="http://schemas.microsoft.com/office/drawing/2014/main" id="{A62EE938-B626-401C-9561-0817BE93BA12}"/>
              </a:ext>
            </a:extLst>
          </p:cNvPr>
          <p:cNvSpPr/>
          <p:nvPr/>
        </p:nvSpPr>
        <p:spPr>
          <a:xfrm>
            <a:off x="2876959" y="6196028"/>
            <a:ext cx="6820737" cy="185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7863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D4F1-61E9-416F-95A4-6298E164BCF8}"/>
              </a:ext>
            </a:extLst>
          </p:cNvPr>
          <p:cNvSpPr>
            <a:spLocks noGrp="1"/>
          </p:cNvSpPr>
          <p:nvPr>
            <p:ph type="title"/>
          </p:nvPr>
        </p:nvSpPr>
        <p:spPr/>
        <p:txBody>
          <a:bodyPr/>
          <a:lstStyle/>
          <a:p>
            <a:r>
              <a:rPr lang="en-US" dirty="0">
                <a:solidFill>
                  <a:srgbClr val="AC1B1F"/>
                </a:solidFill>
              </a:rPr>
              <a:t>Table 16. </a:t>
            </a:r>
            <a:r>
              <a:rPr lang="en-US" dirty="0"/>
              <a:t>Stages of Mitral Stenosis</a:t>
            </a:r>
          </a:p>
        </p:txBody>
      </p:sp>
      <p:graphicFrame>
        <p:nvGraphicFramePr>
          <p:cNvPr id="7" name="Content Placeholder 6">
            <a:extLst>
              <a:ext uri="{FF2B5EF4-FFF2-40B4-BE49-F238E27FC236}">
                <a16:creationId xmlns:a16="http://schemas.microsoft.com/office/drawing/2014/main" id="{2B2CC453-67D4-48BD-8EDA-F6A8AF05EEF6}"/>
              </a:ext>
            </a:extLst>
          </p:cNvPr>
          <p:cNvGraphicFramePr>
            <a:graphicFrameLocks noGrp="1"/>
          </p:cNvGraphicFramePr>
          <p:nvPr>
            <p:ph idx="1"/>
            <p:extLst>
              <p:ext uri="{D42A27DB-BD31-4B8C-83A1-F6EECF244321}">
                <p14:modId xmlns:p14="http://schemas.microsoft.com/office/powerpoint/2010/main" val="3098802206"/>
              </p:ext>
            </p:extLst>
          </p:nvPr>
        </p:nvGraphicFramePr>
        <p:xfrm>
          <a:off x="647307" y="1240525"/>
          <a:ext cx="10965042" cy="4239826"/>
        </p:xfrm>
        <a:graphic>
          <a:graphicData uri="http://schemas.openxmlformats.org/drawingml/2006/table">
            <a:tbl>
              <a:tblPr firstRow="1" bandRow="1">
                <a:tableStyleId>{5C22544A-7EE6-4342-B048-85BDC9FD1C3A}</a:tableStyleId>
              </a:tblPr>
              <a:tblGrid>
                <a:gridCol w="1160945">
                  <a:extLst>
                    <a:ext uri="{9D8B030D-6E8A-4147-A177-3AD203B41FA5}">
                      <a16:colId xmlns:a16="http://schemas.microsoft.com/office/drawing/2014/main" val="2649235253"/>
                    </a:ext>
                  </a:extLst>
                </a:gridCol>
                <a:gridCol w="2907586">
                  <a:extLst>
                    <a:ext uri="{9D8B030D-6E8A-4147-A177-3AD203B41FA5}">
                      <a16:colId xmlns:a16="http://schemas.microsoft.com/office/drawing/2014/main" val="3265590656"/>
                    </a:ext>
                  </a:extLst>
                </a:gridCol>
                <a:gridCol w="3924728">
                  <a:extLst>
                    <a:ext uri="{9D8B030D-6E8A-4147-A177-3AD203B41FA5}">
                      <a16:colId xmlns:a16="http://schemas.microsoft.com/office/drawing/2014/main" val="2211106125"/>
                    </a:ext>
                  </a:extLst>
                </a:gridCol>
                <a:gridCol w="2971783">
                  <a:extLst>
                    <a:ext uri="{9D8B030D-6E8A-4147-A177-3AD203B41FA5}">
                      <a16:colId xmlns:a16="http://schemas.microsoft.com/office/drawing/2014/main" val="1881359815"/>
                    </a:ext>
                  </a:extLst>
                </a:gridCol>
              </a:tblGrid>
              <a:tr h="26233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200" b="1" spc="50" dirty="0">
                          <a:solidFill>
                            <a:schemeClr val="bg1"/>
                          </a:solidFill>
                          <a:latin typeface="Lub Dub Bold" panose="020B0803030403020204" pitchFamily="34" charset="0"/>
                          <a:cs typeface="Calibri"/>
                        </a:rPr>
                        <a:t>STAGE</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200" b="1" spc="40" dirty="0">
                          <a:solidFill>
                            <a:schemeClr val="tx1"/>
                          </a:solidFill>
                          <a:latin typeface="Lub Dub Bold" panose="020B0803030403020204" pitchFamily="34" charset="0"/>
                          <a:cs typeface="Calibri"/>
                        </a:rPr>
                        <a:t>DEFINITION/ETIOLOGY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ctr">
                        <a:lnSpc>
                          <a:spcPct val="100000"/>
                        </a:lnSpc>
                        <a:spcBef>
                          <a:spcPts val="275"/>
                        </a:spcBef>
                      </a:pPr>
                      <a:r>
                        <a:rPr lang="en-US" sz="1200" b="1" spc="35" dirty="0">
                          <a:solidFill>
                            <a:schemeClr val="tx1"/>
                          </a:solidFill>
                          <a:latin typeface="Lub Dub Bold" panose="020B0803030403020204" pitchFamily="34" charset="0"/>
                          <a:cs typeface="Calibri"/>
                        </a:rPr>
                        <a:t>DIAGNOSTICS*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55563" indent="0" algn="l">
                        <a:lnSpc>
                          <a:spcPct val="100000"/>
                        </a:lnSpc>
                        <a:spcBef>
                          <a:spcPts val="275"/>
                        </a:spcBef>
                      </a:pPr>
                      <a:r>
                        <a:rPr lang="en-US" sz="1200" b="1" spc="35" dirty="0">
                          <a:solidFill>
                            <a:schemeClr val="tx1"/>
                          </a:solidFill>
                          <a:latin typeface="Lub Dub Bold" panose="020B0803030403020204" pitchFamily="34" charset="0"/>
                          <a:cs typeface="Calibri"/>
                        </a:rPr>
                        <a:t>SYMPTOMS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3869980"/>
                  </a:ext>
                </a:extLst>
              </a:tr>
              <a:tr h="55380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sz="2000" dirty="0">
                          <a:ln>
                            <a:noFill/>
                          </a:ln>
                          <a:solidFill>
                            <a:schemeClr val="bg1"/>
                          </a:solidFill>
                          <a:latin typeface="Lub Dub Bold" panose="020B0803030403020204" pitchFamily="34" charset="0"/>
                          <a:cs typeface="Calibri"/>
                        </a:rPr>
                        <a:t>A</a:t>
                      </a:r>
                      <a:br>
                        <a:rPr lang="en-US" sz="2000" dirty="0">
                          <a:ln>
                            <a:noFill/>
                          </a:ln>
                          <a:solidFill>
                            <a:schemeClr val="bg1"/>
                          </a:solidFill>
                          <a:latin typeface="Lub Dub Bold" panose="020B0803030403020204" pitchFamily="34" charset="0"/>
                          <a:cs typeface="Calibri"/>
                        </a:rPr>
                      </a:br>
                      <a:r>
                        <a:rPr lang="en-US" sz="1200" b="1" dirty="0">
                          <a:solidFill>
                            <a:schemeClr val="bg1"/>
                          </a:solidFill>
                          <a:latin typeface="Lub Dub Condensed" panose="020B0506030403020204" pitchFamily="34" charset="0"/>
                          <a:cs typeface="Arial" panose="020B0604020202020204" pitchFamily="34" charset="0"/>
                        </a:rPr>
                        <a:t>At risk of MS</a:t>
                      </a:r>
                      <a:endParaRPr sz="2000" dirty="0">
                        <a:ln>
                          <a:noFill/>
                        </a:ln>
                        <a:solidFill>
                          <a:schemeClr val="bg1"/>
                        </a:solidFill>
                        <a:latin typeface="Lub Dub Condensed" panose="020B0506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Mild valve doming during diastole</a:t>
                      </a:r>
                      <a:endParaRPr lang="en-US" sz="1400" b="0" i="0" u="none" strike="noStrike" kern="1200" cap="none" spc="5" noProof="0"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indent="-171450">
                        <a:spcBef>
                          <a:spcPts val="0"/>
                        </a:spcBef>
                        <a:spcAft>
                          <a:spcPts val="600"/>
                        </a:spcAft>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Normal transmitral flow velocity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487045" indent="0" algn="l">
                        <a:lnSpc>
                          <a:spcPct val="107200"/>
                        </a:lnSpc>
                        <a:spcBef>
                          <a:spcPts val="234"/>
                        </a:spcBef>
                        <a:tabLst/>
                      </a:pPr>
                      <a:r>
                        <a:rPr lang="en-US" sz="1400" b="0" i="0" u="none" strike="noStrike" kern="1200" cap="none" spc="5" dirty="0">
                          <a:solidFill>
                            <a:srgbClr val="231F20"/>
                          </a:solidFill>
                          <a:latin typeface="Lub Dub Condensed" panose="020B0506030403020204" pitchFamily="34" charset="0"/>
                          <a:ea typeface="+mn-ea"/>
                          <a:cs typeface="Calibri"/>
                          <a:sym typeface="Arial"/>
                        </a:rPr>
                        <a:t>None</a:t>
                      </a:r>
                      <a:endParaRPr sz="14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61571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000" dirty="0">
                          <a:ln>
                            <a:noFill/>
                          </a:ln>
                          <a:solidFill>
                            <a:schemeClr val="tx1"/>
                          </a:solidFill>
                          <a:latin typeface="Lub Dub Bold" panose="020B0803030403020204" pitchFamily="34" charset="0"/>
                          <a:cs typeface="Calibri"/>
                        </a:rPr>
                        <a:t>B</a:t>
                      </a:r>
                      <a:endParaRPr lang="en-US" sz="2000" dirty="0">
                        <a:ln>
                          <a:noFill/>
                        </a:ln>
                        <a:solidFill>
                          <a:schemeClr val="tx1"/>
                        </a:solidFill>
                        <a:latin typeface="Lub Dub Bold" panose="020B0803030403020204" pitchFamily="34" charset="0"/>
                        <a:cs typeface="Calibri"/>
                      </a:endParaRPr>
                    </a:p>
                    <a:p>
                      <a:pPr marL="0" indent="0" algn="ctr">
                        <a:lnSpc>
                          <a:spcPct val="100000"/>
                        </a:lnSpc>
                        <a:spcBef>
                          <a:spcPts val="250"/>
                        </a:spcBef>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Progressive 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Rheumatic valve changes with commissural fusion and diastolic doming of the mitral valve leaflets</a:t>
                      </a:r>
                    </a:p>
                    <a:p>
                      <a:pPr marL="193675" marR="0" indent="-193675"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Planimetered mitral valve area &gt;1.5 cm</a:t>
                      </a:r>
                      <a:r>
                        <a:rPr lang="en-US" sz="1400" b="0" i="0" u="none" strike="noStrike" kern="1200" cap="none" spc="5" baseline="30000" dirty="0">
                          <a:solidFill>
                            <a:srgbClr val="231F20"/>
                          </a:solidFill>
                          <a:latin typeface="Lub Dub Condensed" panose="020B0506030403020204" pitchFamily="34" charset="0"/>
                          <a:ea typeface="+mn-ea"/>
                          <a:cs typeface="Calibri"/>
                          <a:sym typeface="Arial"/>
                        </a:rPr>
                        <a:t>2</a:t>
                      </a:r>
                      <a:endParaRPr lang="en-US" sz="14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marR="0" indent="-171450"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Increased transmitral flow velocities</a:t>
                      </a:r>
                    </a:p>
                    <a:p>
                      <a:pPr marL="171450" marR="0" indent="-171450"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Mitral valve area &gt;1.5 cm</a:t>
                      </a:r>
                      <a:r>
                        <a:rPr lang="en-US" sz="1400" b="0" i="0" u="none" strike="noStrike" kern="1200" cap="none" spc="5" baseline="30000" dirty="0">
                          <a:solidFill>
                            <a:srgbClr val="231F20"/>
                          </a:solidFill>
                          <a:latin typeface="Lub Dub Condensed" panose="020B0506030403020204" pitchFamily="34" charset="0"/>
                          <a:ea typeface="+mn-ea"/>
                          <a:cs typeface="Calibri"/>
                          <a:sym typeface="Arial"/>
                        </a:rPr>
                        <a:t>2</a:t>
                      </a:r>
                    </a:p>
                    <a:p>
                      <a:pPr marL="171450" marR="0" indent="-171450"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Diastolic pressure half-time &lt;150 milliseconds</a:t>
                      </a:r>
                    </a:p>
                    <a:p>
                      <a:pPr marL="171450" marR="0" indent="-171450"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Mild to moderate LA enlargement</a:t>
                      </a:r>
                    </a:p>
                    <a:p>
                      <a:pPr marL="171450" marR="0" indent="-171450"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Normal pulmonary pressure at rest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94615" indent="0" algn="l">
                        <a:lnSpc>
                          <a:spcPct val="107200"/>
                        </a:lnSpc>
                        <a:spcBef>
                          <a:spcPts val="190"/>
                        </a:spcBef>
                      </a:pPr>
                      <a:r>
                        <a:rPr lang="en-US" sz="1400" b="0" i="0" u="none" strike="noStrike" kern="1200" cap="none" spc="5" dirty="0">
                          <a:solidFill>
                            <a:srgbClr val="231F20"/>
                          </a:solidFill>
                          <a:latin typeface="Lub Dub Condensed" panose="020B0506030403020204" pitchFamily="34" charset="0"/>
                          <a:ea typeface="+mn-ea"/>
                          <a:cs typeface="Calibri"/>
                          <a:sym typeface="Arial"/>
                        </a:rPr>
                        <a:t>None</a:t>
                      </a:r>
                      <a:endParaRPr sz="1400" b="0" i="0" u="none" strike="noStrike" kern="1200" cap="none" spc="5" dirty="0">
                        <a:solidFill>
                          <a:srgbClr val="231F20"/>
                        </a:solidFill>
                        <a:latin typeface="Lub Dub Condensed" panose="020B0506030403020204" pitchFamily="34" charset="0"/>
                        <a:ea typeface="+mn-ea"/>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1005311"/>
                  </a:ext>
                </a:extLst>
              </a:tr>
              <a:tr h="97056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000" dirty="0">
                          <a:ln>
                            <a:noFill/>
                          </a:ln>
                          <a:solidFill>
                            <a:schemeClr val="tx1"/>
                          </a:solidFill>
                          <a:latin typeface="Lub Dub Bold" panose="020B0803030403020204" pitchFamily="34" charset="0"/>
                          <a:cs typeface="Calibri"/>
                        </a:rPr>
                        <a:t>C</a:t>
                      </a:r>
                      <a:endParaRPr lang="en-US" sz="2000" dirty="0">
                        <a:ln>
                          <a:noFill/>
                        </a:ln>
                        <a:solidFill>
                          <a:schemeClr val="tx1"/>
                        </a:solidFill>
                        <a:latin typeface="Lub Dub Bold" panose="020B0803030403020204" pitchFamily="34" charset="0"/>
                        <a:cs typeface="Calibri"/>
                      </a:endParaRPr>
                    </a:p>
                    <a:p>
                      <a:pPr marL="0" marR="0" lvl="0" indent="0" algn="ctr" defTabSz="914400" rtl="0" eaLnBrk="1" fontAlgn="auto" latinLnBrk="0" hangingPunct="1">
                        <a:lnSpc>
                          <a:spcPct val="100000"/>
                        </a:lnSpc>
                        <a:spcBef>
                          <a:spcPts val="250"/>
                        </a:spcBef>
                        <a:spcAft>
                          <a:spcPts val="0"/>
                        </a:spcAft>
                        <a:buClr>
                          <a:srgbClr val="000000"/>
                        </a:buClr>
                        <a:buSzTx/>
                        <a:buFont typeface="Arial"/>
                        <a:buNone/>
                        <a:tabLst/>
                        <a:defRPr/>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Asymptomatic Severe 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Rheumatic valve changes with commissural fusion and diastolic doming of the mitral valve leaflets</a:t>
                      </a:r>
                    </a:p>
                    <a:p>
                      <a:pPr marL="193675" marR="0" indent="-193675"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Planimetered mitral valve area ≤ 1.5 cm</a:t>
                      </a:r>
                      <a:r>
                        <a:rPr lang="en-US" sz="1400" b="0" i="0" u="none" strike="noStrike" kern="1200" cap="none" spc="5" baseline="30000" dirty="0">
                          <a:solidFill>
                            <a:srgbClr val="231F20"/>
                          </a:solidFill>
                          <a:latin typeface="Lub Dub Condensed" panose="020B0506030403020204" pitchFamily="34" charset="0"/>
                          <a:ea typeface="+mn-ea"/>
                          <a:cs typeface="Calibri"/>
                          <a:sym typeface="Arial"/>
                        </a:rPr>
                        <a:t>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marR="0" indent="-171450"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Mitral valve area ≤1.5 cm</a:t>
                      </a:r>
                      <a:r>
                        <a:rPr lang="en-US" sz="1400" b="0" i="0" u="none" strike="noStrike" kern="1200" cap="none" spc="5" baseline="30000" dirty="0">
                          <a:solidFill>
                            <a:srgbClr val="231F20"/>
                          </a:solidFill>
                          <a:latin typeface="Lub Dub Condensed" panose="020B0506030403020204" pitchFamily="34" charset="0"/>
                          <a:ea typeface="+mn-ea"/>
                          <a:cs typeface="Calibri"/>
                          <a:sym typeface="Arial"/>
                        </a:rPr>
                        <a:t>2</a:t>
                      </a:r>
                    </a:p>
                    <a:p>
                      <a:pPr marL="171450" marR="0" indent="-171450"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Diastolic pressure half-time ≥150 milliseconds </a:t>
                      </a:r>
                    </a:p>
                    <a:p>
                      <a:pPr marL="171450" marR="0" indent="-171450"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Severe LA enlargement</a:t>
                      </a:r>
                    </a:p>
                    <a:p>
                      <a:pPr marL="171450" marR="0" indent="-171450" algn="l" defTabSz="914400" rtl="0" eaLnBrk="1" latinLnBrk="0" hangingPunct="1">
                        <a:lnSpc>
                          <a:spcPct val="100000"/>
                        </a:lnSpc>
                        <a:spcBef>
                          <a:spcPts val="0"/>
                        </a:spcBef>
                        <a:spcAft>
                          <a:spcPts val="600"/>
                        </a:spcAft>
                        <a:buClr>
                          <a:srgbClr val="000000"/>
                        </a:buClr>
                        <a:buFont typeface="Arial" panose="020B0604020202020204" pitchFamily="34" charset="0"/>
                        <a:buChar char="•"/>
                      </a:pPr>
                      <a:r>
                        <a:rPr lang="en-US" sz="1400" b="0" i="0" u="none" strike="noStrike" kern="1200" cap="none" spc="5" dirty="0">
                          <a:solidFill>
                            <a:srgbClr val="231F20"/>
                          </a:solidFill>
                          <a:latin typeface="Lub Dub Condensed" panose="020B0506030403020204" pitchFamily="34" charset="0"/>
                          <a:ea typeface="+mn-ea"/>
                          <a:cs typeface="Calibri"/>
                          <a:sym typeface="Arial"/>
                        </a:rPr>
                        <a:t>Elevated PASP &gt;50 mm Hg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400" b="0" i="0" u="none" strike="noStrike" kern="1200" cap="none" spc="5" dirty="0">
                          <a:solidFill>
                            <a:srgbClr val="231F20"/>
                          </a:solidFill>
                          <a:latin typeface="Lub Dub Condensed" panose="020B0506030403020204" pitchFamily="34" charset="0"/>
                          <a:ea typeface="+mn-ea"/>
                          <a:cs typeface="Calibri"/>
                          <a:sym typeface="Arial"/>
                        </a:rPr>
                        <a:t>None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1174810"/>
                  </a:ext>
                </a:extLst>
              </a:tr>
              <a:tr h="76513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lang="en-US" sz="2000" dirty="0">
                          <a:ln>
                            <a:noFill/>
                          </a:ln>
                          <a:solidFill>
                            <a:schemeClr val="tx1"/>
                          </a:solidFill>
                          <a:latin typeface="Lub Dub Bold" panose="020B0803030403020204" pitchFamily="34" charset="0"/>
                          <a:cs typeface="Calibri"/>
                        </a:rPr>
                        <a:t>D</a:t>
                      </a:r>
                    </a:p>
                    <a:p>
                      <a:pPr marL="0" indent="0" algn="ctr">
                        <a:lnSpc>
                          <a:spcPct val="100000"/>
                        </a:lnSpc>
                        <a:spcBef>
                          <a:spcPts val="250"/>
                        </a:spcBef>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Symptomatic </a:t>
                      </a:r>
                      <a:b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b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Severe MS</a:t>
                      </a:r>
                      <a:endParaRPr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D8FF"/>
                    </a:solidFill>
                  </a:tcPr>
                </a:tc>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indent="-171450">
                        <a:spcAft>
                          <a:spcPts val="600"/>
                        </a:spcAft>
                        <a:buFont typeface="Arial" panose="020B0604020202020204" pitchFamily="34" charset="0"/>
                        <a:buChar char="•"/>
                      </a:pP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30480" indent="0" algn="l">
                        <a:lnSpc>
                          <a:spcPct val="107200"/>
                        </a:lnSpc>
                        <a:spcBef>
                          <a:spcPts val="190"/>
                        </a:spcBef>
                      </a:pPr>
                      <a:r>
                        <a:rPr lang="en-US" sz="1400" b="0" i="0" u="none" strike="noStrike" kern="1200" cap="none" spc="5" dirty="0">
                          <a:solidFill>
                            <a:srgbClr val="231F20"/>
                          </a:solidFill>
                          <a:latin typeface="Lub Dub Condensed" panose="020B0506030403020204" pitchFamily="34" charset="0"/>
                          <a:ea typeface="+mn-ea"/>
                          <a:cs typeface="Calibri"/>
                        </a:rPr>
                        <a:t>Exertional dyspnea or angina or more severe HF symptoms </a:t>
                      </a:r>
                      <a:endParaRPr sz="1800" b="1" dirty="0">
                        <a:latin typeface="Lub Dub Condensed" panose="020B0506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39778792"/>
                  </a:ext>
                </a:extLst>
              </a:tr>
            </a:tbl>
          </a:graphicData>
        </a:graphic>
      </p:graphicFrame>
      <p:sp>
        <p:nvSpPr>
          <p:cNvPr id="6" name="Text Placeholder 3">
            <a:extLst>
              <a:ext uri="{FF2B5EF4-FFF2-40B4-BE49-F238E27FC236}">
                <a16:creationId xmlns:a16="http://schemas.microsoft.com/office/drawing/2014/main" id="{D109336F-8FDD-4DA7-8079-826CFDA92E66}"/>
              </a:ext>
            </a:extLst>
          </p:cNvPr>
          <p:cNvSpPr>
            <a:spLocks noGrp="1"/>
          </p:cNvSpPr>
          <p:nvPr>
            <p:ph type="body" sz="quarter" idx="13"/>
          </p:nvPr>
        </p:nvSpPr>
        <p:spPr>
          <a:xfrm>
            <a:off x="2015371" y="5797550"/>
            <a:ext cx="8161256" cy="27193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rPr>
              <a:t>Abbreviations: </a:t>
            </a:r>
            <a:r>
              <a:rPr kumimoji="0" lang="en-US" sz="900" i="0" u="none" strike="noStrike" kern="1200" cap="none" spc="0" normalizeH="0" baseline="0" noProof="0" dirty="0">
                <a:ln>
                  <a:noFill/>
                </a:ln>
                <a:solidFill>
                  <a:srgbClr val="000000"/>
                </a:solidFill>
                <a:effectLst/>
                <a:uLnTx/>
                <a:uFillTx/>
              </a:rPr>
              <a:t>cm indicates centimeter; HTN, hypertension; LA, left atrium; mm Hg; millimeters of mercury; MS, mitral stenosis; and PASP, pulmonary artery systolic pressure.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rPr>
              <a:t> Note: </a:t>
            </a:r>
            <a:r>
              <a:rPr kumimoji="0" lang="en-US" sz="900" i="0" u="none" strike="noStrike" kern="1200" cap="none" spc="0" normalizeH="0" baseline="0" noProof="0" dirty="0">
                <a:ln>
                  <a:noFill/>
                </a:ln>
                <a:solidFill>
                  <a:srgbClr val="000000"/>
                </a:solidFill>
                <a:effectLst/>
                <a:uLnTx/>
                <a:uFillTx/>
              </a:rPr>
              <a:t>DIAGNOSTICS* include Valve Hemodynamics measured by Echocardiography (doppler) or Cardiac Catheterization.  </a:t>
            </a:r>
          </a:p>
        </p:txBody>
      </p:sp>
      <p:sp>
        <p:nvSpPr>
          <p:cNvPr id="4" name="Slide Number Placeholder 3">
            <a:extLst>
              <a:ext uri="{FF2B5EF4-FFF2-40B4-BE49-F238E27FC236}">
                <a16:creationId xmlns:a16="http://schemas.microsoft.com/office/drawing/2014/main" id="{966E113A-D6A0-424F-A3B0-934937C799D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Tree>
    <p:extLst>
      <p:ext uri="{BB962C8B-B14F-4D97-AF65-F5344CB8AC3E}">
        <p14:creationId xmlns:p14="http://schemas.microsoft.com/office/powerpoint/2010/main" val="1037485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6AD1-28BD-4B57-A2DE-9F7491F5CFF9}"/>
              </a:ext>
            </a:extLst>
          </p:cNvPr>
          <p:cNvSpPr>
            <a:spLocks noGrp="1"/>
          </p:cNvSpPr>
          <p:nvPr>
            <p:ph type="title"/>
          </p:nvPr>
        </p:nvSpPr>
        <p:spPr/>
        <p:txBody>
          <a:bodyPr/>
          <a:lstStyle/>
          <a:p>
            <a:r>
              <a:rPr lang="en-US" sz="3200" b="1" dirty="0">
                <a:solidFill>
                  <a:srgbClr val="AC1B1F"/>
                </a:solidFill>
              </a:rPr>
              <a:t>Figure 7. </a:t>
            </a:r>
            <a:r>
              <a:rPr lang="en-US" sz="3200" b="1" dirty="0"/>
              <a:t>Recommendations for Mitral Stenosis</a:t>
            </a:r>
          </a:p>
        </p:txBody>
      </p:sp>
      <p:sp>
        <p:nvSpPr>
          <p:cNvPr id="53" name="Rectangle 52" descr="The clinical decision-making process in the patient with rheumatic mitral stenosis involves identification of the severity of the mitral stenosis based on measurement of the mitral valve area.  Optimal treatment of patients with rheumatic mitral stenosis is either  percutaneous mitral balloon commissurotomy  or surgery (open or closed commissurotomy). Excellent short- and long-term outcomes can be achieved with surgical commissurotomy, but surgical commissurotomy is not routinely or widely performed by most surgeons in the United States. Thus, in the clinical decision-making process for a patient with rheumatic mitral stenosis, mitral valve replacement is an option for treatment only if there is no other option and the patient has severe limiting symptoms (see Section 6.2.3)">
            <a:extLst>
              <a:ext uri="{FF2B5EF4-FFF2-40B4-BE49-F238E27FC236}">
                <a16:creationId xmlns:a16="http://schemas.microsoft.com/office/drawing/2014/main" id="{51E8E353-3B00-4DAA-904A-AB7AD89E8051}"/>
              </a:ext>
              <a:ext uri="{C183D7F6-B498-43B3-948B-1728B52AA6E4}">
                <adec:decorative xmlns:adec="http://schemas.microsoft.com/office/drawing/2017/decorative" val="0"/>
              </a:ext>
            </a:extLst>
          </p:cNvPr>
          <p:cNvSpPr/>
          <p:nvPr/>
        </p:nvSpPr>
        <p:spPr>
          <a:xfrm>
            <a:off x="257176" y="1021424"/>
            <a:ext cx="10515600"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E9006103-0EC0-4A66-9FD8-59DEE24A1948}"/>
              </a:ext>
            </a:extLst>
          </p:cNvPr>
          <p:cNvSpPr>
            <a:spLocks noGrp="1"/>
          </p:cNvSpPr>
          <p:nvPr>
            <p:ph type="body" sz="quarter" idx="13"/>
          </p:nvPr>
        </p:nvSpPr>
        <p:spPr>
          <a:xfrm>
            <a:off x="2104736" y="5525611"/>
            <a:ext cx="7982527" cy="271939"/>
          </a:xfrm>
        </p:spPr>
        <p:txBody>
          <a:bodyPr/>
          <a:lstStyle/>
          <a:p>
            <a:pPr marL="0" indent="0" algn="ctr"/>
            <a:r>
              <a:rPr lang="en-US" sz="900" b="0" i="0" dirty="0">
                <a:solidFill>
                  <a:srgbClr val="000000"/>
                </a:solidFill>
                <a:effectLst/>
              </a:rPr>
              <a:t>*Repair, commissurotomy, or valve replacement.</a:t>
            </a:r>
          </a:p>
          <a:p>
            <a:pPr marL="0" indent="0" algn="ctr"/>
            <a:r>
              <a:rPr lang="en-US" sz="900" b="1" i="0" dirty="0">
                <a:solidFill>
                  <a:srgbClr val="000000"/>
                </a:solidFill>
                <a:effectLst/>
              </a:rPr>
              <a:t>Abbreviations: </a:t>
            </a:r>
            <a:r>
              <a:rPr lang="en-US" sz="900" b="0" i="0" dirty="0">
                <a:solidFill>
                  <a:srgbClr val="000000"/>
                </a:solidFill>
                <a:effectLst/>
              </a:rPr>
              <a:t>AF indicates atrial fibrillation; CVC, Comprehensive Valve Center; MR, mitral regurgitation; MS, mitral stenosis; MV, mitral valve; MVA, mitral valve area; MR, Mitral Regurgitation; NYHA, New York Heart Association; PASP, pulmonary artery systolic pressure; +, plus; and PMBC, percutaneous mitral balloon commissurotomy. </a:t>
            </a:r>
            <a:endParaRPr lang="en-US" sz="900" dirty="0"/>
          </a:p>
        </p:txBody>
      </p:sp>
      <p:sp>
        <p:nvSpPr>
          <p:cNvPr id="4" name="Slide Number Placeholder 3">
            <a:extLst>
              <a:ext uri="{FF2B5EF4-FFF2-40B4-BE49-F238E27FC236}">
                <a16:creationId xmlns:a16="http://schemas.microsoft.com/office/drawing/2014/main" id="{26EC19EC-2E27-4635-AD2C-98A2F5C1DBD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sp>
        <p:nvSpPr>
          <p:cNvPr id="13" name="Rectangle 2">
            <a:extLst>
              <a:ext uri="{FF2B5EF4-FFF2-40B4-BE49-F238E27FC236}">
                <a16:creationId xmlns:a16="http://schemas.microsoft.com/office/drawing/2014/main" id="{574CC1E9-0E3F-4AC2-8562-DD491C7A89E8}"/>
              </a:ext>
              <a:ext uri="{C183D7F6-B498-43B3-948B-1728B52AA6E4}">
                <adec:decorative xmlns:adec="http://schemas.microsoft.com/office/drawing/2017/decorative" val="1"/>
              </a:ext>
            </a:extLst>
          </p:cNvPr>
          <p:cNvSpPr/>
          <p:nvPr/>
        </p:nvSpPr>
        <p:spPr>
          <a:xfrm>
            <a:off x="4147490" y="1317790"/>
            <a:ext cx="810387" cy="28777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Rectangle Container">
            <a:extLst>
              <a:ext uri="{FF2B5EF4-FFF2-40B4-BE49-F238E27FC236}">
                <a16:creationId xmlns:a16="http://schemas.microsoft.com/office/drawing/2014/main" id="{07C8FEFF-4AE5-46F8-BCEE-5C1460221DC4}"/>
              </a:ext>
              <a:ext uri="{C183D7F6-B498-43B3-948B-1728B52AA6E4}">
                <adec:decorative xmlns:adec="http://schemas.microsoft.com/office/drawing/2017/decorative" val="1"/>
              </a:ext>
            </a:extLst>
          </p:cNvPr>
          <p:cNvSpPr/>
          <p:nvPr/>
        </p:nvSpPr>
        <p:spPr>
          <a:xfrm>
            <a:off x="974340" y="4972278"/>
            <a:ext cx="1244723" cy="420487"/>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dirty="0">
                <a:latin typeface="Lub Dub Bold" panose="020B0803030403020204" pitchFamily="34" charset="0"/>
                <a:cs typeface="Lato"/>
              </a:rPr>
              <a:t>PBMC at CVC </a:t>
            </a:r>
            <a:br>
              <a:rPr lang="en-US" sz="1200" dirty="0">
                <a:latin typeface="Lub Dub Bold" panose="020B0803030403020204" pitchFamily="34" charset="0"/>
                <a:cs typeface="Lato"/>
              </a:rPr>
            </a:br>
            <a:r>
              <a:rPr lang="en-US" sz="1200" dirty="0">
                <a:latin typeface="Lub Dub Bold" panose="020B0803030403020204" pitchFamily="34" charset="0"/>
                <a:cs typeface="Lato"/>
              </a:rPr>
              <a:t>(1)</a:t>
            </a:r>
          </a:p>
        </p:txBody>
      </p:sp>
      <p:sp>
        <p:nvSpPr>
          <p:cNvPr id="17" name="Rectangle 2">
            <a:extLst>
              <a:ext uri="{FF2B5EF4-FFF2-40B4-BE49-F238E27FC236}">
                <a16:creationId xmlns:a16="http://schemas.microsoft.com/office/drawing/2014/main" id="{949590C4-7088-4DA8-9553-7D783542996A}"/>
              </a:ext>
              <a:ext uri="{C183D7F6-B498-43B3-948B-1728B52AA6E4}">
                <adec:decorative xmlns:adec="http://schemas.microsoft.com/office/drawing/2017/decorative" val="1"/>
              </a:ext>
            </a:extLst>
          </p:cNvPr>
          <p:cNvSpPr/>
          <p:nvPr/>
        </p:nvSpPr>
        <p:spPr>
          <a:xfrm flipH="1">
            <a:off x="7079259" y="1318414"/>
            <a:ext cx="2566107" cy="28777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ectangle Container">
            <a:extLst>
              <a:ext uri="{FF2B5EF4-FFF2-40B4-BE49-F238E27FC236}">
                <a16:creationId xmlns:a16="http://schemas.microsoft.com/office/drawing/2014/main" id="{8126B8B7-9791-4EBC-ABE2-F9C6F31058C0}"/>
              </a:ext>
              <a:ext uri="{C183D7F6-B498-43B3-948B-1728B52AA6E4}">
                <adec:decorative xmlns:adec="http://schemas.microsoft.com/office/drawing/2017/decorative" val="1"/>
              </a:ext>
            </a:extLst>
          </p:cNvPr>
          <p:cNvSpPr/>
          <p:nvPr/>
        </p:nvSpPr>
        <p:spPr>
          <a:xfrm>
            <a:off x="8858109" y="1610322"/>
            <a:ext cx="1544147" cy="468986"/>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Progressive MS</a:t>
            </a:r>
          </a:p>
          <a:p>
            <a:pPr algn="ctr" hangingPunct="0">
              <a:lnSpc>
                <a:spcPct val="90000"/>
              </a:lnSpc>
            </a:pPr>
            <a:r>
              <a:rPr lang="en-US" sz="1350" dirty="0">
                <a:solidFill>
                  <a:schemeClr val="bg1"/>
                </a:solidFill>
                <a:latin typeface="Lub Dub Bold" panose="020B0803030403020204" pitchFamily="34" charset="0"/>
                <a:cs typeface="Lato"/>
              </a:rPr>
              <a:t>MVA &gt;1.5cm</a:t>
            </a:r>
            <a:r>
              <a:rPr lang="en-US" sz="1350" baseline="30000" dirty="0">
                <a:solidFill>
                  <a:schemeClr val="bg1"/>
                </a:solidFill>
                <a:latin typeface="Lub Dub Bold" panose="020B0803030403020204" pitchFamily="34" charset="0"/>
                <a:cs typeface="Lato"/>
              </a:rPr>
              <a:t>2</a:t>
            </a:r>
          </a:p>
        </p:txBody>
      </p:sp>
      <p:sp>
        <p:nvSpPr>
          <p:cNvPr id="24" name="Rectangle 2">
            <a:extLst>
              <a:ext uri="{FF2B5EF4-FFF2-40B4-BE49-F238E27FC236}">
                <a16:creationId xmlns:a16="http://schemas.microsoft.com/office/drawing/2014/main" id="{22EB5731-CFD3-41AC-888B-877DDAE73286}"/>
              </a:ext>
              <a:ext uri="{C183D7F6-B498-43B3-948B-1728B52AA6E4}">
                <adec:decorative xmlns:adec="http://schemas.microsoft.com/office/drawing/2017/decorative" val="1"/>
              </a:ext>
            </a:extLst>
          </p:cNvPr>
          <p:cNvSpPr/>
          <p:nvPr/>
        </p:nvSpPr>
        <p:spPr>
          <a:xfrm>
            <a:off x="1697341" y="1820881"/>
            <a:ext cx="2598473" cy="59310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Rectangle 2">
            <a:extLst>
              <a:ext uri="{FF2B5EF4-FFF2-40B4-BE49-F238E27FC236}">
                <a16:creationId xmlns:a16="http://schemas.microsoft.com/office/drawing/2014/main" id="{F89958F3-3C73-4120-9A93-C1E622708C21}"/>
              </a:ext>
              <a:ext uri="{C183D7F6-B498-43B3-948B-1728B52AA6E4}">
                <adec:decorative xmlns:adec="http://schemas.microsoft.com/office/drawing/2017/decorative" val="1"/>
              </a:ext>
            </a:extLst>
          </p:cNvPr>
          <p:cNvSpPr/>
          <p:nvPr/>
        </p:nvSpPr>
        <p:spPr>
          <a:xfrm flipH="1">
            <a:off x="4295814" y="1820881"/>
            <a:ext cx="2935041" cy="59310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ectangle Container">
            <a:extLst>
              <a:ext uri="{FF2B5EF4-FFF2-40B4-BE49-F238E27FC236}">
                <a16:creationId xmlns:a16="http://schemas.microsoft.com/office/drawing/2014/main" id="{9CBEBF4A-92A6-43C3-B733-1B8004055C6B}"/>
              </a:ext>
              <a:ext uri="{C183D7F6-B498-43B3-948B-1728B52AA6E4}">
                <adec:decorative xmlns:adec="http://schemas.microsoft.com/office/drawing/2017/decorative" val="1"/>
              </a:ext>
            </a:extLst>
          </p:cNvPr>
          <p:cNvSpPr/>
          <p:nvPr/>
        </p:nvSpPr>
        <p:spPr>
          <a:xfrm>
            <a:off x="1040241" y="2459253"/>
            <a:ext cx="1352086" cy="410658"/>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b="1" dirty="0">
                <a:solidFill>
                  <a:srgbClr val="292929"/>
                </a:solidFill>
                <a:latin typeface="Lub Dub Condensed" panose="020B0506030403020204" pitchFamily="34" charset="0"/>
              </a:rPr>
              <a:t>Symptomatic</a:t>
            </a:r>
          </a:p>
          <a:p>
            <a:pPr algn="ctr" hangingPunct="0">
              <a:lnSpc>
                <a:spcPct val="90000"/>
              </a:lnSpc>
            </a:pPr>
            <a:r>
              <a:rPr lang="en-US" sz="1200" b="1" dirty="0">
                <a:solidFill>
                  <a:srgbClr val="292929"/>
                </a:solidFill>
                <a:latin typeface="Lub Dub Condensed" panose="020B0506030403020204" pitchFamily="34" charset="0"/>
              </a:rPr>
              <a:t>Stage D</a:t>
            </a:r>
          </a:p>
        </p:txBody>
      </p:sp>
      <p:sp>
        <p:nvSpPr>
          <p:cNvPr id="27" name="Rectangle Container">
            <a:extLst>
              <a:ext uri="{FF2B5EF4-FFF2-40B4-BE49-F238E27FC236}">
                <a16:creationId xmlns:a16="http://schemas.microsoft.com/office/drawing/2014/main" id="{D0E4C4D8-15C2-49CB-850A-91BB9273782F}"/>
              </a:ext>
              <a:ext uri="{C183D7F6-B498-43B3-948B-1728B52AA6E4}">
                <adec:decorative xmlns:adec="http://schemas.microsoft.com/office/drawing/2017/decorative" val="1"/>
              </a:ext>
            </a:extLst>
          </p:cNvPr>
          <p:cNvSpPr/>
          <p:nvPr/>
        </p:nvSpPr>
        <p:spPr>
          <a:xfrm>
            <a:off x="6559124" y="2420856"/>
            <a:ext cx="1352086" cy="410658"/>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b="1" dirty="0">
                <a:solidFill>
                  <a:srgbClr val="292929"/>
                </a:solidFill>
                <a:latin typeface="Lub Dub Condensed" panose="020B0506030403020204" pitchFamily="34" charset="0"/>
              </a:rPr>
              <a:t>Asymptomatic</a:t>
            </a:r>
          </a:p>
          <a:p>
            <a:pPr algn="ctr" hangingPunct="0">
              <a:lnSpc>
                <a:spcPct val="90000"/>
              </a:lnSpc>
            </a:pPr>
            <a:r>
              <a:rPr lang="en-US" sz="1200" b="1" dirty="0">
                <a:solidFill>
                  <a:srgbClr val="292929"/>
                </a:solidFill>
                <a:latin typeface="Lub Dub Condensed" panose="020B0506030403020204" pitchFamily="34" charset="0"/>
              </a:rPr>
              <a:t>Stage C</a:t>
            </a:r>
          </a:p>
        </p:txBody>
      </p:sp>
      <p:sp>
        <p:nvSpPr>
          <p:cNvPr id="28" name="Rectangle Container">
            <a:extLst>
              <a:ext uri="{FF2B5EF4-FFF2-40B4-BE49-F238E27FC236}">
                <a16:creationId xmlns:a16="http://schemas.microsoft.com/office/drawing/2014/main" id="{1D05D7C1-4E65-435B-A05A-5D66D091057E}"/>
              </a:ext>
              <a:ext uri="{C183D7F6-B498-43B3-948B-1728B52AA6E4}">
                <adec:decorative xmlns:adec="http://schemas.microsoft.com/office/drawing/2017/decorative" val="1"/>
              </a:ext>
            </a:extLst>
          </p:cNvPr>
          <p:cNvSpPr/>
          <p:nvPr/>
        </p:nvSpPr>
        <p:spPr>
          <a:xfrm>
            <a:off x="2513281" y="4972278"/>
            <a:ext cx="1069832" cy="420487"/>
          </a:xfrm>
          <a:prstGeom prst="rect">
            <a:avLst/>
          </a:prstGeom>
          <a:solidFill>
            <a:srgbClr val="46A547"/>
          </a:solidFill>
          <a:ln w="25400">
            <a:noFill/>
          </a:ln>
        </p:spPr>
        <p:txBody>
          <a:bodyPr spcFirstLastPara="0" lIns="0" tIns="0" rIns="0" bIns="0" anchor="ctr"/>
          <a:lstStyle/>
          <a:p>
            <a:pPr algn="ctr" hangingPunct="0">
              <a:lnSpc>
                <a:spcPct val="90000"/>
              </a:lnSpc>
            </a:pPr>
            <a:r>
              <a:rPr lang="en-US" sz="1200" dirty="0">
                <a:latin typeface="Lub Dub Bold" panose="020B0803030403020204" pitchFamily="34" charset="0"/>
                <a:cs typeface="Lato"/>
              </a:rPr>
              <a:t>MV surgery* </a:t>
            </a:r>
            <a:br>
              <a:rPr lang="en-US" sz="1200" dirty="0">
                <a:latin typeface="Lub Dub Bold" panose="020B0803030403020204" pitchFamily="34" charset="0"/>
                <a:cs typeface="Lato"/>
              </a:rPr>
            </a:br>
            <a:r>
              <a:rPr lang="en-US" sz="1200" dirty="0">
                <a:latin typeface="Lub Dub Bold" panose="020B0803030403020204" pitchFamily="34" charset="0"/>
                <a:cs typeface="Lato"/>
              </a:rPr>
              <a:t>(1)</a:t>
            </a:r>
          </a:p>
        </p:txBody>
      </p:sp>
      <p:sp>
        <p:nvSpPr>
          <p:cNvPr id="29" name="Rectangle Container">
            <a:extLst>
              <a:ext uri="{FF2B5EF4-FFF2-40B4-BE49-F238E27FC236}">
                <a16:creationId xmlns:a16="http://schemas.microsoft.com/office/drawing/2014/main" id="{0E2C4B8C-77EA-4CA4-87DD-7BD1E883240C}"/>
              </a:ext>
              <a:ext uri="{C183D7F6-B498-43B3-948B-1728B52AA6E4}">
                <adec:decorative xmlns:adec="http://schemas.microsoft.com/office/drawing/2017/decorative" val="1"/>
              </a:ext>
            </a:extLst>
          </p:cNvPr>
          <p:cNvSpPr/>
          <p:nvPr/>
        </p:nvSpPr>
        <p:spPr>
          <a:xfrm>
            <a:off x="4446667" y="4972278"/>
            <a:ext cx="1069832" cy="420487"/>
          </a:xfrm>
          <a:prstGeom prst="rect">
            <a:avLst/>
          </a:prstGeom>
          <a:solidFill>
            <a:schemeClr val="accent2"/>
          </a:solidFill>
          <a:ln w="25400">
            <a:noFill/>
          </a:ln>
        </p:spPr>
        <p:txBody>
          <a:bodyPr spcFirstLastPara="0" lIns="0" tIns="0" rIns="0" bIns="0" anchor="ctr"/>
          <a:lstStyle/>
          <a:p>
            <a:pPr algn="ctr" hangingPunct="0">
              <a:lnSpc>
                <a:spcPct val="90000"/>
              </a:lnSpc>
            </a:pPr>
            <a:r>
              <a:rPr lang="en-US" sz="1200" dirty="0">
                <a:latin typeface="Lub Dub Bold" panose="020B0803030403020204" pitchFamily="34" charset="0"/>
                <a:cs typeface="Lato"/>
              </a:rPr>
              <a:t>PBMC at CVC </a:t>
            </a:r>
            <a:br>
              <a:rPr lang="en-US" sz="1200" dirty="0">
                <a:latin typeface="Lub Dub Bold" panose="020B0803030403020204" pitchFamily="34" charset="0"/>
                <a:cs typeface="Lato"/>
              </a:rPr>
            </a:br>
            <a:r>
              <a:rPr lang="en-US" sz="1200" dirty="0">
                <a:latin typeface="Lub Dub Bold" panose="020B0803030403020204" pitchFamily="34" charset="0"/>
                <a:cs typeface="Lato"/>
              </a:rPr>
              <a:t>(2b)</a:t>
            </a:r>
          </a:p>
        </p:txBody>
      </p:sp>
      <p:sp>
        <p:nvSpPr>
          <p:cNvPr id="30" name="Rectangle Container">
            <a:extLst>
              <a:ext uri="{FF2B5EF4-FFF2-40B4-BE49-F238E27FC236}">
                <a16:creationId xmlns:a16="http://schemas.microsoft.com/office/drawing/2014/main" id="{89A1EB41-9894-4E6C-AC0F-B03DA20DDBD7}"/>
              </a:ext>
              <a:ext uri="{C183D7F6-B498-43B3-948B-1728B52AA6E4}">
                <adec:decorative xmlns:adec="http://schemas.microsoft.com/office/drawing/2017/decorative" val="1"/>
              </a:ext>
            </a:extLst>
          </p:cNvPr>
          <p:cNvSpPr/>
          <p:nvPr/>
        </p:nvSpPr>
        <p:spPr>
          <a:xfrm>
            <a:off x="5817702" y="4972278"/>
            <a:ext cx="1298589" cy="420487"/>
          </a:xfrm>
          <a:prstGeom prst="rect">
            <a:avLst/>
          </a:prstGeom>
          <a:solidFill>
            <a:srgbClr val="F0DB10"/>
          </a:solidFill>
          <a:ln w="25400">
            <a:noFill/>
          </a:ln>
        </p:spPr>
        <p:txBody>
          <a:bodyPr spcFirstLastPara="0" lIns="0" tIns="0" rIns="0" bIns="0" anchor="ctr"/>
          <a:lstStyle/>
          <a:p>
            <a:pPr algn="ctr" hangingPunct="0">
              <a:lnSpc>
                <a:spcPct val="90000"/>
              </a:lnSpc>
            </a:pPr>
            <a:r>
              <a:rPr lang="en-US" sz="1200" dirty="0">
                <a:latin typeface="Lub Dub Bold" panose="020B0803030403020204" pitchFamily="34" charset="0"/>
                <a:cs typeface="Lato"/>
              </a:rPr>
              <a:t>PBMC at CVC </a:t>
            </a:r>
            <a:br>
              <a:rPr lang="en-US" sz="1200" dirty="0">
                <a:latin typeface="Lub Dub Bold" panose="020B0803030403020204" pitchFamily="34" charset="0"/>
                <a:cs typeface="Lato"/>
              </a:rPr>
            </a:br>
            <a:r>
              <a:rPr lang="en-US" sz="1200" dirty="0">
                <a:latin typeface="Lub Dub Bold" panose="020B0803030403020204" pitchFamily="34" charset="0"/>
                <a:cs typeface="Lato"/>
              </a:rPr>
              <a:t>(2a)</a:t>
            </a:r>
          </a:p>
        </p:txBody>
      </p:sp>
      <p:sp>
        <p:nvSpPr>
          <p:cNvPr id="31" name="Rectangle Container">
            <a:extLst>
              <a:ext uri="{FF2B5EF4-FFF2-40B4-BE49-F238E27FC236}">
                <a16:creationId xmlns:a16="http://schemas.microsoft.com/office/drawing/2014/main" id="{BA6D8020-8BE6-4477-BB59-A8DA5457DBFA}"/>
              </a:ext>
              <a:ext uri="{C183D7F6-B498-43B3-948B-1728B52AA6E4}">
                <adec:decorative xmlns:adec="http://schemas.microsoft.com/office/drawing/2017/decorative" val="1"/>
              </a:ext>
            </a:extLst>
          </p:cNvPr>
          <p:cNvSpPr/>
          <p:nvPr/>
        </p:nvSpPr>
        <p:spPr>
          <a:xfrm>
            <a:off x="7508320" y="4972278"/>
            <a:ext cx="2893923" cy="420487"/>
          </a:xfrm>
          <a:prstGeom prst="rect">
            <a:avLst/>
          </a:prstGeom>
          <a:solidFill>
            <a:schemeClr val="accent2"/>
          </a:solidFill>
          <a:ln w="25400">
            <a:noFill/>
          </a:ln>
        </p:spPr>
        <p:txBody>
          <a:bodyPr spcFirstLastPara="0" lIns="0" tIns="0" rIns="0" bIns="0" anchor="ctr"/>
          <a:lstStyle/>
          <a:p>
            <a:pPr algn="ctr" hangingPunct="0">
              <a:lnSpc>
                <a:spcPct val="90000"/>
              </a:lnSpc>
            </a:pPr>
            <a:r>
              <a:rPr lang="en-US" sz="1200" dirty="0">
                <a:latin typeface="Lub Dub Bold" panose="020B0803030403020204" pitchFamily="34" charset="0"/>
                <a:cs typeface="Lato"/>
              </a:rPr>
              <a:t>PBMC at CVC </a:t>
            </a:r>
            <a:br>
              <a:rPr lang="en-US" sz="1200" dirty="0">
                <a:latin typeface="Lub Dub Bold" panose="020B0803030403020204" pitchFamily="34" charset="0"/>
                <a:cs typeface="Lato"/>
              </a:rPr>
            </a:br>
            <a:r>
              <a:rPr lang="en-US" sz="1200" dirty="0">
                <a:latin typeface="Lub Dub Bold" panose="020B0803030403020204" pitchFamily="34" charset="0"/>
                <a:cs typeface="Lato"/>
              </a:rPr>
              <a:t>(2b)</a:t>
            </a:r>
          </a:p>
        </p:txBody>
      </p:sp>
      <p:sp>
        <p:nvSpPr>
          <p:cNvPr id="36" name="TextBox 35">
            <a:extLst>
              <a:ext uri="{FF2B5EF4-FFF2-40B4-BE49-F238E27FC236}">
                <a16:creationId xmlns:a16="http://schemas.microsoft.com/office/drawing/2014/main" id="{C11BCD6C-FE4C-43EC-8AA6-871E73E88F03}"/>
              </a:ext>
              <a:ext uri="{C183D7F6-B498-43B3-948B-1728B52AA6E4}">
                <adec:decorative xmlns:adec="http://schemas.microsoft.com/office/drawing/2017/decorative" val="1"/>
              </a:ext>
            </a:extLst>
          </p:cNvPr>
          <p:cNvSpPr txBox="1"/>
          <p:nvPr/>
        </p:nvSpPr>
        <p:spPr>
          <a:xfrm>
            <a:off x="8858109" y="2418909"/>
            <a:ext cx="1544147" cy="410658"/>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Exertional symptoms</a:t>
            </a:r>
          </a:p>
        </p:txBody>
      </p:sp>
      <p:sp>
        <p:nvSpPr>
          <p:cNvPr id="37" name="TextBox 36">
            <a:extLst>
              <a:ext uri="{FF2B5EF4-FFF2-40B4-BE49-F238E27FC236}">
                <a16:creationId xmlns:a16="http://schemas.microsoft.com/office/drawing/2014/main" id="{89813086-FC4A-47BC-86C4-4EC8E6C73E1A}"/>
              </a:ext>
              <a:ext uri="{C183D7F6-B498-43B3-948B-1728B52AA6E4}">
                <adec:decorative xmlns:adec="http://schemas.microsoft.com/office/drawing/2017/decorative" val="1"/>
              </a:ext>
            </a:extLst>
          </p:cNvPr>
          <p:cNvSpPr txBox="1"/>
          <p:nvPr/>
        </p:nvSpPr>
        <p:spPr>
          <a:xfrm>
            <a:off x="8858110" y="3153423"/>
            <a:ext cx="1544147" cy="638299"/>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Stress test</a:t>
            </a:r>
          </a:p>
          <a:p>
            <a:r>
              <a:rPr lang="en-US" sz="1200" b="1" dirty="0">
                <a:latin typeface="Lub Dub Condensed" panose="020B0506030403020204" pitchFamily="34" charset="0"/>
              </a:rPr>
              <a:t>Hemodynamically</a:t>
            </a:r>
          </a:p>
          <a:p>
            <a:r>
              <a:rPr lang="en-US" sz="1200" b="1" dirty="0">
                <a:latin typeface="Lub Dub Condensed" panose="020B0506030403020204" pitchFamily="34" charset="0"/>
              </a:rPr>
              <a:t>Significant MS</a:t>
            </a:r>
          </a:p>
        </p:txBody>
      </p:sp>
      <p:cxnSp>
        <p:nvCxnSpPr>
          <p:cNvPr id="9" name="Straight Arrow Connector 8">
            <a:extLst>
              <a:ext uri="{FF2B5EF4-FFF2-40B4-BE49-F238E27FC236}">
                <a16:creationId xmlns:a16="http://schemas.microsoft.com/office/drawing/2014/main" id="{26A1FD63-320D-4FB0-94D0-598B8C4A31C8}"/>
              </a:ext>
              <a:ext uri="{C183D7F6-B498-43B3-948B-1728B52AA6E4}">
                <adec:decorative xmlns:adec="http://schemas.microsoft.com/office/drawing/2017/decorative" val="1"/>
              </a:ext>
            </a:extLst>
          </p:cNvPr>
          <p:cNvCxnSpPr>
            <a:cxnSpLocks/>
          </p:cNvCxnSpPr>
          <p:nvPr/>
        </p:nvCxnSpPr>
        <p:spPr>
          <a:xfrm>
            <a:off x="9645366" y="2098895"/>
            <a:ext cx="0" cy="31514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DC5814C-4BB3-406C-95D7-1E4742F3672D}"/>
              </a:ext>
              <a:ext uri="{C183D7F6-B498-43B3-948B-1728B52AA6E4}">
                <adec:decorative xmlns:adec="http://schemas.microsoft.com/office/drawing/2017/decorative" val="1"/>
              </a:ext>
            </a:extLst>
          </p:cNvPr>
          <p:cNvCxnSpPr>
            <a:cxnSpLocks/>
          </p:cNvCxnSpPr>
          <p:nvPr/>
        </p:nvCxnSpPr>
        <p:spPr>
          <a:xfrm>
            <a:off x="9645366" y="2851644"/>
            <a:ext cx="0" cy="30173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9951147-2DAC-468D-9E89-E292AA66B722}"/>
              </a:ext>
              <a:ext uri="{C183D7F6-B498-43B3-948B-1728B52AA6E4}">
                <adec:decorative xmlns:adec="http://schemas.microsoft.com/office/drawing/2017/decorative" val="1"/>
              </a:ext>
            </a:extLst>
          </p:cNvPr>
          <p:cNvCxnSpPr>
            <a:cxnSpLocks/>
          </p:cNvCxnSpPr>
          <p:nvPr/>
        </p:nvCxnSpPr>
        <p:spPr>
          <a:xfrm flipH="1">
            <a:off x="9645366" y="3807697"/>
            <a:ext cx="1" cy="30173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D4D8147-4DE0-40B8-92FA-F7712ABC59B4}"/>
              </a:ext>
              <a:ext uri="{C183D7F6-B498-43B3-948B-1728B52AA6E4}">
                <adec:decorative xmlns:adec="http://schemas.microsoft.com/office/drawing/2017/decorative" val="1"/>
              </a:ext>
            </a:extLst>
          </p:cNvPr>
          <p:cNvCxnSpPr>
            <a:cxnSpLocks/>
          </p:cNvCxnSpPr>
          <p:nvPr/>
        </p:nvCxnSpPr>
        <p:spPr>
          <a:xfrm>
            <a:off x="9645366" y="4662965"/>
            <a:ext cx="0" cy="30173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3D583C0-D1A7-409C-94E4-2394D54455B1}"/>
              </a:ext>
              <a:ext uri="{C183D7F6-B498-43B3-948B-1728B52AA6E4}">
                <adec:decorative xmlns:adec="http://schemas.microsoft.com/office/drawing/2017/decorative" val="1"/>
              </a:ext>
            </a:extLst>
          </p:cNvPr>
          <p:cNvCxnSpPr>
            <a:cxnSpLocks/>
          </p:cNvCxnSpPr>
          <p:nvPr/>
        </p:nvCxnSpPr>
        <p:spPr>
          <a:xfrm>
            <a:off x="7230856" y="2851644"/>
            <a:ext cx="0" cy="27839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05103462-3BCF-43F6-988A-AB442DCC4B5B}"/>
              </a:ext>
              <a:ext uri="{C183D7F6-B498-43B3-948B-1728B52AA6E4}">
                <adec:decorative xmlns:adec="http://schemas.microsoft.com/office/drawing/2017/decorative" val="1"/>
              </a:ext>
            </a:extLst>
          </p:cNvPr>
          <p:cNvGrpSpPr/>
          <p:nvPr/>
        </p:nvGrpSpPr>
        <p:grpSpPr>
          <a:xfrm>
            <a:off x="6457628" y="3717306"/>
            <a:ext cx="786824" cy="490349"/>
            <a:chOff x="8016321" y="2565874"/>
            <a:chExt cx="1013530" cy="490349"/>
          </a:xfrm>
        </p:grpSpPr>
        <p:cxnSp>
          <p:nvCxnSpPr>
            <p:cNvPr id="51" name="Straight Arrow Connector 50">
              <a:extLst>
                <a:ext uri="{FF2B5EF4-FFF2-40B4-BE49-F238E27FC236}">
                  <a16:creationId xmlns:a16="http://schemas.microsoft.com/office/drawing/2014/main" id="{E204976A-0EAC-4D0F-BDB0-913EFB068FA0}"/>
                </a:ext>
              </a:extLst>
            </p:cNvPr>
            <p:cNvCxnSpPr>
              <a:cxnSpLocks/>
            </p:cNvCxnSpPr>
            <p:nvPr/>
          </p:nvCxnSpPr>
          <p:spPr>
            <a:xfrm>
              <a:off x="9029851" y="2565874"/>
              <a:ext cx="0" cy="19902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Rectangle 2">
              <a:extLst>
                <a:ext uri="{FF2B5EF4-FFF2-40B4-BE49-F238E27FC236}">
                  <a16:creationId xmlns:a16="http://schemas.microsoft.com/office/drawing/2014/main" id="{3848519B-56CF-4F1F-ADEE-2229C819FD0F}"/>
                </a:ext>
              </a:extLst>
            </p:cNvPr>
            <p:cNvSpPr/>
            <p:nvPr/>
          </p:nvSpPr>
          <p:spPr>
            <a:xfrm>
              <a:off x="8016321" y="2755066"/>
              <a:ext cx="1013530"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54" name="Straight Arrow Connector 53">
            <a:extLst>
              <a:ext uri="{FF2B5EF4-FFF2-40B4-BE49-F238E27FC236}">
                <a16:creationId xmlns:a16="http://schemas.microsoft.com/office/drawing/2014/main" id="{3ABD19E6-7AE4-4385-A18B-267A3985C417}"/>
              </a:ext>
              <a:ext uri="{C183D7F6-B498-43B3-948B-1728B52AA6E4}">
                <adec:decorative xmlns:adec="http://schemas.microsoft.com/office/drawing/2017/decorative" val="1"/>
              </a:ext>
            </a:extLst>
          </p:cNvPr>
          <p:cNvCxnSpPr>
            <a:cxnSpLocks/>
          </p:cNvCxnSpPr>
          <p:nvPr/>
        </p:nvCxnSpPr>
        <p:spPr>
          <a:xfrm>
            <a:off x="8021209" y="4678658"/>
            <a:ext cx="0" cy="27839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7F0932F-D158-498E-B447-C639F156ACCF}"/>
              </a:ext>
              <a:ext uri="{C183D7F6-B498-43B3-948B-1728B52AA6E4}">
                <adec:decorative xmlns:adec="http://schemas.microsoft.com/office/drawing/2017/decorative" val="1"/>
              </a:ext>
            </a:extLst>
          </p:cNvPr>
          <p:cNvCxnSpPr>
            <a:cxnSpLocks/>
          </p:cNvCxnSpPr>
          <p:nvPr/>
        </p:nvCxnSpPr>
        <p:spPr>
          <a:xfrm>
            <a:off x="6457629" y="4671650"/>
            <a:ext cx="0" cy="27839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CA5C3FA6-FC18-42D8-A58F-8797239AFA34}"/>
              </a:ext>
              <a:ext uri="{C183D7F6-B498-43B3-948B-1728B52AA6E4}">
                <adec:decorative xmlns:adec="http://schemas.microsoft.com/office/drawing/2017/decorative" val="1"/>
              </a:ext>
            </a:extLst>
          </p:cNvPr>
          <p:cNvSpPr txBox="1"/>
          <p:nvPr/>
        </p:nvSpPr>
        <p:spPr>
          <a:xfrm>
            <a:off x="5893109" y="4215234"/>
            <a:ext cx="1127523" cy="470158"/>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PASP</a:t>
            </a:r>
          </a:p>
          <a:p>
            <a:r>
              <a:rPr lang="en-US" dirty="0"/>
              <a:t>&gt;50mm HG</a:t>
            </a:r>
          </a:p>
        </p:txBody>
      </p:sp>
      <p:sp>
        <p:nvSpPr>
          <p:cNvPr id="49" name="TextBox 48">
            <a:extLst>
              <a:ext uri="{FF2B5EF4-FFF2-40B4-BE49-F238E27FC236}">
                <a16:creationId xmlns:a16="http://schemas.microsoft.com/office/drawing/2014/main" id="{652D3979-1FFE-435A-92F1-F58E4BD5CD9D}"/>
              </a:ext>
              <a:ext uri="{C183D7F6-B498-43B3-948B-1728B52AA6E4}">
                <adec:decorative xmlns:adec="http://schemas.microsoft.com/office/drawing/2017/decorative" val="1"/>
              </a:ext>
            </a:extLst>
          </p:cNvPr>
          <p:cNvSpPr txBox="1"/>
          <p:nvPr/>
        </p:nvSpPr>
        <p:spPr>
          <a:xfrm>
            <a:off x="7508320" y="4215234"/>
            <a:ext cx="1025180" cy="470158"/>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New AF</a:t>
            </a:r>
          </a:p>
        </p:txBody>
      </p:sp>
      <p:sp>
        <p:nvSpPr>
          <p:cNvPr id="20" name="Rectangle Container">
            <a:extLst>
              <a:ext uri="{FF2B5EF4-FFF2-40B4-BE49-F238E27FC236}">
                <a16:creationId xmlns:a16="http://schemas.microsoft.com/office/drawing/2014/main" id="{B7E1C503-B207-4963-B886-7BBA7DAD316E}"/>
              </a:ext>
              <a:ext uri="{C183D7F6-B498-43B3-948B-1728B52AA6E4}">
                <adec:decorative xmlns:adec="http://schemas.microsoft.com/office/drawing/2017/decorative" val="1"/>
              </a:ext>
            </a:extLst>
          </p:cNvPr>
          <p:cNvSpPr/>
          <p:nvPr/>
        </p:nvSpPr>
        <p:spPr>
          <a:xfrm>
            <a:off x="4704847" y="1158082"/>
            <a:ext cx="4387273" cy="318021"/>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Rheumatic Mitral Stenosis</a:t>
            </a:r>
          </a:p>
        </p:txBody>
      </p:sp>
      <p:sp>
        <p:nvSpPr>
          <p:cNvPr id="46" name="TextBox 45">
            <a:extLst>
              <a:ext uri="{FF2B5EF4-FFF2-40B4-BE49-F238E27FC236}">
                <a16:creationId xmlns:a16="http://schemas.microsoft.com/office/drawing/2014/main" id="{75ACF5B5-B5DE-4BA2-9D81-617FBF412463}"/>
              </a:ext>
              <a:ext uri="{C183D7F6-B498-43B3-948B-1728B52AA6E4}">
                <adec:decorative xmlns:adec="http://schemas.microsoft.com/office/drawing/2017/decorative" val="1"/>
              </a:ext>
            </a:extLst>
          </p:cNvPr>
          <p:cNvSpPr txBox="1"/>
          <p:nvPr/>
        </p:nvSpPr>
        <p:spPr>
          <a:xfrm>
            <a:off x="6560651" y="3132302"/>
            <a:ext cx="1352087" cy="56276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Pliable valve</a:t>
            </a:r>
          </a:p>
          <a:p>
            <a:r>
              <a:rPr lang="en-US" sz="1200" b="1" dirty="0">
                <a:latin typeface="Lub Dub Condensed" panose="020B0506030403020204" pitchFamily="34" charset="0"/>
              </a:rPr>
              <a:t>No clot</a:t>
            </a:r>
          </a:p>
          <a:p>
            <a:r>
              <a:rPr lang="en-US" sz="1200" b="1" dirty="0">
                <a:latin typeface="Lub Dub Condensed" panose="020B0506030403020204" pitchFamily="34" charset="0"/>
              </a:rPr>
              <a:t>&lt;2+MR</a:t>
            </a:r>
          </a:p>
        </p:txBody>
      </p:sp>
      <p:cxnSp>
        <p:nvCxnSpPr>
          <p:cNvPr id="59" name="Straight Arrow Connector 58">
            <a:extLst>
              <a:ext uri="{FF2B5EF4-FFF2-40B4-BE49-F238E27FC236}">
                <a16:creationId xmlns:a16="http://schemas.microsoft.com/office/drawing/2014/main" id="{2BF351FF-6ADA-4255-B404-D1C8C7AF26BA}"/>
              </a:ext>
              <a:ext uri="{C183D7F6-B498-43B3-948B-1728B52AA6E4}">
                <adec:decorative xmlns:adec="http://schemas.microsoft.com/office/drawing/2017/decorative" val="1"/>
              </a:ext>
            </a:extLst>
          </p:cNvPr>
          <p:cNvCxnSpPr>
            <a:cxnSpLocks/>
          </p:cNvCxnSpPr>
          <p:nvPr/>
        </p:nvCxnSpPr>
        <p:spPr>
          <a:xfrm>
            <a:off x="1697342" y="2891534"/>
            <a:ext cx="0" cy="27839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77B1C73-968F-4E2B-BD9E-73883C2E08AF}"/>
              </a:ext>
              <a:ext uri="{C183D7F6-B498-43B3-948B-1728B52AA6E4}">
                <adec:decorative xmlns:adec="http://schemas.microsoft.com/office/drawing/2017/decorative" val="1"/>
              </a:ext>
            </a:extLst>
          </p:cNvPr>
          <p:cNvSpPr txBox="1"/>
          <p:nvPr/>
        </p:nvSpPr>
        <p:spPr>
          <a:xfrm>
            <a:off x="1027137" y="3182110"/>
            <a:ext cx="1352087" cy="56276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Pliable valve</a:t>
            </a:r>
          </a:p>
          <a:p>
            <a:r>
              <a:rPr lang="en-US" sz="1200" b="1" dirty="0">
                <a:latin typeface="Lub Dub Condensed" panose="020B0506030403020204" pitchFamily="34" charset="0"/>
              </a:rPr>
              <a:t>No clot</a:t>
            </a:r>
          </a:p>
          <a:p>
            <a:r>
              <a:rPr lang="en-US" sz="1200" b="1" dirty="0">
                <a:latin typeface="Lub Dub Condensed" panose="020B0506030403020204" pitchFamily="34" charset="0"/>
              </a:rPr>
              <a:t>&lt;2+MR</a:t>
            </a:r>
          </a:p>
        </p:txBody>
      </p:sp>
      <p:cxnSp>
        <p:nvCxnSpPr>
          <p:cNvPr id="68" name="Straight Arrow Connector 67">
            <a:extLst>
              <a:ext uri="{FF2B5EF4-FFF2-40B4-BE49-F238E27FC236}">
                <a16:creationId xmlns:a16="http://schemas.microsoft.com/office/drawing/2014/main" id="{E5EF650D-5640-4CC2-BC93-C9AFB1962406}"/>
              </a:ext>
              <a:ext uri="{C183D7F6-B498-43B3-948B-1728B52AA6E4}">
                <adec:decorative xmlns:adec="http://schemas.microsoft.com/office/drawing/2017/decorative" val="1"/>
              </a:ext>
            </a:extLst>
          </p:cNvPr>
          <p:cNvCxnSpPr>
            <a:cxnSpLocks/>
          </p:cNvCxnSpPr>
          <p:nvPr/>
        </p:nvCxnSpPr>
        <p:spPr>
          <a:xfrm>
            <a:off x="1697342" y="3748181"/>
            <a:ext cx="0" cy="12018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4DF4EDE-8816-4F02-A403-38F93217B054}"/>
              </a:ext>
              <a:ext uri="{C183D7F6-B498-43B3-948B-1728B52AA6E4}">
                <adec:decorative xmlns:adec="http://schemas.microsoft.com/office/drawing/2017/decorative" val="1"/>
              </a:ext>
            </a:extLst>
          </p:cNvPr>
          <p:cNvSpPr txBox="1"/>
          <p:nvPr/>
        </p:nvSpPr>
        <p:spPr>
          <a:xfrm>
            <a:off x="8858340" y="4123551"/>
            <a:ext cx="1543960" cy="56276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350">
                <a:solidFill>
                  <a:srgbClr val="292929"/>
                </a:solidFill>
                <a:latin typeface="Lub Dub Bold" panose="020B0803030403020204" pitchFamily="34" charset="0"/>
                <a:cs typeface="Lato"/>
              </a:defRPr>
            </a:lvl1pPr>
          </a:lstStyle>
          <a:p>
            <a:r>
              <a:rPr lang="en-US" sz="1200" b="1" dirty="0">
                <a:latin typeface="Lub Dub Condensed" panose="020B0506030403020204" pitchFamily="34" charset="0"/>
              </a:rPr>
              <a:t>Pliable valve</a:t>
            </a:r>
          </a:p>
          <a:p>
            <a:r>
              <a:rPr lang="en-US" sz="1200" b="1" dirty="0">
                <a:latin typeface="Lub Dub Condensed" panose="020B0506030403020204" pitchFamily="34" charset="0"/>
              </a:rPr>
              <a:t>No clot</a:t>
            </a:r>
          </a:p>
          <a:p>
            <a:r>
              <a:rPr lang="en-US" sz="1200" b="1" dirty="0">
                <a:latin typeface="Lub Dub Condensed" panose="020B0506030403020204" pitchFamily="34" charset="0"/>
              </a:rPr>
              <a:t>&lt;2+MR</a:t>
            </a:r>
          </a:p>
        </p:txBody>
      </p:sp>
      <p:grpSp>
        <p:nvGrpSpPr>
          <p:cNvPr id="76" name="Group 75">
            <a:extLst>
              <a:ext uri="{FF2B5EF4-FFF2-40B4-BE49-F238E27FC236}">
                <a16:creationId xmlns:a16="http://schemas.microsoft.com/office/drawing/2014/main" id="{DB057410-637C-40B7-AF02-AAA7310451E8}"/>
              </a:ext>
              <a:ext uri="{C183D7F6-B498-43B3-948B-1728B52AA6E4}">
                <adec:decorative xmlns:adec="http://schemas.microsoft.com/office/drawing/2017/decorative" val="1"/>
              </a:ext>
            </a:extLst>
          </p:cNvPr>
          <p:cNvGrpSpPr/>
          <p:nvPr/>
        </p:nvGrpSpPr>
        <p:grpSpPr>
          <a:xfrm>
            <a:off x="3045931" y="4493685"/>
            <a:ext cx="1935652" cy="456357"/>
            <a:chOff x="2161311" y="3571913"/>
            <a:chExt cx="2000526" cy="456357"/>
          </a:xfrm>
        </p:grpSpPr>
        <p:cxnSp>
          <p:nvCxnSpPr>
            <p:cNvPr id="77" name="Straight Arrow Connector 76">
              <a:extLst>
                <a:ext uri="{FF2B5EF4-FFF2-40B4-BE49-F238E27FC236}">
                  <a16:creationId xmlns:a16="http://schemas.microsoft.com/office/drawing/2014/main" id="{5C711FD7-F68D-4FB0-905B-D707DAD801A4}"/>
                </a:ext>
              </a:extLst>
            </p:cNvPr>
            <p:cNvCxnSpPr>
              <a:cxnSpLocks/>
            </p:cNvCxnSpPr>
            <p:nvPr/>
          </p:nvCxnSpPr>
          <p:spPr>
            <a:xfrm>
              <a:off x="3146199" y="3571913"/>
              <a:ext cx="0" cy="23558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Rectangle 2">
              <a:extLst>
                <a:ext uri="{FF2B5EF4-FFF2-40B4-BE49-F238E27FC236}">
                  <a16:creationId xmlns:a16="http://schemas.microsoft.com/office/drawing/2014/main" id="{C3F58F30-8639-40EA-A320-C076A7BA53A5}"/>
                </a:ext>
              </a:extLst>
            </p:cNvPr>
            <p:cNvSpPr/>
            <p:nvPr/>
          </p:nvSpPr>
          <p:spPr>
            <a:xfrm>
              <a:off x="2161311" y="3807501"/>
              <a:ext cx="2000526" cy="22076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81" name="TextBox 80">
            <a:extLst>
              <a:ext uri="{FF2B5EF4-FFF2-40B4-BE49-F238E27FC236}">
                <a16:creationId xmlns:a16="http://schemas.microsoft.com/office/drawing/2014/main" id="{D8FDE143-6ABB-42B5-B185-3F191A69DA05}"/>
              </a:ext>
              <a:ext uri="{C183D7F6-B498-43B3-948B-1728B52AA6E4}">
                <adec:decorative xmlns:adec="http://schemas.microsoft.com/office/drawing/2017/decorative" val="1"/>
              </a:ext>
            </a:extLst>
          </p:cNvPr>
          <p:cNvSpPr txBox="1"/>
          <p:nvPr/>
        </p:nvSpPr>
        <p:spPr>
          <a:xfrm>
            <a:off x="3385800" y="3252114"/>
            <a:ext cx="1226161" cy="424733"/>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Severe symptoms</a:t>
            </a:r>
          </a:p>
          <a:p>
            <a:r>
              <a:rPr lang="en-US" dirty="0"/>
              <a:t>NYHA III-IV</a:t>
            </a:r>
          </a:p>
        </p:txBody>
      </p:sp>
      <p:sp>
        <p:nvSpPr>
          <p:cNvPr id="82" name="TextBox 81">
            <a:extLst>
              <a:ext uri="{FF2B5EF4-FFF2-40B4-BE49-F238E27FC236}">
                <a16:creationId xmlns:a16="http://schemas.microsoft.com/office/drawing/2014/main" id="{686667D3-096A-4453-9861-BC82564E26B4}"/>
              </a:ext>
              <a:ext uri="{C183D7F6-B498-43B3-948B-1728B52AA6E4}">
                <adec:decorative xmlns:adec="http://schemas.microsoft.com/office/drawing/2017/decorative" val="1"/>
              </a:ext>
            </a:extLst>
          </p:cNvPr>
          <p:cNvSpPr txBox="1"/>
          <p:nvPr/>
        </p:nvSpPr>
        <p:spPr>
          <a:xfrm>
            <a:off x="3385800" y="4074981"/>
            <a:ext cx="1226160" cy="42473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cs typeface="Lato"/>
              </a:defRPr>
            </a:lvl1pPr>
          </a:lstStyle>
          <a:p>
            <a:r>
              <a:rPr lang="en-US" dirty="0"/>
              <a:t>Surgical</a:t>
            </a:r>
          </a:p>
          <a:p>
            <a:r>
              <a:rPr lang="en-US" dirty="0"/>
              <a:t>candidate</a:t>
            </a:r>
          </a:p>
        </p:txBody>
      </p:sp>
      <p:cxnSp>
        <p:nvCxnSpPr>
          <p:cNvPr id="85" name="Straight Arrow Connector 84">
            <a:extLst>
              <a:ext uri="{FF2B5EF4-FFF2-40B4-BE49-F238E27FC236}">
                <a16:creationId xmlns:a16="http://schemas.microsoft.com/office/drawing/2014/main" id="{52D8CEEF-8AFC-4C99-81E4-E622C3B627F9}"/>
              </a:ext>
              <a:ext uri="{C183D7F6-B498-43B3-948B-1728B52AA6E4}">
                <adec:decorative xmlns:adec="http://schemas.microsoft.com/office/drawing/2017/decorative" val="1"/>
              </a:ext>
            </a:extLst>
          </p:cNvPr>
          <p:cNvCxnSpPr>
            <a:cxnSpLocks/>
          </p:cNvCxnSpPr>
          <p:nvPr/>
        </p:nvCxnSpPr>
        <p:spPr>
          <a:xfrm>
            <a:off x="3998880" y="3695069"/>
            <a:ext cx="1" cy="3620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Rectangle Container">
            <a:extLst>
              <a:ext uri="{FF2B5EF4-FFF2-40B4-BE49-F238E27FC236}">
                <a16:creationId xmlns:a16="http://schemas.microsoft.com/office/drawing/2014/main" id="{EA5F380D-2FA0-4C46-BBF5-EFF3DE90730B}"/>
              </a:ext>
              <a:ext uri="{C183D7F6-B498-43B3-948B-1728B52AA6E4}">
                <adec:decorative xmlns:adec="http://schemas.microsoft.com/office/drawing/2017/decorative" val="1"/>
              </a:ext>
            </a:extLst>
          </p:cNvPr>
          <p:cNvSpPr/>
          <p:nvPr/>
        </p:nvSpPr>
        <p:spPr>
          <a:xfrm>
            <a:off x="1465053" y="3870740"/>
            <a:ext cx="464578"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cxnSp>
        <p:nvCxnSpPr>
          <p:cNvPr id="90" name="Straight Arrow Connector 89">
            <a:extLst>
              <a:ext uri="{FF2B5EF4-FFF2-40B4-BE49-F238E27FC236}">
                <a16:creationId xmlns:a16="http://schemas.microsoft.com/office/drawing/2014/main" id="{F594A0BA-4C83-40C7-B3AE-4472AC75333B}"/>
              </a:ext>
              <a:ext uri="{C183D7F6-B498-43B3-948B-1728B52AA6E4}">
                <adec:decorative xmlns:adec="http://schemas.microsoft.com/office/drawing/2017/decorative" val="1"/>
              </a:ext>
            </a:extLst>
          </p:cNvPr>
          <p:cNvCxnSpPr>
            <a:cxnSpLocks/>
            <a:stCxn id="67" idx="3"/>
            <a:endCxn id="81" idx="1"/>
          </p:cNvCxnSpPr>
          <p:nvPr/>
        </p:nvCxnSpPr>
        <p:spPr>
          <a:xfrm>
            <a:off x="2379224" y="3463494"/>
            <a:ext cx="1006576" cy="9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Rectangle Container">
            <a:extLst>
              <a:ext uri="{FF2B5EF4-FFF2-40B4-BE49-F238E27FC236}">
                <a16:creationId xmlns:a16="http://schemas.microsoft.com/office/drawing/2014/main" id="{6299AB01-D04D-4E21-9BB0-4C3BA6B95B3E}"/>
              </a:ext>
              <a:ext uri="{C183D7F6-B498-43B3-948B-1728B52AA6E4}">
                <adec:decorative xmlns:adec="http://schemas.microsoft.com/office/drawing/2017/decorative" val="1"/>
              </a:ext>
            </a:extLst>
          </p:cNvPr>
          <p:cNvSpPr/>
          <p:nvPr/>
        </p:nvSpPr>
        <p:spPr>
          <a:xfrm>
            <a:off x="2527726" y="3310198"/>
            <a:ext cx="464578"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0" name="Rectangle Container">
            <a:extLst>
              <a:ext uri="{FF2B5EF4-FFF2-40B4-BE49-F238E27FC236}">
                <a16:creationId xmlns:a16="http://schemas.microsoft.com/office/drawing/2014/main" id="{50FE71FB-6868-4B83-A254-B4103405B78E}"/>
              </a:ext>
              <a:ext uri="{C183D7F6-B498-43B3-948B-1728B52AA6E4}">
                <adec:decorative xmlns:adec="http://schemas.microsoft.com/office/drawing/2017/decorative" val="1"/>
              </a:ext>
            </a:extLst>
          </p:cNvPr>
          <p:cNvSpPr/>
          <p:nvPr/>
        </p:nvSpPr>
        <p:spPr>
          <a:xfrm>
            <a:off x="3238516" y="1606185"/>
            <a:ext cx="1924944" cy="468986"/>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Severe MS</a:t>
            </a:r>
          </a:p>
          <a:p>
            <a:pPr algn="ctr" hangingPunct="0">
              <a:lnSpc>
                <a:spcPct val="90000"/>
              </a:lnSpc>
            </a:pPr>
            <a:r>
              <a:rPr lang="en-US" sz="1350" dirty="0">
                <a:solidFill>
                  <a:schemeClr val="bg1"/>
                </a:solidFill>
                <a:latin typeface="Lub Dub Bold" panose="020B0803030403020204" pitchFamily="34" charset="0"/>
                <a:cs typeface="Lato"/>
              </a:rPr>
              <a:t>MVA &lt;1.5cm</a:t>
            </a:r>
            <a:r>
              <a:rPr lang="en-US" sz="1350" baseline="30000" dirty="0">
                <a:solidFill>
                  <a:schemeClr val="bg1"/>
                </a:solidFill>
                <a:latin typeface="Lub Dub Bold" panose="020B0803030403020204" pitchFamily="34" charset="0"/>
                <a:cs typeface="Lato"/>
              </a:rPr>
              <a:t>2</a:t>
            </a:r>
          </a:p>
        </p:txBody>
      </p:sp>
      <p:sp>
        <p:nvSpPr>
          <p:cNvPr id="58" name="Rectangle Container">
            <a:extLst>
              <a:ext uri="{FF2B5EF4-FFF2-40B4-BE49-F238E27FC236}">
                <a16:creationId xmlns:a16="http://schemas.microsoft.com/office/drawing/2014/main" id="{743A3623-3E64-4906-9A13-372CA481A86B}"/>
              </a:ext>
              <a:ext uri="{C183D7F6-B498-43B3-948B-1728B52AA6E4}">
                <adec:decorative xmlns:adec="http://schemas.microsoft.com/office/drawing/2017/decorative" val="1"/>
              </a:ext>
            </a:extLst>
          </p:cNvPr>
          <p:cNvSpPr/>
          <p:nvPr/>
        </p:nvSpPr>
        <p:spPr>
          <a:xfrm>
            <a:off x="3294216" y="4569900"/>
            <a:ext cx="464578"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60" name="Rectangle Container">
            <a:extLst>
              <a:ext uri="{FF2B5EF4-FFF2-40B4-BE49-F238E27FC236}">
                <a16:creationId xmlns:a16="http://schemas.microsoft.com/office/drawing/2014/main" id="{B83661BE-A48E-4FA0-BB3A-DE3126C63097}"/>
              </a:ext>
              <a:ext uri="{C183D7F6-B498-43B3-948B-1728B52AA6E4}">
                <adec:decorative xmlns:adec="http://schemas.microsoft.com/office/drawing/2017/decorative" val="1"/>
              </a:ext>
            </a:extLst>
          </p:cNvPr>
          <p:cNvSpPr/>
          <p:nvPr/>
        </p:nvSpPr>
        <p:spPr>
          <a:xfrm>
            <a:off x="4238969" y="4569900"/>
            <a:ext cx="464578"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61" name="Rectangle 2">
            <a:extLst>
              <a:ext uri="{FF2B5EF4-FFF2-40B4-BE49-F238E27FC236}">
                <a16:creationId xmlns:a16="http://schemas.microsoft.com/office/drawing/2014/main" id="{8EF7992B-C0C3-402C-A34E-D504B4096951}"/>
              </a:ext>
              <a:ext uri="{C183D7F6-B498-43B3-948B-1728B52AA6E4}">
                <adec:decorative xmlns:adec="http://schemas.microsoft.com/office/drawing/2017/decorative" val="1"/>
              </a:ext>
            </a:extLst>
          </p:cNvPr>
          <p:cNvSpPr/>
          <p:nvPr/>
        </p:nvSpPr>
        <p:spPr>
          <a:xfrm flipH="1">
            <a:off x="7244452" y="3906498"/>
            <a:ext cx="776753"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98451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right)">
                                      <p:cBhvr>
                                        <p:cTn id="28" dur="500"/>
                                        <p:tgtEl>
                                          <p:spTgt spid="2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up)">
                                      <p:cBhvr>
                                        <p:cTn id="36" dur="500"/>
                                        <p:tgtEl>
                                          <p:spTgt spid="59"/>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childTnLst>
                                </p:cTn>
                              </p:par>
                            </p:childTnLst>
                          </p:cTn>
                        </p:par>
                        <p:par>
                          <p:cTn id="41" fill="hold">
                            <p:stCondLst>
                              <p:cond delay="2000"/>
                            </p:stCondLst>
                            <p:childTnLst>
                              <p:par>
                                <p:cTn id="42" presetID="22" presetClass="entr" presetSubtype="1" fill="hold" nodeType="after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wipe(up)">
                                      <p:cBhvr>
                                        <p:cTn id="44" dur="500"/>
                                        <p:tgtEl>
                                          <p:spTgt spid="6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500"/>
                                        <p:tgtEl>
                                          <p:spTgt spid="88"/>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500"/>
                                        <p:tgtEl>
                                          <p:spTgt spid="89"/>
                                        </p:tgtEl>
                                      </p:cBhvr>
                                    </p:animEffect>
                                  </p:childTnLst>
                                </p:cTn>
                              </p:par>
                              <p:par>
                                <p:cTn id="56" presetID="22" presetClass="entr" presetSubtype="8" fill="hold" nodeType="with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wipe(left)">
                                      <p:cBhvr>
                                        <p:cTn id="58" dur="500"/>
                                        <p:tgtEl>
                                          <p:spTgt spid="90"/>
                                        </p:tgtEl>
                                      </p:cBhvr>
                                    </p:animEffect>
                                  </p:childTnLst>
                                </p:cTn>
                              </p:par>
                            </p:childTnLst>
                          </p:cTn>
                        </p:par>
                        <p:par>
                          <p:cTn id="59" fill="hold">
                            <p:stCondLst>
                              <p:cond delay="3500"/>
                            </p:stCondLst>
                            <p:childTnLst>
                              <p:par>
                                <p:cTn id="60" presetID="10" presetClass="entr" presetSubtype="0" fill="hold" grpId="0" nodeType="after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fade">
                                      <p:cBhvr>
                                        <p:cTn id="62" dur="500"/>
                                        <p:tgtEl>
                                          <p:spTgt spid="81"/>
                                        </p:tgtEl>
                                      </p:cBhvr>
                                    </p:animEffect>
                                  </p:childTnLst>
                                </p:cTn>
                              </p:par>
                            </p:childTnLst>
                          </p:cTn>
                        </p:par>
                        <p:par>
                          <p:cTn id="63" fill="hold">
                            <p:stCondLst>
                              <p:cond delay="4000"/>
                            </p:stCondLst>
                            <p:childTnLst>
                              <p:par>
                                <p:cTn id="64" presetID="22" presetClass="entr" presetSubtype="1" fill="hold" nodeType="after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up)">
                                      <p:cBhvr>
                                        <p:cTn id="66" dur="500"/>
                                        <p:tgtEl>
                                          <p:spTgt spid="85"/>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fade">
                                      <p:cBhvr>
                                        <p:cTn id="70" dur="500"/>
                                        <p:tgtEl>
                                          <p:spTgt spid="82"/>
                                        </p:tgtEl>
                                      </p:cBhvr>
                                    </p:animEffect>
                                  </p:childTnLst>
                                </p:cTn>
                              </p:par>
                            </p:childTnLst>
                          </p:cTn>
                        </p:par>
                        <p:par>
                          <p:cTn id="71" fill="hold">
                            <p:stCondLst>
                              <p:cond delay="5000"/>
                            </p:stCondLst>
                            <p:childTnLst>
                              <p:par>
                                <p:cTn id="72" presetID="22" presetClass="entr" presetSubtype="1"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Effect transition="in" filter="wipe(up)">
                                      <p:cBhvr>
                                        <p:cTn id="74" dur="500"/>
                                        <p:tgtEl>
                                          <p:spTgt spid="7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500"/>
                                        <p:tgtEl>
                                          <p:spTgt spid="5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fade">
                                      <p:cBhvr>
                                        <p:cTn id="80" dur="500"/>
                                        <p:tgtEl>
                                          <p:spTgt spid="60"/>
                                        </p:tgtEl>
                                      </p:cBhvr>
                                    </p:animEffect>
                                  </p:childTnLst>
                                </p:cTn>
                              </p:par>
                            </p:childTnLst>
                          </p:cTn>
                        </p:par>
                        <p:par>
                          <p:cTn id="81" fill="hold">
                            <p:stCondLst>
                              <p:cond delay="5500"/>
                            </p:stCondLst>
                            <p:childTnLst>
                              <p:par>
                                <p:cTn id="82" presetID="10" presetClass="entr" presetSubtype="0" fill="hold" grpId="0" nodeType="after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left)">
                                      <p:cBhvr>
                                        <p:cTn id="92" dur="500"/>
                                        <p:tgtEl>
                                          <p:spTgt spid="25"/>
                                        </p:tgtEl>
                                      </p:cBhvr>
                                    </p:animEffect>
                                  </p:child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500"/>
                                        <p:tgtEl>
                                          <p:spTgt spid="27"/>
                                        </p:tgtEl>
                                      </p:cBhvr>
                                    </p:animEffect>
                                  </p:childTnLst>
                                </p:cTn>
                              </p:par>
                            </p:childTnLst>
                          </p:cTn>
                        </p:par>
                        <p:par>
                          <p:cTn id="97" fill="hold">
                            <p:stCondLst>
                              <p:cond delay="1000"/>
                            </p:stCondLst>
                            <p:childTnLst>
                              <p:par>
                                <p:cTn id="98" presetID="22" presetClass="entr" presetSubtype="1"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wipe(up)">
                                      <p:cBhvr>
                                        <p:cTn id="100" dur="500"/>
                                        <p:tgtEl>
                                          <p:spTgt spid="47"/>
                                        </p:tgtEl>
                                      </p:cBhvr>
                                    </p:animEffect>
                                  </p:childTnLst>
                                </p:cTn>
                              </p:par>
                            </p:childTnLst>
                          </p:cTn>
                        </p:par>
                        <p:par>
                          <p:cTn id="101" fill="hold">
                            <p:stCondLst>
                              <p:cond delay="1500"/>
                            </p:stCondLst>
                            <p:childTnLst>
                              <p:par>
                                <p:cTn id="102" presetID="10" presetClass="entr" presetSubtype="0"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500"/>
                                        <p:tgtEl>
                                          <p:spTgt spid="46"/>
                                        </p:tgtEl>
                                      </p:cBhvr>
                                    </p:animEffect>
                                  </p:childTnLst>
                                </p:cTn>
                              </p:par>
                            </p:childTnLst>
                          </p:cTn>
                        </p:par>
                        <p:par>
                          <p:cTn id="105" fill="hold">
                            <p:stCondLst>
                              <p:cond delay="2000"/>
                            </p:stCondLst>
                            <p:childTnLst>
                              <p:par>
                                <p:cTn id="106" presetID="22" presetClass="entr" presetSubtype="1" fill="hold"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wipe(up)">
                                      <p:cBhvr>
                                        <p:cTn id="108" dur="500"/>
                                        <p:tgtEl>
                                          <p:spTgt spid="50"/>
                                        </p:tgtEl>
                                      </p:cBhvr>
                                    </p:animEffect>
                                  </p:childTnLst>
                                </p:cTn>
                              </p:par>
                            </p:childTnLst>
                          </p:cTn>
                        </p:par>
                        <p:par>
                          <p:cTn id="109" fill="hold">
                            <p:stCondLst>
                              <p:cond delay="2500"/>
                            </p:stCondLst>
                            <p:childTnLst>
                              <p:par>
                                <p:cTn id="110" presetID="10" presetClass="entr" presetSubtype="0"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500"/>
                                        <p:tgtEl>
                                          <p:spTgt spid="48"/>
                                        </p:tgtEl>
                                      </p:cBhvr>
                                    </p:animEffect>
                                  </p:childTnLst>
                                </p:cTn>
                              </p:par>
                            </p:childTnLst>
                          </p:cTn>
                        </p:par>
                        <p:par>
                          <p:cTn id="113" fill="hold">
                            <p:stCondLst>
                              <p:cond delay="3000"/>
                            </p:stCondLst>
                            <p:childTnLst>
                              <p:par>
                                <p:cTn id="114" presetID="22" presetClass="entr" presetSubtype="1" fill="hold" nodeType="after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wipe(up)">
                                      <p:cBhvr>
                                        <p:cTn id="116" dur="500"/>
                                        <p:tgtEl>
                                          <p:spTgt spid="55"/>
                                        </p:tgtEl>
                                      </p:cBhvr>
                                    </p:animEffect>
                                  </p:childTnLst>
                                </p:cTn>
                              </p:par>
                            </p:childTnLst>
                          </p:cTn>
                        </p:par>
                        <p:par>
                          <p:cTn id="117" fill="hold">
                            <p:stCondLst>
                              <p:cond delay="3500"/>
                            </p:stCondLst>
                            <p:childTnLst>
                              <p:par>
                                <p:cTn id="118" presetID="10" presetClass="entr" presetSubtype="0"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fade">
                                      <p:cBhvr>
                                        <p:cTn id="120" dur="500"/>
                                        <p:tgtEl>
                                          <p:spTgt spid="30"/>
                                        </p:tgtEl>
                                      </p:cBhvr>
                                    </p:animEffect>
                                  </p:childTnLst>
                                </p:cTn>
                              </p:par>
                            </p:childTnLst>
                          </p:cTn>
                        </p:par>
                        <p:par>
                          <p:cTn id="121" fill="hold">
                            <p:stCondLst>
                              <p:cond delay="4000"/>
                            </p:stCondLst>
                            <p:childTnLst>
                              <p:par>
                                <p:cTn id="122" presetID="22" presetClass="entr" presetSubtype="1" fill="hold" grpId="0" nodeType="afterEffect">
                                  <p:stCondLst>
                                    <p:cond delay="0"/>
                                  </p:stCondLst>
                                  <p:childTnLst>
                                    <p:set>
                                      <p:cBhvr>
                                        <p:cTn id="123" dur="1" fill="hold">
                                          <p:stCondLst>
                                            <p:cond delay="0"/>
                                          </p:stCondLst>
                                        </p:cTn>
                                        <p:tgtEl>
                                          <p:spTgt spid="61"/>
                                        </p:tgtEl>
                                        <p:attrNameLst>
                                          <p:attrName>style.visibility</p:attrName>
                                        </p:attrNameLst>
                                      </p:cBhvr>
                                      <p:to>
                                        <p:strVal val="visible"/>
                                      </p:to>
                                    </p:set>
                                    <p:animEffect transition="in" filter="wipe(up)">
                                      <p:cBhvr>
                                        <p:cTn id="124" dur="500"/>
                                        <p:tgtEl>
                                          <p:spTgt spid="61"/>
                                        </p:tgtEl>
                                      </p:cBhvr>
                                    </p:animEffect>
                                  </p:childTnLst>
                                </p:cTn>
                              </p:par>
                            </p:childTnLst>
                          </p:cTn>
                        </p:par>
                        <p:par>
                          <p:cTn id="125" fill="hold">
                            <p:stCondLst>
                              <p:cond delay="4500"/>
                            </p:stCondLst>
                            <p:childTnLst>
                              <p:par>
                                <p:cTn id="126" presetID="10" presetClass="entr" presetSubtype="0" fill="hold" grpId="0" nodeType="after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fade">
                                      <p:cBhvr>
                                        <p:cTn id="128" dur="500"/>
                                        <p:tgtEl>
                                          <p:spTgt spid="49"/>
                                        </p:tgtEl>
                                      </p:cBhvr>
                                    </p:animEffect>
                                  </p:childTnLst>
                                </p:cTn>
                              </p:par>
                            </p:childTnLst>
                          </p:cTn>
                        </p:par>
                        <p:par>
                          <p:cTn id="129" fill="hold">
                            <p:stCondLst>
                              <p:cond delay="5000"/>
                            </p:stCondLst>
                            <p:childTnLst>
                              <p:par>
                                <p:cTn id="130" presetID="22" presetClass="entr" presetSubtype="1" fill="hold" nodeType="after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wipe(up)">
                                      <p:cBhvr>
                                        <p:cTn id="132" dur="500"/>
                                        <p:tgtEl>
                                          <p:spTgt spid="54"/>
                                        </p:tgtEl>
                                      </p:cBhvr>
                                    </p:animEffect>
                                  </p:childTnLst>
                                </p:cTn>
                              </p:par>
                            </p:childTnLst>
                          </p:cTn>
                        </p:par>
                        <p:par>
                          <p:cTn id="133" fill="hold">
                            <p:stCondLst>
                              <p:cond delay="5500"/>
                            </p:stCondLst>
                            <p:childTnLst>
                              <p:par>
                                <p:cTn id="134" presetID="10" presetClass="entr" presetSubtype="0"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Effect transition="in" filter="fade">
                                      <p:cBhvr>
                                        <p:cTn id="136" dur="500"/>
                                        <p:tgtEl>
                                          <p:spTgt spid="31"/>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1" fill="hold" nodeType="clickEffect">
                                  <p:stCondLst>
                                    <p:cond delay="0"/>
                                  </p:stCondLst>
                                  <p:childTnLst>
                                    <p:set>
                                      <p:cBhvr>
                                        <p:cTn id="140" dur="1" fill="hold">
                                          <p:stCondLst>
                                            <p:cond delay="0"/>
                                          </p:stCondLst>
                                        </p:cTn>
                                        <p:tgtEl>
                                          <p:spTgt spid="9"/>
                                        </p:tgtEl>
                                        <p:attrNameLst>
                                          <p:attrName>style.visibility</p:attrName>
                                        </p:attrNameLst>
                                      </p:cBhvr>
                                      <p:to>
                                        <p:strVal val="visible"/>
                                      </p:to>
                                    </p:set>
                                    <p:animEffect transition="in" filter="wipe(up)">
                                      <p:cBhvr>
                                        <p:cTn id="141" dur="500"/>
                                        <p:tgtEl>
                                          <p:spTgt spid="9"/>
                                        </p:tgtEl>
                                      </p:cBhvr>
                                    </p:animEffect>
                                  </p:childTnLst>
                                </p:cTn>
                              </p:par>
                            </p:childTnLst>
                          </p:cTn>
                        </p:par>
                        <p:par>
                          <p:cTn id="142" fill="hold">
                            <p:stCondLst>
                              <p:cond delay="500"/>
                            </p:stCondLst>
                            <p:childTnLst>
                              <p:par>
                                <p:cTn id="143" presetID="10" presetClass="entr" presetSubtype="0" fill="hold" grpId="0" nodeType="afterEffect">
                                  <p:stCondLst>
                                    <p:cond delay="0"/>
                                  </p:stCondLst>
                                  <p:childTnLst>
                                    <p:set>
                                      <p:cBhvr>
                                        <p:cTn id="144" dur="1" fill="hold">
                                          <p:stCondLst>
                                            <p:cond delay="0"/>
                                          </p:stCondLst>
                                        </p:cTn>
                                        <p:tgtEl>
                                          <p:spTgt spid="36"/>
                                        </p:tgtEl>
                                        <p:attrNameLst>
                                          <p:attrName>style.visibility</p:attrName>
                                        </p:attrNameLst>
                                      </p:cBhvr>
                                      <p:to>
                                        <p:strVal val="visible"/>
                                      </p:to>
                                    </p:set>
                                    <p:animEffect transition="in" filter="fade">
                                      <p:cBhvr>
                                        <p:cTn id="145" dur="500"/>
                                        <p:tgtEl>
                                          <p:spTgt spid="36"/>
                                        </p:tgtEl>
                                      </p:cBhvr>
                                    </p:animEffect>
                                  </p:childTnLst>
                                </p:cTn>
                              </p:par>
                            </p:childTnLst>
                          </p:cTn>
                        </p:par>
                        <p:par>
                          <p:cTn id="146" fill="hold">
                            <p:stCondLst>
                              <p:cond delay="1000"/>
                            </p:stCondLst>
                            <p:childTnLst>
                              <p:par>
                                <p:cTn id="147" presetID="22" presetClass="entr" presetSubtype="1" fill="hold" nodeType="afterEffect">
                                  <p:stCondLst>
                                    <p:cond delay="0"/>
                                  </p:stCondLst>
                                  <p:childTnLst>
                                    <p:set>
                                      <p:cBhvr>
                                        <p:cTn id="148" dur="1" fill="hold">
                                          <p:stCondLst>
                                            <p:cond delay="0"/>
                                          </p:stCondLst>
                                        </p:cTn>
                                        <p:tgtEl>
                                          <p:spTgt spid="39"/>
                                        </p:tgtEl>
                                        <p:attrNameLst>
                                          <p:attrName>style.visibility</p:attrName>
                                        </p:attrNameLst>
                                      </p:cBhvr>
                                      <p:to>
                                        <p:strVal val="visible"/>
                                      </p:to>
                                    </p:set>
                                    <p:animEffect transition="in" filter="wipe(up)">
                                      <p:cBhvr>
                                        <p:cTn id="149" dur="500"/>
                                        <p:tgtEl>
                                          <p:spTgt spid="39"/>
                                        </p:tgtEl>
                                      </p:cBhvr>
                                    </p:animEffect>
                                  </p:childTnLst>
                                </p:cTn>
                              </p:par>
                            </p:childTnLst>
                          </p:cTn>
                        </p:par>
                        <p:par>
                          <p:cTn id="150" fill="hold">
                            <p:stCondLst>
                              <p:cond delay="1500"/>
                            </p:stCondLst>
                            <p:childTnLst>
                              <p:par>
                                <p:cTn id="151" presetID="10" presetClass="entr" presetSubtype="0" fill="hold" grpId="0" nodeType="afterEffect">
                                  <p:stCondLst>
                                    <p:cond delay="0"/>
                                  </p:stCondLst>
                                  <p:childTnLst>
                                    <p:set>
                                      <p:cBhvr>
                                        <p:cTn id="152" dur="1" fill="hold">
                                          <p:stCondLst>
                                            <p:cond delay="0"/>
                                          </p:stCondLst>
                                        </p:cTn>
                                        <p:tgtEl>
                                          <p:spTgt spid="37"/>
                                        </p:tgtEl>
                                        <p:attrNameLst>
                                          <p:attrName>style.visibility</p:attrName>
                                        </p:attrNameLst>
                                      </p:cBhvr>
                                      <p:to>
                                        <p:strVal val="visible"/>
                                      </p:to>
                                    </p:set>
                                    <p:animEffect transition="in" filter="fade">
                                      <p:cBhvr>
                                        <p:cTn id="153" dur="500"/>
                                        <p:tgtEl>
                                          <p:spTgt spid="37"/>
                                        </p:tgtEl>
                                      </p:cBhvr>
                                    </p:animEffect>
                                  </p:childTnLst>
                                </p:cTn>
                              </p:par>
                            </p:childTnLst>
                          </p:cTn>
                        </p:par>
                        <p:par>
                          <p:cTn id="154" fill="hold">
                            <p:stCondLst>
                              <p:cond delay="2000"/>
                            </p:stCondLst>
                            <p:childTnLst>
                              <p:par>
                                <p:cTn id="155" presetID="22" presetClass="entr" presetSubtype="1" fill="hold" nodeType="afterEffect">
                                  <p:stCondLst>
                                    <p:cond delay="0"/>
                                  </p:stCondLst>
                                  <p:childTnLst>
                                    <p:set>
                                      <p:cBhvr>
                                        <p:cTn id="156" dur="1" fill="hold">
                                          <p:stCondLst>
                                            <p:cond delay="0"/>
                                          </p:stCondLst>
                                        </p:cTn>
                                        <p:tgtEl>
                                          <p:spTgt spid="40"/>
                                        </p:tgtEl>
                                        <p:attrNameLst>
                                          <p:attrName>style.visibility</p:attrName>
                                        </p:attrNameLst>
                                      </p:cBhvr>
                                      <p:to>
                                        <p:strVal val="visible"/>
                                      </p:to>
                                    </p:set>
                                    <p:animEffect transition="in" filter="wipe(up)">
                                      <p:cBhvr>
                                        <p:cTn id="157" dur="500"/>
                                        <p:tgtEl>
                                          <p:spTgt spid="40"/>
                                        </p:tgtEl>
                                      </p:cBhvr>
                                    </p:animEffect>
                                  </p:childTnLst>
                                </p:cTn>
                              </p:par>
                            </p:childTnLst>
                          </p:cTn>
                        </p:par>
                        <p:par>
                          <p:cTn id="158" fill="hold">
                            <p:stCondLst>
                              <p:cond delay="2500"/>
                            </p:stCondLst>
                            <p:childTnLst>
                              <p:par>
                                <p:cTn id="159" presetID="10" presetClass="entr" presetSubtype="0"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Effect transition="in" filter="fade">
                                      <p:cBhvr>
                                        <p:cTn id="161" dur="500"/>
                                        <p:tgtEl>
                                          <p:spTgt spid="38"/>
                                        </p:tgtEl>
                                      </p:cBhvr>
                                    </p:animEffect>
                                  </p:childTnLst>
                                </p:cTn>
                              </p:par>
                            </p:childTnLst>
                          </p:cTn>
                        </p:par>
                        <p:par>
                          <p:cTn id="162" fill="hold">
                            <p:stCondLst>
                              <p:cond delay="3000"/>
                            </p:stCondLst>
                            <p:childTnLst>
                              <p:par>
                                <p:cTn id="163" presetID="22" presetClass="entr" presetSubtype="1" fill="hold" nodeType="afterEffect">
                                  <p:stCondLst>
                                    <p:cond delay="0"/>
                                  </p:stCondLst>
                                  <p:childTnLst>
                                    <p:set>
                                      <p:cBhvr>
                                        <p:cTn id="164" dur="1" fill="hold">
                                          <p:stCondLst>
                                            <p:cond delay="0"/>
                                          </p:stCondLst>
                                        </p:cTn>
                                        <p:tgtEl>
                                          <p:spTgt spid="45"/>
                                        </p:tgtEl>
                                        <p:attrNameLst>
                                          <p:attrName>style.visibility</p:attrName>
                                        </p:attrNameLst>
                                      </p:cBhvr>
                                      <p:to>
                                        <p:strVal val="visible"/>
                                      </p:to>
                                    </p:set>
                                    <p:animEffect transition="in" filter="wipe(up)">
                                      <p:cBhvr>
                                        <p:cTn id="16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21" grpId="0" animBg="1"/>
      <p:bldP spid="24" grpId="0" animBg="1"/>
      <p:bldP spid="25" grpId="0" animBg="1"/>
      <p:bldP spid="26" grpId="0" animBg="1"/>
      <p:bldP spid="27" grpId="0" animBg="1"/>
      <p:bldP spid="28" grpId="0" animBg="1"/>
      <p:bldP spid="29" grpId="0" animBg="1"/>
      <p:bldP spid="30" grpId="0" animBg="1"/>
      <p:bldP spid="31" grpId="0" animBg="1"/>
      <p:bldP spid="36" grpId="0" animBg="1"/>
      <p:bldP spid="37" grpId="0" animBg="1"/>
      <p:bldP spid="48" grpId="0" animBg="1"/>
      <p:bldP spid="49" grpId="0" animBg="1"/>
      <p:bldP spid="20" grpId="0" animBg="1"/>
      <p:bldP spid="46" grpId="0" animBg="1"/>
      <p:bldP spid="67" grpId="0" animBg="1"/>
      <p:bldP spid="38" grpId="0" animBg="1"/>
      <p:bldP spid="81" grpId="0" animBg="1"/>
      <p:bldP spid="82" grpId="0" animBg="1"/>
      <p:bldP spid="88" grpId="0" animBg="1"/>
      <p:bldP spid="89" grpId="0" animBg="1"/>
      <p:bldP spid="10" grpId="0" animBg="1"/>
      <p:bldP spid="58" grpId="0" animBg="1"/>
      <p:bldP spid="60" grpId="0" animBg="1"/>
      <p:bldP spid="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D4F1-61E9-416F-95A4-6298E164BCF8}"/>
              </a:ext>
            </a:extLst>
          </p:cNvPr>
          <p:cNvSpPr>
            <a:spLocks noGrp="1"/>
          </p:cNvSpPr>
          <p:nvPr>
            <p:ph type="title"/>
          </p:nvPr>
        </p:nvSpPr>
        <p:spPr/>
        <p:txBody>
          <a:bodyPr/>
          <a:lstStyle/>
          <a:p>
            <a:r>
              <a:rPr lang="en-US" dirty="0">
                <a:solidFill>
                  <a:srgbClr val="AC1B1F"/>
                </a:solidFill>
              </a:rPr>
              <a:t>Table 17. </a:t>
            </a:r>
            <a:r>
              <a:rPr lang="en-US" dirty="0"/>
              <a:t>Stages of </a:t>
            </a:r>
            <a:r>
              <a:rPr lang="en-US" sz="3200" b="1" i="0" u="none" strike="noStrike" baseline="0" dirty="0"/>
              <a:t>Chronic Primary MR </a:t>
            </a:r>
            <a:endParaRPr lang="en-US" dirty="0"/>
          </a:p>
        </p:txBody>
      </p:sp>
      <p:graphicFrame>
        <p:nvGraphicFramePr>
          <p:cNvPr id="7" name="Content Placeholder 6">
            <a:extLst>
              <a:ext uri="{FF2B5EF4-FFF2-40B4-BE49-F238E27FC236}">
                <a16:creationId xmlns:a16="http://schemas.microsoft.com/office/drawing/2014/main" id="{2B2CC453-67D4-48BD-8EDA-F6A8AF05EEF6}"/>
              </a:ext>
            </a:extLst>
          </p:cNvPr>
          <p:cNvGraphicFramePr>
            <a:graphicFrameLocks noGrp="1"/>
          </p:cNvGraphicFramePr>
          <p:nvPr>
            <p:ph idx="1"/>
            <p:extLst>
              <p:ext uri="{D42A27DB-BD31-4B8C-83A1-F6EECF244321}">
                <p14:modId xmlns:p14="http://schemas.microsoft.com/office/powerpoint/2010/main" val="1211535765"/>
              </p:ext>
            </p:extLst>
          </p:nvPr>
        </p:nvGraphicFramePr>
        <p:xfrm>
          <a:off x="788906" y="1152952"/>
          <a:ext cx="10614185" cy="4382515"/>
        </p:xfrm>
        <a:graphic>
          <a:graphicData uri="http://schemas.openxmlformats.org/drawingml/2006/table">
            <a:tbl>
              <a:tblPr firstRow="1" bandRow="1">
                <a:tableStyleId>{5C22544A-7EE6-4342-B048-85BDC9FD1C3A}</a:tableStyleId>
              </a:tblPr>
              <a:tblGrid>
                <a:gridCol w="1191204">
                  <a:extLst>
                    <a:ext uri="{9D8B030D-6E8A-4147-A177-3AD203B41FA5}">
                      <a16:colId xmlns:a16="http://schemas.microsoft.com/office/drawing/2014/main" val="2649235253"/>
                    </a:ext>
                  </a:extLst>
                </a:gridCol>
                <a:gridCol w="2318759">
                  <a:extLst>
                    <a:ext uri="{9D8B030D-6E8A-4147-A177-3AD203B41FA5}">
                      <a16:colId xmlns:a16="http://schemas.microsoft.com/office/drawing/2014/main" val="3265590656"/>
                    </a:ext>
                  </a:extLst>
                </a:gridCol>
                <a:gridCol w="2502150">
                  <a:extLst>
                    <a:ext uri="{9D8B030D-6E8A-4147-A177-3AD203B41FA5}">
                      <a16:colId xmlns:a16="http://schemas.microsoft.com/office/drawing/2014/main" val="2211106125"/>
                    </a:ext>
                  </a:extLst>
                </a:gridCol>
                <a:gridCol w="3086179">
                  <a:extLst>
                    <a:ext uri="{9D8B030D-6E8A-4147-A177-3AD203B41FA5}">
                      <a16:colId xmlns:a16="http://schemas.microsoft.com/office/drawing/2014/main" val="1881359815"/>
                    </a:ext>
                  </a:extLst>
                </a:gridCol>
                <a:gridCol w="1515893">
                  <a:extLst>
                    <a:ext uri="{9D8B030D-6E8A-4147-A177-3AD203B41FA5}">
                      <a16:colId xmlns:a16="http://schemas.microsoft.com/office/drawing/2014/main" val="3857447823"/>
                    </a:ext>
                  </a:extLst>
                </a:gridCol>
              </a:tblGrid>
              <a:tr h="39812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200" b="1" spc="50" dirty="0">
                          <a:solidFill>
                            <a:schemeClr val="bg1"/>
                          </a:solidFill>
                          <a:latin typeface="Lub Dub Bold" panose="020B0803030403020204" pitchFamily="34" charset="0"/>
                          <a:cs typeface="Calibri"/>
                        </a:rPr>
                        <a:t>STAGE</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ctr">
                        <a:lnSpc>
                          <a:spcPct val="100000"/>
                        </a:lnSpc>
                        <a:spcBef>
                          <a:spcPts val="275"/>
                        </a:spcBef>
                      </a:pPr>
                      <a:r>
                        <a:rPr lang="en-US" sz="1200" b="1" spc="40" dirty="0">
                          <a:solidFill>
                            <a:schemeClr val="tx1"/>
                          </a:solidFill>
                          <a:latin typeface="Lub Dub Bold" panose="020B0803030403020204" pitchFamily="34" charset="0"/>
                          <a:cs typeface="Calibri"/>
                        </a:rPr>
                        <a:t>VALVE ANATOMY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ctr">
                        <a:lnSpc>
                          <a:spcPct val="100000"/>
                        </a:lnSpc>
                        <a:spcBef>
                          <a:spcPts val="275"/>
                        </a:spcBef>
                      </a:pPr>
                      <a:r>
                        <a:rPr lang="en-US" sz="1200" b="1" spc="35" dirty="0">
                          <a:solidFill>
                            <a:schemeClr val="tx1"/>
                          </a:solidFill>
                          <a:latin typeface="Lub Dub Bold" panose="020B0803030403020204" pitchFamily="34" charset="0"/>
                          <a:cs typeface="Calibri"/>
                        </a:rPr>
                        <a:t> VALVE HEMODYNAMICS*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55563" indent="0" algn="ctr">
                        <a:lnSpc>
                          <a:spcPct val="100000"/>
                        </a:lnSpc>
                        <a:spcBef>
                          <a:spcPts val="275"/>
                        </a:spcBef>
                      </a:pPr>
                      <a:r>
                        <a:rPr lang="en-US" sz="1200" b="1" spc="35" dirty="0">
                          <a:solidFill>
                            <a:schemeClr val="tx1"/>
                          </a:solidFill>
                          <a:latin typeface="Lub Dub Bold" panose="020B0803030403020204" pitchFamily="34" charset="0"/>
                          <a:cs typeface="Calibri"/>
                        </a:rPr>
                        <a:t>HEMODYNAMIC CONSEQUENCES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55563" indent="0" algn="ctr">
                        <a:lnSpc>
                          <a:spcPct val="100000"/>
                        </a:lnSpc>
                        <a:spcBef>
                          <a:spcPts val="275"/>
                        </a:spcBef>
                      </a:pPr>
                      <a:r>
                        <a:rPr lang="en-US" sz="1200" b="1" spc="35" dirty="0">
                          <a:solidFill>
                            <a:schemeClr val="tx1"/>
                          </a:solidFill>
                          <a:latin typeface="Lub Dub Bold" panose="020B0803030403020204" pitchFamily="34" charset="0"/>
                          <a:cs typeface="Calibri"/>
                        </a:rPr>
                        <a:t>SYMPTOMS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3869980"/>
                  </a:ext>
                </a:extLst>
              </a:tr>
              <a:tr h="66612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sz="2000" dirty="0">
                          <a:ln>
                            <a:noFill/>
                          </a:ln>
                          <a:solidFill>
                            <a:schemeClr val="bg1"/>
                          </a:solidFill>
                          <a:latin typeface="Lub Dub Bold" panose="020B0803030403020204" pitchFamily="34" charset="0"/>
                          <a:cs typeface="Calibri"/>
                        </a:rPr>
                        <a:t>A</a:t>
                      </a:r>
                      <a:br>
                        <a:rPr lang="en-US" sz="2000" dirty="0">
                          <a:ln>
                            <a:noFill/>
                          </a:ln>
                          <a:solidFill>
                            <a:schemeClr val="bg1"/>
                          </a:solidFill>
                          <a:latin typeface="Lub Dub Bold" panose="020B0803030403020204" pitchFamily="34" charset="0"/>
                          <a:cs typeface="Calibri"/>
                        </a:rPr>
                      </a:br>
                      <a:r>
                        <a:rPr lang="en-US" sz="1200" b="1" dirty="0">
                          <a:solidFill>
                            <a:schemeClr val="bg1"/>
                          </a:solidFill>
                          <a:latin typeface="Lub Dub Condensed" panose="020B0506030403020204" pitchFamily="34" charset="0"/>
                          <a:cs typeface="Arial" panose="020B0604020202020204" pitchFamily="34" charset="0"/>
                        </a:rPr>
                        <a:t>At risk of MR</a:t>
                      </a:r>
                      <a:endParaRPr sz="2000" dirty="0">
                        <a:ln>
                          <a:noFill/>
                        </a:ln>
                        <a:solidFill>
                          <a:schemeClr val="bg1"/>
                        </a:solidFill>
                        <a:latin typeface="Lub Dub Condensed" panose="020B0506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Mild mitral valve prolapse with normal coaptation</a:t>
                      </a:r>
                    </a:p>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Mild valve thickening and leaflet restriction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indent="-171450">
                        <a:lnSpc>
                          <a:spcPct val="100000"/>
                        </a:lnSpc>
                        <a:spcBef>
                          <a:spcPts val="0"/>
                        </a:spcBef>
                        <a:spcAft>
                          <a:spcPts val="0"/>
                        </a:spcAft>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No MR jet or small central jet area &lt;20% LA on Doppler</a:t>
                      </a:r>
                    </a:p>
                    <a:p>
                      <a:pPr marL="171450" indent="-171450">
                        <a:lnSpc>
                          <a:spcPct val="100000"/>
                        </a:lnSpc>
                        <a:spcBef>
                          <a:spcPts val="0"/>
                        </a:spcBef>
                        <a:spcAft>
                          <a:spcPts val="0"/>
                        </a:spcAft>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Small vena contracta &lt;0.3 cm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487045" indent="0" algn="l">
                        <a:lnSpc>
                          <a:spcPct val="100000"/>
                        </a:lnSpc>
                        <a:spcBef>
                          <a:spcPts val="0"/>
                        </a:spcBef>
                        <a:spcAft>
                          <a:spcPts val="0"/>
                        </a:spcAft>
                        <a:tabLst/>
                      </a:pPr>
                      <a:r>
                        <a:rPr lang="en-US" sz="1100" b="0" i="0" u="none" strike="noStrike" kern="1200" cap="none" spc="5" dirty="0">
                          <a:solidFill>
                            <a:srgbClr val="231F20"/>
                          </a:solidFill>
                          <a:latin typeface="Lub Dub Condensed" panose="020B0506030403020204" pitchFamily="34" charset="0"/>
                          <a:ea typeface="+mn-ea"/>
                          <a:cs typeface="Calibri"/>
                          <a:sym typeface="Arial"/>
                        </a:rPr>
                        <a:t>None</a:t>
                      </a:r>
                      <a:endParaRPr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487045" indent="0" algn="l">
                        <a:lnSpc>
                          <a:spcPct val="100000"/>
                        </a:lnSpc>
                        <a:spcBef>
                          <a:spcPts val="0"/>
                        </a:spcBef>
                        <a:spcAft>
                          <a:spcPts val="0"/>
                        </a:spcAft>
                        <a:tabLst/>
                      </a:pPr>
                      <a:r>
                        <a:rPr lang="en-US" sz="1100" b="0" i="0" u="none" strike="noStrike" kern="1200" cap="none" spc="5" dirty="0">
                          <a:solidFill>
                            <a:srgbClr val="231F20"/>
                          </a:solidFill>
                          <a:latin typeface="Lub Dub Condensed" panose="020B0506030403020204" pitchFamily="34" charset="0"/>
                          <a:ea typeface="+mn-ea"/>
                          <a:cs typeface="Calibri"/>
                          <a:sym typeface="Arial"/>
                        </a:rPr>
                        <a:t>None</a:t>
                      </a:r>
                      <a:endParaRPr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30803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000" dirty="0">
                          <a:ln>
                            <a:noFill/>
                          </a:ln>
                          <a:solidFill>
                            <a:schemeClr val="tx1"/>
                          </a:solidFill>
                          <a:latin typeface="Lub Dub Bold" panose="020B0803030403020204" pitchFamily="34" charset="0"/>
                          <a:cs typeface="Calibri"/>
                        </a:rPr>
                        <a:t>B</a:t>
                      </a:r>
                      <a:endParaRPr lang="en-US" sz="2000" dirty="0">
                        <a:ln>
                          <a:noFill/>
                        </a:ln>
                        <a:solidFill>
                          <a:schemeClr val="tx1"/>
                        </a:solidFill>
                        <a:latin typeface="Lub Dub Bold" panose="020B0803030403020204" pitchFamily="34" charset="0"/>
                        <a:cs typeface="Calibri"/>
                      </a:endParaRPr>
                    </a:p>
                    <a:p>
                      <a:pPr marL="0" indent="0" algn="ctr">
                        <a:lnSpc>
                          <a:spcPct val="100000"/>
                        </a:lnSpc>
                        <a:spcBef>
                          <a:spcPts val="250"/>
                        </a:spcBef>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Progressive MR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Moderate to severe mitral valve prolapse with normal coaptation</a:t>
                      </a:r>
                    </a:p>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Rheumatic valve changes with leaflet restriction and loss of central coaptation</a:t>
                      </a:r>
                    </a:p>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Prior IE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Central jet MR 20%–40% LA or late systolic eccentric jet MR</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Vena contracta &lt;0.7 cm</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Regurgitant volume &lt;60 mL</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Regurgitant fraction &lt;50%</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ERO &lt;0.40 cm</a:t>
                      </a:r>
                      <a:r>
                        <a:rPr lang="en-US" sz="1100" b="0" i="0" u="none" strike="noStrike" kern="1200" cap="none" spc="5" baseline="30000" dirty="0">
                          <a:solidFill>
                            <a:srgbClr val="231F20"/>
                          </a:solidFill>
                          <a:latin typeface="Lub Dub Condensed" panose="020B0506030403020204" pitchFamily="34" charset="0"/>
                          <a:ea typeface="+mn-ea"/>
                          <a:cs typeface="Calibri"/>
                          <a:sym typeface="Arial"/>
                        </a:rPr>
                        <a:t>2</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Angiographic grade 1–2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Mild LA enlargement</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No LV enlargement</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Normal pulmonary pressure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94615" indent="0" algn="l">
                        <a:lnSpc>
                          <a:spcPct val="100000"/>
                        </a:lnSpc>
                        <a:spcBef>
                          <a:spcPts val="0"/>
                        </a:spcBef>
                        <a:spcAft>
                          <a:spcPts val="0"/>
                        </a:spcAft>
                      </a:pPr>
                      <a:r>
                        <a:rPr lang="en-US" sz="1100" b="0" i="0" u="none" strike="noStrike" kern="1200" cap="none" spc="5" dirty="0">
                          <a:solidFill>
                            <a:srgbClr val="231F20"/>
                          </a:solidFill>
                          <a:latin typeface="Lub Dub Condensed" panose="020B0506030403020204" pitchFamily="34" charset="0"/>
                          <a:ea typeface="+mn-ea"/>
                          <a:cs typeface="Calibri"/>
                          <a:sym typeface="Arial"/>
                        </a:rPr>
                        <a:t>None</a:t>
                      </a:r>
                      <a:endParaRPr sz="1100" b="0" i="0" u="none" strike="noStrike" kern="1200" cap="none" spc="5" dirty="0">
                        <a:solidFill>
                          <a:srgbClr val="231F20"/>
                        </a:solidFill>
                        <a:latin typeface="Lub Dub Condensed" panose="020B0506030403020204" pitchFamily="34" charset="0"/>
                        <a:ea typeface="+mn-ea"/>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1005311"/>
                  </a:ext>
                </a:extLst>
              </a:tr>
              <a:tr h="111425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000" dirty="0">
                          <a:ln>
                            <a:noFill/>
                          </a:ln>
                          <a:solidFill>
                            <a:schemeClr val="tx1"/>
                          </a:solidFill>
                          <a:latin typeface="Lub Dub Bold" panose="020B0803030403020204" pitchFamily="34" charset="0"/>
                          <a:cs typeface="Calibri"/>
                        </a:rPr>
                        <a:t>C</a:t>
                      </a:r>
                      <a:endParaRPr lang="en-US" sz="2000" dirty="0">
                        <a:ln>
                          <a:noFill/>
                        </a:ln>
                        <a:solidFill>
                          <a:schemeClr val="tx1"/>
                        </a:solidFill>
                        <a:latin typeface="Lub Dub Bold" panose="020B0803030403020204" pitchFamily="34" charset="0"/>
                        <a:cs typeface="Calibri"/>
                      </a:endParaRPr>
                    </a:p>
                    <a:p>
                      <a:pPr marL="0" marR="0" lvl="0" indent="0" algn="ctr" defTabSz="914400" rtl="0" eaLnBrk="1" fontAlgn="auto" latinLnBrk="0" hangingPunct="1">
                        <a:lnSpc>
                          <a:spcPct val="100000"/>
                        </a:lnSpc>
                        <a:spcBef>
                          <a:spcPts val="250"/>
                        </a:spcBef>
                        <a:spcAft>
                          <a:spcPts val="0"/>
                        </a:spcAft>
                        <a:buClr>
                          <a:srgbClr val="000000"/>
                        </a:buClr>
                        <a:buSzTx/>
                        <a:buFont typeface="Arial"/>
                        <a:buNone/>
                        <a:tabLst/>
                        <a:defRPr/>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Asymptomatic Severe MR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Severe mitral valve prolapse with loss of coaptation or flail leaflet</a:t>
                      </a:r>
                    </a:p>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Rheumatic valve changes with leaflet restriction and loss of central coaptation</a:t>
                      </a:r>
                    </a:p>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Prior IE</a:t>
                      </a:r>
                    </a:p>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Thickening of leaflets with</a:t>
                      </a:r>
                    </a:p>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radiation heart disease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Central jet MR &gt;40% LA or holosystolic eccentric jet MR</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Vena contracta ≥0.7 cm</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Regurgitant volume ≥60 mL</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Regurgitant fraction ≥50%</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ERO ≥0.40 cm</a:t>
                      </a:r>
                      <a:r>
                        <a:rPr lang="en-US" sz="1100" b="0" i="0" u="none" strike="noStrike" kern="1200" cap="none" spc="5" baseline="30000" dirty="0">
                          <a:solidFill>
                            <a:srgbClr val="231F20"/>
                          </a:solidFill>
                          <a:latin typeface="Lub Dub Condensed" panose="020B0506030403020204" pitchFamily="34" charset="0"/>
                          <a:ea typeface="+mn-ea"/>
                          <a:cs typeface="Calibri"/>
                          <a:sym typeface="Arial"/>
                        </a:rPr>
                        <a:t>2</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Angiographic grade 3 to 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Mod. or severe LA enlargement</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LV enlargement</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Pulmonary hypertension may be present at rest or with exercise</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C1: </a:t>
                      </a:r>
                      <a:r>
                        <a:rPr lang="en-US" sz="1100" b="0" i="0" u="none" strike="noStrike" kern="1200" cap="none" spc="5" dirty="0">
                          <a:solidFill>
                            <a:srgbClr val="231F20"/>
                          </a:solidFill>
                          <a:latin typeface="Lub Dub Condensed" panose="020B0506030403020204" pitchFamily="34" charset="0"/>
                          <a:ea typeface="+mn-ea"/>
                          <a:cs typeface="Calibri"/>
                          <a:sym typeface="Arial"/>
                        </a:rPr>
                        <a:t>LVEF &gt;60% and LVESD &lt;40 mm</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1" i="0" u="none" strike="noStrike" kern="1200" cap="none" spc="5" dirty="0">
                          <a:solidFill>
                            <a:srgbClr val="231F20"/>
                          </a:solidFill>
                          <a:latin typeface="Lub Dub Condensed" panose="020B0506030403020204" pitchFamily="34" charset="0"/>
                          <a:ea typeface="+mn-ea"/>
                          <a:cs typeface="Calibri"/>
                          <a:sym typeface="Arial"/>
                        </a:rPr>
                        <a:t>C2:</a:t>
                      </a:r>
                      <a:r>
                        <a:rPr lang="en-US" sz="1100" b="0" i="0" u="none" strike="noStrike" kern="1200" cap="none" spc="5" dirty="0">
                          <a:solidFill>
                            <a:srgbClr val="231F20"/>
                          </a:solidFill>
                          <a:latin typeface="Lub Dub Condensed" panose="020B0506030403020204" pitchFamily="34" charset="0"/>
                          <a:ea typeface="+mn-ea"/>
                          <a:cs typeface="Calibri"/>
                          <a:sym typeface="Arial"/>
                        </a:rPr>
                        <a:t> LVEF ≤60% and/or LVESD ≥40 mm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lnSpc>
                          <a:spcPct val="100000"/>
                        </a:lnSpc>
                        <a:spcBef>
                          <a:spcPts val="0"/>
                        </a:spcBef>
                        <a:spcAft>
                          <a:spcPts val="0"/>
                        </a:spcAft>
                      </a:pPr>
                      <a:r>
                        <a:rPr lang="en-US" sz="1100" b="0" i="0" u="none" strike="noStrike" kern="1200" cap="none" spc="5" dirty="0">
                          <a:solidFill>
                            <a:srgbClr val="231F20"/>
                          </a:solidFill>
                          <a:latin typeface="Lub Dub Condensed" panose="020B0506030403020204" pitchFamily="34" charset="0"/>
                          <a:ea typeface="+mn-ea"/>
                          <a:cs typeface="Calibri"/>
                          <a:sym typeface="Arial"/>
                        </a:rPr>
                        <a:t>None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1174810"/>
                  </a:ext>
                </a:extLst>
              </a:tr>
              <a:tr h="69672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lang="en-US" sz="2000" dirty="0">
                          <a:ln>
                            <a:noFill/>
                          </a:ln>
                          <a:solidFill>
                            <a:schemeClr val="tx1"/>
                          </a:solidFill>
                          <a:latin typeface="Lub Dub Bold" panose="020B0803030403020204" pitchFamily="34" charset="0"/>
                          <a:cs typeface="Calibri"/>
                        </a:rPr>
                        <a:t>D</a:t>
                      </a:r>
                    </a:p>
                    <a:p>
                      <a:pPr marL="0" indent="0" algn="ctr">
                        <a:lnSpc>
                          <a:spcPct val="100000"/>
                        </a:lnSpc>
                        <a:spcBef>
                          <a:spcPts val="250"/>
                        </a:spcBef>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Symptomatic </a:t>
                      </a:r>
                      <a:b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b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Severe MR</a:t>
                      </a:r>
                      <a:endParaRPr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D8FF"/>
                    </a:solidFill>
                  </a:tcPr>
                </a:tc>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indent="-171450">
                        <a:spcAft>
                          <a:spcPts val="600"/>
                        </a:spcAft>
                        <a:buFont typeface="Arial" panose="020B0604020202020204" pitchFamily="34" charset="0"/>
                        <a:buChar char="•"/>
                      </a:pP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rPr>
                        <a:t>Moderate or severe LA enlargement</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rPr>
                        <a:t>LV enlargement</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rPr>
                        <a:t>Pulmonary hypertension present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Decreased exercise tolerance</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Exertional dyspnea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39778792"/>
                  </a:ext>
                </a:extLst>
              </a:tr>
            </a:tbl>
          </a:graphicData>
        </a:graphic>
      </p:graphicFrame>
      <p:sp>
        <p:nvSpPr>
          <p:cNvPr id="6" name="Text Placeholder 3">
            <a:extLst>
              <a:ext uri="{FF2B5EF4-FFF2-40B4-BE49-F238E27FC236}">
                <a16:creationId xmlns:a16="http://schemas.microsoft.com/office/drawing/2014/main" id="{D109336F-8FDD-4DA7-8079-826CFDA92E66}"/>
              </a:ext>
            </a:extLst>
          </p:cNvPr>
          <p:cNvSpPr>
            <a:spLocks noGrp="1"/>
          </p:cNvSpPr>
          <p:nvPr>
            <p:ph type="body" sz="quarter" idx="13"/>
          </p:nvPr>
        </p:nvSpPr>
        <p:spPr>
          <a:xfrm>
            <a:off x="2679467" y="5661580"/>
            <a:ext cx="6833065" cy="27193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rPr>
              <a:t>*Valve Hemodynamics measured by echocardiography (doppler) or cardiac catheterization.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rPr>
              <a:t>Abbreviations: </a:t>
            </a:r>
            <a:r>
              <a:rPr kumimoji="0" lang="en-US" sz="900" i="0" u="none" strike="noStrike" kern="1200" cap="none" spc="0" normalizeH="0" baseline="0" noProof="0" dirty="0">
                <a:ln>
                  <a:noFill/>
                </a:ln>
                <a:solidFill>
                  <a:srgbClr val="000000"/>
                </a:solidFill>
                <a:effectLst/>
                <a:uLnTx/>
                <a:uFillTx/>
              </a:rPr>
              <a:t>cm indicates centimeter; ERO, effective regurgitant orifice; IE, infective endocarditis; LA, left atrium/atrial; LV, left ventricular; LVEF, left ventricular ejection fraction; LVESD; left ventricular end-systolic dimension; mL, milliliter; mm, millimeter; and MR, mitral regurgitation. </a:t>
            </a:r>
          </a:p>
        </p:txBody>
      </p:sp>
      <p:sp>
        <p:nvSpPr>
          <p:cNvPr id="4" name="Slide Number Placeholder 3">
            <a:extLst>
              <a:ext uri="{FF2B5EF4-FFF2-40B4-BE49-F238E27FC236}">
                <a16:creationId xmlns:a16="http://schemas.microsoft.com/office/drawing/2014/main" id="{966E113A-D6A0-424F-A3B0-934937C799D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spTree>
    <p:extLst>
      <p:ext uri="{BB962C8B-B14F-4D97-AF65-F5344CB8AC3E}">
        <p14:creationId xmlns:p14="http://schemas.microsoft.com/office/powerpoint/2010/main" val="259244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7CF6-DBE9-4181-AAB1-3F881C1928DC}"/>
              </a:ext>
            </a:extLst>
          </p:cNvPr>
          <p:cNvSpPr>
            <a:spLocks noGrp="1"/>
          </p:cNvSpPr>
          <p:nvPr>
            <p:ph type="title"/>
          </p:nvPr>
        </p:nvSpPr>
        <p:spPr>
          <a:xfrm>
            <a:off x="838200" y="458455"/>
            <a:ext cx="10412002" cy="660111"/>
          </a:xfrm>
        </p:spPr>
        <p:txBody>
          <a:bodyPr/>
          <a:lstStyle/>
          <a:p>
            <a:r>
              <a:rPr lang="en-US" sz="3200" b="1" dirty="0"/>
              <a:t>Diagnostic Testing of Primary Mitral Regurgitation</a:t>
            </a:r>
          </a:p>
        </p:txBody>
      </p:sp>
      <p:graphicFrame>
        <p:nvGraphicFramePr>
          <p:cNvPr id="6" name="Content Placeholder 5">
            <a:extLst>
              <a:ext uri="{FF2B5EF4-FFF2-40B4-BE49-F238E27FC236}">
                <a16:creationId xmlns:a16="http://schemas.microsoft.com/office/drawing/2014/main" id="{FE113D5E-CF84-488B-A452-4AFC8525A058}"/>
              </a:ext>
            </a:extLst>
          </p:cNvPr>
          <p:cNvGraphicFramePr>
            <a:graphicFrameLocks noGrp="1"/>
          </p:cNvGraphicFramePr>
          <p:nvPr>
            <p:ph idx="1"/>
            <p:extLst>
              <p:ext uri="{D42A27DB-BD31-4B8C-83A1-F6EECF244321}">
                <p14:modId xmlns:p14="http://schemas.microsoft.com/office/powerpoint/2010/main" val="2667226962"/>
              </p:ext>
            </p:extLst>
          </p:nvPr>
        </p:nvGraphicFramePr>
        <p:xfrm>
          <a:off x="2754901" y="1549996"/>
          <a:ext cx="6578599" cy="2856912"/>
        </p:xfrm>
        <a:graphic>
          <a:graphicData uri="http://schemas.openxmlformats.org/drawingml/2006/table">
            <a:tbl>
              <a:tblPr firstRow="1" bandRow="1">
                <a:tableStyleId>{5C22544A-7EE6-4342-B048-85BDC9FD1C3A}</a:tableStyleId>
              </a:tblPr>
              <a:tblGrid>
                <a:gridCol w="860530">
                  <a:extLst>
                    <a:ext uri="{9D8B030D-6E8A-4147-A177-3AD203B41FA5}">
                      <a16:colId xmlns:a16="http://schemas.microsoft.com/office/drawing/2014/main" val="2649235253"/>
                    </a:ext>
                  </a:extLst>
                </a:gridCol>
                <a:gridCol w="5718069">
                  <a:extLst>
                    <a:ext uri="{9D8B030D-6E8A-4147-A177-3AD203B41FA5}">
                      <a16:colId xmlns:a16="http://schemas.microsoft.com/office/drawing/2014/main" val="3265590656"/>
                    </a:ext>
                  </a:extLst>
                </a:gridCol>
              </a:tblGrid>
              <a:tr h="42706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0024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7338" marR="64769" indent="-225425">
                        <a:lnSpc>
                          <a:spcPct val="100000"/>
                        </a:lnSpc>
                        <a:spcBef>
                          <a:spcPts val="0"/>
                        </a:spcBef>
                        <a:spcAft>
                          <a:spcPts val="600"/>
                        </a:spcAft>
                        <a:buFont typeface="+mj-lt"/>
                        <a:buAutoNum type="arabicPeriod"/>
                      </a:pPr>
                      <a:r>
                        <a:rPr lang="en-US" sz="1400" dirty="0">
                          <a:solidFill>
                            <a:srgbClr val="231F20"/>
                          </a:solidFill>
                          <a:latin typeface="Lub Dub Condensed" panose="020B0506030403020204" pitchFamily="34" charset="0"/>
                          <a:cs typeface="Calibri"/>
                        </a:rPr>
                        <a:t>For asymptomatic patients with severe primary  MR (Stages B and C1), TTE is indicated every 6 to 12 months for surveillance of LV function  (estimated by LVEF, LVEDD, and LVESD) and  assessment of pulmonary artery pressure.</a:t>
                      </a:r>
                      <a:endParaRPr sz="1400" dirty="0">
                        <a:latin typeface="Lub Dub Condensed" panose="020B0506030403020204" pitchFamily="34" charset="0"/>
                        <a:cs typeface="Calibri"/>
                      </a:endParaRPr>
                    </a:p>
                  </a:txBody>
                  <a:tcPr marL="45720" marR="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229599">
                <a:tc>
                  <a:txBody>
                    <a:body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341313" marR="36195" indent="-230188" algn="l" defTabSz="914400" rtl="0" eaLnBrk="1" latinLnBrk="0" hangingPunct="1">
                        <a:lnSpc>
                          <a:spcPct val="100000"/>
                        </a:lnSpc>
                        <a:spcBef>
                          <a:spcPts val="0"/>
                        </a:spcBef>
                        <a:spcAft>
                          <a:spcPts val="600"/>
                        </a:spcAft>
                        <a:buFont typeface="+mj-lt"/>
                        <a:buAutoNum type="arabicPeriod" startAt="2"/>
                      </a:pPr>
                      <a:r>
                        <a:rPr lang="en-US" sz="1400" kern="1200" dirty="0">
                          <a:solidFill>
                            <a:srgbClr val="231F20"/>
                          </a:solidFill>
                          <a:latin typeface="Lub Dub Condensed" panose="020B0506030403020204" pitchFamily="34" charset="0"/>
                          <a:ea typeface="+mn-ea"/>
                          <a:cs typeface="Calibri"/>
                        </a:rPr>
                        <a:t>In asymptomatic patients with severe  primary MR (Stages B and C1), use of serum biomarkers and novel measurements of LV  function, such as global longitudinal strain,  may be considered as an adjunct to guide  timing of intervention.</a:t>
                      </a:r>
                    </a:p>
                  </a:txBody>
                  <a:tcPr marL="0" marR="182880" marT="2413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7586116"/>
                  </a:ext>
                </a:extLst>
              </a:tr>
            </a:tbl>
          </a:graphicData>
        </a:graphic>
      </p:graphicFrame>
      <p:sp>
        <p:nvSpPr>
          <p:cNvPr id="5" name="Text Placeholder 4">
            <a:extLst>
              <a:ext uri="{FF2B5EF4-FFF2-40B4-BE49-F238E27FC236}">
                <a16:creationId xmlns:a16="http://schemas.microsoft.com/office/drawing/2014/main" id="{6F0C6010-1A95-41EC-85EA-FC4237164915}"/>
              </a:ext>
            </a:extLst>
          </p:cNvPr>
          <p:cNvSpPr>
            <a:spLocks noGrp="1"/>
          </p:cNvSpPr>
          <p:nvPr>
            <p:ph type="body" sz="quarter" idx="13"/>
          </p:nvPr>
        </p:nvSpPr>
        <p:spPr>
          <a:xfrm>
            <a:off x="2990272" y="5583834"/>
            <a:ext cx="6211455" cy="271939"/>
          </a:xfrm>
        </p:spPr>
        <p:txBody>
          <a:bodyPr/>
          <a:lstStyle/>
          <a:p>
            <a:pPr marL="0" indent="0" algn="ctr"/>
            <a:r>
              <a:rPr lang="en-US" sz="900" b="1" dirty="0">
                <a:solidFill>
                  <a:srgbClr val="000000"/>
                </a:solidFill>
              </a:rPr>
              <a:t>Abbreviations: </a:t>
            </a:r>
            <a:r>
              <a:rPr lang="en-US" sz="900" b="0" i="0" u="none" strike="noStrike" baseline="0" dirty="0"/>
              <a:t>CMR indicates cardiac magnetic resonance; </a:t>
            </a:r>
            <a:r>
              <a:rPr lang="en-US" sz="900" dirty="0"/>
              <a:t>COR, classification of recommendation; </a:t>
            </a:r>
            <a:r>
              <a:rPr lang="en-US" sz="900" b="0" i="0" u="none" strike="noStrike" baseline="0" dirty="0"/>
              <a:t>GDMT, guideline directed medical therapy; LV, left ventricle, LVEDD, left ventricular end-diastolic dimension; LVEF, left ventricular ejection fraction; LVESD, left ventricular end-systolic dimension; </a:t>
            </a:r>
            <a:r>
              <a:rPr lang="en-US" sz="900" dirty="0"/>
              <a:t>MR, mitral regurgitation; PET, positron emission tomography; and TTE, tran</a:t>
            </a:r>
            <a:r>
              <a:rPr lang="en-US" sz="900" b="0" i="0" u="none" strike="noStrike" baseline="0" dirty="0"/>
              <a:t>sthoracic echocardiography</a:t>
            </a:r>
            <a:r>
              <a:rPr lang="en-US" sz="900" dirty="0"/>
              <a:t>.</a:t>
            </a:r>
            <a:r>
              <a:rPr lang="en-US" sz="900" b="0" i="0" u="none" strike="noStrike" baseline="0" dirty="0"/>
              <a:t> </a:t>
            </a:r>
            <a:endParaRPr lang="en-US" sz="900" dirty="0">
              <a:solidFill>
                <a:srgbClr val="000000"/>
              </a:solidFill>
            </a:endParaRPr>
          </a:p>
        </p:txBody>
      </p:sp>
      <p:sp>
        <p:nvSpPr>
          <p:cNvPr id="4" name="Slide Number Placeholder 3">
            <a:extLst>
              <a:ext uri="{FF2B5EF4-FFF2-40B4-BE49-F238E27FC236}">
                <a16:creationId xmlns:a16="http://schemas.microsoft.com/office/drawing/2014/main" id="{4AC32A0E-BB52-4175-8688-666A37BC99B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spTree>
    <p:extLst>
      <p:ext uri="{BB962C8B-B14F-4D97-AF65-F5344CB8AC3E}">
        <p14:creationId xmlns:p14="http://schemas.microsoft.com/office/powerpoint/2010/main" val="3298636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ABD5-2C0A-448F-B0C6-F8770CFE0492}"/>
              </a:ext>
            </a:extLst>
          </p:cNvPr>
          <p:cNvSpPr>
            <a:spLocks noGrp="1"/>
          </p:cNvSpPr>
          <p:nvPr>
            <p:ph type="title"/>
          </p:nvPr>
        </p:nvSpPr>
        <p:spPr/>
        <p:txBody>
          <a:bodyPr/>
          <a:lstStyle/>
          <a:p>
            <a:r>
              <a:rPr lang="en-US" sz="2800" b="1" dirty="0">
                <a:solidFill>
                  <a:srgbClr val="AC1B1F"/>
                </a:solidFill>
              </a:rPr>
              <a:t>Figure 8. </a:t>
            </a:r>
            <a:r>
              <a:rPr lang="en-US" sz="2800" b="1" dirty="0"/>
              <a:t>Management of Primary Mitral Regurgitation</a:t>
            </a:r>
            <a:endParaRPr lang="en-US" sz="2800" dirty="0"/>
          </a:p>
        </p:txBody>
      </p:sp>
      <p:sp>
        <p:nvSpPr>
          <p:cNvPr id="50" name="Rectangle 49" descr="The goal of therapy in mitral regurgitation is to correct it before the onset of left ventricular systolic dysfunction and its subsequent adverse effect on patient outcomes. Clinical studies indicate the ideal time for mitral valve surgery is when the patient’s left ventricle approaches but has not yet reached the parameters that indicate systolic dysfunction (left ventricular ejection fraction ≤60% or left ventricular end-systolic dimension ≥40 mm).  Patient symptoms do not always coincide with severity of left ventricular dysfunction; therefore, imaging surveillance is used to plan surgery before severe dysfunction has occurred (see Section 7.4.2)">
            <a:extLst>
              <a:ext uri="{FF2B5EF4-FFF2-40B4-BE49-F238E27FC236}">
                <a16:creationId xmlns:a16="http://schemas.microsoft.com/office/drawing/2014/main" id="{0315855D-D4AA-44DE-B8CC-41E4B19AEDCD}"/>
              </a:ext>
              <a:ext uri="{C183D7F6-B498-43B3-948B-1728B52AA6E4}">
                <adec:decorative xmlns:adec="http://schemas.microsoft.com/office/drawing/2017/decorative" val="0"/>
              </a:ext>
            </a:extLst>
          </p:cNvPr>
          <p:cNvSpPr/>
          <p:nvPr/>
        </p:nvSpPr>
        <p:spPr>
          <a:xfrm>
            <a:off x="257176" y="1021424"/>
            <a:ext cx="10515600"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5B5357D-FDD7-4FB2-834F-4F60D4F38E2D}"/>
              </a:ext>
            </a:extLst>
          </p:cNvPr>
          <p:cNvSpPr>
            <a:spLocks noGrp="1"/>
          </p:cNvSpPr>
          <p:nvPr>
            <p:ph type="body" sz="quarter" idx="13"/>
          </p:nvPr>
        </p:nvSpPr>
        <p:spPr>
          <a:xfrm>
            <a:off x="2640445" y="5525611"/>
            <a:ext cx="6911109" cy="271939"/>
          </a:xfrm>
        </p:spPr>
        <p:txBody>
          <a:bodyPr/>
          <a:lstStyle/>
          <a:p>
            <a:pPr marL="0" indent="0" algn="ctr"/>
            <a:r>
              <a:rPr lang="en-US" sz="900" dirty="0"/>
              <a:t>.*See Prosthetic Valve section (11.1.2) for choice of mitral valve replacement if mitral valve repair is not possible.</a:t>
            </a:r>
          </a:p>
          <a:p>
            <a:pPr marL="0" indent="0" algn="ctr"/>
            <a:r>
              <a:rPr lang="en-US" sz="900" b="1" dirty="0"/>
              <a:t> Abbreviations: </a:t>
            </a:r>
            <a:r>
              <a:rPr lang="en-US" sz="900" b="0" i="0" u="none" strike="noStrike" baseline="0" dirty="0"/>
              <a:t>CVC indicates comprehensive </a:t>
            </a:r>
            <a:r>
              <a:rPr lang="en-US" sz="900" dirty="0"/>
              <a:t>v</a:t>
            </a:r>
            <a:r>
              <a:rPr lang="en-US" sz="900" b="0" i="0" u="none" strike="noStrike" baseline="0" dirty="0"/>
              <a:t>alve </a:t>
            </a:r>
            <a:r>
              <a:rPr lang="en-US" sz="900" dirty="0"/>
              <a:t>c</a:t>
            </a:r>
            <a:r>
              <a:rPr lang="en-US" sz="900" b="0" i="0" u="none" strike="noStrike" baseline="0" dirty="0"/>
              <a:t>enter; ERO, effective regurgitant orifice; ESD, end-systolic dimension; LVEF, ejection fraction; MR, mitral regurgitation; MV, mitral valve; MVR, mitral valve replacement; RF, regurgitant fraction; RVol, regurgitant volume; and VC, vena contracta.</a:t>
            </a:r>
            <a:endParaRPr lang="en-US" dirty="0"/>
          </a:p>
        </p:txBody>
      </p:sp>
      <p:grpSp>
        <p:nvGrpSpPr>
          <p:cNvPr id="64" name="Group 63">
            <a:extLst>
              <a:ext uri="{FF2B5EF4-FFF2-40B4-BE49-F238E27FC236}">
                <a16:creationId xmlns:a16="http://schemas.microsoft.com/office/drawing/2014/main" id="{3489A5E1-24B8-4731-857B-89C7B3A27B4C}"/>
              </a:ext>
              <a:ext uri="{C183D7F6-B498-43B3-948B-1728B52AA6E4}">
                <adec:decorative xmlns:adec="http://schemas.microsoft.com/office/drawing/2017/decorative" val="1"/>
              </a:ext>
            </a:extLst>
          </p:cNvPr>
          <p:cNvGrpSpPr/>
          <p:nvPr/>
        </p:nvGrpSpPr>
        <p:grpSpPr>
          <a:xfrm>
            <a:off x="8152348" y="3098632"/>
            <a:ext cx="1309590" cy="407784"/>
            <a:chOff x="1983149" y="1639446"/>
            <a:chExt cx="2210444" cy="766788"/>
          </a:xfrm>
        </p:grpSpPr>
        <p:cxnSp>
          <p:nvCxnSpPr>
            <p:cNvPr id="69" name="Straight Arrow Connector 68">
              <a:extLst>
                <a:ext uri="{FF2B5EF4-FFF2-40B4-BE49-F238E27FC236}">
                  <a16:creationId xmlns:a16="http://schemas.microsoft.com/office/drawing/2014/main" id="{6DF6835B-A05E-426B-951C-1251779E0B72}"/>
                </a:ext>
              </a:extLst>
            </p:cNvPr>
            <p:cNvCxnSpPr>
              <a:cxnSpLocks/>
              <a:stCxn id="29" idx="2"/>
            </p:cNvCxnSpPr>
            <p:nvPr/>
          </p:nvCxnSpPr>
          <p:spPr>
            <a:xfrm flipH="1">
              <a:off x="4193593" y="1639446"/>
              <a:ext cx="0" cy="44462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Rectangle 2">
              <a:extLst>
                <a:ext uri="{FF2B5EF4-FFF2-40B4-BE49-F238E27FC236}">
                  <a16:creationId xmlns:a16="http://schemas.microsoft.com/office/drawing/2014/main" id="{E43C2B48-D8E7-472F-85F2-E3A29003F962}"/>
                </a:ext>
              </a:extLst>
            </p:cNvPr>
            <p:cNvSpPr/>
            <p:nvPr/>
          </p:nvSpPr>
          <p:spPr>
            <a:xfrm>
              <a:off x="1983149" y="2047704"/>
              <a:ext cx="2210444" cy="35853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79" name="Straight Arrow Connector 78">
            <a:extLst>
              <a:ext uri="{FF2B5EF4-FFF2-40B4-BE49-F238E27FC236}">
                <a16:creationId xmlns:a16="http://schemas.microsoft.com/office/drawing/2014/main" id="{CA08F2B0-885E-46FD-B8D4-08BCAA33815E}"/>
              </a:ext>
              <a:ext uri="{C183D7F6-B498-43B3-948B-1728B52AA6E4}">
                <adec:decorative xmlns:adec="http://schemas.microsoft.com/office/drawing/2017/decorative" val="1"/>
              </a:ext>
            </a:extLst>
          </p:cNvPr>
          <p:cNvCxnSpPr>
            <a:cxnSpLocks/>
          </p:cNvCxnSpPr>
          <p:nvPr/>
        </p:nvCxnSpPr>
        <p:spPr>
          <a:xfrm>
            <a:off x="3246495" y="2275504"/>
            <a:ext cx="0" cy="108381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F858858-3178-49E1-85CF-2205CBA7B4F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sp>
        <p:nvSpPr>
          <p:cNvPr id="8" name="Rectangle 2">
            <a:extLst>
              <a:ext uri="{FF2B5EF4-FFF2-40B4-BE49-F238E27FC236}">
                <a16:creationId xmlns:a16="http://schemas.microsoft.com/office/drawing/2014/main" id="{C5BDA7F6-82FD-4D57-B401-A6CD86DD87D8}"/>
              </a:ext>
              <a:ext uri="{C183D7F6-B498-43B3-948B-1728B52AA6E4}">
                <adec:decorative xmlns:adec="http://schemas.microsoft.com/office/drawing/2017/decorative" val="1"/>
              </a:ext>
            </a:extLst>
          </p:cNvPr>
          <p:cNvSpPr/>
          <p:nvPr/>
        </p:nvSpPr>
        <p:spPr>
          <a:xfrm>
            <a:off x="3016577" y="1405937"/>
            <a:ext cx="2899980" cy="50513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Rectangle 2">
            <a:extLst>
              <a:ext uri="{FF2B5EF4-FFF2-40B4-BE49-F238E27FC236}">
                <a16:creationId xmlns:a16="http://schemas.microsoft.com/office/drawing/2014/main" id="{AD331445-B0AC-4167-A634-44BA15D40E9A}"/>
              </a:ext>
              <a:ext uri="{C183D7F6-B498-43B3-948B-1728B52AA6E4}">
                <adec:decorative xmlns:adec="http://schemas.microsoft.com/office/drawing/2017/decorative" val="1"/>
              </a:ext>
            </a:extLst>
          </p:cNvPr>
          <p:cNvSpPr/>
          <p:nvPr/>
        </p:nvSpPr>
        <p:spPr>
          <a:xfrm flipH="1">
            <a:off x="7079255" y="1406561"/>
            <a:ext cx="1876207" cy="54818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Rectangle Container">
            <a:extLst>
              <a:ext uri="{FF2B5EF4-FFF2-40B4-BE49-F238E27FC236}">
                <a16:creationId xmlns:a16="http://schemas.microsoft.com/office/drawing/2014/main" id="{6DE0CE88-91BC-491C-AF7C-D887C30814F5}"/>
              </a:ext>
              <a:ext uri="{C183D7F6-B498-43B3-948B-1728B52AA6E4}">
                <adec:decorative xmlns:adec="http://schemas.microsoft.com/office/drawing/2017/decorative" val="1"/>
              </a:ext>
            </a:extLst>
          </p:cNvPr>
          <p:cNvSpPr/>
          <p:nvPr/>
        </p:nvSpPr>
        <p:spPr>
          <a:xfrm>
            <a:off x="5826264" y="1954745"/>
            <a:ext cx="4578291" cy="25212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No symptoms due to MR (Stage C)</a:t>
            </a:r>
          </a:p>
        </p:txBody>
      </p:sp>
      <p:sp>
        <p:nvSpPr>
          <p:cNvPr id="20" name="Rectangle Container">
            <a:extLst>
              <a:ext uri="{FF2B5EF4-FFF2-40B4-BE49-F238E27FC236}">
                <a16:creationId xmlns:a16="http://schemas.microsoft.com/office/drawing/2014/main" id="{D6673175-837C-4264-8327-392A6AA4D566}"/>
              </a:ext>
              <a:ext uri="{C183D7F6-B498-43B3-948B-1728B52AA6E4}">
                <adec:decorative xmlns:adec="http://schemas.microsoft.com/office/drawing/2017/decorative" val="1"/>
              </a:ext>
            </a:extLst>
          </p:cNvPr>
          <p:cNvSpPr/>
          <p:nvPr/>
        </p:nvSpPr>
        <p:spPr>
          <a:xfrm>
            <a:off x="4350383" y="1072037"/>
            <a:ext cx="3491234" cy="660111"/>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Severe MR </a:t>
            </a:r>
            <a:br>
              <a:rPr lang="en-US" sz="1600" b="1" dirty="0">
                <a:solidFill>
                  <a:schemeClr val="bg1"/>
                </a:solidFill>
                <a:latin typeface="Lub Dub Bold" panose="020B0803030403020204" pitchFamily="34" charset="0"/>
                <a:cs typeface="Lato"/>
              </a:rPr>
            </a:br>
            <a:r>
              <a:rPr lang="en-US" sz="1600" b="1" dirty="0">
                <a:solidFill>
                  <a:schemeClr val="bg1"/>
                </a:solidFill>
                <a:latin typeface="Lub Dub Bold" panose="020B0803030403020204" pitchFamily="34" charset="0"/>
                <a:cs typeface="Lato"/>
              </a:rPr>
              <a:t>(VC&gt;0.7 cm, RVol &gt; 60mL, </a:t>
            </a:r>
            <a:br>
              <a:rPr lang="en-US" sz="1600" b="1" dirty="0">
                <a:solidFill>
                  <a:schemeClr val="bg1"/>
                </a:solidFill>
                <a:latin typeface="Lub Dub Bold" panose="020B0803030403020204" pitchFamily="34" charset="0"/>
                <a:cs typeface="Lato"/>
              </a:rPr>
            </a:br>
            <a:r>
              <a:rPr lang="en-US" sz="1600" b="1" dirty="0">
                <a:solidFill>
                  <a:schemeClr val="bg1"/>
                </a:solidFill>
                <a:latin typeface="Lub Dub Bold" panose="020B0803030403020204" pitchFamily="34" charset="0"/>
                <a:cs typeface="Lato"/>
              </a:rPr>
              <a:t>RF&gt;50%,ERO&gt;0.40 cm</a:t>
            </a:r>
            <a:r>
              <a:rPr lang="en-US" sz="1600" b="1" baseline="30000" dirty="0">
                <a:solidFill>
                  <a:schemeClr val="bg1"/>
                </a:solidFill>
                <a:latin typeface="Lub Dub Bold" panose="020B0803030403020204" pitchFamily="34" charset="0"/>
                <a:cs typeface="Lato"/>
              </a:rPr>
              <a:t>2</a:t>
            </a:r>
            <a:r>
              <a:rPr lang="en-US" sz="1600" b="1" dirty="0">
                <a:solidFill>
                  <a:schemeClr val="bg1"/>
                </a:solidFill>
                <a:latin typeface="Lub Dub Bold" panose="020B0803030403020204" pitchFamily="34" charset="0"/>
                <a:cs typeface="Lato"/>
              </a:rPr>
              <a:t>)</a:t>
            </a:r>
          </a:p>
        </p:txBody>
      </p:sp>
      <p:sp>
        <p:nvSpPr>
          <p:cNvPr id="26" name="Rectangle Container">
            <a:extLst>
              <a:ext uri="{FF2B5EF4-FFF2-40B4-BE49-F238E27FC236}">
                <a16:creationId xmlns:a16="http://schemas.microsoft.com/office/drawing/2014/main" id="{3EDAA34A-B3C2-40AB-9F4C-A02E09F48501}"/>
              </a:ext>
              <a:ext uri="{C183D7F6-B498-43B3-948B-1728B52AA6E4}">
                <adec:decorative xmlns:adec="http://schemas.microsoft.com/office/drawing/2017/decorative" val="1"/>
              </a:ext>
            </a:extLst>
          </p:cNvPr>
          <p:cNvSpPr/>
          <p:nvPr/>
        </p:nvSpPr>
        <p:spPr>
          <a:xfrm>
            <a:off x="1340514" y="1901906"/>
            <a:ext cx="3466417" cy="38746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Symptoms due to MR (Stage D)</a:t>
            </a:r>
          </a:p>
          <a:p>
            <a:pPr algn="ctr" hangingPunct="0">
              <a:lnSpc>
                <a:spcPct val="90000"/>
              </a:lnSpc>
            </a:pPr>
            <a:r>
              <a:rPr lang="en-US" sz="1350" dirty="0">
                <a:solidFill>
                  <a:schemeClr val="bg1"/>
                </a:solidFill>
                <a:latin typeface="Lub Dub Bold" panose="020B0803030403020204" pitchFamily="34" charset="0"/>
                <a:cs typeface="Lato"/>
              </a:rPr>
              <a:t>(regardless of LV function)</a:t>
            </a:r>
          </a:p>
        </p:txBody>
      </p:sp>
      <p:sp>
        <p:nvSpPr>
          <p:cNvPr id="27" name="TextBox 26">
            <a:extLst>
              <a:ext uri="{FF2B5EF4-FFF2-40B4-BE49-F238E27FC236}">
                <a16:creationId xmlns:a16="http://schemas.microsoft.com/office/drawing/2014/main" id="{3BECE33B-2E89-4B64-BF9A-2E7F3B5E3EDB}"/>
              </a:ext>
              <a:ext uri="{C183D7F6-B498-43B3-948B-1728B52AA6E4}">
                <adec:decorative xmlns:adec="http://schemas.microsoft.com/office/drawing/2017/decorative" val="1"/>
              </a:ext>
            </a:extLst>
          </p:cNvPr>
          <p:cNvSpPr txBox="1"/>
          <p:nvPr/>
        </p:nvSpPr>
        <p:spPr>
          <a:xfrm>
            <a:off x="3114717" y="3927992"/>
            <a:ext cx="1673444" cy="23635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Degenerative MV disease</a:t>
            </a:r>
          </a:p>
        </p:txBody>
      </p:sp>
      <p:sp>
        <p:nvSpPr>
          <p:cNvPr id="28" name="TextBox 27">
            <a:extLst>
              <a:ext uri="{FF2B5EF4-FFF2-40B4-BE49-F238E27FC236}">
                <a16:creationId xmlns:a16="http://schemas.microsoft.com/office/drawing/2014/main" id="{D81FBBE9-CF7A-4B97-A911-81AC8C446F11}"/>
              </a:ext>
              <a:ext uri="{C183D7F6-B498-43B3-948B-1728B52AA6E4}">
                <adec:decorative xmlns:adec="http://schemas.microsoft.com/office/drawing/2017/decorative" val="1"/>
              </a:ext>
            </a:extLst>
          </p:cNvPr>
          <p:cNvSpPr txBox="1"/>
          <p:nvPr/>
        </p:nvSpPr>
        <p:spPr>
          <a:xfrm>
            <a:off x="3750883" y="2687720"/>
            <a:ext cx="2384333" cy="41091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defRPr>
            </a:lvl1pPr>
          </a:lstStyle>
          <a:p>
            <a:r>
              <a:rPr lang="en-US" dirty="0"/>
              <a:t> LV systolic dysfunction </a:t>
            </a:r>
            <a:r>
              <a:rPr lang="en-US" b="0" dirty="0"/>
              <a:t>(Stage C2)</a:t>
            </a:r>
          </a:p>
          <a:p>
            <a:r>
              <a:rPr lang="en-US" b="0" dirty="0"/>
              <a:t>(LVEF&lt;60% or ESD&gt;40 mm)</a:t>
            </a:r>
          </a:p>
        </p:txBody>
      </p:sp>
      <p:sp>
        <p:nvSpPr>
          <p:cNvPr id="29" name="TextBox 28">
            <a:extLst>
              <a:ext uri="{FF2B5EF4-FFF2-40B4-BE49-F238E27FC236}">
                <a16:creationId xmlns:a16="http://schemas.microsoft.com/office/drawing/2014/main" id="{2E724C3E-AB67-4AD6-9C0F-4CC40A362ED2}"/>
              </a:ext>
              <a:ext uri="{C183D7F6-B498-43B3-948B-1728B52AA6E4}">
                <adec:decorative xmlns:adec="http://schemas.microsoft.com/office/drawing/2017/decorative" val="1"/>
              </a:ext>
            </a:extLst>
          </p:cNvPr>
          <p:cNvSpPr txBox="1"/>
          <p:nvPr/>
        </p:nvSpPr>
        <p:spPr>
          <a:xfrm>
            <a:off x="8220050" y="2696910"/>
            <a:ext cx="2569919" cy="40172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defRPr>
            </a:lvl1pPr>
          </a:lstStyle>
          <a:p>
            <a:r>
              <a:rPr lang="en-US" dirty="0"/>
              <a:t> Normal LV systolic Function </a:t>
            </a:r>
            <a:r>
              <a:rPr lang="en-US" b="0" dirty="0"/>
              <a:t>(Stage C1)</a:t>
            </a:r>
          </a:p>
          <a:p>
            <a:r>
              <a:rPr lang="en-US" b="0" dirty="0"/>
              <a:t>(LVEF&gt;60% or ESD&lt;40 mm)</a:t>
            </a:r>
          </a:p>
        </p:txBody>
      </p:sp>
      <p:sp>
        <p:nvSpPr>
          <p:cNvPr id="30" name="TextBox 29">
            <a:extLst>
              <a:ext uri="{FF2B5EF4-FFF2-40B4-BE49-F238E27FC236}">
                <a16:creationId xmlns:a16="http://schemas.microsoft.com/office/drawing/2014/main" id="{01455836-E4DD-46C0-A3E2-8518A9E3A1B6}"/>
              </a:ext>
              <a:ext uri="{C183D7F6-B498-43B3-948B-1728B52AA6E4}">
                <adec:decorative xmlns:adec="http://schemas.microsoft.com/office/drawing/2017/decorative" val="1"/>
              </a:ext>
            </a:extLst>
          </p:cNvPr>
          <p:cNvSpPr txBox="1"/>
          <p:nvPr/>
        </p:nvSpPr>
        <p:spPr>
          <a:xfrm>
            <a:off x="7142698" y="3509605"/>
            <a:ext cx="2000740" cy="762396"/>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 Expected surgical mortality </a:t>
            </a:r>
            <a:br>
              <a:rPr lang="en-US" dirty="0"/>
            </a:br>
            <a:r>
              <a:rPr lang="en-US" dirty="0"/>
              <a:t>&lt;1% with &gt;95% likelihood of successful and durable repair </a:t>
            </a:r>
            <a:br>
              <a:rPr lang="en-US" dirty="0"/>
            </a:br>
            <a:r>
              <a:rPr lang="en-US" dirty="0"/>
              <a:t>without residual MR</a:t>
            </a:r>
          </a:p>
        </p:txBody>
      </p:sp>
      <p:sp>
        <p:nvSpPr>
          <p:cNvPr id="31" name="TextBox 30">
            <a:extLst>
              <a:ext uri="{FF2B5EF4-FFF2-40B4-BE49-F238E27FC236}">
                <a16:creationId xmlns:a16="http://schemas.microsoft.com/office/drawing/2014/main" id="{33541258-EAD6-43E6-9214-470B54B1D3DB}"/>
              </a:ext>
              <a:ext uri="{C183D7F6-B498-43B3-948B-1728B52AA6E4}">
                <adec:decorative xmlns:adec="http://schemas.microsoft.com/office/drawing/2017/decorative" val="1"/>
              </a:ext>
            </a:extLst>
          </p:cNvPr>
          <p:cNvSpPr txBox="1"/>
          <p:nvPr/>
        </p:nvSpPr>
        <p:spPr>
          <a:xfrm>
            <a:off x="9926426" y="3509605"/>
            <a:ext cx="1467730" cy="762396"/>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 Progressive increase in </a:t>
            </a:r>
            <a:br>
              <a:rPr lang="en-US" dirty="0"/>
            </a:br>
            <a:r>
              <a:rPr lang="en-US" dirty="0"/>
              <a:t>LV size or decrease in </a:t>
            </a:r>
            <a:br>
              <a:rPr lang="en-US" dirty="0"/>
            </a:br>
            <a:r>
              <a:rPr lang="en-US" dirty="0"/>
              <a:t>LVEF on at least 3 studies</a:t>
            </a:r>
          </a:p>
        </p:txBody>
      </p:sp>
      <p:sp>
        <p:nvSpPr>
          <p:cNvPr id="32" name="TextBox 31">
            <a:extLst>
              <a:ext uri="{FF2B5EF4-FFF2-40B4-BE49-F238E27FC236}">
                <a16:creationId xmlns:a16="http://schemas.microsoft.com/office/drawing/2014/main" id="{29821973-4658-4CFE-B5FA-EB8241ACCF3D}"/>
              </a:ext>
              <a:ext uri="{C183D7F6-B498-43B3-948B-1728B52AA6E4}">
                <adec:decorative xmlns:adec="http://schemas.microsoft.com/office/drawing/2017/decorative" val="1"/>
              </a:ext>
            </a:extLst>
          </p:cNvPr>
          <p:cNvSpPr txBox="1"/>
          <p:nvPr/>
        </p:nvSpPr>
        <p:spPr>
          <a:xfrm>
            <a:off x="915055" y="4921864"/>
            <a:ext cx="1532276" cy="530198"/>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 Transcatheter </a:t>
            </a:r>
            <a:br>
              <a:rPr lang="en-US" dirty="0"/>
            </a:br>
            <a:r>
              <a:rPr lang="en-US" dirty="0"/>
              <a:t>edge-to-edge MV Repair (2a)</a:t>
            </a:r>
          </a:p>
        </p:txBody>
      </p:sp>
      <p:sp>
        <p:nvSpPr>
          <p:cNvPr id="33" name="TextBox 32">
            <a:extLst>
              <a:ext uri="{FF2B5EF4-FFF2-40B4-BE49-F238E27FC236}">
                <a16:creationId xmlns:a16="http://schemas.microsoft.com/office/drawing/2014/main" id="{97F7D3F4-71B9-447D-8009-7C9C78B900B0}"/>
              </a:ext>
              <a:ext uri="{C183D7F6-B498-43B3-948B-1728B52AA6E4}">
                <adec:decorative xmlns:adec="http://schemas.microsoft.com/office/drawing/2017/decorative" val="1"/>
              </a:ext>
            </a:extLst>
          </p:cNvPr>
          <p:cNvSpPr txBox="1"/>
          <p:nvPr/>
        </p:nvSpPr>
        <p:spPr>
          <a:xfrm>
            <a:off x="3114717" y="5041012"/>
            <a:ext cx="1692214" cy="411050"/>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MV surgery* at </a:t>
            </a:r>
          </a:p>
          <a:p>
            <a:r>
              <a:rPr lang="en-US" dirty="0">
                <a:solidFill>
                  <a:schemeClr val="tx1"/>
                </a:solidFill>
              </a:rPr>
              <a:t>Primary or CVC (1)</a:t>
            </a:r>
          </a:p>
        </p:txBody>
      </p:sp>
      <p:sp>
        <p:nvSpPr>
          <p:cNvPr id="34" name="TextBox 33">
            <a:extLst>
              <a:ext uri="{FF2B5EF4-FFF2-40B4-BE49-F238E27FC236}">
                <a16:creationId xmlns:a16="http://schemas.microsoft.com/office/drawing/2014/main" id="{C2DF8C75-6984-4C46-B274-D9C5E2CDF0D1}"/>
              </a:ext>
              <a:ext uri="{C183D7F6-B498-43B3-948B-1728B52AA6E4}">
                <adec:decorative xmlns:adec="http://schemas.microsoft.com/office/drawing/2017/decorative" val="1"/>
              </a:ext>
            </a:extLst>
          </p:cNvPr>
          <p:cNvSpPr txBox="1"/>
          <p:nvPr/>
        </p:nvSpPr>
        <p:spPr>
          <a:xfrm>
            <a:off x="5160428" y="5041012"/>
            <a:ext cx="1692214" cy="411050"/>
          </a:xfrm>
          <a:prstGeom prst="rect">
            <a:avLst/>
          </a:prstGeom>
          <a:solidFill>
            <a:schemeClr val="accent2"/>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MV repair at CVC</a:t>
            </a:r>
          </a:p>
          <a:p>
            <a:r>
              <a:rPr lang="en-US" dirty="0"/>
              <a:t> (2b)</a:t>
            </a:r>
          </a:p>
        </p:txBody>
      </p:sp>
      <p:sp>
        <p:nvSpPr>
          <p:cNvPr id="35" name="TextBox 34">
            <a:extLst>
              <a:ext uri="{FF2B5EF4-FFF2-40B4-BE49-F238E27FC236}">
                <a16:creationId xmlns:a16="http://schemas.microsoft.com/office/drawing/2014/main" id="{8B60348E-569F-4763-A2C1-9A6EAF285C44}"/>
              </a:ext>
              <a:ext uri="{C183D7F6-B498-43B3-948B-1728B52AA6E4}">
                <adec:decorative xmlns:adec="http://schemas.microsoft.com/office/drawing/2017/decorative" val="1"/>
              </a:ext>
            </a:extLst>
          </p:cNvPr>
          <p:cNvSpPr txBox="1"/>
          <p:nvPr/>
        </p:nvSpPr>
        <p:spPr>
          <a:xfrm>
            <a:off x="7138095" y="5041012"/>
            <a:ext cx="2028505" cy="411050"/>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MV repair at primary </a:t>
            </a:r>
            <a:br>
              <a:rPr lang="en-US" dirty="0"/>
            </a:br>
            <a:r>
              <a:rPr lang="en-US" dirty="0"/>
              <a:t>or CVC  (2a)</a:t>
            </a:r>
          </a:p>
        </p:txBody>
      </p:sp>
      <p:sp>
        <p:nvSpPr>
          <p:cNvPr id="36" name="TextBox 35">
            <a:extLst>
              <a:ext uri="{FF2B5EF4-FFF2-40B4-BE49-F238E27FC236}">
                <a16:creationId xmlns:a16="http://schemas.microsoft.com/office/drawing/2014/main" id="{3DCCD56B-78F0-4384-B4E9-E8EB0322C66D}"/>
              </a:ext>
              <a:ext uri="{C183D7F6-B498-43B3-948B-1728B52AA6E4}">
                <adec:decorative xmlns:adec="http://schemas.microsoft.com/office/drawing/2017/decorative" val="1"/>
              </a:ext>
            </a:extLst>
          </p:cNvPr>
          <p:cNvSpPr txBox="1"/>
          <p:nvPr/>
        </p:nvSpPr>
        <p:spPr>
          <a:xfrm>
            <a:off x="9926424" y="5041012"/>
            <a:ext cx="1467731" cy="411050"/>
          </a:xfrm>
          <a:prstGeom prst="rect">
            <a:avLst/>
          </a:prstGeom>
          <a:solidFill>
            <a:schemeClr val="accent2"/>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MV repair or </a:t>
            </a:r>
            <a:br>
              <a:rPr lang="en-US" dirty="0"/>
            </a:br>
            <a:r>
              <a:rPr lang="en-US" dirty="0"/>
              <a:t>replacement (2b)</a:t>
            </a:r>
          </a:p>
        </p:txBody>
      </p:sp>
      <p:sp>
        <p:nvSpPr>
          <p:cNvPr id="37" name="TextBox 36">
            <a:extLst>
              <a:ext uri="{FF2B5EF4-FFF2-40B4-BE49-F238E27FC236}">
                <a16:creationId xmlns:a16="http://schemas.microsoft.com/office/drawing/2014/main" id="{BF412768-C28B-4A42-8A24-216993B85E0E}"/>
              </a:ext>
              <a:ext uri="{C183D7F6-B498-43B3-948B-1728B52AA6E4}">
                <adec:decorative xmlns:adec="http://schemas.microsoft.com/office/drawing/2017/decorative" val="1"/>
              </a:ext>
            </a:extLst>
          </p:cNvPr>
          <p:cNvSpPr txBox="1"/>
          <p:nvPr/>
        </p:nvSpPr>
        <p:spPr>
          <a:xfrm>
            <a:off x="1015113" y="3341278"/>
            <a:ext cx="1332161" cy="1227348"/>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defRPr>
            </a:lvl1pPr>
          </a:lstStyle>
          <a:p>
            <a:r>
              <a:rPr lang="en-US" b="0" dirty="0"/>
              <a:t>High or prohibitive </a:t>
            </a:r>
          </a:p>
          <a:p>
            <a:r>
              <a:rPr lang="en-US" b="0" dirty="0"/>
              <a:t>Surgical risk with</a:t>
            </a:r>
          </a:p>
          <a:p>
            <a:r>
              <a:rPr lang="en-US" b="0" dirty="0"/>
              <a:t>anatomy favorable for transcatheter approach and life expectancy &gt; 1 year</a:t>
            </a:r>
          </a:p>
        </p:txBody>
      </p:sp>
      <p:sp>
        <p:nvSpPr>
          <p:cNvPr id="38" name="TextBox 37">
            <a:extLst>
              <a:ext uri="{FF2B5EF4-FFF2-40B4-BE49-F238E27FC236}">
                <a16:creationId xmlns:a16="http://schemas.microsoft.com/office/drawing/2014/main" id="{ADAAEE83-285E-4238-89D3-8220D735B704}"/>
              </a:ext>
              <a:ext uri="{C183D7F6-B498-43B3-948B-1728B52AA6E4}">
                <adec:decorative xmlns:adec="http://schemas.microsoft.com/office/drawing/2017/decorative" val="1"/>
              </a:ext>
            </a:extLst>
          </p:cNvPr>
          <p:cNvSpPr txBox="1"/>
          <p:nvPr/>
        </p:nvSpPr>
        <p:spPr>
          <a:xfrm>
            <a:off x="3114716" y="3343791"/>
            <a:ext cx="3737925" cy="264504"/>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MV surgery (1)</a:t>
            </a:r>
          </a:p>
        </p:txBody>
      </p:sp>
      <p:sp>
        <p:nvSpPr>
          <p:cNvPr id="39" name="TextBox 38">
            <a:extLst>
              <a:ext uri="{FF2B5EF4-FFF2-40B4-BE49-F238E27FC236}">
                <a16:creationId xmlns:a16="http://schemas.microsoft.com/office/drawing/2014/main" id="{9B1FFC1F-8301-463E-99F6-29050B0D339B}"/>
              </a:ext>
              <a:ext uri="{C183D7F6-B498-43B3-948B-1728B52AA6E4}">
                <adec:decorative xmlns:adec="http://schemas.microsoft.com/office/drawing/2017/decorative" val="1"/>
              </a:ext>
            </a:extLst>
          </p:cNvPr>
          <p:cNvSpPr txBox="1"/>
          <p:nvPr/>
        </p:nvSpPr>
        <p:spPr>
          <a:xfrm>
            <a:off x="3126139" y="4405457"/>
            <a:ext cx="1662022" cy="38829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Successful and durable repair possible</a:t>
            </a:r>
          </a:p>
        </p:txBody>
      </p:sp>
      <p:sp>
        <p:nvSpPr>
          <p:cNvPr id="40" name="TextBox 39">
            <a:extLst>
              <a:ext uri="{FF2B5EF4-FFF2-40B4-BE49-F238E27FC236}">
                <a16:creationId xmlns:a16="http://schemas.microsoft.com/office/drawing/2014/main" id="{FE259762-3F3A-4FD1-BD2A-A7A2B39303FE}"/>
              </a:ext>
              <a:ext uri="{C183D7F6-B498-43B3-948B-1728B52AA6E4}">
                <adec:decorative xmlns:adec="http://schemas.microsoft.com/office/drawing/2017/decorative" val="1"/>
              </a:ext>
            </a:extLst>
          </p:cNvPr>
          <p:cNvSpPr txBox="1"/>
          <p:nvPr/>
        </p:nvSpPr>
        <p:spPr>
          <a:xfrm>
            <a:off x="5160426" y="3927992"/>
            <a:ext cx="1692215" cy="23635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Rheumatic MV disease</a:t>
            </a:r>
          </a:p>
        </p:txBody>
      </p:sp>
      <p:sp>
        <p:nvSpPr>
          <p:cNvPr id="41" name="TextBox 40">
            <a:extLst>
              <a:ext uri="{FF2B5EF4-FFF2-40B4-BE49-F238E27FC236}">
                <a16:creationId xmlns:a16="http://schemas.microsoft.com/office/drawing/2014/main" id="{F88261F0-69E4-4DC4-AA9D-C144EC62B7F5}"/>
              </a:ext>
              <a:ext uri="{C183D7F6-B498-43B3-948B-1728B52AA6E4}">
                <adec:decorative xmlns:adec="http://schemas.microsoft.com/office/drawing/2017/decorative" val="1"/>
              </a:ext>
            </a:extLst>
          </p:cNvPr>
          <p:cNvSpPr txBox="1"/>
          <p:nvPr/>
        </p:nvSpPr>
        <p:spPr>
          <a:xfrm>
            <a:off x="5160426" y="4405457"/>
            <a:ext cx="1692215" cy="38829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Successful and durable repair possible</a:t>
            </a:r>
          </a:p>
        </p:txBody>
      </p:sp>
      <p:cxnSp>
        <p:nvCxnSpPr>
          <p:cNvPr id="44" name="Straight Arrow Connector 43">
            <a:extLst>
              <a:ext uri="{FF2B5EF4-FFF2-40B4-BE49-F238E27FC236}">
                <a16:creationId xmlns:a16="http://schemas.microsoft.com/office/drawing/2014/main" id="{65E1970A-2348-4BB3-9D2D-727637C76AD7}"/>
              </a:ext>
              <a:ext uri="{C183D7F6-B498-43B3-948B-1728B52AA6E4}">
                <adec:decorative xmlns:adec="http://schemas.microsoft.com/office/drawing/2017/decorative" val="1"/>
              </a:ext>
            </a:extLst>
          </p:cNvPr>
          <p:cNvCxnSpPr>
            <a:cxnSpLocks/>
            <a:stCxn id="30" idx="2"/>
            <a:endCxn id="35" idx="0"/>
          </p:cNvCxnSpPr>
          <p:nvPr/>
        </p:nvCxnSpPr>
        <p:spPr>
          <a:xfrm>
            <a:off x="8143068" y="4272001"/>
            <a:ext cx="9280" cy="76901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C0BE2CA-523F-4F58-9868-328053BE2780}"/>
              </a:ext>
              <a:ext uri="{C183D7F6-B498-43B3-948B-1728B52AA6E4}">
                <adec:decorative xmlns:adec="http://schemas.microsoft.com/office/drawing/2017/decorative" val="1"/>
              </a:ext>
            </a:extLst>
          </p:cNvPr>
          <p:cNvCxnSpPr>
            <a:cxnSpLocks/>
          </p:cNvCxnSpPr>
          <p:nvPr/>
        </p:nvCxnSpPr>
        <p:spPr>
          <a:xfrm>
            <a:off x="9170763" y="3892874"/>
            <a:ext cx="755663"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Rectangle Container">
            <a:extLst>
              <a:ext uri="{FF2B5EF4-FFF2-40B4-BE49-F238E27FC236}">
                <a16:creationId xmlns:a16="http://schemas.microsoft.com/office/drawing/2014/main" id="{0DF3AFB1-5A59-4DC3-8EED-DF988F7F0AA6}"/>
              </a:ext>
              <a:ext uri="{C183D7F6-B498-43B3-948B-1728B52AA6E4}">
                <adec:decorative xmlns:adec="http://schemas.microsoft.com/office/drawing/2017/decorative" val="1"/>
              </a:ext>
            </a:extLst>
          </p:cNvPr>
          <p:cNvSpPr/>
          <p:nvPr/>
        </p:nvSpPr>
        <p:spPr>
          <a:xfrm>
            <a:off x="9319265" y="3739577"/>
            <a:ext cx="371490"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54" name="Rectangle Container">
            <a:extLst>
              <a:ext uri="{FF2B5EF4-FFF2-40B4-BE49-F238E27FC236}">
                <a16:creationId xmlns:a16="http://schemas.microsoft.com/office/drawing/2014/main" id="{478A9BB4-8B74-4990-B609-42CE3A7BC0B8}"/>
              </a:ext>
              <a:ext uri="{C183D7F6-B498-43B3-948B-1728B52AA6E4}">
                <adec:decorative xmlns:adec="http://schemas.microsoft.com/office/drawing/2017/decorative" val="1"/>
              </a:ext>
            </a:extLst>
          </p:cNvPr>
          <p:cNvSpPr/>
          <p:nvPr/>
        </p:nvSpPr>
        <p:spPr>
          <a:xfrm>
            <a:off x="7913317" y="4380197"/>
            <a:ext cx="464578"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cxnSp>
        <p:nvCxnSpPr>
          <p:cNvPr id="55" name="Straight Arrow Connector 54">
            <a:extLst>
              <a:ext uri="{FF2B5EF4-FFF2-40B4-BE49-F238E27FC236}">
                <a16:creationId xmlns:a16="http://schemas.microsoft.com/office/drawing/2014/main" id="{D8D69AFE-0496-4358-A459-34F4E86364E5}"/>
              </a:ext>
              <a:ext uri="{C183D7F6-B498-43B3-948B-1728B52AA6E4}">
                <adec:decorative xmlns:adec="http://schemas.microsoft.com/office/drawing/2017/decorative" val="1"/>
              </a:ext>
            </a:extLst>
          </p:cNvPr>
          <p:cNvCxnSpPr>
            <a:cxnSpLocks/>
            <a:endCxn id="36" idx="0"/>
          </p:cNvCxnSpPr>
          <p:nvPr/>
        </p:nvCxnSpPr>
        <p:spPr>
          <a:xfrm flipH="1">
            <a:off x="10660290" y="4315976"/>
            <a:ext cx="0" cy="72503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3002C748-F25A-4934-927E-93AD0116E967}"/>
              </a:ext>
              <a:ext uri="{C183D7F6-B498-43B3-948B-1728B52AA6E4}">
                <adec:decorative xmlns:adec="http://schemas.microsoft.com/office/drawing/2017/decorative" val="1"/>
              </a:ext>
            </a:extLst>
          </p:cNvPr>
          <p:cNvCxnSpPr>
            <a:cxnSpLocks/>
          </p:cNvCxnSpPr>
          <p:nvPr/>
        </p:nvCxnSpPr>
        <p:spPr>
          <a:xfrm>
            <a:off x="6003012" y="4818640"/>
            <a:ext cx="0" cy="2350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32BCE5D5-F2EF-49BD-9C4C-21595798DC98}"/>
              </a:ext>
              <a:ext uri="{C183D7F6-B498-43B3-948B-1728B52AA6E4}">
                <adec:decorative xmlns:adec="http://schemas.microsoft.com/office/drawing/2017/decorative" val="1"/>
              </a:ext>
            </a:extLst>
          </p:cNvPr>
          <p:cNvCxnSpPr>
            <a:cxnSpLocks/>
          </p:cNvCxnSpPr>
          <p:nvPr/>
        </p:nvCxnSpPr>
        <p:spPr>
          <a:xfrm>
            <a:off x="6006533" y="4167990"/>
            <a:ext cx="0" cy="2350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3BC3D649-E78F-459E-9A0A-83B687028495}"/>
              </a:ext>
              <a:ext uri="{C183D7F6-B498-43B3-948B-1728B52AA6E4}">
                <adec:decorative xmlns:adec="http://schemas.microsoft.com/office/drawing/2017/decorative" val="1"/>
              </a:ext>
            </a:extLst>
          </p:cNvPr>
          <p:cNvCxnSpPr>
            <a:cxnSpLocks/>
          </p:cNvCxnSpPr>
          <p:nvPr/>
        </p:nvCxnSpPr>
        <p:spPr>
          <a:xfrm>
            <a:off x="3938987" y="4818640"/>
            <a:ext cx="0" cy="2350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90ACC938-A08A-453C-9CAD-3D31AA8D26D2}"/>
              </a:ext>
              <a:ext uri="{C183D7F6-B498-43B3-948B-1728B52AA6E4}">
                <adec:decorative xmlns:adec="http://schemas.microsoft.com/office/drawing/2017/decorative" val="1"/>
              </a:ext>
            </a:extLst>
          </p:cNvPr>
          <p:cNvCxnSpPr>
            <a:cxnSpLocks/>
          </p:cNvCxnSpPr>
          <p:nvPr/>
        </p:nvCxnSpPr>
        <p:spPr>
          <a:xfrm>
            <a:off x="3942508" y="4167990"/>
            <a:ext cx="0" cy="2350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2D3EC178-F866-4962-A579-21854E99B704}"/>
              </a:ext>
              <a:ext uri="{C183D7F6-B498-43B3-948B-1728B52AA6E4}">
                <adec:decorative xmlns:adec="http://schemas.microsoft.com/office/drawing/2017/decorative" val="1"/>
              </a:ext>
            </a:extLst>
          </p:cNvPr>
          <p:cNvCxnSpPr>
            <a:cxnSpLocks/>
          </p:cNvCxnSpPr>
          <p:nvPr/>
        </p:nvCxnSpPr>
        <p:spPr>
          <a:xfrm>
            <a:off x="4943050" y="3100793"/>
            <a:ext cx="0" cy="2350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6CEBBEBE-FDEE-4E25-AA49-76A9EADEF66E}"/>
              </a:ext>
              <a:ext uri="{C183D7F6-B498-43B3-948B-1728B52AA6E4}">
                <adec:decorative xmlns:adec="http://schemas.microsoft.com/office/drawing/2017/decorative" val="1"/>
              </a:ext>
            </a:extLst>
          </p:cNvPr>
          <p:cNvCxnSpPr>
            <a:cxnSpLocks/>
          </p:cNvCxnSpPr>
          <p:nvPr/>
        </p:nvCxnSpPr>
        <p:spPr>
          <a:xfrm flipH="1">
            <a:off x="2370476" y="3476043"/>
            <a:ext cx="755663"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39A084C3-1A9B-4E98-A453-B4DA80489D96}"/>
              </a:ext>
              <a:ext uri="{C183D7F6-B498-43B3-948B-1728B52AA6E4}">
                <adec:decorative xmlns:adec="http://schemas.microsoft.com/office/drawing/2017/decorative" val="1"/>
              </a:ext>
            </a:extLst>
          </p:cNvPr>
          <p:cNvCxnSpPr>
            <a:cxnSpLocks/>
            <a:stCxn id="37" idx="2"/>
          </p:cNvCxnSpPr>
          <p:nvPr/>
        </p:nvCxnSpPr>
        <p:spPr>
          <a:xfrm>
            <a:off x="1681194" y="4568626"/>
            <a:ext cx="0" cy="35323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1F2E44C4-D513-4B9B-B397-807DA554BCCC}"/>
              </a:ext>
              <a:ext uri="{C183D7F6-B498-43B3-948B-1728B52AA6E4}">
                <adec:decorative xmlns:adec="http://schemas.microsoft.com/office/drawing/2017/decorative" val="1"/>
              </a:ext>
            </a:extLst>
          </p:cNvPr>
          <p:cNvGrpSpPr/>
          <p:nvPr/>
        </p:nvGrpSpPr>
        <p:grpSpPr>
          <a:xfrm>
            <a:off x="3942507" y="3593654"/>
            <a:ext cx="1000547" cy="334338"/>
            <a:chOff x="1983149" y="1777552"/>
            <a:chExt cx="2048540" cy="628682"/>
          </a:xfrm>
        </p:grpSpPr>
        <p:cxnSp>
          <p:nvCxnSpPr>
            <p:cNvPr id="53" name="Straight Arrow Connector 52">
              <a:extLst>
                <a:ext uri="{FF2B5EF4-FFF2-40B4-BE49-F238E27FC236}">
                  <a16:creationId xmlns:a16="http://schemas.microsoft.com/office/drawing/2014/main" id="{687B5806-0831-4E7B-8DC0-7ADDFFBB6A45}"/>
                </a:ext>
              </a:extLst>
            </p:cNvPr>
            <p:cNvCxnSpPr>
              <a:cxnSpLocks/>
            </p:cNvCxnSpPr>
            <p:nvPr/>
          </p:nvCxnSpPr>
          <p:spPr>
            <a:xfrm>
              <a:off x="4031689" y="1777552"/>
              <a:ext cx="0" cy="30651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Rectangle 2">
              <a:extLst>
                <a:ext uri="{FF2B5EF4-FFF2-40B4-BE49-F238E27FC236}">
                  <a16:creationId xmlns:a16="http://schemas.microsoft.com/office/drawing/2014/main" id="{2793564E-31D6-4A7E-9E31-B209EDDB2DE2}"/>
                </a:ext>
              </a:extLst>
            </p:cNvPr>
            <p:cNvSpPr/>
            <p:nvPr/>
          </p:nvSpPr>
          <p:spPr>
            <a:xfrm>
              <a:off x="1983149" y="2047704"/>
              <a:ext cx="2048536" cy="35853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7" name="Rectangle 2">
            <a:extLst>
              <a:ext uri="{FF2B5EF4-FFF2-40B4-BE49-F238E27FC236}">
                <a16:creationId xmlns:a16="http://schemas.microsoft.com/office/drawing/2014/main" id="{46BDC0C5-76CC-4636-B491-4638EC1D50BE}"/>
              </a:ext>
              <a:ext uri="{C183D7F6-B498-43B3-948B-1728B52AA6E4}">
                <adec:decorative xmlns:adec="http://schemas.microsoft.com/office/drawing/2017/decorative" val="1"/>
              </a:ext>
            </a:extLst>
          </p:cNvPr>
          <p:cNvSpPr/>
          <p:nvPr/>
        </p:nvSpPr>
        <p:spPr>
          <a:xfrm flipH="1">
            <a:off x="4899660" y="3737159"/>
            <a:ext cx="1110391" cy="17980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B0CD9F19-1CA3-4EC8-BB52-9497A95EB18F}"/>
              </a:ext>
              <a:ext uri="{C183D7F6-B498-43B3-948B-1728B52AA6E4}">
                <adec:decorative xmlns:adec="http://schemas.microsoft.com/office/drawing/2017/decorative" val="1"/>
              </a:ext>
            </a:extLst>
          </p:cNvPr>
          <p:cNvGrpSpPr/>
          <p:nvPr/>
        </p:nvGrpSpPr>
        <p:grpSpPr>
          <a:xfrm>
            <a:off x="4943053" y="2206866"/>
            <a:ext cx="2898561" cy="477206"/>
            <a:chOff x="1983149" y="1508906"/>
            <a:chExt cx="2048540" cy="897328"/>
          </a:xfrm>
        </p:grpSpPr>
        <p:cxnSp>
          <p:nvCxnSpPr>
            <p:cNvPr id="61" name="Straight Arrow Connector 60">
              <a:extLst>
                <a:ext uri="{FF2B5EF4-FFF2-40B4-BE49-F238E27FC236}">
                  <a16:creationId xmlns:a16="http://schemas.microsoft.com/office/drawing/2014/main" id="{6004E045-6736-4D50-8F5F-B5AD41F1A13A}"/>
                </a:ext>
              </a:extLst>
            </p:cNvPr>
            <p:cNvCxnSpPr>
              <a:cxnSpLocks/>
            </p:cNvCxnSpPr>
            <p:nvPr/>
          </p:nvCxnSpPr>
          <p:spPr>
            <a:xfrm>
              <a:off x="4031689" y="1508906"/>
              <a:ext cx="0" cy="57516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Rectangle 2">
              <a:extLst>
                <a:ext uri="{FF2B5EF4-FFF2-40B4-BE49-F238E27FC236}">
                  <a16:creationId xmlns:a16="http://schemas.microsoft.com/office/drawing/2014/main" id="{8AE6A648-3401-4EDC-B103-E080AD97DF66}"/>
                </a:ext>
              </a:extLst>
            </p:cNvPr>
            <p:cNvSpPr/>
            <p:nvPr/>
          </p:nvSpPr>
          <p:spPr>
            <a:xfrm>
              <a:off x="1983149" y="2047704"/>
              <a:ext cx="2048536" cy="35853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63" name="Rectangle 2">
            <a:extLst>
              <a:ext uri="{FF2B5EF4-FFF2-40B4-BE49-F238E27FC236}">
                <a16:creationId xmlns:a16="http://schemas.microsoft.com/office/drawing/2014/main" id="{81376A8F-00C3-453E-BDDC-F623EDEA7A23}"/>
              </a:ext>
              <a:ext uri="{C183D7F6-B498-43B3-948B-1728B52AA6E4}">
                <adec:decorative xmlns:adec="http://schemas.microsoft.com/office/drawing/2017/decorative" val="1"/>
              </a:ext>
            </a:extLst>
          </p:cNvPr>
          <p:cNvSpPr/>
          <p:nvPr/>
        </p:nvSpPr>
        <p:spPr>
          <a:xfrm flipH="1">
            <a:off x="7841606" y="2493239"/>
            <a:ext cx="1620331" cy="17980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3" name="Rectangle 2">
            <a:extLst>
              <a:ext uri="{FF2B5EF4-FFF2-40B4-BE49-F238E27FC236}">
                <a16:creationId xmlns:a16="http://schemas.microsoft.com/office/drawing/2014/main" id="{E92A365F-2244-44C0-883B-DC68ACF2F0D9}"/>
              </a:ext>
              <a:ext uri="{C183D7F6-B498-43B3-948B-1728B52AA6E4}">
                <adec:decorative xmlns:adec="http://schemas.microsoft.com/office/drawing/2017/decorative" val="1"/>
              </a:ext>
            </a:extLst>
          </p:cNvPr>
          <p:cNvSpPr/>
          <p:nvPr/>
        </p:nvSpPr>
        <p:spPr>
          <a:xfrm flipH="1">
            <a:off x="9461938" y="3315582"/>
            <a:ext cx="1198352" cy="17980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76639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wipe(up)">
                                      <p:cBhvr>
                                        <p:cTn id="28" dur="500"/>
                                        <p:tgtEl>
                                          <p:spTgt spid="79"/>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right)">
                                      <p:cBhvr>
                                        <p:cTn id="36" dur="500"/>
                                        <p:tgtEl>
                                          <p:spTgt spid="82"/>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par>
                          <p:cTn id="41" fill="hold">
                            <p:stCondLst>
                              <p:cond delay="2000"/>
                            </p:stCondLst>
                            <p:childTnLst>
                              <p:par>
                                <p:cTn id="42" presetID="22" presetClass="entr" presetSubtype="1" fill="hold" nodeType="after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wipe(up)">
                                      <p:cBhvr>
                                        <p:cTn id="44" dur="500"/>
                                        <p:tgtEl>
                                          <p:spTgt spid="83"/>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par>
                          <p:cTn id="49" fill="hold">
                            <p:stCondLst>
                              <p:cond delay="3000"/>
                            </p:stCondLst>
                            <p:childTnLst>
                              <p:par>
                                <p:cTn id="50" presetID="22" presetClass="entr" presetSubtype="2"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right)">
                                      <p:cBhvr>
                                        <p:cTn id="52" dur="500"/>
                                        <p:tgtEl>
                                          <p:spTgt spid="52"/>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par>
                          <p:cTn id="57" fill="hold">
                            <p:stCondLst>
                              <p:cond delay="4000"/>
                            </p:stCondLst>
                            <p:childTnLst>
                              <p:par>
                                <p:cTn id="58" presetID="22" presetClass="entr" presetSubtype="1" fill="hold"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wipe(up)">
                                      <p:cBhvr>
                                        <p:cTn id="60" dur="500"/>
                                        <p:tgtEl>
                                          <p:spTgt spid="75"/>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childTnLst>
                          </p:cTn>
                        </p:par>
                        <p:par>
                          <p:cTn id="65" fill="hold">
                            <p:stCondLst>
                              <p:cond delay="5000"/>
                            </p:stCondLst>
                            <p:childTnLst>
                              <p:par>
                                <p:cTn id="66" presetID="22" presetClass="entr" presetSubtype="1" fill="hold" nodeType="after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wipe(up)">
                                      <p:cBhvr>
                                        <p:cTn id="68" dur="500"/>
                                        <p:tgtEl>
                                          <p:spTgt spid="74"/>
                                        </p:tgtEl>
                                      </p:cBhvr>
                                    </p:animEffect>
                                  </p:childTnLst>
                                </p:cTn>
                              </p:par>
                            </p:childTnLst>
                          </p:cTn>
                        </p:par>
                        <p:par>
                          <p:cTn id="69" fill="hold">
                            <p:stCondLst>
                              <p:cond delay="5500"/>
                            </p:stCondLst>
                            <p:childTnLst>
                              <p:par>
                                <p:cTn id="70" presetID="10" presetClass="entr" presetSubtype="0"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ipe(left)">
                                      <p:cBhvr>
                                        <p:cTn id="76" dur="500"/>
                                        <p:tgtEl>
                                          <p:spTgt spid="57"/>
                                        </p:tgtEl>
                                      </p:cBhvr>
                                    </p:animEffect>
                                  </p:childTnLst>
                                </p:cTn>
                              </p:par>
                            </p:childTnLst>
                          </p:cTn>
                        </p:par>
                        <p:par>
                          <p:cTn id="77" fill="hold">
                            <p:stCondLst>
                              <p:cond delay="6500"/>
                            </p:stCondLst>
                            <p:childTnLst>
                              <p:par>
                                <p:cTn id="78" presetID="10" presetClass="entr" presetSubtype="0" fill="hold" grpId="0"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childTnLst>
                          </p:cTn>
                        </p:par>
                        <p:par>
                          <p:cTn id="81" fill="hold">
                            <p:stCondLst>
                              <p:cond delay="7000"/>
                            </p:stCondLst>
                            <p:childTnLst>
                              <p:par>
                                <p:cTn id="82" presetID="22" presetClass="entr" presetSubtype="1" fill="hold" nodeType="after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wipe(up)">
                                      <p:cBhvr>
                                        <p:cTn id="84" dur="500"/>
                                        <p:tgtEl>
                                          <p:spTgt spid="71"/>
                                        </p:tgtEl>
                                      </p:cBhvr>
                                    </p:animEffect>
                                  </p:childTnLst>
                                </p:cTn>
                              </p:par>
                            </p:childTnLst>
                          </p:cTn>
                        </p:par>
                        <p:par>
                          <p:cTn id="85" fill="hold">
                            <p:stCondLst>
                              <p:cond delay="7500"/>
                            </p:stCondLst>
                            <p:childTnLst>
                              <p:par>
                                <p:cTn id="86" presetID="10"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500"/>
                                        <p:tgtEl>
                                          <p:spTgt spid="41"/>
                                        </p:tgtEl>
                                      </p:cBhvr>
                                    </p:animEffect>
                                  </p:childTnLst>
                                </p:cTn>
                              </p:par>
                            </p:childTnLst>
                          </p:cTn>
                        </p:par>
                        <p:par>
                          <p:cTn id="89" fill="hold">
                            <p:stCondLst>
                              <p:cond delay="8000"/>
                            </p:stCondLst>
                            <p:childTnLst>
                              <p:par>
                                <p:cTn id="90" presetID="22" presetClass="entr" presetSubtype="1" fill="hold" nodeType="after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wipe(up)">
                                      <p:cBhvr>
                                        <p:cTn id="92" dur="500"/>
                                        <p:tgtEl>
                                          <p:spTgt spid="68"/>
                                        </p:tgtEl>
                                      </p:cBhvr>
                                    </p:animEffect>
                                  </p:childTnLst>
                                </p:cTn>
                              </p:par>
                            </p:childTnLst>
                          </p:cTn>
                        </p:par>
                        <p:par>
                          <p:cTn id="93" fill="hold">
                            <p:stCondLst>
                              <p:cond delay="8500"/>
                            </p:stCondLst>
                            <p:childTnLst>
                              <p:par>
                                <p:cTn id="94" presetID="10" presetClass="entr" presetSubtype="0" fill="hold" grpId="0" nodeType="after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2" fill="hold" nodeType="clickEffect">
                                  <p:stCondLst>
                                    <p:cond delay="0"/>
                                  </p:stCondLst>
                                  <p:childTnLst>
                                    <p:set>
                                      <p:cBhvr>
                                        <p:cTn id="100" dur="1" fill="hold">
                                          <p:stCondLst>
                                            <p:cond delay="0"/>
                                          </p:stCondLst>
                                        </p:cTn>
                                        <p:tgtEl>
                                          <p:spTgt spid="60"/>
                                        </p:tgtEl>
                                        <p:attrNameLst>
                                          <p:attrName>style.visibility</p:attrName>
                                        </p:attrNameLst>
                                      </p:cBhvr>
                                      <p:to>
                                        <p:strVal val="visible"/>
                                      </p:to>
                                    </p:set>
                                    <p:animEffect transition="in" filter="wipe(right)">
                                      <p:cBhvr>
                                        <p:cTn id="101" dur="500"/>
                                        <p:tgtEl>
                                          <p:spTgt spid="60"/>
                                        </p:tgtEl>
                                      </p:cBhvr>
                                    </p:animEffect>
                                  </p:child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500"/>
                                        <p:tgtEl>
                                          <p:spTgt spid="28"/>
                                        </p:tgtEl>
                                      </p:cBhvr>
                                    </p:animEffect>
                                  </p:childTnLst>
                                </p:cTn>
                              </p:par>
                            </p:childTnLst>
                          </p:cTn>
                        </p:par>
                        <p:par>
                          <p:cTn id="106" fill="hold">
                            <p:stCondLst>
                              <p:cond delay="1000"/>
                            </p:stCondLst>
                            <p:childTnLst>
                              <p:par>
                                <p:cTn id="107" presetID="22" presetClass="entr" presetSubtype="1" fill="hold" nodeType="after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wipe(up)">
                                      <p:cBhvr>
                                        <p:cTn id="109" dur="500"/>
                                        <p:tgtEl>
                                          <p:spTgt spid="78"/>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63"/>
                                        </p:tgtEl>
                                        <p:attrNameLst>
                                          <p:attrName>style.visibility</p:attrName>
                                        </p:attrNameLst>
                                      </p:cBhvr>
                                      <p:to>
                                        <p:strVal val="visible"/>
                                      </p:to>
                                    </p:set>
                                    <p:animEffect transition="in" filter="wipe(left)">
                                      <p:cBhvr>
                                        <p:cTn id="114" dur="500"/>
                                        <p:tgtEl>
                                          <p:spTgt spid="63"/>
                                        </p:tgtEl>
                                      </p:cBhvr>
                                    </p:animEffect>
                                  </p:childTnLst>
                                </p:cTn>
                              </p:par>
                            </p:childTnLst>
                          </p:cTn>
                        </p:par>
                        <p:par>
                          <p:cTn id="115" fill="hold">
                            <p:stCondLst>
                              <p:cond delay="500"/>
                            </p:stCondLst>
                            <p:childTnLst>
                              <p:par>
                                <p:cTn id="116" presetID="10" presetClass="entr" presetSubtype="0"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Effect transition="in" filter="fade">
                                      <p:cBhvr>
                                        <p:cTn id="118" dur="500"/>
                                        <p:tgtEl>
                                          <p:spTgt spid="29"/>
                                        </p:tgtEl>
                                      </p:cBhvr>
                                    </p:animEffect>
                                  </p:childTnLst>
                                </p:cTn>
                              </p:par>
                            </p:childTnLst>
                          </p:cTn>
                        </p:par>
                        <p:par>
                          <p:cTn id="119" fill="hold">
                            <p:stCondLst>
                              <p:cond delay="1000"/>
                            </p:stCondLst>
                            <p:childTnLst>
                              <p:par>
                                <p:cTn id="120" presetID="22" presetClass="entr" presetSubtype="2" fill="hold"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right)">
                                      <p:cBhvr>
                                        <p:cTn id="122" dur="500"/>
                                        <p:tgtEl>
                                          <p:spTgt spid="64"/>
                                        </p:tgtEl>
                                      </p:cBhvr>
                                    </p:animEffect>
                                  </p:childTnLst>
                                </p:cTn>
                              </p:par>
                            </p:childTnLst>
                          </p:cTn>
                        </p:par>
                        <p:par>
                          <p:cTn id="123" fill="hold">
                            <p:stCondLst>
                              <p:cond delay="1500"/>
                            </p:stCondLst>
                            <p:childTnLst>
                              <p:par>
                                <p:cTn id="124" presetID="10"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500"/>
                                        <p:tgtEl>
                                          <p:spTgt spid="30"/>
                                        </p:tgtEl>
                                      </p:cBhvr>
                                    </p:animEffect>
                                  </p:childTnLst>
                                </p:cTn>
                              </p:par>
                            </p:childTnLst>
                          </p:cTn>
                        </p:par>
                        <p:par>
                          <p:cTn id="127" fill="hold">
                            <p:stCondLst>
                              <p:cond delay="2000"/>
                            </p:stCondLst>
                            <p:childTnLst>
                              <p:par>
                                <p:cTn id="128" presetID="22" presetClass="entr" presetSubtype="1" fill="hold"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wipe(up)">
                                      <p:cBhvr>
                                        <p:cTn id="130" dur="500"/>
                                        <p:tgtEl>
                                          <p:spTgt spid="44"/>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500"/>
                                        <p:tgtEl>
                                          <p:spTgt spid="54"/>
                                        </p:tgtEl>
                                      </p:cBhvr>
                                    </p:animEffect>
                                  </p:childTnLst>
                                </p:cTn>
                              </p:par>
                            </p:childTnLst>
                          </p:cTn>
                        </p:par>
                        <p:par>
                          <p:cTn id="134" fill="hold">
                            <p:stCondLst>
                              <p:cond delay="2500"/>
                            </p:stCondLst>
                            <p:childTnLst>
                              <p:par>
                                <p:cTn id="135" presetID="10" presetClass="entr" presetSubtype="0"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fade">
                                      <p:cBhvr>
                                        <p:cTn id="137" dur="500"/>
                                        <p:tgtEl>
                                          <p:spTgt spid="35"/>
                                        </p:tgtEl>
                                      </p:cBhvr>
                                    </p:animEffect>
                                  </p:childTnLst>
                                </p:cTn>
                              </p:par>
                            </p:childTnLst>
                          </p:cTn>
                        </p:par>
                        <p:par>
                          <p:cTn id="138" fill="hold">
                            <p:stCondLst>
                              <p:cond delay="3000"/>
                            </p:stCondLst>
                            <p:childTnLst>
                              <p:par>
                                <p:cTn id="139" presetID="10" presetClass="entr" presetSubtype="0" fill="hold" grpId="0" nodeType="afterEffect">
                                  <p:stCondLst>
                                    <p:cond delay="0"/>
                                  </p:stCondLst>
                                  <p:childTnLst>
                                    <p:set>
                                      <p:cBhvr>
                                        <p:cTn id="140" dur="1" fill="hold">
                                          <p:stCondLst>
                                            <p:cond delay="0"/>
                                          </p:stCondLst>
                                        </p:cTn>
                                        <p:tgtEl>
                                          <p:spTgt spid="47"/>
                                        </p:tgtEl>
                                        <p:attrNameLst>
                                          <p:attrName>style.visibility</p:attrName>
                                        </p:attrNameLst>
                                      </p:cBhvr>
                                      <p:to>
                                        <p:strVal val="visible"/>
                                      </p:to>
                                    </p:set>
                                    <p:animEffect transition="in" filter="fade">
                                      <p:cBhvr>
                                        <p:cTn id="141" dur="500"/>
                                        <p:tgtEl>
                                          <p:spTgt spid="47"/>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73"/>
                                        </p:tgtEl>
                                        <p:attrNameLst>
                                          <p:attrName>style.visibility</p:attrName>
                                        </p:attrNameLst>
                                      </p:cBhvr>
                                      <p:to>
                                        <p:strVal val="visible"/>
                                      </p:to>
                                    </p:set>
                                    <p:animEffect transition="in" filter="wipe(left)">
                                      <p:cBhvr>
                                        <p:cTn id="144" dur="500"/>
                                        <p:tgtEl>
                                          <p:spTgt spid="73"/>
                                        </p:tgtEl>
                                      </p:cBhvr>
                                    </p:animEffect>
                                  </p:childTnLst>
                                </p:cTn>
                              </p:par>
                              <p:par>
                                <p:cTn id="145" presetID="22" presetClass="entr" presetSubtype="8" fill="hold" nodeType="withEffect">
                                  <p:stCondLst>
                                    <p:cond delay="0"/>
                                  </p:stCondLst>
                                  <p:childTnLst>
                                    <p:set>
                                      <p:cBhvr>
                                        <p:cTn id="146" dur="1" fill="hold">
                                          <p:stCondLst>
                                            <p:cond delay="0"/>
                                          </p:stCondLst>
                                        </p:cTn>
                                        <p:tgtEl>
                                          <p:spTgt spid="46"/>
                                        </p:tgtEl>
                                        <p:attrNameLst>
                                          <p:attrName>style.visibility</p:attrName>
                                        </p:attrNameLst>
                                      </p:cBhvr>
                                      <p:to>
                                        <p:strVal val="visible"/>
                                      </p:to>
                                    </p:set>
                                    <p:animEffect transition="in" filter="wipe(left)">
                                      <p:cBhvr>
                                        <p:cTn id="147" dur="500"/>
                                        <p:tgtEl>
                                          <p:spTgt spid="46"/>
                                        </p:tgtEl>
                                      </p:cBhvr>
                                    </p:animEffect>
                                  </p:childTnLst>
                                </p:cTn>
                              </p:par>
                            </p:childTnLst>
                          </p:cTn>
                        </p:par>
                        <p:par>
                          <p:cTn id="148" fill="hold">
                            <p:stCondLst>
                              <p:cond delay="3500"/>
                            </p:stCondLst>
                            <p:childTnLst>
                              <p:par>
                                <p:cTn id="149" presetID="10" presetClass="entr" presetSubtype="0" fill="hold" grpId="0" nodeType="afterEffect">
                                  <p:stCondLst>
                                    <p:cond delay="0"/>
                                  </p:stCondLst>
                                  <p:childTnLst>
                                    <p:set>
                                      <p:cBhvr>
                                        <p:cTn id="150" dur="1" fill="hold">
                                          <p:stCondLst>
                                            <p:cond delay="0"/>
                                          </p:stCondLst>
                                        </p:cTn>
                                        <p:tgtEl>
                                          <p:spTgt spid="31"/>
                                        </p:tgtEl>
                                        <p:attrNameLst>
                                          <p:attrName>style.visibility</p:attrName>
                                        </p:attrNameLst>
                                      </p:cBhvr>
                                      <p:to>
                                        <p:strVal val="visible"/>
                                      </p:to>
                                    </p:set>
                                    <p:animEffect transition="in" filter="fade">
                                      <p:cBhvr>
                                        <p:cTn id="151" dur="500"/>
                                        <p:tgtEl>
                                          <p:spTgt spid="31"/>
                                        </p:tgtEl>
                                      </p:cBhvr>
                                    </p:animEffect>
                                  </p:childTnLst>
                                </p:cTn>
                              </p:par>
                            </p:childTnLst>
                          </p:cTn>
                        </p:par>
                        <p:par>
                          <p:cTn id="152" fill="hold">
                            <p:stCondLst>
                              <p:cond delay="4000"/>
                            </p:stCondLst>
                            <p:childTnLst>
                              <p:par>
                                <p:cTn id="153" presetID="22" presetClass="entr" presetSubtype="1" fill="hold"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up)">
                                      <p:cBhvr>
                                        <p:cTn id="155" dur="500"/>
                                        <p:tgtEl>
                                          <p:spTgt spid="55"/>
                                        </p:tgtEl>
                                      </p:cBhvr>
                                    </p:animEffect>
                                  </p:childTnLst>
                                </p:cTn>
                              </p:par>
                            </p:childTnLst>
                          </p:cTn>
                        </p:par>
                        <p:par>
                          <p:cTn id="156" fill="hold">
                            <p:stCondLst>
                              <p:cond delay="4500"/>
                            </p:stCondLst>
                            <p:childTnLst>
                              <p:par>
                                <p:cTn id="157" presetID="10" presetClass="entr" presetSubtype="0" fill="hold" grpId="0" nodeType="afterEffect">
                                  <p:stCondLst>
                                    <p:cond delay="0"/>
                                  </p:stCondLst>
                                  <p:childTnLst>
                                    <p:set>
                                      <p:cBhvr>
                                        <p:cTn id="158" dur="1" fill="hold">
                                          <p:stCondLst>
                                            <p:cond delay="0"/>
                                          </p:stCondLst>
                                        </p:cTn>
                                        <p:tgtEl>
                                          <p:spTgt spid="36"/>
                                        </p:tgtEl>
                                        <p:attrNameLst>
                                          <p:attrName>style.visibility</p:attrName>
                                        </p:attrNameLst>
                                      </p:cBhvr>
                                      <p:to>
                                        <p:strVal val="visible"/>
                                      </p:to>
                                    </p:set>
                                    <p:animEffect transition="in" filter="fade">
                                      <p:cBhvr>
                                        <p:cTn id="1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20"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7" grpId="0" animBg="1"/>
      <p:bldP spid="54" grpId="0" animBg="1"/>
      <p:bldP spid="57" grpId="0" animBg="1"/>
      <p:bldP spid="63"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7CF6-DBE9-4181-AAB1-3F881C1928DC}"/>
              </a:ext>
            </a:extLst>
          </p:cNvPr>
          <p:cNvSpPr>
            <a:spLocks noGrp="1"/>
          </p:cNvSpPr>
          <p:nvPr>
            <p:ph type="title"/>
          </p:nvPr>
        </p:nvSpPr>
        <p:spPr>
          <a:xfrm>
            <a:off x="838200" y="458455"/>
            <a:ext cx="10412002" cy="660111"/>
          </a:xfrm>
        </p:spPr>
        <p:txBody>
          <a:bodyPr/>
          <a:lstStyle/>
          <a:p>
            <a:r>
              <a:rPr lang="en-US" sz="2700" b="1" dirty="0"/>
              <a:t>Diagnostic Testing Chronic Secondary Mitral Regurgitation</a:t>
            </a:r>
          </a:p>
        </p:txBody>
      </p:sp>
      <p:graphicFrame>
        <p:nvGraphicFramePr>
          <p:cNvPr id="6" name="Content Placeholder 5">
            <a:extLst>
              <a:ext uri="{FF2B5EF4-FFF2-40B4-BE49-F238E27FC236}">
                <a16:creationId xmlns:a16="http://schemas.microsoft.com/office/drawing/2014/main" id="{FE113D5E-CF84-488B-A452-4AFC8525A058}"/>
              </a:ext>
            </a:extLst>
          </p:cNvPr>
          <p:cNvGraphicFramePr>
            <a:graphicFrameLocks noGrp="1"/>
          </p:cNvGraphicFramePr>
          <p:nvPr>
            <p:ph idx="1"/>
            <p:extLst>
              <p:ext uri="{D42A27DB-BD31-4B8C-83A1-F6EECF244321}">
                <p14:modId xmlns:p14="http://schemas.microsoft.com/office/powerpoint/2010/main" val="1798494769"/>
              </p:ext>
            </p:extLst>
          </p:nvPr>
        </p:nvGraphicFramePr>
        <p:xfrm>
          <a:off x="2360124" y="1320801"/>
          <a:ext cx="7368154" cy="3925454"/>
        </p:xfrm>
        <a:graphic>
          <a:graphicData uri="http://schemas.openxmlformats.org/drawingml/2006/table">
            <a:tbl>
              <a:tblPr firstRow="1" bandRow="1">
                <a:tableStyleId>{5C22544A-7EE6-4342-B048-85BDC9FD1C3A}</a:tableStyleId>
              </a:tblPr>
              <a:tblGrid>
                <a:gridCol w="860530">
                  <a:extLst>
                    <a:ext uri="{9D8B030D-6E8A-4147-A177-3AD203B41FA5}">
                      <a16:colId xmlns:a16="http://schemas.microsoft.com/office/drawing/2014/main" val="2649235253"/>
                    </a:ext>
                  </a:extLst>
                </a:gridCol>
                <a:gridCol w="6507624">
                  <a:extLst>
                    <a:ext uri="{9D8B030D-6E8A-4147-A177-3AD203B41FA5}">
                      <a16:colId xmlns:a16="http://schemas.microsoft.com/office/drawing/2014/main" val="3265590656"/>
                    </a:ext>
                  </a:extLst>
                </a:gridCol>
              </a:tblGrid>
              <a:tr h="50687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Bold" panose="020B0803030403020204" pitchFamily="34" charset="0"/>
                          <a:cs typeface="Calibri"/>
                        </a:rPr>
                        <a:t>COR</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Bold" panose="020B0803030403020204" pitchFamily="34" charset="0"/>
                          <a:cs typeface="Calibri"/>
                        </a:rPr>
                        <a:t>RECOMMENDATIONS</a:t>
                      </a: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41858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tx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7338" marR="64769" indent="-225425">
                        <a:lnSpc>
                          <a:spcPct val="100000"/>
                        </a:lnSpc>
                        <a:spcBef>
                          <a:spcPts val="0"/>
                        </a:spcBef>
                        <a:spcAft>
                          <a:spcPts val="600"/>
                        </a:spcAft>
                        <a:buFont typeface="+mj-lt"/>
                        <a:buAutoNum type="arabicPeriod"/>
                      </a:pPr>
                      <a:r>
                        <a:rPr lang="en-US" sz="1400" dirty="0">
                          <a:solidFill>
                            <a:srgbClr val="231F20"/>
                          </a:solidFill>
                          <a:latin typeface="Lub Dub Condensed" panose="020B0506030403020204" pitchFamily="34" charset="0"/>
                          <a:cs typeface="Calibri"/>
                        </a:rPr>
                        <a:t>In patients with chronic secondary MR (Stages  B to D), TTE is useful to establish the etiology  and to assess the extent of regional and  global LV remodeling and systolic dysfunction,  severity of MR, and magnitude of pulmonary  hypertension.</a:t>
                      </a:r>
                    </a:p>
                    <a:p>
                      <a:pPr marL="287338" marR="64769" indent="-225425">
                        <a:lnSpc>
                          <a:spcPct val="100000"/>
                        </a:lnSpc>
                        <a:spcBef>
                          <a:spcPts val="0"/>
                        </a:spcBef>
                        <a:spcAft>
                          <a:spcPts val="600"/>
                        </a:spcAft>
                        <a:buFont typeface="+mj-lt"/>
                        <a:buAutoNum type="arabicPeriod"/>
                      </a:pPr>
                      <a:r>
                        <a:rPr lang="en-US" sz="1400" dirty="0">
                          <a:solidFill>
                            <a:srgbClr val="231F20"/>
                          </a:solidFill>
                          <a:latin typeface="Lub Dub Condensed" panose="020B0506030403020204" pitchFamily="34" charset="0"/>
                          <a:cs typeface="Calibri"/>
                        </a:rPr>
                        <a:t>In patients with chronic secondary MR (Stages  B to D), noninvasive imaging (stress nuclear/  PET, CMR, or stress echocardiography),  coronary CT angiography, or coronary  arteriography is useful to establish etiology of  MR and to assess myocardial viability.</a:t>
                      </a:r>
                    </a:p>
                    <a:p>
                      <a:pPr marL="287338" marR="64769" indent="-225425">
                        <a:lnSpc>
                          <a:spcPct val="100000"/>
                        </a:lnSpc>
                        <a:spcBef>
                          <a:spcPts val="0"/>
                        </a:spcBef>
                        <a:spcAft>
                          <a:spcPts val="600"/>
                        </a:spcAft>
                        <a:buFont typeface="+mj-lt"/>
                        <a:buAutoNum type="arabicPeriod"/>
                      </a:pPr>
                      <a:r>
                        <a:rPr lang="en-US" sz="1400" dirty="0">
                          <a:solidFill>
                            <a:srgbClr val="231F20"/>
                          </a:solidFill>
                          <a:latin typeface="Lub Dub Condensed" panose="020B0506030403020204" pitchFamily="34" charset="0"/>
                          <a:cs typeface="Calibri"/>
                        </a:rPr>
                        <a:t>In patients with chronic secondary MR  with severe symptoms (Stage D) that are  unresponsive to GDMT who are being  considered for transcatheter mitral valve  interventions, TEE is indicated to determine  suitability for the procedure.</a:t>
                      </a:r>
                    </a:p>
                    <a:p>
                      <a:pPr marL="287338" marR="64769" indent="-225425">
                        <a:lnSpc>
                          <a:spcPct val="100000"/>
                        </a:lnSpc>
                        <a:spcBef>
                          <a:spcPts val="0"/>
                        </a:spcBef>
                        <a:spcAft>
                          <a:spcPts val="600"/>
                        </a:spcAft>
                        <a:buFont typeface="+mj-lt"/>
                        <a:buAutoNum type="arabicPeriod"/>
                      </a:pPr>
                      <a:r>
                        <a:rPr lang="en-US" sz="1400" dirty="0">
                          <a:solidFill>
                            <a:srgbClr val="231F20"/>
                          </a:solidFill>
                          <a:latin typeface="Lub Dub Condensed" panose="020B0506030403020204" pitchFamily="34" charset="0"/>
                          <a:cs typeface="Calibri"/>
                        </a:rPr>
                        <a:t>In patients with chronic secondary MR  undergoing transcatheter mitral valve  intervention, intraprocedural guidance with  TEE is recommended.</a:t>
                      </a:r>
                    </a:p>
                  </a:txBody>
                  <a:tcPr marL="45720" marR="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
        <p:nvSpPr>
          <p:cNvPr id="5" name="Text Placeholder 4">
            <a:extLst>
              <a:ext uri="{FF2B5EF4-FFF2-40B4-BE49-F238E27FC236}">
                <a16:creationId xmlns:a16="http://schemas.microsoft.com/office/drawing/2014/main" id="{6F0C6010-1A95-41EC-85EA-FC4237164915}"/>
              </a:ext>
            </a:extLst>
          </p:cNvPr>
          <p:cNvSpPr>
            <a:spLocks noGrp="1"/>
          </p:cNvSpPr>
          <p:nvPr>
            <p:ph type="body" sz="quarter" idx="13"/>
          </p:nvPr>
        </p:nvSpPr>
        <p:spPr>
          <a:xfrm>
            <a:off x="2675198" y="5583834"/>
            <a:ext cx="6841603" cy="271939"/>
          </a:xfrm>
        </p:spPr>
        <p:txBody>
          <a:bodyPr/>
          <a:lstStyle/>
          <a:p>
            <a:pPr marL="0" indent="0" algn="ctr"/>
            <a:r>
              <a:rPr lang="en-US" sz="900" b="1" dirty="0">
                <a:solidFill>
                  <a:srgbClr val="000000"/>
                </a:solidFill>
              </a:rPr>
              <a:t>Abbreviations: </a:t>
            </a:r>
            <a:r>
              <a:rPr lang="en-US" sz="900" b="0" i="0" u="none" strike="noStrike" baseline="0" dirty="0"/>
              <a:t>CMR indicates cardiac magnetic resonance; COR, classification of recommendation; GDMT, guideline directed medical therapy; LV, left ventricle; LVEDD, left ventricular end-diastolic dimension; LVEF, left ventricular ejection fraction; LVESD, left ventricular end-systolic dimension; MR, mitral regurgitation; PET, positron emission tomography; TEE, transesophageal echocardiography; and TTE, transthoracic echocardiography.</a:t>
            </a:r>
            <a:endParaRPr lang="en-US" sz="900" dirty="0">
              <a:solidFill>
                <a:srgbClr val="000000"/>
              </a:solidFill>
            </a:endParaRPr>
          </a:p>
        </p:txBody>
      </p:sp>
      <p:sp>
        <p:nvSpPr>
          <p:cNvPr id="4" name="Slide Number Placeholder 3">
            <a:extLst>
              <a:ext uri="{FF2B5EF4-FFF2-40B4-BE49-F238E27FC236}">
                <a16:creationId xmlns:a16="http://schemas.microsoft.com/office/drawing/2014/main" id="{4AC32A0E-BB52-4175-8688-666A37BC99B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spTree>
    <p:extLst>
      <p:ext uri="{BB962C8B-B14F-4D97-AF65-F5344CB8AC3E}">
        <p14:creationId xmlns:p14="http://schemas.microsoft.com/office/powerpoint/2010/main" val="1465057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D4F1-61E9-416F-95A4-6298E164BCF8}"/>
              </a:ext>
            </a:extLst>
          </p:cNvPr>
          <p:cNvSpPr>
            <a:spLocks noGrp="1"/>
          </p:cNvSpPr>
          <p:nvPr>
            <p:ph type="title"/>
          </p:nvPr>
        </p:nvSpPr>
        <p:spPr/>
        <p:txBody>
          <a:bodyPr/>
          <a:lstStyle/>
          <a:p>
            <a:r>
              <a:rPr lang="en-US" dirty="0">
                <a:solidFill>
                  <a:srgbClr val="AC1B1F"/>
                </a:solidFill>
              </a:rPr>
              <a:t>Table 18. </a:t>
            </a:r>
            <a:r>
              <a:rPr lang="en-US" sz="3200" b="1" i="0" u="none" strike="noStrike" baseline="0" dirty="0"/>
              <a:t>Stages of Secondary MR</a:t>
            </a:r>
            <a:endParaRPr lang="en-US" dirty="0"/>
          </a:p>
        </p:txBody>
      </p:sp>
      <p:graphicFrame>
        <p:nvGraphicFramePr>
          <p:cNvPr id="7" name="Content Placeholder 6">
            <a:extLst>
              <a:ext uri="{FF2B5EF4-FFF2-40B4-BE49-F238E27FC236}">
                <a16:creationId xmlns:a16="http://schemas.microsoft.com/office/drawing/2014/main" id="{2B2CC453-67D4-48BD-8EDA-F6A8AF05EEF6}"/>
              </a:ext>
            </a:extLst>
          </p:cNvPr>
          <p:cNvGraphicFramePr>
            <a:graphicFrameLocks noGrp="1"/>
          </p:cNvGraphicFramePr>
          <p:nvPr>
            <p:ph idx="1"/>
            <p:extLst>
              <p:ext uri="{D42A27DB-BD31-4B8C-83A1-F6EECF244321}">
                <p14:modId xmlns:p14="http://schemas.microsoft.com/office/powerpoint/2010/main" val="1482086358"/>
              </p:ext>
            </p:extLst>
          </p:nvPr>
        </p:nvGraphicFramePr>
        <p:xfrm>
          <a:off x="788906" y="1152952"/>
          <a:ext cx="10614185" cy="4030980"/>
        </p:xfrm>
        <a:graphic>
          <a:graphicData uri="http://schemas.openxmlformats.org/drawingml/2006/table">
            <a:tbl>
              <a:tblPr firstRow="1" bandRow="1">
                <a:tableStyleId>{5C22544A-7EE6-4342-B048-85BDC9FD1C3A}</a:tableStyleId>
              </a:tblPr>
              <a:tblGrid>
                <a:gridCol w="1191204">
                  <a:extLst>
                    <a:ext uri="{9D8B030D-6E8A-4147-A177-3AD203B41FA5}">
                      <a16:colId xmlns:a16="http://schemas.microsoft.com/office/drawing/2014/main" val="2649235253"/>
                    </a:ext>
                  </a:extLst>
                </a:gridCol>
                <a:gridCol w="1852981">
                  <a:extLst>
                    <a:ext uri="{9D8B030D-6E8A-4147-A177-3AD203B41FA5}">
                      <a16:colId xmlns:a16="http://schemas.microsoft.com/office/drawing/2014/main" val="3265590656"/>
                    </a:ext>
                  </a:extLst>
                </a:gridCol>
                <a:gridCol w="2447636">
                  <a:extLst>
                    <a:ext uri="{9D8B030D-6E8A-4147-A177-3AD203B41FA5}">
                      <a16:colId xmlns:a16="http://schemas.microsoft.com/office/drawing/2014/main" val="2211106125"/>
                    </a:ext>
                  </a:extLst>
                </a:gridCol>
                <a:gridCol w="2900218">
                  <a:extLst>
                    <a:ext uri="{9D8B030D-6E8A-4147-A177-3AD203B41FA5}">
                      <a16:colId xmlns:a16="http://schemas.microsoft.com/office/drawing/2014/main" val="1881359815"/>
                    </a:ext>
                  </a:extLst>
                </a:gridCol>
                <a:gridCol w="2222146">
                  <a:extLst>
                    <a:ext uri="{9D8B030D-6E8A-4147-A177-3AD203B41FA5}">
                      <a16:colId xmlns:a16="http://schemas.microsoft.com/office/drawing/2014/main" val="3857447823"/>
                    </a:ext>
                  </a:extLst>
                </a:gridCol>
              </a:tblGrid>
              <a:tr h="27164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200" b="1" spc="50" dirty="0">
                          <a:solidFill>
                            <a:schemeClr val="bg1"/>
                          </a:solidFill>
                          <a:latin typeface="Lub Dub Bold" panose="020B0803030403020204" pitchFamily="34" charset="0"/>
                          <a:cs typeface="Calibri"/>
                        </a:rPr>
                        <a:t>STAGE</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ctr">
                        <a:lnSpc>
                          <a:spcPct val="100000"/>
                        </a:lnSpc>
                        <a:spcBef>
                          <a:spcPts val="275"/>
                        </a:spcBef>
                      </a:pPr>
                      <a:r>
                        <a:rPr lang="en-US" sz="1200" b="1" spc="40" dirty="0">
                          <a:solidFill>
                            <a:schemeClr val="tx1"/>
                          </a:solidFill>
                          <a:latin typeface="Lub Dub Bold" panose="020B0803030403020204" pitchFamily="34" charset="0"/>
                          <a:cs typeface="Calibri"/>
                        </a:rPr>
                        <a:t>VALVE ANATOMY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ctr">
                        <a:lnSpc>
                          <a:spcPct val="100000"/>
                        </a:lnSpc>
                        <a:spcBef>
                          <a:spcPts val="275"/>
                        </a:spcBef>
                      </a:pPr>
                      <a:r>
                        <a:rPr lang="en-US" sz="1200" b="1" spc="35" dirty="0">
                          <a:solidFill>
                            <a:schemeClr val="tx1"/>
                          </a:solidFill>
                          <a:latin typeface="Lub Dub Bold" panose="020B0803030403020204" pitchFamily="34" charset="0"/>
                          <a:cs typeface="Calibri"/>
                        </a:rPr>
                        <a:t> VALVE HEMODYNAMICS*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55563" indent="0" algn="ctr">
                        <a:lnSpc>
                          <a:spcPct val="100000"/>
                        </a:lnSpc>
                        <a:spcBef>
                          <a:spcPts val="275"/>
                        </a:spcBef>
                      </a:pPr>
                      <a:r>
                        <a:rPr lang="en-US" sz="1200" b="1" spc="35" dirty="0">
                          <a:solidFill>
                            <a:schemeClr val="tx1"/>
                          </a:solidFill>
                          <a:latin typeface="Lub Dub Bold" panose="020B0803030403020204" pitchFamily="34" charset="0"/>
                          <a:cs typeface="Calibri"/>
                        </a:rPr>
                        <a:t> </a:t>
                      </a:r>
                      <a:r>
                        <a:rPr lang="en-US" sz="1200" b="1" i="0" u="none" strike="noStrike" kern="1200" cap="none" spc="35" dirty="0">
                          <a:solidFill>
                            <a:schemeClr val="tx1"/>
                          </a:solidFill>
                          <a:latin typeface="Lub Dub Bold" panose="020B0803030403020204" pitchFamily="34" charset="0"/>
                          <a:ea typeface="+mn-ea"/>
                          <a:cs typeface="Calibri"/>
                          <a:sym typeface="Arial"/>
                        </a:rPr>
                        <a:t>ASSOCIATED CARDIAC FINDINGS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55563" indent="0" algn="ctr">
                        <a:lnSpc>
                          <a:spcPct val="100000"/>
                        </a:lnSpc>
                        <a:spcBef>
                          <a:spcPts val="275"/>
                        </a:spcBef>
                      </a:pPr>
                      <a:r>
                        <a:rPr lang="en-US" sz="1200" b="1" spc="35" dirty="0">
                          <a:solidFill>
                            <a:schemeClr val="tx1"/>
                          </a:solidFill>
                          <a:latin typeface="Lub Dub Bold" panose="020B0803030403020204" pitchFamily="34" charset="0"/>
                          <a:cs typeface="Calibri"/>
                        </a:rPr>
                        <a:t>SYMPTOMS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3869980"/>
                  </a:ext>
                </a:extLst>
              </a:tr>
              <a:tr h="92058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sz="2000" dirty="0">
                          <a:ln>
                            <a:noFill/>
                          </a:ln>
                          <a:solidFill>
                            <a:schemeClr val="bg1"/>
                          </a:solidFill>
                          <a:latin typeface="Lub Dub Bold" panose="020B0803030403020204" pitchFamily="34" charset="0"/>
                          <a:cs typeface="Calibri"/>
                        </a:rPr>
                        <a:t>A</a:t>
                      </a:r>
                      <a:br>
                        <a:rPr lang="en-US" sz="2000" dirty="0">
                          <a:ln>
                            <a:noFill/>
                          </a:ln>
                          <a:solidFill>
                            <a:schemeClr val="bg1"/>
                          </a:solidFill>
                          <a:latin typeface="Lub Dub Bold" panose="020B0803030403020204" pitchFamily="34" charset="0"/>
                          <a:cs typeface="Calibri"/>
                        </a:rPr>
                      </a:br>
                      <a:r>
                        <a:rPr lang="en-US" sz="1200" b="1" dirty="0">
                          <a:solidFill>
                            <a:schemeClr val="bg1"/>
                          </a:solidFill>
                          <a:latin typeface="Lub Dub Condensed" panose="020B0506030403020204" pitchFamily="34" charset="0"/>
                          <a:cs typeface="Arial" panose="020B0604020202020204" pitchFamily="34" charset="0"/>
                        </a:rPr>
                        <a:t>At risk of MR</a:t>
                      </a:r>
                      <a:endParaRPr sz="2000" dirty="0">
                        <a:ln>
                          <a:noFill/>
                        </a:ln>
                        <a:solidFill>
                          <a:schemeClr val="bg1"/>
                        </a:solidFill>
                        <a:latin typeface="Lub Dub Condensed" panose="020B0506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Normal valve leaflets, chords, and annulus in a patient with CAD or cardiomyopathy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indent="-171450">
                        <a:lnSpc>
                          <a:spcPct val="100000"/>
                        </a:lnSpc>
                        <a:spcBef>
                          <a:spcPts val="0"/>
                        </a:spcBef>
                        <a:spcAft>
                          <a:spcPts val="0"/>
                        </a:spcAft>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No MR jet or small central jet area &lt;20% LA on Doppler</a:t>
                      </a:r>
                    </a:p>
                    <a:p>
                      <a:pPr marL="171450" indent="-171450">
                        <a:lnSpc>
                          <a:spcPct val="100000"/>
                        </a:lnSpc>
                        <a:spcBef>
                          <a:spcPts val="0"/>
                        </a:spcBef>
                        <a:spcAft>
                          <a:spcPts val="0"/>
                        </a:spcAft>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Small vena contracta &lt;0.30 cm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tabLst/>
                      </a:pPr>
                      <a:r>
                        <a:rPr lang="en-US" sz="1100" b="0" i="0" u="none" strike="noStrike" kern="1200" cap="none" spc="5" dirty="0">
                          <a:solidFill>
                            <a:srgbClr val="231F20"/>
                          </a:solidFill>
                          <a:latin typeface="Lub Dub Condensed" panose="020B0506030403020204" pitchFamily="34" charset="0"/>
                          <a:ea typeface="+mn-ea"/>
                          <a:cs typeface="Calibri"/>
                          <a:sym typeface="Arial"/>
                        </a:rPr>
                        <a:t>Normal or mildly dilated LV size  with fixed (infarction) or inducible (ischemia) regional wall motion abnormalities</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tabLst/>
                      </a:pPr>
                      <a:r>
                        <a:rPr lang="en-US" sz="1100" b="0" i="0" u="none" strike="noStrike" kern="1200" cap="none" spc="5" dirty="0">
                          <a:solidFill>
                            <a:srgbClr val="231F20"/>
                          </a:solidFill>
                          <a:latin typeface="Lub Dub Condensed" panose="020B0506030403020204" pitchFamily="34" charset="0"/>
                          <a:ea typeface="+mn-ea"/>
                          <a:cs typeface="Calibri"/>
                          <a:sym typeface="Arial"/>
                        </a:rPr>
                        <a:t>Primary myocardial disease with LV dilation and systolic dysfunction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3">
                  <a:txBody>
                    <a:bodyPr/>
                    <a:lstStyle/>
                    <a:p>
                      <a:pPr marL="0" marR="0" indent="0" algn="l" defTabSz="914400" rtl="0" eaLnBrk="1" latinLnBrk="0" hangingPunct="1">
                        <a:lnSpc>
                          <a:spcPct val="100000"/>
                        </a:lnSpc>
                        <a:spcBef>
                          <a:spcPts val="0"/>
                        </a:spcBef>
                        <a:spcAft>
                          <a:spcPts val="0"/>
                        </a:spcAft>
                        <a:buClr>
                          <a:srgbClr val="000000"/>
                        </a:buClr>
                        <a:buFont typeface="Arial" panose="020B0604020202020204" pitchFamily="34" charset="0"/>
                        <a:buNone/>
                        <a:tabLst/>
                      </a:pPr>
                      <a:r>
                        <a:rPr lang="en-US" sz="1100" b="0" i="0" u="none" strike="noStrike" kern="1200" cap="none" spc="5" dirty="0">
                          <a:solidFill>
                            <a:srgbClr val="231F20"/>
                          </a:solidFill>
                          <a:latin typeface="Lub Dub Condensed" panose="020B0506030403020204" pitchFamily="34" charset="0"/>
                          <a:ea typeface="+mn-ea"/>
                          <a:cs typeface="Calibri"/>
                          <a:sym typeface="Arial"/>
                        </a:rPr>
                        <a:t>Attributable to coronary ischemia or HF may be present that respond to revascularization &amp; approp. Medical therapy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08658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000" dirty="0">
                          <a:ln>
                            <a:noFill/>
                          </a:ln>
                          <a:solidFill>
                            <a:schemeClr val="tx1"/>
                          </a:solidFill>
                          <a:latin typeface="Lub Dub Bold" panose="020B0803030403020204" pitchFamily="34" charset="0"/>
                          <a:cs typeface="Calibri"/>
                        </a:rPr>
                        <a:t>B</a:t>
                      </a:r>
                      <a:endParaRPr lang="en-US" sz="2000" dirty="0">
                        <a:ln>
                          <a:noFill/>
                        </a:ln>
                        <a:solidFill>
                          <a:schemeClr val="tx1"/>
                        </a:solidFill>
                        <a:latin typeface="Lub Dub Bold" panose="020B0803030403020204" pitchFamily="34" charset="0"/>
                        <a:cs typeface="Calibri"/>
                      </a:endParaRPr>
                    </a:p>
                    <a:p>
                      <a:pPr marL="0" indent="0" algn="ctr">
                        <a:lnSpc>
                          <a:spcPct val="100000"/>
                        </a:lnSpc>
                        <a:spcBef>
                          <a:spcPts val="250"/>
                        </a:spcBef>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Progressive MR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Regional wall motion abnormalities with mild tethering of mitral leaflet</a:t>
                      </a:r>
                    </a:p>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Annular dilation with mild loss of central coaptation of the mitral leaflets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ERO &lt;0.40 cm</a:t>
                      </a:r>
                      <a:r>
                        <a:rPr lang="en-US" sz="1100" b="0" i="0" u="none" strike="noStrike" kern="1200" cap="none" spc="5" baseline="30000" dirty="0">
                          <a:solidFill>
                            <a:srgbClr val="231F20"/>
                          </a:solidFill>
                          <a:latin typeface="Lub Dub Condensed" panose="020B0506030403020204" pitchFamily="34" charset="0"/>
                          <a:ea typeface="+mn-ea"/>
                          <a:cs typeface="Calibri"/>
                          <a:sym typeface="Arial"/>
                        </a:rPr>
                        <a:t>2</a:t>
                      </a:r>
                      <a:r>
                        <a:rPr lang="en-US" sz="1100" b="0" i="0" u="none" strike="noStrike" kern="1200" cap="none" spc="5" dirty="0">
                          <a:solidFill>
                            <a:srgbClr val="231F20"/>
                          </a:solidFill>
                          <a:latin typeface="Lub Dub Condensed" panose="020B0506030403020204" pitchFamily="34" charset="0"/>
                          <a:ea typeface="+mn-ea"/>
                          <a:cs typeface="Calibri"/>
                          <a:sym typeface="Arial"/>
                        </a:rPr>
                        <a:t>†</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Regurgitant volume &lt;60 mL</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Regurgitant fraction &lt;50%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3">
                  <a:txBody>
                    <a:body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Regional wall motion abnormalities with reduced</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LV systolic function</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LV dilation and systolic dysfunction attributable to primary myocardial disease</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pPr marL="0" marR="94615" indent="0" algn="l">
                        <a:lnSpc>
                          <a:spcPct val="100000"/>
                        </a:lnSpc>
                        <a:spcBef>
                          <a:spcPts val="0"/>
                        </a:spcBef>
                        <a:spcAft>
                          <a:spcPts val="0"/>
                        </a:spcAft>
                      </a:pPr>
                      <a:endParaRPr sz="1100" b="0" i="0" u="none" strike="noStrike" kern="1200" cap="none" spc="5" dirty="0">
                        <a:solidFill>
                          <a:srgbClr val="231F20"/>
                        </a:solidFill>
                        <a:latin typeface="Lub Dub Condensed" panose="020B0506030403020204" pitchFamily="34" charset="0"/>
                        <a:ea typeface="+mn-ea"/>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1005311"/>
                  </a:ext>
                </a:extLst>
              </a:tr>
              <a:tr h="7923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000" dirty="0">
                          <a:ln>
                            <a:noFill/>
                          </a:ln>
                          <a:solidFill>
                            <a:schemeClr val="tx1"/>
                          </a:solidFill>
                          <a:latin typeface="Lub Dub Bold" panose="020B0803030403020204" pitchFamily="34" charset="0"/>
                          <a:cs typeface="Calibri"/>
                        </a:rPr>
                        <a:t>C</a:t>
                      </a:r>
                      <a:endParaRPr lang="en-US" sz="2000" dirty="0">
                        <a:ln>
                          <a:noFill/>
                        </a:ln>
                        <a:solidFill>
                          <a:schemeClr val="tx1"/>
                        </a:solidFill>
                        <a:latin typeface="Lub Dub Bold" panose="020B0803030403020204" pitchFamily="34" charset="0"/>
                        <a:cs typeface="Calibri"/>
                      </a:endParaRPr>
                    </a:p>
                    <a:p>
                      <a:pPr marL="0" marR="0" lvl="0" indent="0" algn="ctr" defTabSz="914400" rtl="0" eaLnBrk="1" fontAlgn="auto" latinLnBrk="0" hangingPunct="1">
                        <a:lnSpc>
                          <a:spcPct val="100000"/>
                        </a:lnSpc>
                        <a:spcBef>
                          <a:spcPts val="250"/>
                        </a:spcBef>
                        <a:spcAft>
                          <a:spcPts val="0"/>
                        </a:spcAft>
                        <a:buClr>
                          <a:srgbClr val="000000"/>
                        </a:buClr>
                        <a:buSzTx/>
                        <a:buFont typeface="Arial"/>
                        <a:buNone/>
                        <a:tabLst/>
                        <a:defRPr/>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Asymptomatic Severe MR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Regional wall motion abnormalities and/or LV dilation with severe tethering of mitral leaflet</a:t>
                      </a:r>
                    </a:p>
                    <a:p>
                      <a:pPr marL="193675" marR="0" indent="-193675"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Annular dilation with severe loss of central coaptation of the mitral leaflets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ERO ≥0.40 cm</a:t>
                      </a:r>
                      <a:r>
                        <a:rPr lang="en-US" sz="1100" b="0" i="0" u="none" strike="noStrike" kern="1200" cap="none" spc="5" baseline="30000" dirty="0">
                          <a:solidFill>
                            <a:srgbClr val="231F20"/>
                          </a:solidFill>
                          <a:latin typeface="Lub Dub Condensed" panose="020B0506030403020204" pitchFamily="34" charset="0"/>
                          <a:ea typeface="+mn-ea"/>
                          <a:cs typeface="Calibri"/>
                          <a:sym typeface="Arial"/>
                        </a:rPr>
                        <a:t>2</a:t>
                      </a:r>
                      <a:r>
                        <a:rPr lang="en-US" sz="1100" b="0" i="0" u="none" strike="noStrike" kern="1200" cap="none" spc="5" dirty="0">
                          <a:solidFill>
                            <a:srgbClr val="231F20"/>
                          </a:solidFill>
                          <a:latin typeface="Lub Dub Condensed" panose="020B0506030403020204" pitchFamily="34" charset="0"/>
                          <a:ea typeface="+mn-ea"/>
                          <a:cs typeface="Calibri"/>
                          <a:sym typeface="Arial"/>
                        </a:rPr>
                        <a:t>†</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Regurgitant volume ≥60 mL‡</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Regurgitant fraction ≥50%</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pPr algn="l">
                        <a:lnSpc>
                          <a:spcPct val="100000"/>
                        </a:lnSpc>
                        <a:spcBef>
                          <a:spcPts val="0"/>
                        </a:spcBef>
                        <a:spcAft>
                          <a:spcPts val="0"/>
                        </a:spcAft>
                      </a:pP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1174810"/>
                  </a:ext>
                </a:extLst>
              </a:tr>
              <a:tr h="92058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lang="en-US" sz="2000" dirty="0">
                          <a:ln>
                            <a:noFill/>
                          </a:ln>
                          <a:solidFill>
                            <a:schemeClr val="tx1"/>
                          </a:solidFill>
                          <a:latin typeface="Lub Dub Bold" panose="020B0803030403020204" pitchFamily="34" charset="0"/>
                          <a:cs typeface="Calibri"/>
                        </a:rPr>
                        <a:t>D</a:t>
                      </a:r>
                    </a:p>
                    <a:p>
                      <a:pPr marL="0" indent="0" algn="ctr">
                        <a:lnSpc>
                          <a:spcPct val="100000"/>
                        </a:lnSpc>
                        <a:spcBef>
                          <a:spcPts val="250"/>
                        </a:spcBef>
                      </a:pP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Symptomatic </a:t>
                      </a:r>
                      <a:b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br>
                      <a:r>
                        <a:rPr lang="en-US"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rPr>
                        <a:t>Severe MR</a:t>
                      </a:r>
                      <a:endParaRPr sz="1200" b="1" i="0" u="none" strike="noStrike" kern="1200" cap="none" dirty="0">
                        <a:solidFill>
                          <a:schemeClr val="tx1"/>
                        </a:solidFill>
                        <a:latin typeface="Lub Dub Condensed" panose="020B0506030403020204" pitchFamily="34" charset="0"/>
                        <a:ea typeface="+mn-ea"/>
                        <a:cs typeface="Arial" panose="020B0604020202020204" pitchFamily="34" charset="0"/>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D8FF"/>
                    </a:solidFill>
                  </a:tcPr>
                </a:tc>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93675" marR="0" indent="-193675" algn="l" defTabSz="914400" rtl="0" eaLnBrk="1" latinLnBrk="0" hangingPunct="1">
                        <a:lnSpc>
                          <a:spcPct val="100000"/>
                        </a:lnSpc>
                        <a:spcBef>
                          <a:spcPts val="295"/>
                        </a:spcBef>
                        <a:spcAft>
                          <a:spcPts val="0"/>
                        </a:spcAft>
                        <a:buClr>
                          <a:srgbClr val="000000"/>
                        </a:buClr>
                        <a:buFont typeface="Arial" panose="020B0604020202020204" pitchFamily="34" charset="0"/>
                        <a:buChar char="•"/>
                      </a:pP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71450" indent="-171450">
                        <a:spcAft>
                          <a:spcPts val="600"/>
                        </a:spcAft>
                        <a:buFont typeface="Arial" panose="020B0604020202020204" pitchFamily="34" charset="0"/>
                        <a:buChar char="•"/>
                      </a:pPr>
                      <a:endParaRPr lang="en-US" sz="1100" b="0" i="0" u="none" strike="noStrike" kern="1200" cap="none" spc="5" dirty="0">
                        <a:solidFill>
                          <a:srgbClr val="231F20"/>
                        </a:solidFill>
                        <a:latin typeface="Lub Dub Condensed" panose="020B0506030403020204" pitchFamily="34" charset="0"/>
                        <a:ea typeface="+mn-ea"/>
                        <a:cs typeface="Calibri"/>
                        <a:sym typeface="Aria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endParaRPr lang="en-US" sz="1100" b="0" i="0" u="none" strike="noStrike" kern="1200" cap="none" spc="5" dirty="0">
                        <a:solidFill>
                          <a:srgbClr val="231F20"/>
                        </a:solidFill>
                        <a:latin typeface="Lub Dub Condensed" panose="020B0506030403020204" pitchFamily="34" charset="0"/>
                        <a:ea typeface="+mn-ea"/>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HF symptoms attributable to MR persist even after revasc. &amp; optimization of medical therapy</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Decreased exercise tolerance</a:t>
                      </a:r>
                    </a:p>
                    <a:p>
                      <a:pPr marL="171450" marR="0" indent="-171450" algn="l" defTabSz="914400" rtl="0" eaLnBrk="1" latinLnBrk="0" hangingPunct="1">
                        <a:lnSpc>
                          <a:spcPct val="100000"/>
                        </a:lnSpc>
                        <a:spcBef>
                          <a:spcPts val="0"/>
                        </a:spcBef>
                        <a:spcAft>
                          <a:spcPts val="0"/>
                        </a:spcAft>
                        <a:buClr>
                          <a:srgbClr val="000000"/>
                        </a:buClr>
                        <a:buFont typeface="Arial" panose="020B0604020202020204" pitchFamily="34" charset="0"/>
                        <a:buChar char="•"/>
                      </a:pPr>
                      <a:r>
                        <a:rPr lang="en-US" sz="1100" b="0" i="0" u="none" strike="noStrike" kern="1200" cap="none" spc="5" dirty="0">
                          <a:solidFill>
                            <a:srgbClr val="231F20"/>
                          </a:solidFill>
                          <a:latin typeface="Lub Dub Condensed" panose="020B0506030403020204" pitchFamily="34" charset="0"/>
                          <a:ea typeface="+mn-ea"/>
                          <a:cs typeface="Calibri"/>
                          <a:sym typeface="Arial"/>
                        </a:rPr>
                        <a:t>Exertional dyspnea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39778792"/>
                  </a:ext>
                </a:extLst>
              </a:tr>
            </a:tbl>
          </a:graphicData>
        </a:graphic>
      </p:graphicFrame>
      <p:sp>
        <p:nvSpPr>
          <p:cNvPr id="9" name="TextBox 8">
            <a:extLst>
              <a:ext uri="{FF2B5EF4-FFF2-40B4-BE49-F238E27FC236}">
                <a16:creationId xmlns:a16="http://schemas.microsoft.com/office/drawing/2014/main" id="{03C65132-41B8-45B1-AB5C-B0C26BE2395A}"/>
              </a:ext>
            </a:extLst>
          </p:cNvPr>
          <p:cNvSpPr txBox="1"/>
          <p:nvPr/>
        </p:nvSpPr>
        <p:spPr>
          <a:xfrm>
            <a:off x="1615209" y="5283940"/>
            <a:ext cx="8961582" cy="5078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Lub Dub Condensed" panose="020B0506030403020204" pitchFamily="34" charset="0"/>
                <a:ea typeface="+mn-ea"/>
                <a:cs typeface="+mn-cs"/>
              </a:rPr>
              <a:t>*Several valve hemodynamic criteria are provided for assessment of MR severity, but not all criteria for each category will be present in each patient. Categorization of MR severity as mild, moderate, or severe depends on data quality and integration of these parameters in conjunction with other clinical evidence. †The measurement of the proximal isovelocity surface area by 2D TTE in patients with secondary MR underestimates the true ERO because of the crescentic shape of the proximal convergence. ‡May be lower in low-flow states. </a:t>
            </a:r>
          </a:p>
        </p:txBody>
      </p:sp>
      <p:sp>
        <p:nvSpPr>
          <p:cNvPr id="6" name="Text Placeholder 3">
            <a:extLst>
              <a:ext uri="{FF2B5EF4-FFF2-40B4-BE49-F238E27FC236}">
                <a16:creationId xmlns:a16="http://schemas.microsoft.com/office/drawing/2014/main" id="{D109336F-8FDD-4DA7-8079-826CFDA92E66}"/>
              </a:ext>
            </a:extLst>
          </p:cNvPr>
          <p:cNvSpPr>
            <a:spLocks noGrp="1"/>
          </p:cNvSpPr>
          <p:nvPr>
            <p:ph type="body" sz="quarter" idx="13"/>
          </p:nvPr>
        </p:nvSpPr>
        <p:spPr>
          <a:xfrm>
            <a:off x="1260762" y="5815420"/>
            <a:ext cx="9670472" cy="27193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rPr>
              <a:t>Abbreviations:  </a:t>
            </a:r>
            <a:r>
              <a:rPr kumimoji="0" lang="en-US" sz="900" i="0" u="none" strike="noStrike" kern="1200" cap="none" spc="0" normalizeH="0" baseline="0" noProof="0" dirty="0">
                <a:ln>
                  <a:noFill/>
                </a:ln>
                <a:solidFill>
                  <a:srgbClr val="000000"/>
                </a:solidFill>
                <a:effectLst/>
                <a:uLnTx/>
                <a:uFillTx/>
              </a:rPr>
              <a:t>2D indicates 2-dimensional; CAD, coronary artery disease; ERO, effective regurgitant orifice; HF, heart failure;</a:t>
            </a:r>
            <a:br>
              <a:rPr kumimoji="0" lang="en-US" sz="900" i="0" u="none" strike="noStrike" kern="1200" cap="none" spc="0" normalizeH="0" baseline="0" noProof="0" dirty="0">
                <a:ln>
                  <a:noFill/>
                </a:ln>
                <a:solidFill>
                  <a:srgbClr val="000000"/>
                </a:solidFill>
                <a:effectLst/>
                <a:uLnTx/>
                <a:uFillTx/>
              </a:rPr>
            </a:br>
            <a:r>
              <a:rPr kumimoji="0" lang="en-US" sz="900" i="0" u="none" strike="noStrike" kern="1200" cap="none" spc="0" normalizeH="0" baseline="0" noProof="0" dirty="0">
                <a:ln>
                  <a:noFill/>
                </a:ln>
                <a:solidFill>
                  <a:srgbClr val="000000"/>
                </a:solidFill>
                <a:effectLst/>
                <a:uLnTx/>
                <a:uFillTx/>
              </a:rPr>
              <a:t> LA, left atrium; LV, left ventricular; MR, mitral regurgitation; and TTE, transthoracic echocardiogram.</a:t>
            </a:r>
          </a:p>
        </p:txBody>
      </p:sp>
      <p:sp>
        <p:nvSpPr>
          <p:cNvPr id="4" name="Slide Number Placeholder 3">
            <a:extLst>
              <a:ext uri="{FF2B5EF4-FFF2-40B4-BE49-F238E27FC236}">
                <a16:creationId xmlns:a16="http://schemas.microsoft.com/office/drawing/2014/main" id="{966E113A-D6A0-424F-A3B0-934937C799D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26</a:t>
            </a:fld>
            <a:endParaRPr lang="en-US" sz="900" dirty="0"/>
          </a:p>
        </p:txBody>
      </p:sp>
    </p:spTree>
    <p:extLst>
      <p:ext uri="{BB962C8B-B14F-4D97-AF65-F5344CB8AC3E}">
        <p14:creationId xmlns:p14="http://schemas.microsoft.com/office/powerpoint/2010/main" val="1242074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FE343-F401-4398-8655-1F9C3D6E3F0E}"/>
              </a:ext>
            </a:extLst>
          </p:cNvPr>
          <p:cNvSpPr>
            <a:spLocks noGrp="1"/>
          </p:cNvSpPr>
          <p:nvPr>
            <p:ph type="title"/>
          </p:nvPr>
        </p:nvSpPr>
        <p:spPr/>
        <p:txBody>
          <a:bodyPr/>
          <a:lstStyle/>
          <a:p>
            <a:r>
              <a:rPr lang="en-US" sz="3200" b="1" dirty="0">
                <a:solidFill>
                  <a:srgbClr val="AC1B1F"/>
                </a:solidFill>
              </a:rPr>
              <a:t>Figure 9. </a:t>
            </a:r>
            <a:r>
              <a:rPr lang="en-US" sz="3200" b="1" dirty="0"/>
              <a:t>Secondary MR</a:t>
            </a:r>
            <a:endParaRPr lang="en-US" dirty="0"/>
          </a:p>
        </p:txBody>
      </p:sp>
      <p:sp>
        <p:nvSpPr>
          <p:cNvPr id="48" name="Rectangle 47" descr="Patients having secondary mitral regurgitation should be receiving optimal guideline directed medical therapy.  If symptoms worsen with a decreased left ventricle ejection fraction less than 50%, then mitral transcatheter edge-to-edge repair is indicated. A subset of patients with severe mitral regurgitation attributable to atrial fibrillation may benefit from mitral valve surgery and concomitant atrial maze procedure (see Section 7.3.4)">
            <a:extLst>
              <a:ext uri="{FF2B5EF4-FFF2-40B4-BE49-F238E27FC236}">
                <a16:creationId xmlns:a16="http://schemas.microsoft.com/office/drawing/2014/main" id="{6958001F-E111-4C0D-BD97-1A4E0FE25B4C}"/>
              </a:ext>
              <a:ext uri="{C183D7F6-B498-43B3-948B-1728B52AA6E4}">
                <adec:decorative xmlns:adec="http://schemas.microsoft.com/office/drawing/2017/decorative" val="0"/>
              </a:ext>
            </a:extLst>
          </p:cNvPr>
          <p:cNvSpPr/>
          <p:nvPr/>
        </p:nvSpPr>
        <p:spPr>
          <a:xfrm>
            <a:off x="1724025" y="1021424"/>
            <a:ext cx="8279778"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A87A9DB0-96EE-4EA5-966C-7AFB2F489BF6}"/>
              </a:ext>
            </a:extLst>
          </p:cNvPr>
          <p:cNvSpPr>
            <a:spLocks noGrp="1"/>
          </p:cNvSpPr>
          <p:nvPr>
            <p:ph type="body" sz="quarter" idx="13"/>
          </p:nvPr>
        </p:nvSpPr>
        <p:spPr>
          <a:xfrm>
            <a:off x="2188197" y="5563319"/>
            <a:ext cx="7815606" cy="271939"/>
          </a:xfrm>
        </p:spPr>
        <p:txBody>
          <a:bodyPr/>
          <a:lstStyle/>
          <a:p>
            <a:pPr marL="0" indent="0" algn="ctr"/>
            <a:r>
              <a:rPr lang="en-US" sz="900" dirty="0">
                <a:solidFill>
                  <a:srgbClr val="000000"/>
                </a:solidFill>
              </a:rPr>
              <a:t>*Chordal-sparing MV replacement may be reasonable to choose over downsized annuloplasty repair. </a:t>
            </a:r>
          </a:p>
          <a:p>
            <a:pPr marL="0" indent="0" algn="ctr"/>
            <a:r>
              <a:rPr lang="en-US" sz="900" b="1" dirty="0">
                <a:solidFill>
                  <a:srgbClr val="000000"/>
                </a:solidFill>
              </a:rPr>
              <a:t>Abbreviations:  </a:t>
            </a:r>
            <a:r>
              <a:rPr lang="en-US" sz="900" dirty="0">
                <a:solidFill>
                  <a:srgbClr val="000000"/>
                </a:solidFill>
              </a:rPr>
              <a:t>GDMT indicates guideline directed medical therapy; HF, heart failure; LVEF, left ventricular ejection fraction; LVESD, left ventricular end-systolic dimension; MR, mitral regurgitation; MV, mitral valve; PASP, pulmonary artery systolic pressure; RF, regurgitant fraction; RVol, regurgitant volume; and Rx, medication.  </a:t>
            </a:r>
          </a:p>
        </p:txBody>
      </p:sp>
      <p:sp>
        <p:nvSpPr>
          <p:cNvPr id="38" name="TextBox 37">
            <a:extLst>
              <a:ext uri="{FF2B5EF4-FFF2-40B4-BE49-F238E27FC236}">
                <a16:creationId xmlns:a16="http://schemas.microsoft.com/office/drawing/2014/main" id="{C05C6464-6C50-40E5-8328-FCCF9D0EF04A}"/>
              </a:ext>
              <a:ext uri="{C183D7F6-B498-43B3-948B-1728B52AA6E4}">
                <adec:decorative xmlns:adec="http://schemas.microsoft.com/office/drawing/2017/decorative" val="1"/>
              </a:ext>
            </a:extLst>
          </p:cNvPr>
          <p:cNvSpPr txBox="1"/>
          <p:nvPr/>
        </p:nvSpPr>
        <p:spPr>
          <a:xfrm>
            <a:off x="2208411" y="2903937"/>
            <a:ext cx="1672856" cy="25853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b="1" dirty="0"/>
              <a:t>LVEF &gt; 50%</a:t>
            </a:r>
          </a:p>
        </p:txBody>
      </p:sp>
      <p:sp>
        <p:nvSpPr>
          <p:cNvPr id="39" name="TextBox 38">
            <a:extLst>
              <a:ext uri="{FF2B5EF4-FFF2-40B4-BE49-F238E27FC236}">
                <a16:creationId xmlns:a16="http://schemas.microsoft.com/office/drawing/2014/main" id="{05684C84-53AA-4703-9809-931AD172F87D}"/>
              </a:ext>
              <a:ext uri="{C183D7F6-B498-43B3-948B-1728B52AA6E4}">
                <adec:decorative xmlns:adec="http://schemas.microsoft.com/office/drawing/2017/decorative" val="1"/>
              </a:ext>
            </a:extLst>
          </p:cNvPr>
          <p:cNvSpPr txBox="1"/>
          <p:nvPr/>
        </p:nvSpPr>
        <p:spPr>
          <a:xfrm>
            <a:off x="4577423" y="2903937"/>
            <a:ext cx="1916871" cy="25853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1">
                <a:solidFill>
                  <a:srgbClr val="292929"/>
                </a:solidFill>
                <a:latin typeface="Lub Dub Condensed" panose="020B0506030403020204" pitchFamily="34" charset="0"/>
              </a:defRPr>
            </a:lvl1pPr>
          </a:lstStyle>
          <a:p>
            <a:r>
              <a:rPr lang="en-US" dirty="0"/>
              <a:t>LVEF &lt; 50%</a:t>
            </a:r>
          </a:p>
        </p:txBody>
      </p:sp>
      <p:grpSp>
        <p:nvGrpSpPr>
          <p:cNvPr id="49" name="Group 48">
            <a:extLst>
              <a:ext uri="{FF2B5EF4-FFF2-40B4-BE49-F238E27FC236}">
                <a16:creationId xmlns:a16="http://schemas.microsoft.com/office/drawing/2014/main" id="{553FC9D0-0AEA-4104-B350-83EA3D383FA8}"/>
              </a:ext>
              <a:ext uri="{C183D7F6-B498-43B3-948B-1728B52AA6E4}">
                <adec:decorative xmlns:adec="http://schemas.microsoft.com/office/drawing/2017/decorative" val="1"/>
              </a:ext>
            </a:extLst>
          </p:cNvPr>
          <p:cNvGrpSpPr/>
          <p:nvPr/>
        </p:nvGrpSpPr>
        <p:grpSpPr>
          <a:xfrm>
            <a:off x="3056176" y="2436519"/>
            <a:ext cx="1129132" cy="479501"/>
            <a:chOff x="6079972" y="2997639"/>
            <a:chExt cx="1129132" cy="479501"/>
          </a:xfrm>
        </p:grpSpPr>
        <p:cxnSp>
          <p:nvCxnSpPr>
            <p:cNvPr id="50" name="Straight Arrow Connector 49">
              <a:extLst>
                <a:ext uri="{FF2B5EF4-FFF2-40B4-BE49-F238E27FC236}">
                  <a16:creationId xmlns:a16="http://schemas.microsoft.com/office/drawing/2014/main" id="{26DA3574-FD48-484E-87A6-7C48DE2A33D0}"/>
                </a:ext>
              </a:extLst>
            </p:cNvPr>
            <p:cNvCxnSpPr>
              <a:cxnSpLocks/>
            </p:cNvCxnSpPr>
            <p:nvPr/>
          </p:nvCxnSpPr>
          <p:spPr>
            <a:xfrm flipH="1">
              <a:off x="7207530" y="2997639"/>
              <a:ext cx="1574" cy="23176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Rectangle 2">
              <a:extLst>
                <a:ext uri="{FF2B5EF4-FFF2-40B4-BE49-F238E27FC236}">
                  <a16:creationId xmlns:a16="http://schemas.microsoft.com/office/drawing/2014/main" id="{C0D78641-C912-4EEF-8702-480D23CA9CCF}"/>
                </a:ext>
              </a:extLst>
            </p:cNvPr>
            <p:cNvSpPr/>
            <p:nvPr/>
          </p:nvSpPr>
          <p:spPr>
            <a:xfrm>
              <a:off x="6079972" y="3210554"/>
              <a:ext cx="1127558" cy="26658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2" name="Rectangle 2">
            <a:extLst>
              <a:ext uri="{FF2B5EF4-FFF2-40B4-BE49-F238E27FC236}">
                <a16:creationId xmlns:a16="http://schemas.microsoft.com/office/drawing/2014/main" id="{6EE56DA7-979A-477A-A4B3-BC80D62BA7BD}"/>
              </a:ext>
              <a:ext uri="{C183D7F6-B498-43B3-948B-1728B52AA6E4}">
                <adec:decorative xmlns:adec="http://schemas.microsoft.com/office/drawing/2017/decorative" val="1"/>
              </a:ext>
            </a:extLst>
          </p:cNvPr>
          <p:cNvSpPr/>
          <p:nvPr/>
        </p:nvSpPr>
        <p:spPr>
          <a:xfrm flipH="1">
            <a:off x="4183734" y="2650057"/>
            <a:ext cx="1352124" cy="28342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01" name="Straight Arrow Connector 100">
            <a:extLst>
              <a:ext uri="{FF2B5EF4-FFF2-40B4-BE49-F238E27FC236}">
                <a16:creationId xmlns:a16="http://schemas.microsoft.com/office/drawing/2014/main" id="{90D3AB9C-4977-4199-8858-FB3984900154}"/>
              </a:ext>
              <a:ext uri="{C183D7F6-B498-43B3-948B-1728B52AA6E4}">
                <adec:decorative xmlns:adec="http://schemas.microsoft.com/office/drawing/2017/decorative" val="1"/>
              </a:ext>
            </a:extLst>
          </p:cNvPr>
          <p:cNvCxnSpPr>
            <a:cxnSpLocks/>
          </p:cNvCxnSpPr>
          <p:nvPr/>
        </p:nvCxnSpPr>
        <p:spPr>
          <a:xfrm>
            <a:off x="3044835" y="3156242"/>
            <a:ext cx="0" cy="2350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5EA25DC1-4FFD-444F-A874-811EDA3B03AE}"/>
              </a:ext>
              <a:ext uri="{C183D7F6-B498-43B3-948B-1728B52AA6E4}">
                <adec:decorative xmlns:adec="http://schemas.microsoft.com/office/drawing/2017/decorative" val="1"/>
              </a:ext>
            </a:extLst>
          </p:cNvPr>
          <p:cNvCxnSpPr>
            <a:cxnSpLocks/>
            <a:stCxn id="63" idx="2"/>
          </p:cNvCxnSpPr>
          <p:nvPr/>
        </p:nvCxnSpPr>
        <p:spPr>
          <a:xfrm>
            <a:off x="7821084" y="4645868"/>
            <a:ext cx="0" cy="32064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586C6DA-4C4C-4440-9860-78EBC867A97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
        <p:nvSpPr>
          <p:cNvPr id="35" name="TextBox 34">
            <a:extLst>
              <a:ext uri="{FF2B5EF4-FFF2-40B4-BE49-F238E27FC236}">
                <a16:creationId xmlns:a16="http://schemas.microsoft.com/office/drawing/2014/main" id="{D3F2EA6D-B70A-46B6-801D-2144B903571C}"/>
              </a:ext>
              <a:ext uri="{C183D7F6-B498-43B3-948B-1728B52AA6E4}">
                <adec:decorative xmlns:adec="http://schemas.microsoft.com/office/drawing/2017/decorative" val="1"/>
              </a:ext>
            </a:extLst>
          </p:cNvPr>
          <p:cNvSpPr txBox="1"/>
          <p:nvPr/>
        </p:nvSpPr>
        <p:spPr>
          <a:xfrm>
            <a:off x="2886247" y="1099060"/>
            <a:ext cx="5043195" cy="35807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Management of Secondary Mitral Regurgitation</a:t>
            </a:r>
          </a:p>
        </p:txBody>
      </p:sp>
      <p:sp>
        <p:nvSpPr>
          <p:cNvPr id="36" name="TextBox 35">
            <a:extLst>
              <a:ext uri="{FF2B5EF4-FFF2-40B4-BE49-F238E27FC236}">
                <a16:creationId xmlns:a16="http://schemas.microsoft.com/office/drawing/2014/main" id="{627C4DA9-9565-487C-A25C-DAE4BE910E9B}"/>
              </a:ext>
              <a:ext uri="{C183D7F6-B498-43B3-948B-1728B52AA6E4}">
                <adec:decorative xmlns:adec="http://schemas.microsoft.com/office/drawing/2017/decorative" val="1"/>
              </a:ext>
            </a:extLst>
          </p:cNvPr>
          <p:cNvSpPr txBox="1"/>
          <p:nvPr/>
        </p:nvSpPr>
        <p:spPr>
          <a:xfrm>
            <a:off x="3696110" y="1694849"/>
            <a:ext cx="3373460" cy="287579"/>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GDMT supervised by an HF specialist  (1)</a:t>
            </a:r>
          </a:p>
        </p:txBody>
      </p:sp>
      <p:sp>
        <p:nvSpPr>
          <p:cNvPr id="37" name="TextBox 36">
            <a:extLst>
              <a:ext uri="{FF2B5EF4-FFF2-40B4-BE49-F238E27FC236}">
                <a16:creationId xmlns:a16="http://schemas.microsoft.com/office/drawing/2014/main" id="{33501845-BDF2-4EB4-A316-C2DBDDE67280}"/>
              </a:ext>
              <a:ext uri="{C183D7F6-B498-43B3-948B-1728B52AA6E4}">
                <adec:decorative xmlns:adec="http://schemas.microsoft.com/office/drawing/2017/decorative" val="1"/>
              </a:ext>
            </a:extLst>
          </p:cNvPr>
          <p:cNvSpPr txBox="1"/>
          <p:nvPr/>
        </p:nvSpPr>
        <p:spPr>
          <a:xfrm>
            <a:off x="1989497" y="2198519"/>
            <a:ext cx="4905955" cy="28623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Severe MR Stage D (RVol &gt;60mL, RF&gt;50%, ERO&gt;0.40 cm</a:t>
            </a:r>
            <a:r>
              <a:rPr lang="en-US" baseline="30000" dirty="0"/>
              <a:t>2</a:t>
            </a:r>
            <a:r>
              <a:rPr lang="en-US" dirty="0"/>
              <a:t>)</a:t>
            </a:r>
          </a:p>
        </p:txBody>
      </p:sp>
      <p:sp>
        <p:nvSpPr>
          <p:cNvPr id="41" name="TextBox 40">
            <a:extLst>
              <a:ext uri="{FF2B5EF4-FFF2-40B4-BE49-F238E27FC236}">
                <a16:creationId xmlns:a16="http://schemas.microsoft.com/office/drawing/2014/main" id="{D01F1449-56C5-4296-9C06-605CE7999804}"/>
              </a:ext>
              <a:ext uri="{C183D7F6-B498-43B3-948B-1728B52AA6E4}">
                <adec:decorative xmlns:adec="http://schemas.microsoft.com/office/drawing/2017/decorative" val="1"/>
              </a:ext>
            </a:extLst>
          </p:cNvPr>
          <p:cNvSpPr txBox="1"/>
          <p:nvPr/>
        </p:nvSpPr>
        <p:spPr>
          <a:xfrm>
            <a:off x="2208415" y="3395919"/>
            <a:ext cx="1672851" cy="757130"/>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Persistent Symptoms on</a:t>
            </a:r>
          </a:p>
          <a:p>
            <a:r>
              <a:rPr lang="en-US" dirty="0"/>
              <a:t>0ptimal GDMT and AF Rx </a:t>
            </a:r>
          </a:p>
        </p:txBody>
      </p:sp>
      <p:sp>
        <p:nvSpPr>
          <p:cNvPr id="42" name="TextBox 41">
            <a:extLst>
              <a:ext uri="{FF2B5EF4-FFF2-40B4-BE49-F238E27FC236}">
                <a16:creationId xmlns:a16="http://schemas.microsoft.com/office/drawing/2014/main" id="{91891EA2-05AE-451C-9F2D-FA9C46ED9ECF}"/>
              </a:ext>
              <a:ext uri="{C183D7F6-B498-43B3-948B-1728B52AA6E4}">
                <adec:decorative xmlns:adec="http://schemas.microsoft.com/office/drawing/2017/decorative" val="1"/>
              </a:ext>
            </a:extLst>
          </p:cNvPr>
          <p:cNvSpPr txBox="1"/>
          <p:nvPr/>
        </p:nvSpPr>
        <p:spPr>
          <a:xfrm>
            <a:off x="4577423" y="3395919"/>
            <a:ext cx="1916876" cy="342684"/>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Persistent Symptoms on optimal GDMT</a:t>
            </a:r>
          </a:p>
        </p:txBody>
      </p:sp>
      <p:sp>
        <p:nvSpPr>
          <p:cNvPr id="44" name="TextBox 43">
            <a:extLst>
              <a:ext uri="{FF2B5EF4-FFF2-40B4-BE49-F238E27FC236}">
                <a16:creationId xmlns:a16="http://schemas.microsoft.com/office/drawing/2014/main" id="{3AC41442-D19E-47BD-8B0D-78CC6B768FB0}"/>
              </a:ext>
              <a:ext uri="{C183D7F6-B498-43B3-948B-1728B52AA6E4}">
                <adec:decorative xmlns:adec="http://schemas.microsoft.com/office/drawing/2017/decorative" val="1"/>
              </a:ext>
            </a:extLst>
          </p:cNvPr>
          <p:cNvSpPr txBox="1"/>
          <p:nvPr/>
        </p:nvSpPr>
        <p:spPr>
          <a:xfrm>
            <a:off x="2208410" y="4965925"/>
            <a:ext cx="1672851" cy="424732"/>
          </a:xfrm>
          <a:prstGeom prst="rect">
            <a:avLst/>
          </a:prstGeom>
          <a:solidFill>
            <a:schemeClr val="accent2"/>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MV surgery</a:t>
            </a:r>
          </a:p>
          <a:p>
            <a:r>
              <a:rPr lang="en-US" dirty="0"/>
              <a:t>(2b)</a:t>
            </a:r>
          </a:p>
        </p:txBody>
      </p:sp>
      <p:sp>
        <p:nvSpPr>
          <p:cNvPr id="45" name="TextBox 44">
            <a:extLst>
              <a:ext uri="{FF2B5EF4-FFF2-40B4-BE49-F238E27FC236}">
                <a16:creationId xmlns:a16="http://schemas.microsoft.com/office/drawing/2014/main" id="{112B921E-C54F-4FA6-9BA9-0A8B29E67285}"/>
              </a:ext>
              <a:ext uri="{C183D7F6-B498-43B3-948B-1728B52AA6E4}">
                <adec:decorative xmlns:adec="http://schemas.microsoft.com/office/drawing/2017/decorative" val="1"/>
              </a:ext>
            </a:extLst>
          </p:cNvPr>
          <p:cNvSpPr txBox="1"/>
          <p:nvPr/>
        </p:nvSpPr>
        <p:spPr>
          <a:xfrm>
            <a:off x="7302190" y="4965925"/>
            <a:ext cx="1084259" cy="424732"/>
          </a:xfrm>
          <a:prstGeom prst="rect">
            <a:avLst/>
          </a:prstGeom>
          <a:solidFill>
            <a:schemeClr val="accent2"/>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MV surgery</a:t>
            </a:r>
          </a:p>
          <a:p>
            <a:r>
              <a:rPr lang="en-US" dirty="0"/>
              <a:t>(2b)</a:t>
            </a:r>
          </a:p>
        </p:txBody>
      </p:sp>
      <p:sp>
        <p:nvSpPr>
          <p:cNvPr id="46" name="TextBox 45">
            <a:extLst>
              <a:ext uri="{FF2B5EF4-FFF2-40B4-BE49-F238E27FC236}">
                <a16:creationId xmlns:a16="http://schemas.microsoft.com/office/drawing/2014/main" id="{C1F7E66C-3FE9-4D2D-8A8B-AE85481ACE2B}"/>
              </a:ext>
              <a:ext uri="{C183D7F6-B498-43B3-948B-1728B52AA6E4}">
                <adec:decorative xmlns:adec="http://schemas.microsoft.com/office/drawing/2017/decorative" val="1"/>
              </a:ext>
            </a:extLst>
          </p:cNvPr>
          <p:cNvSpPr txBox="1"/>
          <p:nvPr/>
        </p:nvSpPr>
        <p:spPr>
          <a:xfrm>
            <a:off x="8596611" y="4965925"/>
            <a:ext cx="1084258" cy="42473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MV surgery*</a:t>
            </a:r>
          </a:p>
          <a:p>
            <a:r>
              <a:rPr lang="en-US" dirty="0"/>
              <a:t>(2a)</a:t>
            </a:r>
          </a:p>
        </p:txBody>
      </p:sp>
      <p:sp>
        <p:nvSpPr>
          <p:cNvPr id="47" name="TextBox 46">
            <a:extLst>
              <a:ext uri="{FF2B5EF4-FFF2-40B4-BE49-F238E27FC236}">
                <a16:creationId xmlns:a16="http://schemas.microsoft.com/office/drawing/2014/main" id="{CBA41060-50D5-4F7B-8FFB-071717397EB1}"/>
              </a:ext>
              <a:ext uri="{C183D7F6-B498-43B3-948B-1728B52AA6E4}">
                <adec:decorative xmlns:adec="http://schemas.microsoft.com/office/drawing/2017/decorative" val="1"/>
              </a:ext>
            </a:extLst>
          </p:cNvPr>
          <p:cNvSpPr txBox="1"/>
          <p:nvPr/>
        </p:nvSpPr>
        <p:spPr>
          <a:xfrm>
            <a:off x="4486955" y="4965925"/>
            <a:ext cx="2088808" cy="42473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Transcatheter</a:t>
            </a:r>
          </a:p>
          <a:p>
            <a:r>
              <a:rPr lang="en-US" dirty="0"/>
              <a:t>edge-to-edge repair (2a)</a:t>
            </a:r>
          </a:p>
        </p:txBody>
      </p:sp>
      <p:cxnSp>
        <p:nvCxnSpPr>
          <p:cNvPr id="64" name="Straight Connector 63">
            <a:extLst>
              <a:ext uri="{FF2B5EF4-FFF2-40B4-BE49-F238E27FC236}">
                <a16:creationId xmlns:a16="http://schemas.microsoft.com/office/drawing/2014/main" id="{BC8ACD86-B03E-450E-BBBA-B99B87D7B48E}"/>
              </a:ext>
              <a:ext uri="{C183D7F6-B498-43B3-948B-1728B52AA6E4}">
                <adec:decorative xmlns:adec="http://schemas.microsoft.com/office/drawing/2017/decorative" val="1"/>
              </a:ext>
            </a:extLst>
          </p:cNvPr>
          <p:cNvCxnSpPr>
            <a:cxnSpLocks/>
            <a:stCxn id="63" idx="1"/>
            <a:endCxn id="63" idx="1"/>
          </p:cNvCxnSpPr>
          <p:nvPr/>
        </p:nvCxnSpPr>
        <p:spPr>
          <a:xfrm>
            <a:off x="7278954" y="4369357"/>
            <a:ext cx="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61EB765F-F266-4526-9841-337B65667BFE}"/>
              </a:ext>
              <a:ext uri="{C183D7F6-B498-43B3-948B-1728B52AA6E4}">
                <adec:decorative xmlns:adec="http://schemas.microsoft.com/office/drawing/2017/decorative" val="1"/>
              </a:ext>
            </a:extLst>
          </p:cNvPr>
          <p:cNvCxnSpPr>
            <a:cxnSpLocks/>
          </p:cNvCxnSpPr>
          <p:nvPr/>
        </p:nvCxnSpPr>
        <p:spPr>
          <a:xfrm>
            <a:off x="6512535" y="4377230"/>
            <a:ext cx="755663"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DF73B6CC-FF3E-4584-B3FE-E4258E65719C}"/>
              </a:ext>
              <a:ext uri="{C183D7F6-B498-43B3-948B-1728B52AA6E4}">
                <adec:decorative xmlns:adec="http://schemas.microsoft.com/office/drawing/2017/decorative" val="1"/>
              </a:ext>
            </a:extLst>
          </p:cNvPr>
          <p:cNvCxnSpPr>
            <a:cxnSpLocks/>
          </p:cNvCxnSpPr>
          <p:nvPr/>
        </p:nvCxnSpPr>
        <p:spPr>
          <a:xfrm>
            <a:off x="5407844" y="1457137"/>
            <a:ext cx="0" cy="2350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68C9672-D5FA-4EB8-A3D8-7F3ED83EC9F2}"/>
              </a:ext>
              <a:ext uri="{C183D7F6-B498-43B3-948B-1728B52AA6E4}">
                <adec:decorative xmlns:adec="http://schemas.microsoft.com/office/drawing/2017/decorative" val="1"/>
              </a:ext>
            </a:extLst>
          </p:cNvPr>
          <p:cNvCxnSpPr>
            <a:cxnSpLocks/>
          </p:cNvCxnSpPr>
          <p:nvPr/>
        </p:nvCxnSpPr>
        <p:spPr>
          <a:xfrm>
            <a:off x="5407844" y="1974557"/>
            <a:ext cx="0" cy="2350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D99774B4-348A-4A4E-B779-A23804D54378}"/>
              </a:ext>
              <a:ext uri="{C183D7F6-B498-43B3-948B-1728B52AA6E4}">
                <adec:decorative xmlns:adec="http://schemas.microsoft.com/office/drawing/2017/decorative" val="1"/>
              </a:ext>
            </a:extLst>
          </p:cNvPr>
          <p:cNvCxnSpPr>
            <a:cxnSpLocks/>
            <a:stCxn id="37" idx="3"/>
            <a:endCxn id="40" idx="1"/>
          </p:cNvCxnSpPr>
          <p:nvPr/>
        </p:nvCxnSpPr>
        <p:spPr>
          <a:xfrm>
            <a:off x="6895452" y="2341635"/>
            <a:ext cx="175042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3952E64E-10F4-4338-A36F-5C213FF2065E}"/>
              </a:ext>
              <a:ext uri="{C183D7F6-B498-43B3-948B-1728B52AA6E4}">
                <adec:decorative xmlns:adec="http://schemas.microsoft.com/office/drawing/2017/decorative" val="1"/>
              </a:ext>
            </a:extLst>
          </p:cNvPr>
          <p:cNvCxnSpPr>
            <a:cxnSpLocks/>
          </p:cNvCxnSpPr>
          <p:nvPr/>
        </p:nvCxnSpPr>
        <p:spPr>
          <a:xfrm>
            <a:off x="9138740" y="2483474"/>
            <a:ext cx="0" cy="248117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3034A9E2-B23D-4D49-9569-CBB612E4237D}"/>
              </a:ext>
              <a:ext uri="{C183D7F6-B498-43B3-948B-1728B52AA6E4}">
                <adec:decorative xmlns:adec="http://schemas.microsoft.com/office/drawing/2017/decorative" val="1"/>
              </a:ext>
            </a:extLst>
          </p:cNvPr>
          <p:cNvCxnSpPr>
            <a:cxnSpLocks/>
          </p:cNvCxnSpPr>
          <p:nvPr/>
        </p:nvCxnSpPr>
        <p:spPr>
          <a:xfrm>
            <a:off x="5535858" y="4731435"/>
            <a:ext cx="0" cy="2350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3EEE6F1-4EA4-4480-92BE-5D286D772217}"/>
              </a:ext>
              <a:ext uri="{C183D7F6-B498-43B3-948B-1728B52AA6E4}">
                <adec:decorative xmlns:adec="http://schemas.microsoft.com/office/drawing/2017/decorative" val="1"/>
              </a:ext>
            </a:extLst>
          </p:cNvPr>
          <p:cNvSpPr txBox="1"/>
          <p:nvPr/>
        </p:nvSpPr>
        <p:spPr>
          <a:xfrm>
            <a:off x="4577423" y="3991447"/>
            <a:ext cx="1916880" cy="739988"/>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Mitral anatomy favorable</a:t>
            </a:r>
          </a:p>
          <a:p>
            <a:r>
              <a:rPr lang="en-US" dirty="0"/>
              <a:t>LVEF 20%-50%</a:t>
            </a:r>
          </a:p>
          <a:p>
            <a:r>
              <a:rPr lang="en-US" dirty="0"/>
              <a:t>LVESD &lt; 70mm</a:t>
            </a:r>
          </a:p>
          <a:p>
            <a:r>
              <a:rPr lang="en-US" dirty="0"/>
              <a:t>PASP &lt; 70mm Hg</a:t>
            </a:r>
          </a:p>
        </p:txBody>
      </p:sp>
      <p:sp>
        <p:nvSpPr>
          <p:cNvPr id="63" name="TextBox 62">
            <a:extLst>
              <a:ext uri="{FF2B5EF4-FFF2-40B4-BE49-F238E27FC236}">
                <a16:creationId xmlns:a16="http://schemas.microsoft.com/office/drawing/2014/main" id="{AB388AD5-0300-4EC9-999E-1E74222D6C7B}"/>
              </a:ext>
              <a:ext uri="{C183D7F6-B498-43B3-948B-1728B52AA6E4}">
                <adec:decorative xmlns:adec="http://schemas.microsoft.com/office/drawing/2017/decorative" val="1"/>
              </a:ext>
            </a:extLst>
          </p:cNvPr>
          <p:cNvSpPr txBox="1"/>
          <p:nvPr/>
        </p:nvSpPr>
        <p:spPr>
          <a:xfrm>
            <a:off x="7278954" y="4092846"/>
            <a:ext cx="1084260" cy="55302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Severe </a:t>
            </a:r>
            <a:br>
              <a:rPr lang="en-US" dirty="0"/>
            </a:br>
            <a:r>
              <a:rPr lang="en-US" dirty="0"/>
              <a:t>Symptoms</a:t>
            </a:r>
          </a:p>
        </p:txBody>
      </p:sp>
      <p:cxnSp>
        <p:nvCxnSpPr>
          <p:cNvPr id="92" name="Straight Arrow Connector 91">
            <a:extLst>
              <a:ext uri="{FF2B5EF4-FFF2-40B4-BE49-F238E27FC236}">
                <a16:creationId xmlns:a16="http://schemas.microsoft.com/office/drawing/2014/main" id="{9BF59635-E937-47E4-BD73-50425AFC2EFD}"/>
              </a:ext>
              <a:ext uri="{C183D7F6-B498-43B3-948B-1728B52AA6E4}">
                <adec:decorative xmlns:adec="http://schemas.microsoft.com/office/drawing/2017/decorative" val="1"/>
              </a:ext>
            </a:extLst>
          </p:cNvPr>
          <p:cNvCxnSpPr>
            <a:cxnSpLocks/>
          </p:cNvCxnSpPr>
          <p:nvPr/>
        </p:nvCxnSpPr>
        <p:spPr>
          <a:xfrm>
            <a:off x="5535858" y="3754809"/>
            <a:ext cx="0" cy="2350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CEA0E30F-7277-472C-AC6A-F1EFC822C187}"/>
              </a:ext>
              <a:ext uri="{C183D7F6-B498-43B3-948B-1728B52AA6E4}">
                <adec:decorative xmlns:adec="http://schemas.microsoft.com/office/drawing/2017/decorative" val="1"/>
              </a:ext>
            </a:extLst>
          </p:cNvPr>
          <p:cNvCxnSpPr>
            <a:cxnSpLocks/>
          </p:cNvCxnSpPr>
          <p:nvPr/>
        </p:nvCxnSpPr>
        <p:spPr>
          <a:xfrm>
            <a:off x="5535858" y="3156242"/>
            <a:ext cx="0" cy="2350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FC337D6-3587-41B5-8C7A-4388E8378889}"/>
              </a:ext>
              <a:ext uri="{C183D7F6-B498-43B3-948B-1728B52AA6E4}">
                <adec:decorative xmlns:adec="http://schemas.microsoft.com/office/drawing/2017/decorative" val="1"/>
              </a:ext>
            </a:extLst>
          </p:cNvPr>
          <p:cNvSpPr txBox="1"/>
          <p:nvPr/>
        </p:nvSpPr>
        <p:spPr>
          <a:xfrm>
            <a:off x="8645880" y="2063883"/>
            <a:ext cx="955390" cy="555503"/>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Undergoing CABG</a:t>
            </a:r>
          </a:p>
        </p:txBody>
      </p:sp>
      <p:cxnSp>
        <p:nvCxnSpPr>
          <p:cNvPr id="100" name="Straight Arrow Connector 99">
            <a:extLst>
              <a:ext uri="{FF2B5EF4-FFF2-40B4-BE49-F238E27FC236}">
                <a16:creationId xmlns:a16="http://schemas.microsoft.com/office/drawing/2014/main" id="{4C828472-11DB-432C-B61A-FB901E579409}"/>
              </a:ext>
              <a:ext uri="{C183D7F6-B498-43B3-948B-1728B52AA6E4}">
                <adec:decorative xmlns:adec="http://schemas.microsoft.com/office/drawing/2017/decorative" val="1"/>
              </a:ext>
            </a:extLst>
          </p:cNvPr>
          <p:cNvCxnSpPr>
            <a:cxnSpLocks/>
            <a:stCxn id="41" idx="2"/>
          </p:cNvCxnSpPr>
          <p:nvPr/>
        </p:nvCxnSpPr>
        <p:spPr>
          <a:xfrm flipH="1">
            <a:off x="3044835" y="4153049"/>
            <a:ext cx="6" cy="8134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Rectangle Container">
            <a:extLst>
              <a:ext uri="{FF2B5EF4-FFF2-40B4-BE49-F238E27FC236}">
                <a16:creationId xmlns:a16="http://schemas.microsoft.com/office/drawing/2014/main" id="{606FB323-9D93-4AC8-A78B-A02E0C615A7C}"/>
              </a:ext>
              <a:ext uri="{C183D7F6-B498-43B3-948B-1728B52AA6E4}">
                <adec:decorative xmlns:adec="http://schemas.microsoft.com/office/drawing/2017/decorative" val="1"/>
              </a:ext>
            </a:extLst>
          </p:cNvPr>
          <p:cNvSpPr/>
          <p:nvPr/>
        </p:nvSpPr>
        <p:spPr>
          <a:xfrm>
            <a:off x="6661037" y="4223933"/>
            <a:ext cx="371490"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Tree>
    <p:extLst>
      <p:ext uri="{BB962C8B-B14F-4D97-AF65-F5344CB8AC3E}">
        <p14:creationId xmlns:p14="http://schemas.microsoft.com/office/powerpoint/2010/main" val="201578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up)">
                                      <p:cBhvr>
                                        <p:cTn id="11" dur="500"/>
                                        <p:tgtEl>
                                          <p:spTgt spid="7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up)">
                                      <p:cBhvr>
                                        <p:cTn id="19" dur="500"/>
                                        <p:tgtEl>
                                          <p:spTgt spid="7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right)">
                                      <p:cBhvr>
                                        <p:cTn id="28" dur="500"/>
                                        <p:tgtEl>
                                          <p:spTgt spid="49"/>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wipe(up)">
                                      <p:cBhvr>
                                        <p:cTn id="36" dur="500"/>
                                        <p:tgtEl>
                                          <p:spTgt spid="101"/>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2000"/>
                            </p:stCondLst>
                            <p:childTnLst>
                              <p:par>
                                <p:cTn id="42" presetID="22" presetClass="entr" presetSubtype="1" fill="hold" nodeType="afterEffect">
                                  <p:stCondLst>
                                    <p:cond delay="0"/>
                                  </p:stCondLst>
                                  <p:childTnLst>
                                    <p:set>
                                      <p:cBhvr>
                                        <p:cTn id="43" dur="1" fill="hold">
                                          <p:stCondLst>
                                            <p:cond delay="0"/>
                                          </p:stCondLst>
                                        </p:cTn>
                                        <p:tgtEl>
                                          <p:spTgt spid="100"/>
                                        </p:tgtEl>
                                        <p:attrNameLst>
                                          <p:attrName>style.visibility</p:attrName>
                                        </p:attrNameLst>
                                      </p:cBhvr>
                                      <p:to>
                                        <p:strVal val="visible"/>
                                      </p:to>
                                    </p:set>
                                    <p:animEffect transition="in" filter="wipe(up)">
                                      <p:cBhvr>
                                        <p:cTn id="44" dur="500"/>
                                        <p:tgtEl>
                                          <p:spTgt spid="100"/>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wipe(left)">
                                      <p:cBhvr>
                                        <p:cTn id="53" dur="500"/>
                                        <p:tgtEl>
                                          <p:spTgt spid="52"/>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childTnLst>
                          </p:cTn>
                        </p:par>
                        <p:par>
                          <p:cTn id="58" fill="hold">
                            <p:stCondLst>
                              <p:cond delay="1000"/>
                            </p:stCondLst>
                            <p:childTnLst>
                              <p:par>
                                <p:cTn id="59" presetID="22" presetClass="entr" presetSubtype="1" fill="hold" nodeType="after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wipe(up)">
                                      <p:cBhvr>
                                        <p:cTn id="61" dur="500"/>
                                        <p:tgtEl>
                                          <p:spTgt spid="93"/>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childTnLst>
                          </p:cTn>
                        </p:par>
                        <p:par>
                          <p:cTn id="66" fill="hold">
                            <p:stCondLst>
                              <p:cond delay="2000"/>
                            </p:stCondLst>
                            <p:childTnLst>
                              <p:par>
                                <p:cTn id="67" presetID="22" presetClass="entr" presetSubtype="1"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Effect transition="in" filter="wipe(up)">
                                      <p:cBhvr>
                                        <p:cTn id="69" dur="500"/>
                                        <p:tgtEl>
                                          <p:spTgt spid="92"/>
                                        </p:tgtEl>
                                      </p:cBhvr>
                                    </p:animEffect>
                                  </p:childTnLst>
                                </p:cTn>
                              </p:par>
                            </p:childTnLst>
                          </p:cTn>
                        </p:par>
                        <p:par>
                          <p:cTn id="70" fill="hold">
                            <p:stCondLst>
                              <p:cond delay="2500"/>
                            </p:stCondLst>
                            <p:childTnLst>
                              <p:par>
                                <p:cTn id="71" presetID="10" presetClass="entr" presetSubtype="0"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childTnLst>
                                </p:cTn>
                              </p:par>
                            </p:childTnLst>
                          </p:cTn>
                        </p:par>
                        <p:par>
                          <p:cTn id="74" fill="hold">
                            <p:stCondLst>
                              <p:cond delay="3000"/>
                            </p:stCondLst>
                            <p:childTnLst>
                              <p:par>
                                <p:cTn id="75" presetID="22" presetClass="entr" presetSubtype="1" fill="hold" nodeType="afterEffect">
                                  <p:stCondLst>
                                    <p:cond delay="0"/>
                                  </p:stCondLst>
                                  <p:childTnLst>
                                    <p:set>
                                      <p:cBhvr>
                                        <p:cTn id="76" dur="1" fill="hold">
                                          <p:stCondLst>
                                            <p:cond delay="0"/>
                                          </p:stCondLst>
                                        </p:cTn>
                                        <p:tgtEl>
                                          <p:spTgt spid="89"/>
                                        </p:tgtEl>
                                        <p:attrNameLst>
                                          <p:attrName>style.visibility</p:attrName>
                                        </p:attrNameLst>
                                      </p:cBhvr>
                                      <p:to>
                                        <p:strVal val="visible"/>
                                      </p:to>
                                    </p:set>
                                    <p:animEffect transition="in" filter="wipe(up)">
                                      <p:cBhvr>
                                        <p:cTn id="77" dur="500"/>
                                        <p:tgtEl>
                                          <p:spTgt spid="89"/>
                                        </p:tgtEl>
                                      </p:cBhvr>
                                    </p:animEffect>
                                  </p:childTnLst>
                                </p:cTn>
                              </p:par>
                            </p:childTnLst>
                          </p:cTn>
                        </p:par>
                        <p:par>
                          <p:cTn id="78" fill="hold">
                            <p:stCondLst>
                              <p:cond delay="3500"/>
                            </p:stCondLst>
                            <p:childTnLst>
                              <p:par>
                                <p:cTn id="79" presetID="10"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childTnLst>
                          </p:cTn>
                        </p:par>
                        <p:par>
                          <p:cTn id="82" fill="hold">
                            <p:stCondLst>
                              <p:cond delay="4000"/>
                            </p:stCondLst>
                            <p:childTnLst>
                              <p:par>
                                <p:cTn id="83" presetID="22" presetClass="entr" presetSubtype="8"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wipe(left)">
                                      <p:cBhvr>
                                        <p:cTn id="85" dur="500"/>
                                        <p:tgtEl>
                                          <p:spTgt spid="6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fade">
                                      <p:cBhvr>
                                        <p:cTn id="88" dur="500"/>
                                        <p:tgtEl>
                                          <p:spTgt spid="53"/>
                                        </p:tgtEl>
                                      </p:cBhvr>
                                    </p:animEffect>
                                  </p:childTnLst>
                                </p:cTn>
                              </p:par>
                            </p:childTnLst>
                          </p:cTn>
                        </p:par>
                        <p:par>
                          <p:cTn id="89" fill="hold">
                            <p:stCondLst>
                              <p:cond delay="4500"/>
                            </p:stCondLst>
                            <p:childTnLst>
                              <p:par>
                                <p:cTn id="90" presetID="10" presetClass="entr" presetSubtype="0" fill="hold" grpId="0" nodeType="after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fade">
                                      <p:cBhvr>
                                        <p:cTn id="92" dur="500"/>
                                        <p:tgtEl>
                                          <p:spTgt spid="63"/>
                                        </p:tgtEl>
                                      </p:cBhvr>
                                    </p:animEffect>
                                  </p:childTnLst>
                                </p:cTn>
                              </p:par>
                            </p:childTnLst>
                          </p:cTn>
                        </p:par>
                        <p:par>
                          <p:cTn id="93" fill="hold">
                            <p:stCondLst>
                              <p:cond delay="5000"/>
                            </p:stCondLst>
                            <p:childTnLst>
                              <p:par>
                                <p:cTn id="94" presetID="22" presetClass="entr" presetSubtype="1" fill="hold" nodeType="afterEffect">
                                  <p:stCondLst>
                                    <p:cond delay="0"/>
                                  </p:stCondLst>
                                  <p:childTnLst>
                                    <p:set>
                                      <p:cBhvr>
                                        <p:cTn id="95" dur="1" fill="hold">
                                          <p:stCondLst>
                                            <p:cond delay="0"/>
                                          </p:stCondLst>
                                        </p:cTn>
                                        <p:tgtEl>
                                          <p:spTgt spid="88"/>
                                        </p:tgtEl>
                                        <p:attrNameLst>
                                          <p:attrName>style.visibility</p:attrName>
                                        </p:attrNameLst>
                                      </p:cBhvr>
                                      <p:to>
                                        <p:strVal val="visible"/>
                                      </p:to>
                                    </p:set>
                                    <p:animEffect transition="in" filter="wipe(up)">
                                      <p:cBhvr>
                                        <p:cTn id="96" dur="500"/>
                                        <p:tgtEl>
                                          <p:spTgt spid="88"/>
                                        </p:tgtEl>
                                      </p:cBhvr>
                                    </p:animEffect>
                                  </p:childTnLst>
                                </p:cTn>
                              </p:par>
                            </p:childTnLst>
                          </p:cTn>
                        </p:par>
                        <p:par>
                          <p:cTn id="97" fill="hold">
                            <p:stCondLst>
                              <p:cond delay="5500"/>
                            </p:stCondLst>
                            <p:childTnLst>
                              <p:par>
                                <p:cTn id="98" presetID="10"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500"/>
                                        <p:tgtEl>
                                          <p:spTgt spid="4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74"/>
                                        </p:tgtEl>
                                        <p:attrNameLst>
                                          <p:attrName>style.visibility</p:attrName>
                                        </p:attrNameLst>
                                      </p:cBhvr>
                                      <p:to>
                                        <p:strVal val="visible"/>
                                      </p:to>
                                    </p:set>
                                    <p:animEffect transition="in" filter="wipe(left)">
                                      <p:cBhvr>
                                        <p:cTn id="105" dur="500"/>
                                        <p:tgtEl>
                                          <p:spTgt spid="74"/>
                                        </p:tgtEl>
                                      </p:cBhvr>
                                    </p:animEffect>
                                  </p:childTnLst>
                                </p:cTn>
                              </p:par>
                            </p:childTnLst>
                          </p:cTn>
                        </p:par>
                        <p:par>
                          <p:cTn id="106" fill="hold">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childTnLst>
                          </p:cTn>
                        </p:par>
                        <p:par>
                          <p:cTn id="110" fill="hold">
                            <p:stCondLst>
                              <p:cond delay="1000"/>
                            </p:stCondLst>
                            <p:childTnLst>
                              <p:par>
                                <p:cTn id="111" presetID="22" presetClass="entr" presetSubtype="1" fill="hold" nodeType="afterEffect">
                                  <p:stCondLst>
                                    <p:cond delay="0"/>
                                  </p:stCondLst>
                                  <p:childTnLst>
                                    <p:set>
                                      <p:cBhvr>
                                        <p:cTn id="112" dur="1" fill="hold">
                                          <p:stCondLst>
                                            <p:cond delay="0"/>
                                          </p:stCondLst>
                                        </p:cTn>
                                        <p:tgtEl>
                                          <p:spTgt spid="76"/>
                                        </p:tgtEl>
                                        <p:attrNameLst>
                                          <p:attrName>style.visibility</p:attrName>
                                        </p:attrNameLst>
                                      </p:cBhvr>
                                      <p:to>
                                        <p:strVal val="visible"/>
                                      </p:to>
                                    </p:set>
                                    <p:animEffect transition="in" filter="wipe(up)">
                                      <p:cBhvr>
                                        <p:cTn id="113" dur="500"/>
                                        <p:tgtEl>
                                          <p:spTgt spid="76"/>
                                        </p:tgtEl>
                                      </p:cBhvr>
                                    </p:animEffect>
                                  </p:childTnLst>
                                </p:cTn>
                              </p:par>
                            </p:childTnLst>
                          </p:cTn>
                        </p:par>
                        <p:par>
                          <p:cTn id="114" fill="hold">
                            <p:stCondLst>
                              <p:cond delay="1500"/>
                            </p:stCondLst>
                            <p:childTnLst>
                              <p:par>
                                <p:cTn id="115" presetID="10" presetClass="entr" presetSubtype="0" fill="hold" grpId="0" nodeType="after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52" grpId="0" animBg="1"/>
      <p:bldP spid="35" grpId="0" animBg="1"/>
      <p:bldP spid="36" grpId="0" animBg="1"/>
      <p:bldP spid="37" grpId="0" animBg="1"/>
      <p:bldP spid="41" grpId="0" animBg="1"/>
      <p:bldP spid="42" grpId="0" animBg="1"/>
      <p:bldP spid="44" grpId="0" animBg="1"/>
      <p:bldP spid="45" grpId="0" animBg="1"/>
      <p:bldP spid="46" grpId="0" animBg="1"/>
      <p:bldP spid="47" grpId="0" animBg="1"/>
      <p:bldP spid="43" grpId="0" animBg="1"/>
      <p:bldP spid="63" grpId="0" animBg="1"/>
      <p:bldP spid="40" grpId="0" animBg="1"/>
      <p:bldP spid="5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67BD8-5BBA-45FC-8D4C-156F66C9CD25}"/>
              </a:ext>
            </a:extLst>
          </p:cNvPr>
          <p:cNvSpPr>
            <a:spLocks noGrp="1"/>
          </p:cNvSpPr>
          <p:nvPr>
            <p:ph type="title"/>
          </p:nvPr>
        </p:nvSpPr>
        <p:spPr/>
        <p:txBody>
          <a:bodyPr/>
          <a:lstStyle/>
          <a:p>
            <a:r>
              <a:rPr lang="en-US" dirty="0">
                <a:solidFill>
                  <a:srgbClr val="AC1B1F"/>
                </a:solidFill>
              </a:rPr>
              <a:t>Table 19. </a:t>
            </a:r>
            <a:r>
              <a:rPr lang="en-US" dirty="0"/>
              <a:t>Classification of TR</a:t>
            </a:r>
          </a:p>
        </p:txBody>
      </p:sp>
      <p:sp>
        <p:nvSpPr>
          <p:cNvPr id="7" name="Rectangle Container">
            <a:extLst>
              <a:ext uri="{FF2B5EF4-FFF2-40B4-BE49-F238E27FC236}">
                <a16:creationId xmlns:a16="http://schemas.microsoft.com/office/drawing/2014/main" id="{2828DD99-CACA-4D39-9E6A-0D3D919B8480}"/>
              </a:ext>
            </a:extLst>
          </p:cNvPr>
          <p:cNvSpPr/>
          <p:nvPr/>
        </p:nvSpPr>
        <p:spPr>
          <a:xfrm>
            <a:off x="1712192" y="1712830"/>
            <a:ext cx="4079007" cy="319244"/>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dirty="0">
                <a:solidFill>
                  <a:schemeClr val="bg1"/>
                </a:solidFill>
                <a:latin typeface="Lub Dub Bold" panose="020B0803030403020204" pitchFamily="34" charset="0"/>
                <a:cs typeface="Lato"/>
              </a:rPr>
              <a:t>Primary</a:t>
            </a:r>
          </a:p>
        </p:txBody>
      </p:sp>
      <p:sp>
        <p:nvSpPr>
          <p:cNvPr id="8" name="Rectangle Container copy 2">
            <a:extLst>
              <a:ext uri="{FF2B5EF4-FFF2-40B4-BE49-F238E27FC236}">
                <a16:creationId xmlns:a16="http://schemas.microsoft.com/office/drawing/2014/main" id="{86B100AE-3D02-4710-A1B0-0D2DC17800C2}"/>
              </a:ext>
            </a:extLst>
          </p:cNvPr>
          <p:cNvSpPr/>
          <p:nvPr/>
        </p:nvSpPr>
        <p:spPr>
          <a:xfrm>
            <a:off x="1712190" y="2033197"/>
            <a:ext cx="4079009" cy="2464911"/>
          </a:xfrm>
          <a:prstGeom prst="rect">
            <a:avLst/>
          </a:prstGeom>
          <a:solidFill>
            <a:schemeClr val="bg1"/>
          </a:solidFill>
          <a:ln w="25400">
            <a:solidFill>
              <a:schemeClr val="tx1">
                <a:lumMod val="65000"/>
                <a:lumOff val="35000"/>
              </a:schemeClr>
            </a:solidFill>
          </a:ln>
        </p:spPr>
        <p:txBody>
          <a:bodyPr spcFirstLastPara="0" lIns="0" tIns="91440" rIns="0" bIns="0" anchor="t"/>
          <a:lstStyle/>
          <a:p>
            <a:pPr marL="341313" indent="-173038" hangingPunct="0">
              <a:lnSpc>
                <a:spcPct val="100000"/>
              </a:lnSpc>
              <a:spcAft>
                <a:spcPts val="600"/>
              </a:spcAft>
              <a:buFont typeface="Arial" panose="020B0604020202020204" pitchFamily="34" charset="0"/>
              <a:buChar char="•"/>
            </a:pPr>
            <a:r>
              <a:rPr lang="en-US" sz="1600" dirty="0">
                <a:solidFill>
                  <a:srgbClr val="292929"/>
                </a:solidFill>
                <a:latin typeface="Lub Dub Condensed" panose="020B0506030403020204" pitchFamily="34" charset="0"/>
                <a:cs typeface="Lato"/>
              </a:rPr>
              <a:t>Rheumatic</a:t>
            </a:r>
          </a:p>
          <a:p>
            <a:pPr marL="341313" indent="-173038" hangingPunct="0">
              <a:lnSpc>
                <a:spcPct val="100000"/>
              </a:lnSpc>
              <a:spcAft>
                <a:spcPts val="600"/>
              </a:spcAft>
              <a:buFont typeface="Arial" panose="020B0604020202020204" pitchFamily="34" charset="0"/>
              <a:buChar char="•"/>
            </a:pPr>
            <a:r>
              <a:rPr lang="en-US" sz="1600" dirty="0">
                <a:solidFill>
                  <a:srgbClr val="292929"/>
                </a:solidFill>
                <a:latin typeface="Lub Dub Condensed" panose="020B0506030403020204" pitchFamily="34" charset="0"/>
                <a:cs typeface="Lato"/>
              </a:rPr>
              <a:t>Infective endocarditis</a:t>
            </a:r>
          </a:p>
          <a:p>
            <a:pPr marL="341313" indent="-173038" hangingPunct="0">
              <a:lnSpc>
                <a:spcPct val="100000"/>
              </a:lnSpc>
              <a:spcAft>
                <a:spcPts val="600"/>
              </a:spcAft>
              <a:buFont typeface="Arial" panose="020B0604020202020204" pitchFamily="34" charset="0"/>
              <a:buChar char="•"/>
            </a:pPr>
            <a:r>
              <a:rPr lang="en-US" sz="1600" dirty="0">
                <a:solidFill>
                  <a:srgbClr val="292929"/>
                </a:solidFill>
                <a:latin typeface="Lub Dub Condensed" panose="020B0506030403020204" pitchFamily="34" charset="0"/>
                <a:cs typeface="Lato"/>
              </a:rPr>
              <a:t>Iatrogenic (device leads, endomyocardial biopsy)</a:t>
            </a:r>
          </a:p>
          <a:p>
            <a:pPr marL="341313" indent="-173038" hangingPunct="0">
              <a:lnSpc>
                <a:spcPct val="100000"/>
              </a:lnSpc>
              <a:spcAft>
                <a:spcPts val="600"/>
              </a:spcAft>
              <a:buFont typeface="Arial" panose="020B0604020202020204" pitchFamily="34" charset="0"/>
              <a:buChar char="•"/>
            </a:pPr>
            <a:r>
              <a:rPr lang="en-US" sz="1600" dirty="0">
                <a:solidFill>
                  <a:srgbClr val="292929"/>
                </a:solidFill>
                <a:latin typeface="Lub Dub Condensed" panose="020B0506030403020204" pitchFamily="34" charset="0"/>
                <a:cs typeface="Lato"/>
              </a:rPr>
              <a:t>Congenital (eg, Ebstein’s, levo-transposition of the great arteries)</a:t>
            </a:r>
          </a:p>
          <a:p>
            <a:pPr marL="341313" indent="-173038" hangingPunct="0">
              <a:lnSpc>
                <a:spcPct val="100000"/>
              </a:lnSpc>
              <a:spcAft>
                <a:spcPts val="600"/>
              </a:spcAft>
              <a:buFont typeface="Arial" panose="020B0604020202020204" pitchFamily="34" charset="0"/>
              <a:buChar char="•"/>
            </a:pPr>
            <a:r>
              <a:rPr lang="en-US" sz="1600" dirty="0">
                <a:solidFill>
                  <a:srgbClr val="292929"/>
                </a:solidFill>
                <a:latin typeface="Lub Dub Condensed" panose="020B0506030403020204" pitchFamily="34" charset="0"/>
                <a:cs typeface="Lato"/>
              </a:rPr>
              <a:t>Other (eg, trauma, carcinoid, drugs,  irradiation)</a:t>
            </a:r>
          </a:p>
        </p:txBody>
      </p:sp>
      <p:sp>
        <p:nvSpPr>
          <p:cNvPr id="10" name="Rectangle Container">
            <a:extLst>
              <a:ext uri="{FF2B5EF4-FFF2-40B4-BE49-F238E27FC236}">
                <a16:creationId xmlns:a16="http://schemas.microsoft.com/office/drawing/2014/main" id="{308E2E40-55E0-4197-81DD-94D830B188D8}"/>
              </a:ext>
            </a:extLst>
          </p:cNvPr>
          <p:cNvSpPr/>
          <p:nvPr/>
        </p:nvSpPr>
        <p:spPr>
          <a:xfrm>
            <a:off x="6195161" y="1712830"/>
            <a:ext cx="3872475" cy="319244"/>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dirty="0">
                <a:solidFill>
                  <a:schemeClr val="bg1"/>
                </a:solidFill>
                <a:latin typeface="Lub Dub Bold" panose="020B0803030403020204" pitchFamily="34" charset="0"/>
                <a:cs typeface="Lato"/>
              </a:rPr>
              <a:t>Secondary</a:t>
            </a:r>
          </a:p>
        </p:txBody>
      </p:sp>
      <p:sp>
        <p:nvSpPr>
          <p:cNvPr id="11" name="Rectangle Container copy 2">
            <a:extLst>
              <a:ext uri="{FF2B5EF4-FFF2-40B4-BE49-F238E27FC236}">
                <a16:creationId xmlns:a16="http://schemas.microsoft.com/office/drawing/2014/main" id="{0B0BE960-74AB-4A15-8A19-D3EECA2B87FF}"/>
              </a:ext>
            </a:extLst>
          </p:cNvPr>
          <p:cNvSpPr/>
          <p:nvPr/>
        </p:nvSpPr>
        <p:spPr>
          <a:xfrm>
            <a:off x="6195159" y="2033197"/>
            <a:ext cx="3872477" cy="2464911"/>
          </a:xfrm>
          <a:prstGeom prst="rect">
            <a:avLst/>
          </a:prstGeom>
          <a:solidFill>
            <a:schemeClr val="bg1"/>
          </a:solidFill>
          <a:ln w="25400">
            <a:solidFill>
              <a:schemeClr val="tx1">
                <a:lumMod val="65000"/>
                <a:lumOff val="35000"/>
              </a:schemeClr>
            </a:solidFill>
          </a:ln>
        </p:spPr>
        <p:txBody>
          <a:bodyPr spcFirstLastPara="0" lIns="0" tIns="91440" rIns="91440" bIns="0" anchor="t"/>
          <a:lstStyle/>
          <a:p>
            <a:pPr marL="341313" indent="-173038" hangingPunct="0">
              <a:lnSpc>
                <a:spcPct val="100000"/>
              </a:lnSpc>
              <a:spcAft>
                <a:spcPts val="600"/>
              </a:spcAft>
              <a:buFont typeface="Arial" panose="020B0604020202020204" pitchFamily="34" charset="0"/>
              <a:buChar char="•"/>
            </a:pPr>
            <a:r>
              <a:rPr lang="en-US" sz="1600" dirty="0">
                <a:solidFill>
                  <a:srgbClr val="292929"/>
                </a:solidFill>
                <a:latin typeface="Lub Dub Condensed" panose="020B0506030403020204" pitchFamily="34" charset="0"/>
                <a:cs typeface="Lato"/>
              </a:rPr>
              <a:t>Pulmonary hypertension with RV  remodeling (primary or secondary  to left-sided heart disease)</a:t>
            </a:r>
          </a:p>
          <a:p>
            <a:pPr marL="341313" indent="-173038" hangingPunct="0">
              <a:lnSpc>
                <a:spcPct val="100000"/>
              </a:lnSpc>
              <a:spcAft>
                <a:spcPts val="600"/>
              </a:spcAft>
              <a:buFont typeface="Arial" panose="020B0604020202020204" pitchFamily="34" charset="0"/>
              <a:buChar char="•"/>
            </a:pPr>
            <a:r>
              <a:rPr lang="en-US" sz="1600" dirty="0">
                <a:solidFill>
                  <a:srgbClr val="292929"/>
                </a:solidFill>
                <a:latin typeface="Lub Dub Condensed" panose="020B0506030403020204" pitchFamily="34" charset="0"/>
                <a:cs typeface="Lato"/>
              </a:rPr>
              <a:t>Dilated cardiomyopathy</a:t>
            </a:r>
          </a:p>
          <a:p>
            <a:pPr marL="341313" indent="-173038" hangingPunct="0">
              <a:lnSpc>
                <a:spcPct val="100000"/>
              </a:lnSpc>
              <a:spcAft>
                <a:spcPts val="600"/>
              </a:spcAft>
              <a:buFont typeface="Arial" panose="020B0604020202020204" pitchFamily="34" charset="0"/>
              <a:buChar char="•"/>
            </a:pPr>
            <a:r>
              <a:rPr lang="en-US" sz="1600" dirty="0">
                <a:solidFill>
                  <a:srgbClr val="292929"/>
                </a:solidFill>
                <a:latin typeface="Lub Dub Condensed" panose="020B0506030403020204" pitchFamily="34" charset="0"/>
                <a:cs typeface="Lato"/>
              </a:rPr>
              <a:t>Annular dilation (associated with AF)*</a:t>
            </a:r>
          </a:p>
          <a:p>
            <a:pPr marL="341313" indent="-173038" hangingPunct="0">
              <a:lnSpc>
                <a:spcPct val="100000"/>
              </a:lnSpc>
              <a:spcAft>
                <a:spcPts val="600"/>
              </a:spcAft>
              <a:buFont typeface="Arial" panose="020B0604020202020204" pitchFamily="34" charset="0"/>
              <a:buChar char="•"/>
            </a:pPr>
            <a:r>
              <a:rPr lang="en-US" sz="1600" dirty="0">
                <a:solidFill>
                  <a:srgbClr val="292929"/>
                </a:solidFill>
                <a:latin typeface="Lub Dub Condensed" panose="020B0506030403020204" pitchFamily="34" charset="0"/>
                <a:cs typeface="Lato"/>
              </a:rPr>
              <a:t>RV volume overload (shunts/high  output)</a:t>
            </a:r>
          </a:p>
          <a:p>
            <a:pPr marL="176213" indent="-117475" hangingPunct="0">
              <a:lnSpc>
                <a:spcPct val="100000"/>
              </a:lnSpc>
              <a:spcAft>
                <a:spcPts val="600"/>
              </a:spcAft>
              <a:buFont typeface="Arial" panose="020B0604020202020204" pitchFamily="34" charset="0"/>
              <a:buChar char="•"/>
            </a:pPr>
            <a:endParaRPr lang="en-US" sz="1600" dirty="0">
              <a:solidFill>
                <a:srgbClr val="292929"/>
              </a:solidFill>
              <a:latin typeface="Lub Dub Condensed" panose="020B0506030403020204" pitchFamily="34" charset="0"/>
              <a:cs typeface="Lato"/>
            </a:endParaRPr>
          </a:p>
        </p:txBody>
      </p:sp>
      <p:sp>
        <p:nvSpPr>
          <p:cNvPr id="5" name="Text Placeholder 4">
            <a:extLst>
              <a:ext uri="{FF2B5EF4-FFF2-40B4-BE49-F238E27FC236}">
                <a16:creationId xmlns:a16="http://schemas.microsoft.com/office/drawing/2014/main" id="{1BB154F0-C23C-48DA-962D-6D399E7D9EB2}"/>
              </a:ext>
            </a:extLst>
          </p:cNvPr>
          <p:cNvSpPr>
            <a:spLocks noGrp="1"/>
          </p:cNvSpPr>
          <p:nvPr>
            <p:ph type="body" sz="quarter" idx="13"/>
          </p:nvPr>
        </p:nvSpPr>
        <p:spPr>
          <a:xfrm>
            <a:off x="1712191" y="5661580"/>
            <a:ext cx="8767618" cy="271939"/>
          </a:xfrm>
        </p:spPr>
        <p:txBody>
          <a:bodyPr/>
          <a:lstStyle/>
          <a:p>
            <a:pPr marL="0" indent="0" algn="ctr"/>
            <a:r>
              <a:rPr lang="en-US" sz="900" dirty="0">
                <a:solidFill>
                  <a:srgbClr val="000000"/>
                </a:solidFill>
              </a:rPr>
              <a:t>*Isolated TR is associated with AF and has LVEF &gt;60%, pulmonary artery systolic pressure &lt;50 mm Hg, and no left-sided valve disease, with normal appearing tricuspid valve leaflets.</a:t>
            </a:r>
          </a:p>
          <a:p>
            <a:pPr marL="0" indent="0" algn="ctr"/>
            <a:r>
              <a:rPr lang="en-US" sz="900" b="1" dirty="0">
                <a:solidFill>
                  <a:srgbClr val="000000"/>
                </a:solidFill>
              </a:rPr>
              <a:t>Abbreviations:  </a:t>
            </a:r>
            <a:r>
              <a:rPr lang="en-US" sz="900" dirty="0">
                <a:solidFill>
                  <a:srgbClr val="000000"/>
                </a:solidFill>
              </a:rPr>
              <a:t>AF indicates atrial fibrillation; LVEF, left ventricular ejection fraction; RV, right ventricular; and TR, tricuspid regurgitation.</a:t>
            </a:r>
          </a:p>
        </p:txBody>
      </p:sp>
      <p:sp>
        <p:nvSpPr>
          <p:cNvPr id="4" name="Slide Number Placeholder 3">
            <a:extLst>
              <a:ext uri="{FF2B5EF4-FFF2-40B4-BE49-F238E27FC236}">
                <a16:creationId xmlns:a16="http://schemas.microsoft.com/office/drawing/2014/main" id="{C8354D43-58E4-465F-8BB5-CF61321EEE4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28</a:t>
            </a:fld>
            <a:endParaRPr lang="en-US" sz="900" dirty="0"/>
          </a:p>
        </p:txBody>
      </p:sp>
    </p:spTree>
    <p:extLst>
      <p:ext uri="{BB962C8B-B14F-4D97-AF65-F5344CB8AC3E}">
        <p14:creationId xmlns:p14="http://schemas.microsoft.com/office/powerpoint/2010/main" val="411970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B25D6-6036-4747-9FC4-0F451085D072}"/>
              </a:ext>
            </a:extLst>
          </p:cNvPr>
          <p:cNvSpPr>
            <a:spLocks noGrp="1"/>
          </p:cNvSpPr>
          <p:nvPr>
            <p:ph type="title"/>
          </p:nvPr>
        </p:nvSpPr>
        <p:spPr/>
        <p:txBody>
          <a:bodyPr/>
          <a:lstStyle/>
          <a:p>
            <a:r>
              <a:rPr lang="en-US" sz="2800" b="1" dirty="0">
                <a:solidFill>
                  <a:srgbClr val="AC1B1F"/>
                </a:solidFill>
              </a:rPr>
              <a:t>Figure 10. </a:t>
            </a:r>
            <a:r>
              <a:rPr lang="en-US" sz="2800" b="1" dirty="0"/>
              <a:t>Management of Tricuspid Regurgitation</a:t>
            </a:r>
            <a:endParaRPr lang="en-US" sz="2800" dirty="0"/>
          </a:p>
        </p:txBody>
      </p:sp>
      <p:sp>
        <p:nvSpPr>
          <p:cNvPr id="54" name="Rectangle 53" descr="The timing for treatment of secondary tricuspid regurgitation (TR) is targeted at pulmonary hypertension or myocardial disease. Due to poor clinical outcomes with medical management, surgical treatment is performed for selected patients with TR at the time of surgery for left-sided valve lesions to treat severe TR (Stages C and D) and to prevent later development of severe TR in patients with progressive TR (Stage B).  Surgical intervention should be considered for selected patients with isolated TR (either primary TR or secondary TR attributable to annular dilation in the absence of pulmonary hypertension or dilated cardiomyopathy) (see Section 8.2.3)">
            <a:extLst>
              <a:ext uri="{FF2B5EF4-FFF2-40B4-BE49-F238E27FC236}">
                <a16:creationId xmlns:a16="http://schemas.microsoft.com/office/drawing/2014/main" id="{5AE0D226-C9A8-4A1E-BF67-82AE0B430949}"/>
              </a:ext>
              <a:ext uri="{C183D7F6-B498-43B3-948B-1728B52AA6E4}">
                <adec:decorative xmlns:adec="http://schemas.microsoft.com/office/drawing/2017/decorative" val="0"/>
              </a:ext>
            </a:extLst>
          </p:cNvPr>
          <p:cNvSpPr/>
          <p:nvPr/>
        </p:nvSpPr>
        <p:spPr>
          <a:xfrm>
            <a:off x="257176" y="1021424"/>
            <a:ext cx="10464120"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12CF5CB-5644-489D-BEE3-35514F81A4F6}"/>
              </a:ext>
            </a:extLst>
          </p:cNvPr>
          <p:cNvSpPr>
            <a:spLocks noGrp="1"/>
          </p:cNvSpPr>
          <p:nvPr>
            <p:ph type="body" sz="quarter" idx="13"/>
          </p:nvPr>
        </p:nvSpPr>
        <p:spPr>
          <a:xfrm>
            <a:off x="3114386" y="5784210"/>
            <a:ext cx="5963227" cy="271939"/>
          </a:xfrm>
        </p:spPr>
        <p:txBody>
          <a:bodyPr/>
          <a:lstStyle/>
          <a:p>
            <a:pPr marL="0" indent="0" algn="ctr"/>
            <a:r>
              <a:rPr lang="en-US" sz="900" b="1" dirty="0">
                <a:solidFill>
                  <a:srgbClr val="000000"/>
                </a:solidFill>
              </a:rPr>
              <a:t>Abbreviations: </a:t>
            </a:r>
            <a:r>
              <a:rPr lang="en-US" sz="900" dirty="0">
                <a:solidFill>
                  <a:srgbClr val="000000"/>
                </a:solidFill>
              </a:rPr>
              <a:t>GDMT indicates guideline-directed management and therapy; HF, heart failure; PAP, pulmonary artery pressure; PH,  pulmonary hypertension; RV, right ventricular; TR, tricuspid regurgitation; and TV, tricuspid valve. </a:t>
            </a:r>
          </a:p>
        </p:txBody>
      </p:sp>
      <p:grpSp>
        <p:nvGrpSpPr>
          <p:cNvPr id="6" name="Group 5">
            <a:extLst>
              <a:ext uri="{FF2B5EF4-FFF2-40B4-BE49-F238E27FC236}">
                <a16:creationId xmlns:a16="http://schemas.microsoft.com/office/drawing/2014/main" id="{366DFF0E-83DA-4515-ACF2-EF5D1B50C145}"/>
              </a:ext>
              <a:ext uri="{C183D7F6-B498-43B3-948B-1728B52AA6E4}">
                <adec:decorative xmlns:adec="http://schemas.microsoft.com/office/drawing/2017/decorative" val="1"/>
              </a:ext>
            </a:extLst>
          </p:cNvPr>
          <p:cNvGrpSpPr/>
          <p:nvPr/>
        </p:nvGrpSpPr>
        <p:grpSpPr>
          <a:xfrm>
            <a:off x="1470704" y="1799044"/>
            <a:ext cx="2560985" cy="1045984"/>
            <a:chOff x="1470704" y="1799044"/>
            <a:chExt cx="2560985" cy="1045984"/>
          </a:xfrm>
        </p:grpSpPr>
        <p:cxnSp>
          <p:nvCxnSpPr>
            <p:cNvPr id="146" name="Straight Arrow Connector 145">
              <a:extLst>
                <a:ext uri="{FF2B5EF4-FFF2-40B4-BE49-F238E27FC236}">
                  <a16:creationId xmlns:a16="http://schemas.microsoft.com/office/drawing/2014/main" id="{9E26A2B8-01B0-4575-B36E-C0D76BE612A7}"/>
                </a:ext>
              </a:extLst>
            </p:cNvPr>
            <p:cNvCxnSpPr>
              <a:cxnSpLocks/>
            </p:cNvCxnSpPr>
            <p:nvPr/>
          </p:nvCxnSpPr>
          <p:spPr>
            <a:xfrm>
              <a:off x="4031689" y="1799044"/>
              <a:ext cx="0" cy="23558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8" name="Rectangle 2">
              <a:extLst>
                <a:ext uri="{FF2B5EF4-FFF2-40B4-BE49-F238E27FC236}">
                  <a16:creationId xmlns:a16="http://schemas.microsoft.com/office/drawing/2014/main" id="{4557358C-790A-477E-96FE-653CF6EDD3D8}"/>
                </a:ext>
              </a:extLst>
            </p:cNvPr>
            <p:cNvSpPr/>
            <p:nvPr/>
          </p:nvSpPr>
          <p:spPr>
            <a:xfrm>
              <a:off x="1470704" y="2042564"/>
              <a:ext cx="2560982" cy="80246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49" name="Rectangle 2">
            <a:extLst>
              <a:ext uri="{FF2B5EF4-FFF2-40B4-BE49-F238E27FC236}">
                <a16:creationId xmlns:a16="http://schemas.microsoft.com/office/drawing/2014/main" id="{9261E057-34E7-4CDE-A711-569DC148A4E8}"/>
              </a:ext>
              <a:ext uri="{C183D7F6-B498-43B3-948B-1728B52AA6E4}">
                <adec:decorative xmlns:adec="http://schemas.microsoft.com/office/drawing/2017/decorative" val="1"/>
              </a:ext>
            </a:extLst>
          </p:cNvPr>
          <p:cNvSpPr/>
          <p:nvPr/>
        </p:nvSpPr>
        <p:spPr>
          <a:xfrm flipH="1">
            <a:off x="4031686" y="2043188"/>
            <a:ext cx="3579077" cy="27705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2" name="Rectangle 2">
            <a:extLst>
              <a:ext uri="{FF2B5EF4-FFF2-40B4-BE49-F238E27FC236}">
                <a16:creationId xmlns:a16="http://schemas.microsoft.com/office/drawing/2014/main" id="{D565E85C-A612-480B-898E-384CC3C59B63}"/>
              </a:ext>
              <a:ext uri="{C183D7F6-B498-43B3-948B-1728B52AA6E4}">
                <adec:decorative xmlns:adec="http://schemas.microsoft.com/office/drawing/2017/decorative" val="1"/>
              </a:ext>
            </a:extLst>
          </p:cNvPr>
          <p:cNvSpPr/>
          <p:nvPr/>
        </p:nvSpPr>
        <p:spPr>
          <a:xfrm>
            <a:off x="4040349" y="1142903"/>
            <a:ext cx="1876208" cy="42780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3" name="Rectangle 2">
            <a:extLst>
              <a:ext uri="{FF2B5EF4-FFF2-40B4-BE49-F238E27FC236}">
                <a16:creationId xmlns:a16="http://schemas.microsoft.com/office/drawing/2014/main" id="{50768C18-7056-4EFB-976C-E38431EA205E}"/>
              </a:ext>
              <a:ext uri="{C183D7F6-B498-43B3-948B-1728B52AA6E4}">
                <adec:decorative xmlns:adec="http://schemas.microsoft.com/office/drawing/2017/decorative" val="1"/>
              </a:ext>
            </a:extLst>
          </p:cNvPr>
          <p:cNvSpPr/>
          <p:nvPr/>
        </p:nvSpPr>
        <p:spPr>
          <a:xfrm flipH="1">
            <a:off x="7079252" y="1143527"/>
            <a:ext cx="3031965" cy="37744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F84002FA-41B0-4F36-96B4-6FEBB9DC356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29</a:t>
            </a:fld>
            <a:endParaRPr lang="en-US" sz="900" dirty="0"/>
          </a:p>
        </p:txBody>
      </p:sp>
      <p:sp>
        <p:nvSpPr>
          <p:cNvPr id="86" name="TextBox 85">
            <a:extLst>
              <a:ext uri="{FF2B5EF4-FFF2-40B4-BE49-F238E27FC236}">
                <a16:creationId xmlns:a16="http://schemas.microsoft.com/office/drawing/2014/main" id="{D93461A4-2E49-4415-8601-DE336F65F468}"/>
              </a:ext>
              <a:ext uri="{C183D7F6-B498-43B3-948B-1728B52AA6E4}">
                <adec:decorative xmlns:adec="http://schemas.microsoft.com/office/drawing/2017/decorative" val="1"/>
              </a:ext>
            </a:extLst>
          </p:cNvPr>
          <p:cNvSpPr txBox="1"/>
          <p:nvPr/>
        </p:nvSpPr>
        <p:spPr>
          <a:xfrm>
            <a:off x="4651170" y="1000952"/>
            <a:ext cx="2889661" cy="39691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Tricuspid Regurgitation</a:t>
            </a:r>
          </a:p>
        </p:txBody>
      </p:sp>
      <p:sp>
        <p:nvSpPr>
          <p:cNvPr id="87" name="TextBox 86">
            <a:extLst>
              <a:ext uri="{FF2B5EF4-FFF2-40B4-BE49-F238E27FC236}">
                <a16:creationId xmlns:a16="http://schemas.microsoft.com/office/drawing/2014/main" id="{218C3034-36FA-497C-B101-525F1132B262}"/>
              </a:ext>
              <a:ext uri="{C183D7F6-B498-43B3-948B-1728B52AA6E4}">
                <adec:decorative xmlns:adec="http://schemas.microsoft.com/office/drawing/2017/decorative" val="1"/>
              </a:ext>
            </a:extLst>
          </p:cNvPr>
          <p:cNvSpPr txBox="1"/>
          <p:nvPr/>
        </p:nvSpPr>
        <p:spPr>
          <a:xfrm>
            <a:off x="2024861" y="1570706"/>
            <a:ext cx="4334514" cy="28342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Severe TR (Stage C and D)</a:t>
            </a:r>
          </a:p>
        </p:txBody>
      </p:sp>
      <p:sp>
        <p:nvSpPr>
          <p:cNvPr id="88" name="TextBox 87">
            <a:extLst>
              <a:ext uri="{FF2B5EF4-FFF2-40B4-BE49-F238E27FC236}">
                <a16:creationId xmlns:a16="http://schemas.microsoft.com/office/drawing/2014/main" id="{0D2710AB-994F-415F-9C8A-B997E8061E94}"/>
              </a:ext>
              <a:ext uri="{C183D7F6-B498-43B3-948B-1728B52AA6E4}">
                <adec:decorative xmlns:adec="http://schemas.microsoft.com/office/drawing/2017/decorative" val="1"/>
              </a:ext>
            </a:extLst>
          </p:cNvPr>
          <p:cNvSpPr txBox="1"/>
          <p:nvPr/>
        </p:nvSpPr>
        <p:spPr>
          <a:xfrm>
            <a:off x="9213621" y="1508711"/>
            <a:ext cx="1823723" cy="446033"/>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Progressive TR </a:t>
            </a:r>
            <a:br>
              <a:rPr lang="en-US" dirty="0"/>
            </a:br>
            <a:r>
              <a:rPr lang="en-US" dirty="0"/>
              <a:t>(Stage B)</a:t>
            </a:r>
          </a:p>
        </p:txBody>
      </p:sp>
      <p:sp>
        <p:nvSpPr>
          <p:cNvPr id="89" name="TextBox 88">
            <a:extLst>
              <a:ext uri="{FF2B5EF4-FFF2-40B4-BE49-F238E27FC236}">
                <a16:creationId xmlns:a16="http://schemas.microsoft.com/office/drawing/2014/main" id="{4EBF4CA8-C7CC-4173-9812-61122FDC0FF1}"/>
              </a:ext>
              <a:ext uri="{C183D7F6-B498-43B3-948B-1728B52AA6E4}">
                <adec:decorative xmlns:adec="http://schemas.microsoft.com/office/drawing/2017/decorative" val="1"/>
              </a:ext>
            </a:extLst>
          </p:cNvPr>
          <p:cNvSpPr txBox="1"/>
          <p:nvPr/>
        </p:nvSpPr>
        <p:spPr>
          <a:xfrm>
            <a:off x="9213620" y="2303157"/>
            <a:ext cx="1823723" cy="619173"/>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At time of left-sided </a:t>
            </a:r>
            <a:br>
              <a:rPr lang="en-US" dirty="0"/>
            </a:br>
            <a:r>
              <a:rPr lang="en-US" dirty="0"/>
              <a:t>valve surgery</a:t>
            </a:r>
          </a:p>
        </p:txBody>
      </p:sp>
      <p:sp>
        <p:nvSpPr>
          <p:cNvPr id="90" name="TextBox 89">
            <a:extLst>
              <a:ext uri="{FF2B5EF4-FFF2-40B4-BE49-F238E27FC236}">
                <a16:creationId xmlns:a16="http://schemas.microsoft.com/office/drawing/2014/main" id="{C7E5D234-1915-408C-9DEC-37DAACC582AB}"/>
              </a:ext>
              <a:ext uri="{C183D7F6-B498-43B3-948B-1728B52AA6E4}">
                <adec:decorative xmlns:adec="http://schemas.microsoft.com/office/drawing/2017/decorative" val="1"/>
              </a:ext>
            </a:extLst>
          </p:cNvPr>
          <p:cNvSpPr txBox="1"/>
          <p:nvPr/>
        </p:nvSpPr>
        <p:spPr>
          <a:xfrm>
            <a:off x="9213621" y="3463822"/>
            <a:ext cx="1823723" cy="42473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Annular dilation &gt;4.0 cm or prior right HF</a:t>
            </a:r>
          </a:p>
        </p:txBody>
      </p:sp>
      <p:sp>
        <p:nvSpPr>
          <p:cNvPr id="91" name="TextBox 90">
            <a:extLst>
              <a:ext uri="{FF2B5EF4-FFF2-40B4-BE49-F238E27FC236}">
                <a16:creationId xmlns:a16="http://schemas.microsoft.com/office/drawing/2014/main" id="{2E25369F-BBD5-41C2-86BF-64C6FFDB612D}"/>
              </a:ext>
              <a:ext uri="{C183D7F6-B498-43B3-948B-1728B52AA6E4}">
                <adec:decorative xmlns:adec="http://schemas.microsoft.com/office/drawing/2017/decorative" val="1"/>
              </a:ext>
            </a:extLst>
          </p:cNvPr>
          <p:cNvSpPr txBox="1"/>
          <p:nvPr/>
        </p:nvSpPr>
        <p:spPr>
          <a:xfrm>
            <a:off x="9213620" y="5397632"/>
            <a:ext cx="1823723" cy="25853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TV surgery (2a)</a:t>
            </a:r>
          </a:p>
        </p:txBody>
      </p:sp>
      <p:sp>
        <p:nvSpPr>
          <p:cNvPr id="92" name="TextBox 91">
            <a:extLst>
              <a:ext uri="{FF2B5EF4-FFF2-40B4-BE49-F238E27FC236}">
                <a16:creationId xmlns:a16="http://schemas.microsoft.com/office/drawing/2014/main" id="{638E0A2D-6952-4AC6-AB03-8BC4B5192151}"/>
              </a:ext>
              <a:ext uri="{C183D7F6-B498-43B3-948B-1728B52AA6E4}">
                <adec:decorative xmlns:adec="http://schemas.microsoft.com/office/drawing/2017/decorative" val="1"/>
              </a:ext>
            </a:extLst>
          </p:cNvPr>
          <p:cNvSpPr txBox="1"/>
          <p:nvPr/>
        </p:nvSpPr>
        <p:spPr>
          <a:xfrm>
            <a:off x="6884959" y="2320244"/>
            <a:ext cx="1504184" cy="42473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b="1" dirty="0"/>
              <a:t>Asymptomatic</a:t>
            </a:r>
          </a:p>
          <a:p>
            <a:r>
              <a:rPr lang="en-US" b="1" dirty="0"/>
              <a:t>(Stage C)</a:t>
            </a:r>
          </a:p>
        </p:txBody>
      </p:sp>
      <p:sp>
        <p:nvSpPr>
          <p:cNvPr id="93" name="TextBox 92">
            <a:extLst>
              <a:ext uri="{FF2B5EF4-FFF2-40B4-BE49-F238E27FC236}">
                <a16:creationId xmlns:a16="http://schemas.microsoft.com/office/drawing/2014/main" id="{6AEE2657-A322-4D12-A5DA-AEFF72F90C0B}"/>
              </a:ext>
              <a:ext uri="{C183D7F6-B498-43B3-948B-1728B52AA6E4}">
                <adec:decorative xmlns:adec="http://schemas.microsoft.com/office/drawing/2017/decorative" val="1"/>
              </a:ext>
            </a:extLst>
          </p:cNvPr>
          <p:cNvSpPr txBox="1"/>
          <p:nvPr/>
        </p:nvSpPr>
        <p:spPr>
          <a:xfrm>
            <a:off x="6884959" y="3285540"/>
            <a:ext cx="1504184" cy="979307"/>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Primary TR with progressive RV dilation or systolic dysfunction</a:t>
            </a:r>
          </a:p>
        </p:txBody>
      </p:sp>
      <p:sp>
        <p:nvSpPr>
          <p:cNvPr id="94" name="TextBox 93">
            <a:extLst>
              <a:ext uri="{FF2B5EF4-FFF2-40B4-BE49-F238E27FC236}">
                <a16:creationId xmlns:a16="http://schemas.microsoft.com/office/drawing/2014/main" id="{AEBEA0AC-2C9A-477C-BE18-E3B6B91C92E6}"/>
              </a:ext>
              <a:ext uri="{C183D7F6-B498-43B3-948B-1728B52AA6E4}">
                <adec:decorative xmlns:adec="http://schemas.microsoft.com/office/drawing/2017/decorative" val="1"/>
              </a:ext>
            </a:extLst>
          </p:cNvPr>
          <p:cNvSpPr txBox="1"/>
          <p:nvPr/>
        </p:nvSpPr>
        <p:spPr>
          <a:xfrm>
            <a:off x="6884959" y="5398172"/>
            <a:ext cx="1504184" cy="258532"/>
          </a:xfrm>
          <a:prstGeom prst="rect">
            <a:avLst/>
          </a:prstGeom>
          <a:solidFill>
            <a:schemeClr val="accent2"/>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TV surgery (2b)</a:t>
            </a:r>
          </a:p>
        </p:txBody>
      </p:sp>
      <p:sp>
        <p:nvSpPr>
          <p:cNvPr id="95" name="TextBox 94">
            <a:extLst>
              <a:ext uri="{FF2B5EF4-FFF2-40B4-BE49-F238E27FC236}">
                <a16:creationId xmlns:a16="http://schemas.microsoft.com/office/drawing/2014/main" id="{B8846096-D34F-47A8-A88A-49BE7CDE35CF}"/>
              </a:ext>
              <a:ext uri="{C183D7F6-B498-43B3-948B-1728B52AA6E4}">
                <adec:decorative xmlns:adec="http://schemas.microsoft.com/office/drawing/2017/decorative" val="1"/>
              </a:ext>
            </a:extLst>
          </p:cNvPr>
          <p:cNvSpPr txBox="1"/>
          <p:nvPr/>
        </p:nvSpPr>
        <p:spPr>
          <a:xfrm>
            <a:off x="2979886" y="2345990"/>
            <a:ext cx="2101847" cy="42473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b="1" dirty="0"/>
              <a:t>Right heart failure</a:t>
            </a:r>
          </a:p>
          <a:p>
            <a:r>
              <a:rPr lang="en-US" b="1" dirty="0"/>
              <a:t>(Stage D)</a:t>
            </a:r>
          </a:p>
        </p:txBody>
      </p:sp>
      <p:sp>
        <p:nvSpPr>
          <p:cNvPr id="96" name="TextBox 95">
            <a:extLst>
              <a:ext uri="{FF2B5EF4-FFF2-40B4-BE49-F238E27FC236}">
                <a16:creationId xmlns:a16="http://schemas.microsoft.com/office/drawing/2014/main" id="{BE7446A0-E752-4100-9A6B-C9D1DEBCBF99}"/>
              </a:ext>
              <a:ext uri="{C183D7F6-B498-43B3-948B-1728B52AA6E4}">
                <adec:decorative xmlns:adec="http://schemas.microsoft.com/office/drawing/2017/decorative" val="1"/>
              </a:ext>
            </a:extLst>
          </p:cNvPr>
          <p:cNvSpPr txBox="1"/>
          <p:nvPr/>
        </p:nvSpPr>
        <p:spPr>
          <a:xfrm>
            <a:off x="803436" y="2845028"/>
            <a:ext cx="1306808" cy="73281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b="1" dirty="0"/>
              <a:t>At time of </a:t>
            </a:r>
          </a:p>
          <a:p>
            <a:r>
              <a:rPr lang="en-US" b="1" dirty="0"/>
              <a:t>left-sided valve surgery</a:t>
            </a:r>
          </a:p>
        </p:txBody>
      </p:sp>
      <p:sp>
        <p:nvSpPr>
          <p:cNvPr id="97" name="TextBox 96">
            <a:extLst>
              <a:ext uri="{FF2B5EF4-FFF2-40B4-BE49-F238E27FC236}">
                <a16:creationId xmlns:a16="http://schemas.microsoft.com/office/drawing/2014/main" id="{C9A364A5-1258-47A9-8F85-98AFEDC698DD}"/>
              </a:ext>
              <a:ext uri="{C183D7F6-B498-43B3-948B-1728B52AA6E4}">
                <adec:decorative xmlns:adec="http://schemas.microsoft.com/office/drawing/2017/decorative" val="1"/>
              </a:ext>
            </a:extLst>
          </p:cNvPr>
          <p:cNvSpPr txBox="1"/>
          <p:nvPr/>
        </p:nvSpPr>
        <p:spPr>
          <a:xfrm>
            <a:off x="2394910" y="3086413"/>
            <a:ext cx="773736" cy="42473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Primary </a:t>
            </a:r>
          </a:p>
          <a:p>
            <a:r>
              <a:rPr lang="en-US" dirty="0"/>
              <a:t>TR</a:t>
            </a:r>
          </a:p>
        </p:txBody>
      </p:sp>
      <p:sp>
        <p:nvSpPr>
          <p:cNvPr id="98" name="TextBox 97">
            <a:extLst>
              <a:ext uri="{FF2B5EF4-FFF2-40B4-BE49-F238E27FC236}">
                <a16:creationId xmlns:a16="http://schemas.microsoft.com/office/drawing/2014/main" id="{14AF0118-F81E-4CB2-A224-0254AD5F030A}"/>
              </a:ext>
              <a:ext uri="{C183D7F6-B498-43B3-948B-1728B52AA6E4}">
                <adec:decorative xmlns:adec="http://schemas.microsoft.com/office/drawing/2017/decorative" val="1"/>
              </a:ext>
            </a:extLst>
          </p:cNvPr>
          <p:cNvSpPr txBox="1"/>
          <p:nvPr/>
        </p:nvSpPr>
        <p:spPr>
          <a:xfrm>
            <a:off x="3495401" y="3086413"/>
            <a:ext cx="1250835" cy="42473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Secondary</a:t>
            </a:r>
          </a:p>
          <a:p>
            <a:r>
              <a:rPr lang="en-US" dirty="0"/>
              <a:t> TR</a:t>
            </a:r>
          </a:p>
        </p:txBody>
      </p:sp>
      <p:sp>
        <p:nvSpPr>
          <p:cNvPr id="99" name="TextBox 98">
            <a:extLst>
              <a:ext uri="{FF2B5EF4-FFF2-40B4-BE49-F238E27FC236}">
                <a16:creationId xmlns:a16="http://schemas.microsoft.com/office/drawing/2014/main" id="{61B3B3BF-7D27-46F1-A91F-5A6713E2F158}"/>
              </a:ext>
              <a:ext uri="{C183D7F6-B498-43B3-948B-1728B52AA6E4}">
                <adec:decorative xmlns:adec="http://schemas.microsoft.com/office/drawing/2017/decorative" val="1"/>
              </a:ext>
            </a:extLst>
          </p:cNvPr>
          <p:cNvSpPr txBox="1"/>
          <p:nvPr/>
        </p:nvSpPr>
        <p:spPr>
          <a:xfrm>
            <a:off x="5016402" y="3086413"/>
            <a:ext cx="1345022" cy="424732"/>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Prior left-sided </a:t>
            </a:r>
            <a:br>
              <a:rPr lang="en-US" dirty="0"/>
            </a:br>
            <a:r>
              <a:rPr lang="en-US" dirty="0"/>
              <a:t>valve surgery</a:t>
            </a:r>
          </a:p>
        </p:txBody>
      </p:sp>
      <p:sp>
        <p:nvSpPr>
          <p:cNvPr id="100" name="TextBox 99">
            <a:extLst>
              <a:ext uri="{FF2B5EF4-FFF2-40B4-BE49-F238E27FC236}">
                <a16:creationId xmlns:a16="http://schemas.microsoft.com/office/drawing/2014/main" id="{A07F95F3-D0A6-4FC6-9F18-E0E5B9BF673D}"/>
              </a:ext>
              <a:ext uri="{C183D7F6-B498-43B3-948B-1728B52AA6E4}">
                <adec:decorative xmlns:adec="http://schemas.microsoft.com/office/drawing/2017/decorative" val="1"/>
              </a:ext>
            </a:extLst>
          </p:cNvPr>
          <p:cNvSpPr txBox="1"/>
          <p:nvPr/>
        </p:nvSpPr>
        <p:spPr>
          <a:xfrm>
            <a:off x="3493712" y="3791145"/>
            <a:ext cx="1250835" cy="453195"/>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Poorly responsive</a:t>
            </a:r>
          </a:p>
          <a:p>
            <a:r>
              <a:rPr lang="en-US" dirty="0"/>
              <a:t>to GDMT</a:t>
            </a:r>
          </a:p>
        </p:txBody>
      </p:sp>
      <p:sp>
        <p:nvSpPr>
          <p:cNvPr id="101" name="TextBox 100">
            <a:extLst>
              <a:ext uri="{FF2B5EF4-FFF2-40B4-BE49-F238E27FC236}">
                <a16:creationId xmlns:a16="http://schemas.microsoft.com/office/drawing/2014/main" id="{32702BA3-D692-44FE-9208-6E16F173D06B}"/>
              </a:ext>
              <a:ext uri="{C183D7F6-B498-43B3-948B-1728B52AA6E4}">
                <adec:decorative xmlns:adec="http://schemas.microsoft.com/office/drawing/2017/decorative" val="1"/>
              </a:ext>
            </a:extLst>
          </p:cNvPr>
          <p:cNvSpPr txBox="1"/>
          <p:nvPr/>
        </p:nvSpPr>
        <p:spPr>
          <a:xfrm>
            <a:off x="3493712" y="4534935"/>
            <a:ext cx="1250835" cy="59093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Annular dilation </a:t>
            </a:r>
            <a:br>
              <a:rPr lang="en-US" dirty="0"/>
            </a:br>
            <a:r>
              <a:rPr lang="en-US" dirty="0">
                <a:sym typeface="Wingdings 3" panose="05040102010807070707" pitchFamily="18" charset="2"/>
              </a:rPr>
              <a:t> </a:t>
            </a:r>
            <a:r>
              <a:rPr lang="en-US" dirty="0"/>
              <a:t>without  PAP or left-sided disease</a:t>
            </a:r>
          </a:p>
        </p:txBody>
      </p:sp>
      <p:sp>
        <p:nvSpPr>
          <p:cNvPr id="103" name="TextBox 102">
            <a:extLst>
              <a:ext uri="{FF2B5EF4-FFF2-40B4-BE49-F238E27FC236}">
                <a16:creationId xmlns:a16="http://schemas.microsoft.com/office/drawing/2014/main" id="{593ABBEB-9BCB-4E95-B2EA-CBBFE35B5F00}"/>
              </a:ext>
              <a:ext uri="{C183D7F6-B498-43B3-948B-1728B52AA6E4}">
                <adec:decorative xmlns:adec="http://schemas.microsoft.com/office/drawing/2017/decorative" val="1"/>
              </a:ext>
            </a:extLst>
          </p:cNvPr>
          <p:cNvSpPr txBox="1"/>
          <p:nvPr/>
        </p:nvSpPr>
        <p:spPr>
          <a:xfrm>
            <a:off x="5016402" y="5398172"/>
            <a:ext cx="1345022" cy="258532"/>
          </a:xfrm>
          <a:prstGeom prst="rect">
            <a:avLst/>
          </a:prstGeom>
          <a:solidFill>
            <a:schemeClr val="accent2"/>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TV surgery (2b)</a:t>
            </a:r>
          </a:p>
        </p:txBody>
      </p:sp>
      <p:sp>
        <p:nvSpPr>
          <p:cNvPr id="104" name="TextBox 103">
            <a:extLst>
              <a:ext uri="{FF2B5EF4-FFF2-40B4-BE49-F238E27FC236}">
                <a16:creationId xmlns:a16="http://schemas.microsoft.com/office/drawing/2014/main" id="{F3221BB3-7408-47D0-ACF3-851E83E4DF2D}"/>
              </a:ext>
              <a:ext uri="{C183D7F6-B498-43B3-948B-1728B52AA6E4}">
                <adec:decorative xmlns:adec="http://schemas.microsoft.com/office/drawing/2017/decorative" val="1"/>
              </a:ext>
            </a:extLst>
          </p:cNvPr>
          <p:cNvSpPr txBox="1"/>
          <p:nvPr/>
        </p:nvSpPr>
        <p:spPr>
          <a:xfrm>
            <a:off x="2458778" y="5402579"/>
            <a:ext cx="2285770" cy="25853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TV surgery (2a)</a:t>
            </a:r>
          </a:p>
        </p:txBody>
      </p:sp>
      <p:sp>
        <p:nvSpPr>
          <p:cNvPr id="106" name="TextBox 105">
            <a:extLst>
              <a:ext uri="{FF2B5EF4-FFF2-40B4-BE49-F238E27FC236}">
                <a16:creationId xmlns:a16="http://schemas.microsoft.com/office/drawing/2014/main" id="{A019B075-C5F6-49AD-97E7-FDAFBE85B161}"/>
              </a:ext>
              <a:ext uri="{C183D7F6-B498-43B3-948B-1728B52AA6E4}">
                <adec:decorative xmlns:adec="http://schemas.microsoft.com/office/drawing/2017/decorative" val="1"/>
              </a:ext>
            </a:extLst>
          </p:cNvPr>
          <p:cNvSpPr txBox="1"/>
          <p:nvPr/>
        </p:nvSpPr>
        <p:spPr>
          <a:xfrm>
            <a:off x="812950" y="5411577"/>
            <a:ext cx="1297294" cy="249533"/>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TV surgery (1)</a:t>
            </a:r>
          </a:p>
        </p:txBody>
      </p:sp>
      <p:sp>
        <p:nvSpPr>
          <p:cNvPr id="107" name="TextBox 106">
            <a:extLst>
              <a:ext uri="{FF2B5EF4-FFF2-40B4-BE49-F238E27FC236}">
                <a16:creationId xmlns:a16="http://schemas.microsoft.com/office/drawing/2014/main" id="{8894C40F-E04B-4DC3-A43E-C68391E2ABB3}"/>
              </a:ext>
              <a:ext uri="{C183D7F6-B498-43B3-948B-1728B52AA6E4}">
                <adec:decorative xmlns:adec="http://schemas.microsoft.com/office/drawing/2017/decorative" val="1"/>
              </a:ext>
            </a:extLst>
          </p:cNvPr>
          <p:cNvSpPr txBox="1"/>
          <p:nvPr/>
        </p:nvSpPr>
        <p:spPr>
          <a:xfrm>
            <a:off x="5010565" y="4530366"/>
            <a:ext cx="1340199" cy="590931"/>
          </a:xfrm>
          <a:prstGeom prst="rect">
            <a:avLst/>
          </a:prstGeom>
          <a:solidFill>
            <a:schemeClr val="bg1">
              <a:lumMod val="85000"/>
            </a:schemeClr>
          </a:solidFill>
          <a:ln w="25400">
            <a:solidFill>
              <a:srgbClr val="D9D9D9"/>
            </a:solidFill>
          </a:ln>
        </p:spPr>
        <p:txBody>
          <a:bodyPr spcFirstLastPara="0" lIns="0" tIns="0" rIns="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Absences of severe </a:t>
            </a:r>
            <a:br>
              <a:rPr lang="en-US" dirty="0"/>
            </a:br>
            <a:r>
              <a:rPr lang="en-US" dirty="0"/>
              <a:t>PH or RV systolic dysfunction</a:t>
            </a:r>
          </a:p>
        </p:txBody>
      </p:sp>
      <p:cxnSp>
        <p:nvCxnSpPr>
          <p:cNvPr id="132" name="Straight Arrow Connector 131">
            <a:extLst>
              <a:ext uri="{FF2B5EF4-FFF2-40B4-BE49-F238E27FC236}">
                <a16:creationId xmlns:a16="http://schemas.microsoft.com/office/drawing/2014/main" id="{6DD5ED07-0BDC-47F0-8DCA-6CA22F020476}"/>
              </a:ext>
              <a:ext uri="{C183D7F6-B498-43B3-948B-1728B52AA6E4}">
                <adec:decorative xmlns:adec="http://schemas.microsoft.com/office/drawing/2017/decorative" val="1"/>
              </a:ext>
            </a:extLst>
          </p:cNvPr>
          <p:cNvCxnSpPr>
            <a:cxnSpLocks/>
            <a:stCxn id="90" idx="2"/>
          </p:cNvCxnSpPr>
          <p:nvPr/>
        </p:nvCxnSpPr>
        <p:spPr>
          <a:xfrm flipH="1">
            <a:off x="10111219" y="3888554"/>
            <a:ext cx="14264" cy="15140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34339934-8BA2-47BB-AF3B-34B509C0CB40}"/>
              </a:ext>
              <a:ext uri="{C183D7F6-B498-43B3-948B-1728B52AA6E4}">
                <adec:decorative xmlns:adec="http://schemas.microsoft.com/office/drawing/2017/decorative" val="1"/>
              </a:ext>
            </a:extLst>
          </p:cNvPr>
          <p:cNvCxnSpPr>
            <a:cxnSpLocks/>
          </p:cNvCxnSpPr>
          <p:nvPr/>
        </p:nvCxnSpPr>
        <p:spPr>
          <a:xfrm>
            <a:off x="10126576" y="2948844"/>
            <a:ext cx="0" cy="4991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769FBFF0-D5D5-4810-81DF-0B71EE61B265}"/>
              </a:ext>
              <a:ext uri="{C183D7F6-B498-43B3-948B-1728B52AA6E4}">
                <adec:decorative xmlns:adec="http://schemas.microsoft.com/office/drawing/2017/decorative" val="1"/>
              </a:ext>
            </a:extLst>
          </p:cNvPr>
          <p:cNvCxnSpPr>
            <a:cxnSpLocks/>
            <a:stCxn id="88" idx="2"/>
          </p:cNvCxnSpPr>
          <p:nvPr/>
        </p:nvCxnSpPr>
        <p:spPr>
          <a:xfrm>
            <a:off x="10125483" y="1954744"/>
            <a:ext cx="0" cy="34841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11AC7177-5101-4A8A-A4A1-C898E2B2221B}"/>
              </a:ext>
              <a:ext uri="{C183D7F6-B498-43B3-948B-1728B52AA6E4}">
                <adec:decorative xmlns:adec="http://schemas.microsoft.com/office/drawing/2017/decorative" val="1"/>
              </a:ext>
            </a:extLst>
          </p:cNvPr>
          <p:cNvCxnSpPr>
            <a:cxnSpLocks/>
          </p:cNvCxnSpPr>
          <p:nvPr/>
        </p:nvCxnSpPr>
        <p:spPr>
          <a:xfrm flipH="1">
            <a:off x="4040046" y="2013709"/>
            <a:ext cx="3131" cy="33228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0B40191C-9B41-4C05-AE0F-243A8B55449E}"/>
              </a:ext>
              <a:ext uri="{C183D7F6-B498-43B3-948B-1728B52AA6E4}">
                <adec:decorative xmlns:adec="http://schemas.microsoft.com/office/drawing/2017/decorative" val="1"/>
              </a:ext>
            </a:extLst>
          </p:cNvPr>
          <p:cNvCxnSpPr>
            <a:cxnSpLocks/>
          </p:cNvCxnSpPr>
          <p:nvPr/>
        </p:nvCxnSpPr>
        <p:spPr>
          <a:xfrm>
            <a:off x="7635486" y="4257185"/>
            <a:ext cx="1" cy="11409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02AF6799-78EA-4494-BDAA-0CFB36C1FF38}"/>
              </a:ext>
              <a:ext uri="{C183D7F6-B498-43B3-948B-1728B52AA6E4}">
                <adec:decorative xmlns:adec="http://schemas.microsoft.com/office/drawing/2017/decorative" val="1"/>
              </a:ext>
            </a:extLst>
          </p:cNvPr>
          <p:cNvCxnSpPr>
            <a:cxnSpLocks/>
            <a:stCxn id="92" idx="2"/>
          </p:cNvCxnSpPr>
          <p:nvPr/>
        </p:nvCxnSpPr>
        <p:spPr>
          <a:xfrm flipH="1">
            <a:off x="7635489" y="2744976"/>
            <a:ext cx="1562" cy="53697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C4A03F55-062B-4CF3-BC78-762279751BDC}"/>
              </a:ext>
              <a:ext uri="{C183D7F6-B498-43B3-948B-1728B52AA6E4}">
                <adec:decorative xmlns:adec="http://schemas.microsoft.com/office/drawing/2017/decorative" val="1"/>
              </a:ext>
            </a:extLst>
          </p:cNvPr>
          <p:cNvCxnSpPr>
            <a:cxnSpLocks/>
          </p:cNvCxnSpPr>
          <p:nvPr/>
        </p:nvCxnSpPr>
        <p:spPr>
          <a:xfrm>
            <a:off x="5688914" y="5130533"/>
            <a:ext cx="0" cy="26709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63D7B4CB-11ED-404D-BC91-DA81C30E76F1}"/>
              </a:ext>
              <a:ext uri="{C183D7F6-B498-43B3-948B-1728B52AA6E4}">
                <adec:decorative xmlns:adec="http://schemas.microsoft.com/office/drawing/2017/decorative" val="1"/>
              </a:ext>
            </a:extLst>
          </p:cNvPr>
          <p:cNvCxnSpPr>
            <a:cxnSpLocks/>
          </p:cNvCxnSpPr>
          <p:nvPr/>
        </p:nvCxnSpPr>
        <p:spPr>
          <a:xfrm>
            <a:off x="4134612" y="5130532"/>
            <a:ext cx="0" cy="26709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096D226C-E3B1-4055-8966-18847EE50766}"/>
              </a:ext>
              <a:ext uri="{C183D7F6-B498-43B3-948B-1728B52AA6E4}">
                <adec:decorative xmlns:adec="http://schemas.microsoft.com/office/drawing/2017/decorative" val="1"/>
              </a:ext>
            </a:extLst>
          </p:cNvPr>
          <p:cNvCxnSpPr>
            <a:cxnSpLocks/>
          </p:cNvCxnSpPr>
          <p:nvPr/>
        </p:nvCxnSpPr>
        <p:spPr>
          <a:xfrm>
            <a:off x="4134612" y="4257185"/>
            <a:ext cx="0" cy="26709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249187BC-D7E2-4FEB-A06A-02B71CE120A3}"/>
              </a:ext>
              <a:ext uri="{C183D7F6-B498-43B3-948B-1728B52AA6E4}">
                <adec:decorative xmlns:adec="http://schemas.microsoft.com/office/drawing/2017/decorative" val="1"/>
              </a:ext>
            </a:extLst>
          </p:cNvPr>
          <p:cNvCxnSpPr>
            <a:cxnSpLocks/>
          </p:cNvCxnSpPr>
          <p:nvPr/>
        </p:nvCxnSpPr>
        <p:spPr>
          <a:xfrm>
            <a:off x="4134612" y="3524046"/>
            <a:ext cx="0" cy="26709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88D635B1-A2A8-4F32-843F-39F6D872FFFB}"/>
              </a:ext>
              <a:ext uri="{C183D7F6-B498-43B3-948B-1728B52AA6E4}">
                <adec:decorative xmlns:adec="http://schemas.microsoft.com/office/drawing/2017/decorative" val="1"/>
              </a:ext>
            </a:extLst>
          </p:cNvPr>
          <p:cNvCxnSpPr>
            <a:cxnSpLocks/>
          </p:cNvCxnSpPr>
          <p:nvPr/>
        </p:nvCxnSpPr>
        <p:spPr>
          <a:xfrm>
            <a:off x="5688914" y="3524046"/>
            <a:ext cx="0" cy="98739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CE9C34D3-1579-4AC8-A613-EADD0B6284D9}"/>
              </a:ext>
              <a:ext uri="{C183D7F6-B498-43B3-948B-1728B52AA6E4}">
                <adec:decorative xmlns:adec="http://schemas.microsoft.com/office/drawing/2017/decorative" val="1"/>
              </a:ext>
            </a:extLst>
          </p:cNvPr>
          <p:cNvCxnSpPr>
            <a:cxnSpLocks/>
          </p:cNvCxnSpPr>
          <p:nvPr/>
        </p:nvCxnSpPr>
        <p:spPr>
          <a:xfrm>
            <a:off x="1470704" y="3577840"/>
            <a:ext cx="0" cy="18197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1F4414DA-69B3-494F-9FF4-3CDFE545391B}"/>
              </a:ext>
              <a:ext uri="{C183D7F6-B498-43B3-948B-1728B52AA6E4}">
                <adec:decorative xmlns:adec="http://schemas.microsoft.com/office/drawing/2017/decorative" val="1"/>
              </a:ext>
            </a:extLst>
          </p:cNvPr>
          <p:cNvCxnSpPr>
            <a:cxnSpLocks/>
          </p:cNvCxnSpPr>
          <p:nvPr/>
        </p:nvCxnSpPr>
        <p:spPr>
          <a:xfrm>
            <a:off x="2799958" y="3524046"/>
            <a:ext cx="0" cy="187358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964DABDB-3164-43E4-A47D-2B9ACD995BCE}"/>
              </a:ext>
              <a:ext uri="{C183D7F6-B498-43B3-948B-1728B52AA6E4}">
                <adec:decorative xmlns:adec="http://schemas.microsoft.com/office/drawing/2017/decorative" val="1"/>
              </a:ext>
            </a:extLst>
          </p:cNvPr>
          <p:cNvGrpSpPr/>
          <p:nvPr/>
        </p:nvGrpSpPr>
        <p:grpSpPr>
          <a:xfrm>
            <a:off x="2807169" y="2770722"/>
            <a:ext cx="1250835" cy="290870"/>
            <a:chOff x="1470704" y="1799044"/>
            <a:chExt cx="2560985" cy="546946"/>
          </a:xfrm>
        </p:grpSpPr>
        <p:cxnSp>
          <p:nvCxnSpPr>
            <p:cNvPr id="50" name="Straight Arrow Connector 49">
              <a:extLst>
                <a:ext uri="{FF2B5EF4-FFF2-40B4-BE49-F238E27FC236}">
                  <a16:creationId xmlns:a16="http://schemas.microsoft.com/office/drawing/2014/main" id="{EEB089F7-0688-4825-AC47-4ECABE3C8B15}"/>
                </a:ext>
              </a:extLst>
            </p:cNvPr>
            <p:cNvCxnSpPr>
              <a:cxnSpLocks/>
            </p:cNvCxnSpPr>
            <p:nvPr/>
          </p:nvCxnSpPr>
          <p:spPr>
            <a:xfrm>
              <a:off x="4031689" y="1799044"/>
              <a:ext cx="0" cy="23558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Rectangle 2">
              <a:extLst>
                <a:ext uri="{FF2B5EF4-FFF2-40B4-BE49-F238E27FC236}">
                  <a16:creationId xmlns:a16="http://schemas.microsoft.com/office/drawing/2014/main" id="{EB03664A-F57F-48A9-BBDB-23FF5A9B65FA}"/>
                </a:ext>
              </a:extLst>
            </p:cNvPr>
            <p:cNvSpPr/>
            <p:nvPr/>
          </p:nvSpPr>
          <p:spPr>
            <a:xfrm>
              <a:off x="1470704" y="2042564"/>
              <a:ext cx="2560983" cy="30342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2" name="Rectangle 2">
            <a:extLst>
              <a:ext uri="{FF2B5EF4-FFF2-40B4-BE49-F238E27FC236}">
                <a16:creationId xmlns:a16="http://schemas.microsoft.com/office/drawing/2014/main" id="{3CAD7F68-3157-4EDE-BA3B-4743CF253A33}"/>
              </a:ext>
              <a:ext uri="{C183D7F6-B498-43B3-948B-1728B52AA6E4}">
                <adec:decorative xmlns:adec="http://schemas.microsoft.com/office/drawing/2017/decorative" val="1"/>
              </a:ext>
            </a:extLst>
          </p:cNvPr>
          <p:cNvSpPr/>
          <p:nvPr/>
        </p:nvSpPr>
        <p:spPr>
          <a:xfrm flipH="1">
            <a:off x="4058000" y="2900559"/>
            <a:ext cx="1630913" cy="18585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3" name="Straight Arrow Connector 52">
            <a:extLst>
              <a:ext uri="{FF2B5EF4-FFF2-40B4-BE49-F238E27FC236}">
                <a16:creationId xmlns:a16="http://schemas.microsoft.com/office/drawing/2014/main" id="{CAD58118-DC03-4A29-BD46-B423F23AF839}"/>
              </a:ext>
              <a:ext uri="{C183D7F6-B498-43B3-948B-1728B52AA6E4}">
                <adec:decorative xmlns:adec="http://schemas.microsoft.com/office/drawing/2017/decorative" val="1"/>
              </a:ext>
            </a:extLst>
          </p:cNvPr>
          <p:cNvCxnSpPr>
            <a:cxnSpLocks/>
            <a:stCxn id="52" idx="2"/>
          </p:cNvCxnSpPr>
          <p:nvPr/>
        </p:nvCxnSpPr>
        <p:spPr>
          <a:xfrm>
            <a:off x="4058000" y="2900559"/>
            <a:ext cx="1" cy="16103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99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42"/>
                                        </p:tgtEl>
                                        <p:attrNameLst>
                                          <p:attrName>style.visibility</p:attrName>
                                        </p:attrNameLst>
                                      </p:cBhvr>
                                      <p:to>
                                        <p:strVal val="visible"/>
                                      </p:to>
                                    </p:set>
                                    <p:animEffect transition="in" filter="wipe(right)">
                                      <p:cBhvr>
                                        <p:cTn id="11" dur="500"/>
                                        <p:tgtEl>
                                          <p:spTgt spid="14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500"/>
                                        <p:tgtEl>
                                          <p:spTgt spid="8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3"/>
                                        </p:tgtEl>
                                        <p:attrNameLst>
                                          <p:attrName>style.visibility</p:attrName>
                                        </p:attrNameLst>
                                      </p:cBhvr>
                                      <p:to>
                                        <p:strVal val="visible"/>
                                      </p:to>
                                    </p:set>
                                    <p:animEffect transition="in" filter="wipe(left)">
                                      <p:cBhvr>
                                        <p:cTn id="19" dur="500"/>
                                        <p:tgtEl>
                                          <p:spTgt spid="14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500"/>
                                        <p:tgtEl>
                                          <p:spTgt spid="96"/>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169"/>
                                        </p:tgtEl>
                                        <p:attrNameLst>
                                          <p:attrName>style.visibility</p:attrName>
                                        </p:attrNameLst>
                                      </p:cBhvr>
                                      <p:to>
                                        <p:strVal val="visible"/>
                                      </p:to>
                                    </p:set>
                                    <p:animEffect transition="in" filter="wipe(up)">
                                      <p:cBhvr>
                                        <p:cTn id="36" dur="500"/>
                                        <p:tgtEl>
                                          <p:spTgt spid="169"/>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06"/>
                                        </p:tgtEl>
                                        <p:attrNameLst>
                                          <p:attrName>style.visibility</p:attrName>
                                        </p:attrNameLst>
                                      </p:cBhvr>
                                      <p:to>
                                        <p:strVal val="visible"/>
                                      </p:to>
                                    </p:set>
                                    <p:animEffect transition="in" filter="fade">
                                      <p:cBhvr>
                                        <p:cTn id="40" dur="500"/>
                                        <p:tgtEl>
                                          <p:spTgt spid="10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50"/>
                                        </p:tgtEl>
                                        <p:attrNameLst>
                                          <p:attrName>style.visibility</p:attrName>
                                        </p:attrNameLst>
                                      </p:cBhvr>
                                      <p:to>
                                        <p:strVal val="visible"/>
                                      </p:to>
                                    </p:set>
                                    <p:animEffect transition="in" filter="wipe(up)">
                                      <p:cBhvr>
                                        <p:cTn id="45" dur="500"/>
                                        <p:tgtEl>
                                          <p:spTgt spid="150"/>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fade">
                                      <p:cBhvr>
                                        <p:cTn id="49" dur="500"/>
                                        <p:tgtEl>
                                          <p:spTgt spid="95"/>
                                        </p:tgtEl>
                                      </p:cBhvr>
                                    </p:animEffect>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right)">
                                      <p:cBhvr>
                                        <p:cTn id="53" dur="500"/>
                                        <p:tgtEl>
                                          <p:spTgt spid="49"/>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97"/>
                                        </p:tgtEl>
                                        <p:attrNameLst>
                                          <p:attrName>style.visibility</p:attrName>
                                        </p:attrNameLst>
                                      </p:cBhvr>
                                      <p:to>
                                        <p:strVal val="visible"/>
                                      </p:to>
                                    </p:set>
                                    <p:animEffect transition="in" filter="fade">
                                      <p:cBhvr>
                                        <p:cTn id="57" dur="500"/>
                                        <p:tgtEl>
                                          <p:spTgt spid="97"/>
                                        </p:tgtEl>
                                      </p:cBhvr>
                                    </p:animEffect>
                                  </p:childTnLst>
                                </p:cTn>
                              </p:par>
                            </p:childTnLst>
                          </p:cTn>
                        </p:par>
                        <p:par>
                          <p:cTn id="58" fill="hold">
                            <p:stCondLst>
                              <p:cond delay="2000"/>
                            </p:stCondLst>
                            <p:childTnLst>
                              <p:par>
                                <p:cTn id="59" presetID="22" presetClass="entr" presetSubtype="1" fill="hold" nodeType="afterEffect">
                                  <p:stCondLst>
                                    <p:cond delay="0"/>
                                  </p:stCondLst>
                                  <p:childTnLst>
                                    <p:set>
                                      <p:cBhvr>
                                        <p:cTn id="60" dur="1" fill="hold">
                                          <p:stCondLst>
                                            <p:cond delay="0"/>
                                          </p:stCondLst>
                                        </p:cTn>
                                        <p:tgtEl>
                                          <p:spTgt spid="171"/>
                                        </p:tgtEl>
                                        <p:attrNameLst>
                                          <p:attrName>style.visibility</p:attrName>
                                        </p:attrNameLst>
                                      </p:cBhvr>
                                      <p:to>
                                        <p:strVal val="visible"/>
                                      </p:to>
                                    </p:set>
                                    <p:animEffect transition="in" filter="wipe(up)">
                                      <p:cBhvr>
                                        <p:cTn id="61" dur="500"/>
                                        <p:tgtEl>
                                          <p:spTgt spid="171"/>
                                        </p:tgtEl>
                                      </p:cBhvr>
                                    </p:animEffect>
                                  </p:childTnLst>
                                </p:cTn>
                              </p:par>
                            </p:childTnLst>
                          </p:cTn>
                        </p:par>
                        <p:par>
                          <p:cTn id="62" fill="hold">
                            <p:stCondLst>
                              <p:cond delay="2500"/>
                            </p:stCondLst>
                            <p:childTnLst>
                              <p:par>
                                <p:cTn id="63" presetID="10" presetClass="entr" presetSubtype="0" fill="hold" grpId="0" nodeType="afterEffect">
                                  <p:stCondLst>
                                    <p:cond delay="0"/>
                                  </p:stCondLst>
                                  <p:childTnLst>
                                    <p:set>
                                      <p:cBhvr>
                                        <p:cTn id="64" dur="1" fill="hold">
                                          <p:stCondLst>
                                            <p:cond delay="0"/>
                                          </p:stCondLst>
                                        </p:cTn>
                                        <p:tgtEl>
                                          <p:spTgt spid="104"/>
                                        </p:tgtEl>
                                        <p:attrNameLst>
                                          <p:attrName>style.visibility</p:attrName>
                                        </p:attrNameLst>
                                      </p:cBhvr>
                                      <p:to>
                                        <p:strVal val="visible"/>
                                      </p:to>
                                    </p:set>
                                    <p:animEffect transition="in" filter="fade">
                                      <p:cBhvr>
                                        <p:cTn id="65" dur="500"/>
                                        <p:tgtEl>
                                          <p:spTgt spid="10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wipe(up)">
                                      <p:cBhvr>
                                        <p:cTn id="70" dur="500"/>
                                        <p:tgtEl>
                                          <p:spTgt spid="53"/>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98"/>
                                        </p:tgtEl>
                                        <p:attrNameLst>
                                          <p:attrName>style.visibility</p:attrName>
                                        </p:attrNameLst>
                                      </p:cBhvr>
                                      <p:to>
                                        <p:strVal val="visible"/>
                                      </p:to>
                                    </p:set>
                                    <p:animEffect transition="in" filter="fade">
                                      <p:cBhvr>
                                        <p:cTn id="74" dur="500"/>
                                        <p:tgtEl>
                                          <p:spTgt spid="98"/>
                                        </p:tgtEl>
                                      </p:cBhvr>
                                    </p:animEffect>
                                  </p:childTnLst>
                                </p:cTn>
                              </p:par>
                            </p:childTnLst>
                          </p:cTn>
                        </p:par>
                        <p:par>
                          <p:cTn id="75" fill="hold">
                            <p:stCondLst>
                              <p:cond delay="1000"/>
                            </p:stCondLst>
                            <p:childTnLst>
                              <p:par>
                                <p:cTn id="76" presetID="22" presetClass="entr" presetSubtype="1" fill="hold" nodeType="afterEffect">
                                  <p:stCondLst>
                                    <p:cond delay="0"/>
                                  </p:stCondLst>
                                  <p:childTnLst>
                                    <p:set>
                                      <p:cBhvr>
                                        <p:cTn id="77" dur="1" fill="hold">
                                          <p:stCondLst>
                                            <p:cond delay="0"/>
                                          </p:stCondLst>
                                        </p:cTn>
                                        <p:tgtEl>
                                          <p:spTgt spid="162"/>
                                        </p:tgtEl>
                                        <p:attrNameLst>
                                          <p:attrName>style.visibility</p:attrName>
                                        </p:attrNameLst>
                                      </p:cBhvr>
                                      <p:to>
                                        <p:strVal val="visible"/>
                                      </p:to>
                                    </p:set>
                                    <p:animEffect transition="in" filter="wipe(up)">
                                      <p:cBhvr>
                                        <p:cTn id="78" dur="500"/>
                                        <p:tgtEl>
                                          <p:spTgt spid="162"/>
                                        </p:tgtEl>
                                      </p:cBhvr>
                                    </p:animEffect>
                                  </p:childTnLst>
                                </p:cTn>
                              </p:par>
                            </p:childTnLst>
                          </p:cTn>
                        </p:par>
                        <p:par>
                          <p:cTn id="79" fill="hold">
                            <p:stCondLst>
                              <p:cond delay="1500"/>
                            </p:stCondLst>
                            <p:childTnLst>
                              <p:par>
                                <p:cTn id="80" presetID="10" presetClass="entr" presetSubtype="0" fill="hold" grpId="0" nodeType="afterEffect">
                                  <p:stCondLst>
                                    <p:cond delay="0"/>
                                  </p:stCondLst>
                                  <p:childTnLst>
                                    <p:set>
                                      <p:cBhvr>
                                        <p:cTn id="81" dur="1" fill="hold">
                                          <p:stCondLst>
                                            <p:cond delay="0"/>
                                          </p:stCondLst>
                                        </p:cTn>
                                        <p:tgtEl>
                                          <p:spTgt spid="100"/>
                                        </p:tgtEl>
                                        <p:attrNameLst>
                                          <p:attrName>style.visibility</p:attrName>
                                        </p:attrNameLst>
                                      </p:cBhvr>
                                      <p:to>
                                        <p:strVal val="visible"/>
                                      </p:to>
                                    </p:set>
                                    <p:animEffect transition="in" filter="fade">
                                      <p:cBhvr>
                                        <p:cTn id="82" dur="500"/>
                                        <p:tgtEl>
                                          <p:spTgt spid="100"/>
                                        </p:tgtEl>
                                      </p:cBhvr>
                                    </p:animEffect>
                                  </p:childTnLst>
                                </p:cTn>
                              </p:par>
                            </p:childTnLst>
                          </p:cTn>
                        </p:par>
                        <p:par>
                          <p:cTn id="83" fill="hold">
                            <p:stCondLst>
                              <p:cond delay="2000"/>
                            </p:stCondLst>
                            <p:childTnLst>
                              <p:par>
                                <p:cTn id="84" presetID="22" presetClass="entr" presetSubtype="1" fill="hold" nodeType="afterEffect">
                                  <p:stCondLst>
                                    <p:cond delay="0"/>
                                  </p:stCondLst>
                                  <p:childTnLst>
                                    <p:set>
                                      <p:cBhvr>
                                        <p:cTn id="85" dur="1" fill="hold">
                                          <p:stCondLst>
                                            <p:cond delay="0"/>
                                          </p:stCondLst>
                                        </p:cTn>
                                        <p:tgtEl>
                                          <p:spTgt spid="161"/>
                                        </p:tgtEl>
                                        <p:attrNameLst>
                                          <p:attrName>style.visibility</p:attrName>
                                        </p:attrNameLst>
                                      </p:cBhvr>
                                      <p:to>
                                        <p:strVal val="visible"/>
                                      </p:to>
                                    </p:set>
                                    <p:animEffect transition="in" filter="wipe(up)">
                                      <p:cBhvr>
                                        <p:cTn id="86" dur="500"/>
                                        <p:tgtEl>
                                          <p:spTgt spid="161"/>
                                        </p:tgtEl>
                                      </p:cBhvr>
                                    </p:animEffect>
                                  </p:childTnLst>
                                </p:cTn>
                              </p:par>
                            </p:childTnLst>
                          </p:cTn>
                        </p:par>
                        <p:par>
                          <p:cTn id="87" fill="hold">
                            <p:stCondLst>
                              <p:cond delay="2500"/>
                            </p:stCondLst>
                            <p:childTnLst>
                              <p:par>
                                <p:cTn id="88" presetID="10" presetClass="entr" presetSubtype="0" fill="hold" grpId="0" nodeType="afterEffect">
                                  <p:stCondLst>
                                    <p:cond delay="0"/>
                                  </p:stCondLst>
                                  <p:childTnLst>
                                    <p:set>
                                      <p:cBhvr>
                                        <p:cTn id="89" dur="1" fill="hold">
                                          <p:stCondLst>
                                            <p:cond delay="0"/>
                                          </p:stCondLst>
                                        </p:cTn>
                                        <p:tgtEl>
                                          <p:spTgt spid="101"/>
                                        </p:tgtEl>
                                        <p:attrNameLst>
                                          <p:attrName>style.visibility</p:attrName>
                                        </p:attrNameLst>
                                      </p:cBhvr>
                                      <p:to>
                                        <p:strVal val="visible"/>
                                      </p:to>
                                    </p:set>
                                    <p:animEffect transition="in" filter="fade">
                                      <p:cBhvr>
                                        <p:cTn id="90" dur="500"/>
                                        <p:tgtEl>
                                          <p:spTgt spid="101"/>
                                        </p:tgtEl>
                                      </p:cBhvr>
                                    </p:animEffect>
                                  </p:childTnLst>
                                </p:cTn>
                              </p:par>
                            </p:childTnLst>
                          </p:cTn>
                        </p:par>
                        <p:par>
                          <p:cTn id="91" fill="hold">
                            <p:stCondLst>
                              <p:cond delay="3000"/>
                            </p:stCondLst>
                            <p:childTnLst>
                              <p:par>
                                <p:cTn id="92" presetID="22" presetClass="entr" presetSubtype="1" fill="hold" nodeType="afterEffect">
                                  <p:stCondLst>
                                    <p:cond delay="0"/>
                                  </p:stCondLst>
                                  <p:childTnLst>
                                    <p:set>
                                      <p:cBhvr>
                                        <p:cTn id="93" dur="1" fill="hold">
                                          <p:stCondLst>
                                            <p:cond delay="0"/>
                                          </p:stCondLst>
                                        </p:cTn>
                                        <p:tgtEl>
                                          <p:spTgt spid="160"/>
                                        </p:tgtEl>
                                        <p:attrNameLst>
                                          <p:attrName>style.visibility</p:attrName>
                                        </p:attrNameLst>
                                      </p:cBhvr>
                                      <p:to>
                                        <p:strVal val="visible"/>
                                      </p:to>
                                    </p:set>
                                    <p:animEffect transition="in" filter="wipe(up)">
                                      <p:cBhvr>
                                        <p:cTn id="94" dur="500"/>
                                        <p:tgtEl>
                                          <p:spTgt spid="16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wipe(left)">
                                      <p:cBhvr>
                                        <p:cTn id="99" dur="500"/>
                                        <p:tgtEl>
                                          <p:spTgt spid="52"/>
                                        </p:tgtEl>
                                      </p:cBhvr>
                                    </p:animEffect>
                                  </p:childTnLst>
                                </p:cTn>
                              </p:par>
                            </p:childTnLst>
                          </p:cTn>
                        </p:par>
                        <p:par>
                          <p:cTn id="100" fill="hold">
                            <p:stCondLst>
                              <p:cond delay="500"/>
                            </p:stCondLst>
                            <p:childTnLst>
                              <p:par>
                                <p:cTn id="101" presetID="10"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500"/>
                                        <p:tgtEl>
                                          <p:spTgt spid="99"/>
                                        </p:tgtEl>
                                      </p:cBhvr>
                                    </p:animEffect>
                                  </p:childTnLst>
                                </p:cTn>
                              </p:par>
                            </p:childTnLst>
                          </p:cTn>
                        </p:par>
                        <p:par>
                          <p:cTn id="104" fill="hold">
                            <p:stCondLst>
                              <p:cond delay="1000"/>
                            </p:stCondLst>
                            <p:childTnLst>
                              <p:par>
                                <p:cTn id="105" presetID="22" presetClass="entr" presetSubtype="1" fill="hold" nodeType="afterEffect">
                                  <p:stCondLst>
                                    <p:cond delay="0"/>
                                  </p:stCondLst>
                                  <p:childTnLst>
                                    <p:set>
                                      <p:cBhvr>
                                        <p:cTn id="106" dur="1" fill="hold">
                                          <p:stCondLst>
                                            <p:cond delay="0"/>
                                          </p:stCondLst>
                                        </p:cTn>
                                        <p:tgtEl>
                                          <p:spTgt spid="163"/>
                                        </p:tgtEl>
                                        <p:attrNameLst>
                                          <p:attrName>style.visibility</p:attrName>
                                        </p:attrNameLst>
                                      </p:cBhvr>
                                      <p:to>
                                        <p:strVal val="visible"/>
                                      </p:to>
                                    </p:set>
                                    <p:animEffect transition="in" filter="wipe(up)">
                                      <p:cBhvr>
                                        <p:cTn id="107" dur="500"/>
                                        <p:tgtEl>
                                          <p:spTgt spid="163"/>
                                        </p:tgtEl>
                                      </p:cBhvr>
                                    </p:animEffect>
                                  </p:childTnLst>
                                </p:cTn>
                              </p:par>
                            </p:childTnLst>
                          </p:cTn>
                        </p:par>
                        <p:par>
                          <p:cTn id="108" fill="hold">
                            <p:stCondLst>
                              <p:cond delay="1500"/>
                            </p:stCondLst>
                            <p:childTnLst>
                              <p:par>
                                <p:cTn id="109" presetID="10" presetClass="entr" presetSubtype="0" fill="hold" grpId="0" nodeType="afterEffect">
                                  <p:stCondLst>
                                    <p:cond delay="0"/>
                                  </p:stCondLst>
                                  <p:childTnLst>
                                    <p:set>
                                      <p:cBhvr>
                                        <p:cTn id="110" dur="1" fill="hold">
                                          <p:stCondLst>
                                            <p:cond delay="0"/>
                                          </p:stCondLst>
                                        </p:cTn>
                                        <p:tgtEl>
                                          <p:spTgt spid="107"/>
                                        </p:tgtEl>
                                        <p:attrNameLst>
                                          <p:attrName>style.visibility</p:attrName>
                                        </p:attrNameLst>
                                      </p:cBhvr>
                                      <p:to>
                                        <p:strVal val="visible"/>
                                      </p:to>
                                    </p:set>
                                    <p:animEffect transition="in" filter="fade">
                                      <p:cBhvr>
                                        <p:cTn id="111" dur="500"/>
                                        <p:tgtEl>
                                          <p:spTgt spid="107"/>
                                        </p:tgtEl>
                                      </p:cBhvr>
                                    </p:animEffect>
                                  </p:childTnLst>
                                </p:cTn>
                              </p:par>
                            </p:childTnLst>
                          </p:cTn>
                        </p:par>
                        <p:par>
                          <p:cTn id="112" fill="hold">
                            <p:stCondLst>
                              <p:cond delay="2000"/>
                            </p:stCondLst>
                            <p:childTnLst>
                              <p:par>
                                <p:cTn id="113" presetID="22" presetClass="entr" presetSubtype="1" fill="hold" nodeType="afterEffect">
                                  <p:stCondLst>
                                    <p:cond delay="0"/>
                                  </p:stCondLst>
                                  <p:childTnLst>
                                    <p:set>
                                      <p:cBhvr>
                                        <p:cTn id="114" dur="1" fill="hold">
                                          <p:stCondLst>
                                            <p:cond delay="0"/>
                                          </p:stCondLst>
                                        </p:cTn>
                                        <p:tgtEl>
                                          <p:spTgt spid="157"/>
                                        </p:tgtEl>
                                        <p:attrNameLst>
                                          <p:attrName>style.visibility</p:attrName>
                                        </p:attrNameLst>
                                      </p:cBhvr>
                                      <p:to>
                                        <p:strVal val="visible"/>
                                      </p:to>
                                    </p:set>
                                    <p:animEffect transition="in" filter="wipe(up)">
                                      <p:cBhvr>
                                        <p:cTn id="115" dur="500"/>
                                        <p:tgtEl>
                                          <p:spTgt spid="157"/>
                                        </p:tgtEl>
                                      </p:cBhvr>
                                    </p:animEffect>
                                  </p:childTnLst>
                                </p:cTn>
                              </p:par>
                            </p:childTnLst>
                          </p:cTn>
                        </p:par>
                        <p:par>
                          <p:cTn id="116" fill="hold">
                            <p:stCondLst>
                              <p:cond delay="2500"/>
                            </p:stCondLst>
                            <p:childTnLst>
                              <p:par>
                                <p:cTn id="117" presetID="10" presetClass="entr" presetSubtype="0" fill="hold" grpId="0" nodeType="afterEffect">
                                  <p:stCondLst>
                                    <p:cond delay="0"/>
                                  </p:stCondLst>
                                  <p:childTnLst>
                                    <p:set>
                                      <p:cBhvr>
                                        <p:cTn id="118" dur="1" fill="hold">
                                          <p:stCondLst>
                                            <p:cond delay="0"/>
                                          </p:stCondLst>
                                        </p:cTn>
                                        <p:tgtEl>
                                          <p:spTgt spid="103"/>
                                        </p:tgtEl>
                                        <p:attrNameLst>
                                          <p:attrName>style.visibility</p:attrName>
                                        </p:attrNameLst>
                                      </p:cBhvr>
                                      <p:to>
                                        <p:strVal val="visible"/>
                                      </p:to>
                                    </p:set>
                                    <p:animEffect transition="in" filter="fade">
                                      <p:cBhvr>
                                        <p:cTn id="119" dur="500"/>
                                        <p:tgtEl>
                                          <p:spTgt spid="103"/>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149"/>
                                        </p:tgtEl>
                                        <p:attrNameLst>
                                          <p:attrName>style.visibility</p:attrName>
                                        </p:attrNameLst>
                                      </p:cBhvr>
                                      <p:to>
                                        <p:strVal val="visible"/>
                                      </p:to>
                                    </p:set>
                                    <p:animEffect transition="in" filter="wipe(left)">
                                      <p:cBhvr>
                                        <p:cTn id="124" dur="500"/>
                                        <p:tgtEl>
                                          <p:spTgt spid="149"/>
                                        </p:tgtEl>
                                      </p:cBhvr>
                                    </p:animEffect>
                                  </p:childTnLst>
                                </p:cTn>
                              </p:par>
                            </p:childTnLst>
                          </p:cTn>
                        </p:par>
                        <p:par>
                          <p:cTn id="125" fill="hold">
                            <p:stCondLst>
                              <p:cond delay="500"/>
                            </p:stCondLst>
                            <p:childTnLst>
                              <p:par>
                                <p:cTn id="126" presetID="10" presetClass="entr" presetSubtype="0" fill="hold" grpId="0" nodeType="afterEffect">
                                  <p:stCondLst>
                                    <p:cond delay="0"/>
                                  </p:stCondLst>
                                  <p:childTnLst>
                                    <p:set>
                                      <p:cBhvr>
                                        <p:cTn id="127" dur="1" fill="hold">
                                          <p:stCondLst>
                                            <p:cond delay="0"/>
                                          </p:stCondLst>
                                        </p:cTn>
                                        <p:tgtEl>
                                          <p:spTgt spid="92"/>
                                        </p:tgtEl>
                                        <p:attrNameLst>
                                          <p:attrName>style.visibility</p:attrName>
                                        </p:attrNameLst>
                                      </p:cBhvr>
                                      <p:to>
                                        <p:strVal val="visible"/>
                                      </p:to>
                                    </p:set>
                                    <p:animEffect transition="in" filter="fade">
                                      <p:cBhvr>
                                        <p:cTn id="128" dur="500"/>
                                        <p:tgtEl>
                                          <p:spTgt spid="92"/>
                                        </p:tgtEl>
                                      </p:cBhvr>
                                    </p:animEffect>
                                  </p:childTnLst>
                                </p:cTn>
                              </p:par>
                            </p:childTnLst>
                          </p:cTn>
                        </p:par>
                        <p:par>
                          <p:cTn id="129" fill="hold">
                            <p:stCondLst>
                              <p:cond delay="1000"/>
                            </p:stCondLst>
                            <p:childTnLst>
                              <p:par>
                                <p:cTn id="130" presetID="22" presetClass="entr" presetSubtype="1" fill="hold" nodeType="afterEffect">
                                  <p:stCondLst>
                                    <p:cond delay="0"/>
                                  </p:stCondLst>
                                  <p:childTnLst>
                                    <p:set>
                                      <p:cBhvr>
                                        <p:cTn id="131" dur="1" fill="hold">
                                          <p:stCondLst>
                                            <p:cond delay="0"/>
                                          </p:stCondLst>
                                        </p:cTn>
                                        <p:tgtEl>
                                          <p:spTgt spid="154"/>
                                        </p:tgtEl>
                                        <p:attrNameLst>
                                          <p:attrName>style.visibility</p:attrName>
                                        </p:attrNameLst>
                                      </p:cBhvr>
                                      <p:to>
                                        <p:strVal val="visible"/>
                                      </p:to>
                                    </p:set>
                                    <p:animEffect transition="in" filter="wipe(up)">
                                      <p:cBhvr>
                                        <p:cTn id="132" dur="500"/>
                                        <p:tgtEl>
                                          <p:spTgt spid="154"/>
                                        </p:tgtEl>
                                      </p:cBhvr>
                                    </p:animEffect>
                                  </p:childTnLst>
                                </p:cTn>
                              </p:par>
                            </p:childTnLst>
                          </p:cTn>
                        </p:par>
                        <p:par>
                          <p:cTn id="133" fill="hold">
                            <p:stCondLst>
                              <p:cond delay="1500"/>
                            </p:stCondLst>
                            <p:childTnLst>
                              <p:par>
                                <p:cTn id="134" presetID="10" presetClass="entr" presetSubtype="0" fill="hold" grpId="0" nodeType="afterEffect">
                                  <p:stCondLst>
                                    <p:cond delay="0"/>
                                  </p:stCondLst>
                                  <p:childTnLst>
                                    <p:set>
                                      <p:cBhvr>
                                        <p:cTn id="135" dur="1" fill="hold">
                                          <p:stCondLst>
                                            <p:cond delay="0"/>
                                          </p:stCondLst>
                                        </p:cTn>
                                        <p:tgtEl>
                                          <p:spTgt spid="93"/>
                                        </p:tgtEl>
                                        <p:attrNameLst>
                                          <p:attrName>style.visibility</p:attrName>
                                        </p:attrNameLst>
                                      </p:cBhvr>
                                      <p:to>
                                        <p:strVal val="visible"/>
                                      </p:to>
                                    </p:set>
                                    <p:animEffect transition="in" filter="fade">
                                      <p:cBhvr>
                                        <p:cTn id="136" dur="500"/>
                                        <p:tgtEl>
                                          <p:spTgt spid="93"/>
                                        </p:tgtEl>
                                      </p:cBhvr>
                                    </p:animEffect>
                                  </p:childTnLst>
                                </p:cTn>
                              </p:par>
                            </p:childTnLst>
                          </p:cTn>
                        </p:par>
                        <p:par>
                          <p:cTn id="137" fill="hold">
                            <p:stCondLst>
                              <p:cond delay="2000"/>
                            </p:stCondLst>
                            <p:childTnLst>
                              <p:par>
                                <p:cTn id="138" presetID="22" presetClass="entr" presetSubtype="1" fill="hold" nodeType="afterEffect">
                                  <p:stCondLst>
                                    <p:cond delay="0"/>
                                  </p:stCondLst>
                                  <p:childTnLst>
                                    <p:set>
                                      <p:cBhvr>
                                        <p:cTn id="139" dur="1" fill="hold">
                                          <p:stCondLst>
                                            <p:cond delay="0"/>
                                          </p:stCondLst>
                                        </p:cTn>
                                        <p:tgtEl>
                                          <p:spTgt spid="152"/>
                                        </p:tgtEl>
                                        <p:attrNameLst>
                                          <p:attrName>style.visibility</p:attrName>
                                        </p:attrNameLst>
                                      </p:cBhvr>
                                      <p:to>
                                        <p:strVal val="visible"/>
                                      </p:to>
                                    </p:set>
                                    <p:animEffect transition="in" filter="wipe(up)">
                                      <p:cBhvr>
                                        <p:cTn id="140" dur="500"/>
                                        <p:tgtEl>
                                          <p:spTgt spid="152"/>
                                        </p:tgtEl>
                                      </p:cBhvr>
                                    </p:animEffect>
                                  </p:childTnLst>
                                </p:cTn>
                              </p:par>
                            </p:childTnLst>
                          </p:cTn>
                        </p:par>
                        <p:par>
                          <p:cTn id="141" fill="hold">
                            <p:stCondLst>
                              <p:cond delay="2500"/>
                            </p:stCondLst>
                            <p:childTnLst>
                              <p:par>
                                <p:cTn id="142" presetID="10" presetClass="entr" presetSubtype="0" fill="hold" grpId="0" nodeType="afterEffect">
                                  <p:stCondLst>
                                    <p:cond delay="0"/>
                                  </p:stCondLst>
                                  <p:childTnLst>
                                    <p:set>
                                      <p:cBhvr>
                                        <p:cTn id="143" dur="1" fill="hold">
                                          <p:stCondLst>
                                            <p:cond delay="0"/>
                                          </p:stCondLst>
                                        </p:cTn>
                                        <p:tgtEl>
                                          <p:spTgt spid="94"/>
                                        </p:tgtEl>
                                        <p:attrNameLst>
                                          <p:attrName>style.visibility</p:attrName>
                                        </p:attrNameLst>
                                      </p:cBhvr>
                                      <p:to>
                                        <p:strVal val="visible"/>
                                      </p:to>
                                    </p:set>
                                    <p:animEffect transition="in" filter="fade">
                                      <p:cBhvr>
                                        <p:cTn id="144" dur="500"/>
                                        <p:tgtEl>
                                          <p:spTgt spid="94"/>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1" fill="hold" nodeType="clickEffect">
                                  <p:stCondLst>
                                    <p:cond delay="0"/>
                                  </p:stCondLst>
                                  <p:childTnLst>
                                    <p:set>
                                      <p:cBhvr>
                                        <p:cTn id="148" dur="1" fill="hold">
                                          <p:stCondLst>
                                            <p:cond delay="0"/>
                                          </p:stCondLst>
                                        </p:cTn>
                                        <p:tgtEl>
                                          <p:spTgt spid="140"/>
                                        </p:tgtEl>
                                        <p:attrNameLst>
                                          <p:attrName>style.visibility</p:attrName>
                                        </p:attrNameLst>
                                      </p:cBhvr>
                                      <p:to>
                                        <p:strVal val="visible"/>
                                      </p:to>
                                    </p:set>
                                    <p:animEffect transition="in" filter="wipe(up)">
                                      <p:cBhvr>
                                        <p:cTn id="149" dur="500"/>
                                        <p:tgtEl>
                                          <p:spTgt spid="140"/>
                                        </p:tgtEl>
                                      </p:cBhvr>
                                    </p:animEffect>
                                  </p:childTnLst>
                                </p:cTn>
                              </p:par>
                            </p:childTnLst>
                          </p:cTn>
                        </p:par>
                        <p:par>
                          <p:cTn id="150" fill="hold">
                            <p:stCondLst>
                              <p:cond delay="500"/>
                            </p:stCondLst>
                            <p:childTnLst>
                              <p:par>
                                <p:cTn id="151" presetID="10" presetClass="entr" presetSubtype="0" fill="hold" grpId="0" nodeType="afterEffect">
                                  <p:stCondLst>
                                    <p:cond delay="0"/>
                                  </p:stCondLst>
                                  <p:childTnLst>
                                    <p:set>
                                      <p:cBhvr>
                                        <p:cTn id="152" dur="1" fill="hold">
                                          <p:stCondLst>
                                            <p:cond delay="0"/>
                                          </p:stCondLst>
                                        </p:cTn>
                                        <p:tgtEl>
                                          <p:spTgt spid="89"/>
                                        </p:tgtEl>
                                        <p:attrNameLst>
                                          <p:attrName>style.visibility</p:attrName>
                                        </p:attrNameLst>
                                      </p:cBhvr>
                                      <p:to>
                                        <p:strVal val="visible"/>
                                      </p:to>
                                    </p:set>
                                    <p:animEffect transition="in" filter="fade">
                                      <p:cBhvr>
                                        <p:cTn id="153" dur="500"/>
                                        <p:tgtEl>
                                          <p:spTgt spid="89"/>
                                        </p:tgtEl>
                                      </p:cBhvr>
                                    </p:animEffect>
                                  </p:childTnLst>
                                </p:cTn>
                              </p:par>
                            </p:childTnLst>
                          </p:cTn>
                        </p:par>
                        <p:par>
                          <p:cTn id="154" fill="hold">
                            <p:stCondLst>
                              <p:cond delay="1000"/>
                            </p:stCondLst>
                            <p:childTnLst>
                              <p:par>
                                <p:cTn id="155" presetID="22" presetClass="entr" presetSubtype="1" fill="hold" nodeType="afterEffect">
                                  <p:stCondLst>
                                    <p:cond delay="0"/>
                                  </p:stCondLst>
                                  <p:childTnLst>
                                    <p:set>
                                      <p:cBhvr>
                                        <p:cTn id="156" dur="1" fill="hold">
                                          <p:stCondLst>
                                            <p:cond delay="0"/>
                                          </p:stCondLst>
                                        </p:cTn>
                                        <p:tgtEl>
                                          <p:spTgt spid="135"/>
                                        </p:tgtEl>
                                        <p:attrNameLst>
                                          <p:attrName>style.visibility</p:attrName>
                                        </p:attrNameLst>
                                      </p:cBhvr>
                                      <p:to>
                                        <p:strVal val="visible"/>
                                      </p:to>
                                    </p:set>
                                    <p:animEffect transition="in" filter="wipe(up)">
                                      <p:cBhvr>
                                        <p:cTn id="157" dur="500"/>
                                        <p:tgtEl>
                                          <p:spTgt spid="135"/>
                                        </p:tgtEl>
                                      </p:cBhvr>
                                    </p:animEffect>
                                  </p:childTnLst>
                                </p:cTn>
                              </p:par>
                            </p:childTnLst>
                          </p:cTn>
                        </p:par>
                        <p:par>
                          <p:cTn id="158" fill="hold">
                            <p:stCondLst>
                              <p:cond delay="1500"/>
                            </p:stCondLst>
                            <p:childTnLst>
                              <p:par>
                                <p:cTn id="159" presetID="10" presetClass="entr" presetSubtype="0" fill="hold" grpId="0" nodeType="afterEffect">
                                  <p:stCondLst>
                                    <p:cond delay="0"/>
                                  </p:stCondLst>
                                  <p:childTnLst>
                                    <p:set>
                                      <p:cBhvr>
                                        <p:cTn id="160" dur="1" fill="hold">
                                          <p:stCondLst>
                                            <p:cond delay="0"/>
                                          </p:stCondLst>
                                        </p:cTn>
                                        <p:tgtEl>
                                          <p:spTgt spid="90"/>
                                        </p:tgtEl>
                                        <p:attrNameLst>
                                          <p:attrName>style.visibility</p:attrName>
                                        </p:attrNameLst>
                                      </p:cBhvr>
                                      <p:to>
                                        <p:strVal val="visible"/>
                                      </p:to>
                                    </p:set>
                                    <p:animEffect transition="in" filter="fade">
                                      <p:cBhvr>
                                        <p:cTn id="161" dur="500"/>
                                        <p:tgtEl>
                                          <p:spTgt spid="90"/>
                                        </p:tgtEl>
                                      </p:cBhvr>
                                    </p:animEffect>
                                  </p:childTnLst>
                                </p:cTn>
                              </p:par>
                            </p:childTnLst>
                          </p:cTn>
                        </p:par>
                        <p:par>
                          <p:cTn id="162" fill="hold">
                            <p:stCondLst>
                              <p:cond delay="2000"/>
                            </p:stCondLst>
                            <p:childTnLst>
                              <p:par>
                                <p:cTn id="163" presetID="22" presetClass="entr" presetSubtype="1" fill="hold" nodeType="afterEffect">
                                  <p:stCondLst>
                                    <p:cond delay="0"/>
                                  </p:stCondLst>
                                  <p:childTnLst>
                                    <p:set>
                                      <p:cBhvr>
                                        <p:cTn id="164" dur="1" fill="hold">
                                          <p:stCondLst>
                                            <p:cond delay="0"/>
                                          </p:stCondLst>
                                        </p:cTn>
                                        <p:tgtEl>
                                          <p:spTgt spid="132"/>
                                        </p:tgtEl>
                                        <p:attrNameLst>
                                          <p:attrName>style.visibility</p:attrName>
                                        </p:attrNameLst>
                                      </p:cBhvr>
                                      <p:to>
                                        <p:strVal val="visible"/>
                                      </p:to>
                                    </p:set>
                                    <p:animEffect transition="in" filter="wipe(up)">
                                      <p:cBhvr>
                                        <p:cTn id="165" dur="500"/>
                                        <p:tgtEl>
                                          <p:spTgt spid="132"/>
                                        </p:tgtEl>
                                      </p:cBhvr>
                                    </p:animEffect>
                                  </p:childTnLst>
                                </p:cTn>
                              </p:par>
                            </p:childTnLst>
                          </p:cTn>
                        </p:par>
                        <p:par>
                          <p:cTn id="166" fill="hold">
                            <p:stCondLst>
                              <p:cond delay="2500"/>
                            </p:stCondLst>
                            <p:childTnLst>
                              <p:par>
                                <p:cTn id="167" presetID="10" presetClass="entr" presetSubtype="0" fill="hold" grpId="0" nodeType="afterEffect">
                                  <p:stCondLst>
                                    <p:cond delay="0"/>
                                  </p:stCondLst>
                                  <p:childTnLst>
                                    <p:set>
                                      <p:cBhvr>
                                        <p:cTn id="168" dur="1" fill="hold">
                                          <p:stCondLst>
                                            <p:cond delay="0"/>
                                          </p:stCondLst>
                                        </p:cTn>
                                        <p:tgtEl>
                                          <p:spTgt spid="91"/>
                                        </p:tgtEl>
                                        <p:attrNameLst>
                                          <p:attrName>style.visibility</p:attrName>
                                        </p:attrNameLst>
                                      </p:cBhvr>
                                      <p:to>
                                        <p:strVal val="visible"/>
                                      </p:to>
                                    </p:set>
                                    <p:animEffect transition="in" filter="fade">
                                      <p:cBhvr>
                                        <p:cTn id="169"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42" grpId="0" animBg="1"/>
      <p:bldP spid="143"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3" grpId="0" animBg="1"/>
      <p:bldP spid="104" grpId="0" animBg="1"/>
      <p:bldP spid="106" grpId="0" animBg="1"/>
      <p:bldP spid="107" grpId="0" animBg="1"/>
      <p:bldP spid="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29ED7-A828-490D-8BF8-FE444A823D55}"/>
              </a:ext>
            </a:extLst>
          </p:cNvPr>
          <p:cNvSpPr>
            <a:spLocks noGrp="1"/>
          </p:cNvSpPr>
          <p:nvPr>
            <p:ph type="title"/>
          </p:nvPr>
        </p:nvSpPr>
        <p:spPr>
          <a:xfrm>
            <a:off x="838201" y="365125"/>
            <a:ext cx="8315036" cy="660111"/>
          </a:xfrm>
        </p:spPr>
        <p:txBody>
          <a:bodyPr/>
          <a:lstStyle/>
          <a:p>
            <a:r>
              <a:rPr lang="en-US" sz="2800" dirty="0"/>
              <a:t>Evaluation of the Patient With Known or Suspected Native VHD</a:t>
            </a:r>
          </a:p>
        </p:txBody>
      </p:sp>
      <p:sp>
        <p:nvSpPr>
          <p:cNvPr id="3" name="Rectangle 2" descr="Initial diagnosis should include a History and Physical exam and an electrocardiogram and chest x-ray.  An illustration of the cross section of the heart depicts the four valves located in the heart.&#10;After the initial diagnosis a transthoracic echocardiogram (TTE) with 2-dimensional (2D) imaging may be used to assess the left ventricle and anatomy of the valves to identify concurrent valvular disorders and etiology of valvular heart disease.  Specific areas of evaluation include assessing parameters for stenotic lesions, hemodynamics and regurgitant lesions. &#10;">
            <a:extLst>
              <a:ext uri="{FF2B5EF4-FFF2-40B4-BE49-F238E27FC236}">
                <a16:creationId xmlns:a16="http://schemas.microsoft.com/office/drawing/2014/main" id="{6BE23A22-1E60-402C-B949-D165A186FC91}"/>
              </a:ext>
            </a:extLst>
          </p:cNvPr>
          <p:cNvSpPr/>
          <p:nvPr/>
        </p:nvSpPr>
        <p:spPr>
          <a:xfrm flipV="1">
            <a:off x="2057400" y="1393498"/>
            <a:ext cx="8181974" cy="4321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AA18C8EA-D968-4FFF-8BAD-8C9950F2A682}"/>
              </a:ext>
              <a:ext uri="{C183D7F6-B498-43B3-948B-1728B52AA6E4}">
                <adec:decorative xmlns:adec="http://schemas.microsoft.com/office/drawing/2017/decorative" val="0"/>
              </a:ext>
            </a:extLst>
          </p:cNvPr>
          <p:cNvSpPr>
            <a:spLocks noGrp="1"/>
          </p:cNvSpPr>
          <p:nvPr>
            <p:ph type="body" sz="quarter" idx="13"/>
          </p:nvPr>
        </p:nvSpPr>
        <p:spPr>
          <a:xfrm>
            <a:off x="838200" y="5824765"/>
            <a:ext cx="10515600" cy="271939"/>
          </a:xfrm>
        </p:spPr>
        <p:txBody>
          <a:bodyPr>
            <a:noAutofit/>
          </a:bodyPr>
          <a:lstStyle/>
          <a:p>
            <a:pPr algn="ctr"/>
            <a:r>
              <a:rPr lang="en-US" sz="900" b="1" dirty="0"/>
              <a:t>Abbreviations: </a:t>
            </a:r>
            <a:r>
              <a:rPr lang="en-US" sz="900" dirty="0"/>
              <a:t>CW indicates continuous wave; LV, left ventricle; PASP, pulmonary artery systolic pressure; PW, pulsed wave; RV, right ventricle; TTE, transthoracic echocardiography; and VHD, valvular heart disease.</a:t>
            </a:r>
          </a:p>
        </p:txBody>
      </p:sp>
      <p:cxnSp>
        <p:nvCxnSpPr>
          <p:cNvPr id="62" name="Straight Arrow Connector 61">
            <a:extLst>
              <a:ext uri="{FF2B5EF4-FFF2-40B4-BE49-F238E27FC236}">
                <a16:creationId xmlns:a16="http://schemas.microsoft.com/office/drawing/2014/main" id="{44424916-721A-4832-BF0C-8D78A2567B5C}"/>
              </a:ext>
              <a:ext uri="{C183D7F6-B498-43B3-948B-1728B52AA6E4}">
                <adec:decorative xmlns:adec="http://schemas.microsoft.com/office/drawing/2017/decorative" val="1"/>
              </a:ext>
            </a:extLst>
          </p:cNvPr>
          <p:cNvCxnSpPr>
            <a:cxnSpLocks/>
          </p:cNvCxnSpPr>
          <p:nvPr/>
        </p:nvCxnSpPr>
        <p:spPr>
          <a:xfrm flipV="1">
            <a:off x="4390881" y="4970264"/>
            <a:ext cx="3312424" cy="1477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27EC1465-3EEC-4099-955F-7BB67621D4C0}"/>
              </a:ext>
              <a:ext uri="{C183D7F6-B498-43B3-948B-1728B52AA6E4}">
                <adec:decorative xmlns:adec="http://schemas.microsoft.com/office/drawing/2017/decorative" val="1"/>
              </a:ext>
            </a:extLst>
          </p:cNvPr>
          <p:cNvGrpSpPr/>
          <p:nvPr/>
        </p:nvGrpSpPr>
        <p:grpSpPr>
          <a:xfrm>
            <a:off x="2379201" y="4397925"/>
            <a:ext cx="2006767" cy="1115410"/>
            <a:chOff x="1814982" y="1717055"/>
            <a:chExt cx="2006767" cy="1115410"/>
          </a:xfrm>
        </p:grpSpPr>
        <p:sp>
          <p:nvSpPr>
            <p:cNvPr id="64" name="Rectangle Container">
              <a:extLst>
                <a:ext uri="{FF2B5EF4-FFF2-40B4-BE49-F238E27FC236}">
                  <a16:creationId xmlns:a16="http://schemas.microsoft.com/office/drawing/2014/main" id="{01E2982B-E915-41BC-B95C-2E0D56048D4D}"/>
                </a:ext>
              </a:extLst>
            </p:cNvPr>
            <p:cNvSpPr/>
            <p:nvPr/>
          </p:nvSpPr>
          <p:spPr>
            <a:xfrm>
              <a:off x="1814982" y="1717055"/>
              <a:ext cx="2004751" cy="34838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Stenotic Lesions</a:t>
              </a:r>
            </a:p>
          </p:txBody>
        </p:sp>
        <p:sp>
          <p:nvSpPr>
            <p:cNvPr id="65" name="Rectangle Container copy 2">
              <a:extLst>
                <a:ext uri="{FF2B5EF4-FFF2-40B4-BE49-F238E27FC236}">
                  <a16:creationId xmlns:a16="http://schemas.microsoft.com/office/drawing/2014/main" id="{CFA4E961-EFD0-4301-B7AA-54BD0DBAE918}"/>
                </a:ext>
              </a:extLst>
            </p:cNvPr>
            <p:cNvSpPr/>
            <p:nvPr/>
          </p:nvSpPr>
          <p:spPr>
            <a:xfrm>
              <a:off x="1814982" y="2049176"/>
              <a:ext cx="2006767" cy="783289"/>
            </a:xfrm>
            <a:prstGeom prst="rect">
              <a:avLst/>
            </a:prstGeom>
            <a:noFill/>
            <a:ln w="25400">
              <a:solidFill>
                <a:schemeClr val="tx1">
                  <a:lumMod val="65000"/>
                  <a:lumOff val="35000"/>
                </a:schemeClr>
              </a:solidFill>
            </a:ln>
          </p:spPr>
          <p:txBody>
            <a:bodyPr spcFirstLastPara="0" lIns="0" tIns="0" rIns="0" bIns="0" anchor="ctr"/>
            <a:lstStyle/>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Maximum velocity</a:t>
              </a:r>
            </a:p>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Mean gradient</a:t>
              </a:r>
            </a:p>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Valve area</a:t>
              </a:r>
            </a:p>
          </p:txBody>
        </p:sp>
      </p:grpSp>
      <p:grpSp>
        <p:nvGrpSpPr>
          <p:cNvPr id="66" name="Group 65">
            <a:extLst>
              <a:ext uri="{FF2B5EF4-FFF2-40B4-BE49-F238E27FC236}">
                <a16:creationId xmlns:a16="http://schemas.microsoft.com/office/drawing/2014/main" id="{EAFA15B4-C0D9-4017-A46B-D4E6654BBDF3}"/>
              </a:ext>
              <a:ext uri="{C183D7F6-B498-43B3-948B-1728B52AA6E4}">
                <adec:decorative xmlns:adec="http://schemas.microsoft.com/office/drawing/2017/decorative" val="1"/>
              </a:ext>
            </a:extLst>
          </p:cNvPr>
          <p:cNvGrpSpPr/>
          <p:nvPr/>
        </p:nvGrpSpPr>
        <p:grpSpPr>
          <a:xfrm>
            <a:off x="7703305" y="4397925"/>
            <a:ext cx="2011680" cy="1115410"/>
            <a:chOff x="7139086" y="1717055"/>
            <a:chExt cx="2011680" cy="1115410"/>
          </a:xfrm>
        </p:grpSpPr>
        <p:sp>
          <p:nvSpPr>
            <p:cNvPr id="67" name="Rectangle Container">
              <a:extLst>
                <a:ext uri="{FF2B5EF4-FFF2-40B4-BE49-F238E27FC236}">
                  <a16:creationId xmlns:a16="http://schemas.microsoft.com/office/drawing/2014/main" id="{C441713D-0B3F-4705-8AF2-C39FD2E10B8D}"/>
                </a:ext>
              </a:extLst>
            </p:cNvPr>
            <p:cNvSpPr/>
            <p:nvPr/>
          </p:nvSpPr>
          <p:spPr>
            <a:xfrm>
              <a:off x="7139086" y="1717055"/>
              <a:ext cx="2011680" cy="34838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Regurgitant Lesions</a:t>
              </a:r>
            </a:p>
          </p:txBody>
        </p:sp>
        <p:sp>
          <p:nvSpPr>
            <p:cNvPr id="68" name="Rectangle Container copy 2">
              <a:extLst>
                <a:ext uri="{FF2B5EF4-FFF2-40B4-BE49-F238E27FC236}">
                  <a16:creationId xmlns:a16="http://schemas.microsoft.com/office/drawing/2014/main" id="{6C87DBF3-FDB1-464A-BF04-48BD89DB146A}"/>
                </a:ext>
              </a:extLst>
            </p:cNvPr>
            <p:cNvSpPr/>
            <p:nvPr/>
          </p:nvSpPr>
          <p:spPr>
            <a:xfrm>
              <a:off x="7139086" y="2049176"/>
              <a:ext cx="2006767" cy="783289"/>
            </a:xfrm>
            <a:prstGeom prst="rect">
              <a:avLst/>
            </a:prstGeom>
            <a:noFill/>
            <a:ln w="25400">
              <a:solidFill>
                <a:schemeClr val="tx1">
                  <a:lumMod val="65000"/>
                  <a:lumOff val="35000"/>
                </a:schemeClr>
              </a:solidFill>
            </a:ln>
          </p:spPr>
          <p:txBody>
            <a:bodyPr spcFirstLastPara="0" lIns="0" tIns="0" rIns="0" bIns="0" anchor="ctr"/>
            <a:lstStyle/>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Regurgitant orifice area</a:t>
              </a:r>
            </a:p>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Regurgitant volume</a:t>
              </a:r>
            </a:p>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Regurgitant fraction</a:t>
              </a:r>
            </a:p>
          </p:txBody>
        </p:sp>
      </p:grpSp>
      <p:cxnSp>
        <p:nvCxnSpPr>
          <p:cNvPr id="50" name="Straight Arrow Connector 49">
            <a:extLst>
              <a:ext uri="{FF2B5EF4-FFF2-40B4-BE49-F238E27FC236}">
                <a16:creationId xmlns:a16="http://schemas.microsoft.com/office/drawing/2014/main" id="{6C41FFFF-366C-4293-B47B-D6179DDAFEAE}"/>
              </a:ext>
              <a:ext uri="{C183D7F6-B498-43B3-948B-1728B52AA6E4}">
                <adec:decorative xmlns:adec="http://schemas.microsoft.com/office/drawing/2017/decorative" val="1"/>
              </a:ext>
            </a:extLst>
          </p:cNvPr>
          <p:cNvCxnSpPr>
            <a:cxnSpLocks/>
          </p:cNvCxnSpPr>
          <p:nvPr/>
        </p:nvCxnSpPr>
        <p:spPr>
          <a:xfrm>
            <a:off x="4955100" y="3636871"/>
            <a:ext cx="2167932" cy="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6BB70E6-A2E2-49C1-82D7-C121755AD9E4}"/>
              </a:ext>
              <a:ext uri="{C183D7F6-B498-43B3-948B-1728B52AA6E4}">
                <adec:decorative xmlns:adec="http://schemas.microsoft.com/office/drawing/2017/decorative" val="1"/>
              </a:ext>
            </a:extLst>
          </p:cNvPr>
          <p:cNvCxnSpPr>
            <a:cxnSpLocks/>
            <a:stCxn id="31" idx="3"/>
          </p:cNvCxnSpPr>
          <p:nvPr/>
        </p:nvCxnSpPr>
        <p:spPr>
          <a:xfrm flipV="1">
            <a:off x="4390881" y="1623235"/>
            <a:ext cx="3312424" cy="1477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F4D0EEE-DC13-4278-8BA1-620E19B5010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sp>
        <p:nvSpPr>
          <p:cNvPr id="32" name="Rectangle Container">
            <a:extLst>
              <a:ext uri="{FF2B5EF4-FFF2-40B4-BE49-F238E27FC236}">
                <a16:creationId xmlns:a16="http://schemas.microsoft.com/office/drawing/2014/main" id="{95A0E0B5-7D03-4C8A-A95E-E8515A6EE040}"/>
              </a:ext>
              <a:ext uri="{C183D7F6-B498-43B3-948B-1728B52AA6E4}">
                <adec:decorative xmlns:adec="http://schemas.microsoft.com/office/drawing/2017/decorative" val="1"/>
              </a:ext>
            </a:extLst>
          </p:cNvPr>
          <p:cNvSpPr/>
          <p:nvPr/>
        </p:nvSpPr>
        <p:spPr>
          <a:xfrm>
            <a:off x="5148524" y="1410091"/>
            <a:ext cx="1788102" cy="455844"/>
          </a:xfrm>
          <a:prstGeom prst="rect">
            <a:avLst/>
          </a:prstGeom>
          <a:solidFill>
            <a:srgbClr val="2F5597"/>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Initial Diagnosis</a:t>
            </a:r>
            <a:endParaRPr sz="1600" b="1" dirty="0">
              <a:solidFill>
                <a:schemeClr val="bg1"/>
              </a:solidFill>
              <a:latin typeface="Lub Dub Bold" panose="020B0803030403020204" pitchFamily="34" charset="0"/>
              <a:cs typeface="Lato"/>
            </a:endParaRPr>
          </a:p>
        </p:txBody>
      </p:sp>
      <p:grpSp>
        <p:nvGrpSpPr>
          <p:cNvPr id="44" name="Group 43">
            <a:extLst>
              <a:ext uri="{FF2B5EF4-FFF2-40B4-BE49-F238E27FC236}">
                <a16:creationId xmlns:a16="http://schemas.microsoft.com/office/drawing/2014/main" id="{93189A72-A782-4E0A-BEDA-F744B1526335}"/>
              </a:ext>
              <a:ext uri="{C183D7F6-B498-43B3-948B-1728B52AA6E4}">
                <adec:decorative xmlns:adec="http://schemas.microsoft.com/office/drawing/2017/decorative" val="1"/>
              </a:ext>
            </a:extLst>
          </p:cNvPr>
          <p:cNvGrpSpPr/>
          <p:nvPr/>
        </p:nvGrpSpPr>
        <p:grpSpPr>
          <a:xfrm>
            <a:off x="2379201" y="1463819"/>
            <a:ext cx="2011680" cy="1115410"/>
            <a:chOff x="1814982" y="1717055"/>
            <a:chExt cx="2011680" cy="1115410"/>
          </a:xfrm>
        </p:grpSpPr>
        <p:sp>
          <p:nvSpPr>
            <p:cNvPr id="31" name="Rectangle Container">
              <a:extLst>
                <a:ext uri="{FF2B5EF4-FFF2-40B4-BE49-F238E27FC236}">
                  <a16:creationId xmlns:a16="http://schemas.microsoft.com/office/drawing/2014/main" id="{BD0622EA-2966-4C2A-B0A6-80F9ADAA480E}"/>
                </a:ext>
              </a:extLst>
            </p:cNvPr>
            <p:cNvSpPr/>
            <p:nvPr/>
          </p:nvSpPr>
          <p:spPr>
            <a:xfrm>
              <a:off x="1814982" y="1717055"/>
              <a:ext cx="2011680" cy="348388"/>
            </a:xfrm>
            <a:prstGeom prst="rect">
              <a:avLst/>
            </a:prstGeom>
            <a:solidFill>
              <a:srgbClr val="D9D9D9"/>
            </a:solidFill>
            <a:ln w="25400">
              <a:solidFill>
                <a:srgbClr val="D9D9D9"/>
              </a:solidFill>
            </a:ln>
          </p:spPr>
          <p:txBody>
            <a:bodyPr spcFirstLastPara="0" lIns="0" tIns="0" rIns="0" bIns="0" anchor="ctr"/>
            <a:lstStyle/>
            <a:p>
              <a:pPr algn="ctr" hangingPunct="0">
                <a:lnSpc>
                  <a:spcPct val="90000"/>
                </a:lnSpc>
              </a:pPr>
              <a:r>
                <a:rPr sz="1350" dirty="0">
                  <a:solidFill>
                    <a:srgbClr val="292929"/>
                  </a:solidFill>
                  <a:latin typeface="Lub Dub Bold" panose="020B0803030403020204" pitchFamily="34" charset="0"/>
                  <a:cs typeface="Lato"/>
                </a:rPr>
                <a:t>History &amp; Physical</a:t>
              </a:r>
            </a:p>
          </p:txBody>
        </p:sp>
        <p:sp>
          <p:nvSpPr>
            <p:cNvPr id="38" name="Rectangle Container copy 2">
              <a:extLst>
                <a:ext uri="{FF2B5EF4-FFF2-40B4-BE49-F238E27FC236}">
                  <a16:creationId xmlns:a16="http://schemas.microsoft.com/office/drawing/2014/main" id="{A1C9EC0C-1136-492C-901B-6FFB3761D2E3}"/>
                </a:ext>
              </a:extLst>
            </p:cNvPr>
            <p:cNvSpPr/>
            <p:nvPr/>
          </p:nvSpPr>
          <p:spPr>
            <a:xfrm>
              <a:off x="1814982" y="2049176"/>
              <a:ext cx="2011680" cy="783289"/>
            </a:xfrm>
            <a:prstGeom prst="rect">
              <a:avLst/>
            </a:prstGeom>
            <a:noFill/>
            <a:ln w="25400">
              <a:solidFill>
                <a:srgbClr val="D9D9D9"/>
              </a:solidFill>
            </a:ln>
          </p:spPr>
          <p:txBody>
            <a:bodyPr spcFirstLastPara="0" lIns="0" tIns="0" rIns="0" bIns="0" anchor="ctr"/>
            <a:lstStyle/>
            <a:p>
              <a:pPr marL="285750" indent="-174625" hangingPunct="0">
                <a:buClr>
                  <a:srgbClr val="292929"/>
                </a:buClr>
                <a:buFont typeface="Arial" panose="020B0604020202020204" pitchFamily="34" charset="0"/>
                <a:buChar char="•"/>
              </a:pPr>
              <a:r>
                <a:rPr sz="1350" dirty="0">
                  <a:solidFill>
                    <a:srgbClr val="292929"/>
                  </a:solidFill>
                  <a:latin typeface="Lub Dub Condensed" panose="020B0506030403020204" pitchFamily="34" charset="0"/>
                  <a:cs typeface="Lato"/>
                </a:rPr>
                <a:t>VHD Presence &amp; Severity</a:t>
              </a:r>
            </a:p>
            <a:p>
              <a:pPr marL="285750" indent="-174625" hangingPunct="0">
                <a:buClr>
                  <a:srgbClr val="292929"/>
                </a:buClr>
                <a:buFont typeface="Arial" panose="020B0604020202020204" pitchFamily="34" charset="0"/>
                <a:buChar char="•"/>
              </a:pPr>
              <a:r>
                <a:rPr sz="1350" dirty="0">
                  <a:solidFill>
                    <a:srgbClr val="292929"/>
                  </a:solidFill>
                  <a:latin typeface="Lub Dub Condensed" panose="020B0506030403020204" pitchFamily="34" charset="0"/>
                  <a:cs typeface="Lato"/>
                </a:rPr>
                <a:t>Co-morbidities</a:t>
              </a:r>
            </a:p>
            <a:p>
              <a:pPr marL="285750" indent="-174625" hangingPunct="0">
                <a:buClr>
                  <a:srgbClr val="292929"/>
                </a:buClr>
                <a:buFont typeface="Arial" panose="020B0604020202020204" pitchFamily="34" charset="0"/>
                <a:buChar char="•"/>
              </a:pPr>
              <a:r>
                <a:rPr sz="1350" dirty="0">
                  <a:solidFill>
                    <a:srgbClr val="292929"/>
                  </a:solidFill>
                  <a:latin typeface="Lub Dub Condensed" panose="020B0506030403020204" pitchFamily="34" charset="0"/>
                  <a:cs typeface="Lato"/>
                </a:rPr>
                <a:t>Heart Failure</a:t>
              </a:r>
            </a:p>
          </p:txBody>
        </p:sp>
      </p:grpSp>
      <p:grpSp>
        <p:nvGrpSpPr>
          <p:cNvPr id="45" name="Group 44">
            <a:extLst>
              <a:ext uri="{FF2B5EF4-FFF2-40B4-BE49-F238E27FC236}">
                <a16:creationId xmlns:a16="http://schemas.microsoft.com/office/drawing/2014/main" id="{2C8A0FD0-C1FD-4DB5-860B-F00C22392C9B}"/>
              </a:ext>
              <a:ext uri="{C183D7F6-B498-43B3-948B-1728B52AA6E4}">
                <adec:decorative xmlns:adec="http://schemas.microsoft.com/office/drawing/2017/decorative" val="1"/>
              </a:ext>
            </a:extLst>
          </p:cNvPr>
          <p:cNvGrpSpPr/>
          <p:nvPr/>
        </p:nvGrpSpPr>
        <p:grpSpPr>
          <a:xfrm>
            <a:off x="7703305" y="1463819"/>
            <a:ext cx="2011680" cy="1115410"/>
            <a:chOff x="7139086" y="1717055"/>
            <a:chExt cx="2011680" cy="1115410"/>
          </a:xfrm>
        </p:grpSpPr>
        <p:sp>
          <p:nvSpPr>
            <p:cNvPr id="30" name="Rectangle Container">
              <a:extLst>
                <a:ext uri="{FF2B5EF4-FFF2-40B4-BE49-F238E27FC236}">
                  <a16:creationId xmlns:a16="http://schemas.microsoft.com/office/drawing/2014/main" id="{B3C4C4ED-8A93-4542-85C3-FB1B4544C2C2}"/>
                </a:ext>
              </a:extLst>
            </p:cNvPr>
            <p:cNvSpPr/>
            <p:nvPr/>
          </p:nvSpPr>
          <p:spPr>
            <a:xfrm>
              <a:off x="7139086" y="1717055"/>
              <a:ext cx="2011680" cy="348388"/>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sz="1350" dirty="0">
                  <a:solidFill>
                    <a:srgbClr val="292929"/>
                  </a:solidFill>
                  <a:latin typeface="Lub Dub Bold" panose="020B0803030403020204" pitchFamily="34" charset="0"/>
                  <a:cs typeface="Lato"/>
                </a:rPr>
                <a:t>ECG</a:t>
              </a:r>
              <a:r>
                <a:rPr lang="en-US" sz="1350" dirty="0">
                  <a:solidFill>
                    <a:srgbClr val="292929"/>
                  </a:solidFill>
                  <a:latin typeface="Lub Dub Bold" panose="020B0803030403020204" pitchFamily="34" charset="0"/>
                  <a:cs typeface="Lato"/>
                </a:rPr>
                <a:t> &amp; CXR</a:t>
              </a:r>
              <a:endParaRPr sz="1350" dirty="0">
                <a:solidFill>
                  <a:srgbClr val="292929"/>
                </a:solidFill>
                <a:latin typeface="Lub Dub Bold" panose="020B0803030403020204" pitchFamily="34" charset="0"/>
                <a:cs typeface="Lato"/>
              </a:endParaRPr>
            </a:p>
          </p:txBody>
        </p:sp>
        <p:sp>
          <p:nvSpPr>
            <p:cNvPr id="43" name="Rectangle Container copy 2">
              <a:extLst>
                <a:ext uri="{FF2B5EF4-FFF2-40B4-BE49-F238E27FC236}">
                  <a16:creationId xmlns:a16="http://schemas.microsoft.com/office/drawing/2014/main" id="{C02B0161-59A1-49BD-B613-E9D9A758097F}"/>
                </a:ext>
              </a:extLst>
            </p:cNvPr>
            <p:cNvSpPr/>
            <p:nvPr/>
          </p:nvSpPr>
          <p:spPr>
            <a:xfrm>
              <a:off x="7139086" y="2049176"/>
              <a:ext cx="2011680" cy="783289"/>
            </a:xfrm>
            <a:prstGeom prst="rect">
              <a:avLst/>
            </a:prstGeom>
            <a:noFill/>
            <a:ln w="25400">
              <a:solidFill>
                <a:srgbClr val="D9D9D9"/>
              </a:solidFill>
            </a:ln>
          </p:spPr>
          <p:txBody>
            <a:bodyPr spcFirstLastPara="0" lIns="0" tIns="0" rIns="0" bIns="0" anchor="ctr"/>
            <a:lstStyle/>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Rhythm</a:t>
              </a:r>
            </a:p>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LV Function</a:t>
              </a:r>
            </a:p>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Hypertrophy</a:t>
              </a:r>
            </a:p>
          </p:txBody>
        </p:sp>
      </p:grpSp>
      <p:cxnSp>
        <p:nvCxnSpPr>
          <p:cNvPr id="47" name="Straight Arrow Connector 46">
            <a:extLst>
              <a:ext uri="{FF2B5EF4-FFF2-40B4-BE49-F238E27FC236}">
                <a16:creationId xmlns:a16="http://schemas.microsoft.com/office/drawing/2014/main" id="{01170609-7021-43D2-BDC6-D9C3AB295E86}"/>
              </a:ext>
              <a:ext uri="{C183D7F6-B498-43B3-948B-1728B52AA6E4}">
                <adec:decorative xmlns:adec="http://schemas.microsoft.com/office/drawing/2017/decorative" val="1"/>
              </a:ext>
            </a:extLst>
          </p:cNvPr>
          <p:cNvCxnSpPr>
            <a:cxnSpLocks/>
          </p:cNvCxnSpPr>
          <p:nvPr/>
        </p:nvCxnSpPr>
        <p:spPr>
          <a:xfrm>
            <a:off x="6039066" y="1865935"/>
            <a:ext cx="7019" cy="157330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6" name="valves_01">
            <a:extLst>
              <a:ext uri="{FF2B5EF4-FFF2-40B4-BE49-F238E27FC236}">
                <a16:creationId xmlns:a16="http://schemas.microsoft.com/office/drawing/2014/main" id="{05593DD8-5CB3-4A9A-AFA2-81B119397E2B}"/>
              </a:ext>
              <a:ext uri="{C183D7F6-B498-43B3-948B-1728B52AA6E4}">
                <adec:decorative xmlns:adec="http://schemas.microsoft.com/office/drawing/2017/decorative" val="1"/>
              </a:ext>
            </a:extLst>
          </p:cNvPr>
          <p:cNvPicPr/>
          <p:nvPr/>
        </p:nvPicPr>
        <p:blipFill rotWithShape="1">
          <a:blip r:embed="rId2"/>
          <a:stretch>
            <a:fillRect/>
          </a:stretch>
        </p:blipFill>
        <p:spPr>
          <a:xfrm rot="10800000" flipH="1">
            <a:off x="5316401" y="1987957"/>
            <a:ext cx="1445330" cy="1182543"/>
          </a:xfrm>
          <a:prstGeom prst="rect">
            <a:avLst/>
          </a:prstGeom>
        </p:spPr>
      </p:pic>
      <p:sp>
        <p:nvSpPr>
          <p:cNvPr id="49" name="Rectangle Container">
            <a:extLst>
              <a:ext uri="{FF2B5EF4-FFF2-40B4-BE49-F238E27FC236}">
                <a16:creationId xmlns:a16="http://schemas.microsoft.com/office/drawing/2014/main" id="{1BEDF12A-9238-4033-BB2C-B529CBDA706B}"/>
              </a:ext>
              <a:ext uri="{C183D7F6-B498-43B3-948B-1728B52AA6E4}">
                <adec:decorative xmlns:adec="http://schemas.microsoft.com/office/drawing/2017/decorative" val="1"/>
              </a:ext>
            </a:extLst>
          </p:cNvPr>
          <p:cNvSpPr/>
          <p:nvPr/>
        </p:nvSpPr>
        <p:spPr>
          <a:xfrm>
            <a:off x="5599059" y="3427743"/>
            <a:ext cx="894051" cy="455844"/>
          </a:xfrm>
          <a:prstGeom prst="rect">
            <a:avLst/>
          </a:prstGeom>
          <a:solidFill>
            <a:schemeClr val="tx1">
              <a:lumMod val="85000"/>
              <a:lumOff val="1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TTE</a:t>
            </a:r>
            <a:endParaRPr sz="1600" b="1" dirty="0">
              <a:solidFill>
                <a:schemeClr val="bg1"/>
              </a:solidFill>
              <a:latin typeface="Lub Dub Bold" panose="020B0803030403020204" pitchFamily="34" charset="0"/>
              <a:cs typeface="Lato"/>
            </a:endParaRPr>
          </a:p>
        </p:txBody>
      </p:sp>
      <p:cxnSp>
        <p:nvCxnSpPr>
          <p:cNvPr id="51" name="Straight Arrow Connector 50">
            <a:extLst>
              <a:ext uri="{FF2B5EF4-FFF2-40B4-BE49-F238E27FC236}">
                <a16:creationId xmlns:a16="http://schemas.microsoft.com/office/drawing/2014/main" id="{D9E9E15C-BB5E-4374-85A8-7E4CF880E803}"/>
              </a:ext>
              <a:ext uri="{C183D7F6-B498-43B3-948B-1728B52AA6E4}">
                <adec:decorative xmlns:adec="http://schemas.microsoft.com/office/drawing/2017/decorative" val="1"/>
              </a:ext>
            </a:extLst>
          </p:cNvPr>
          <p:cNvCxnSpPr>
            <a:cxnSpLocks/>
          </p:cNvCxnSpPr>
          <p:nvPr/>
        </p:nvCxnSpPr>
        <p:spPr>
          <a:xfrm>
            <a:off x="6039066" y="3879572"/>
            <a:ext cx="0" cy="35307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Rectangle Container copy 2">
            <a:extLst>
              <a:ext uri="{FF2B5EF4-FFF2-40B4-BE49-F238E27FC236}">
                <a16:creationId xmlns:a16="http://schemas.microsoft.com/office/drawing/2014/main" id="{8B578E4D-A003-4775-9638-8DFB84348DB2}"/>
              </a:ext>
              <a:ext uri="{C183D7F6-B498-43B3-948B-1728B52AA6E4}">
                <adec:decorative xmlns:adec="http://schemas.microsoft.com/office/drawing/2017/decorative" val="1"/>
              </a:ext>
            </a:extLst>
          </p:cNvPr>
          <p:cNvSpPr/>
          <p:nvPr/>
        </p:nvSpPr>
        <p:spPr>
          <a:xfrm>
            <a:off x="2464926" y="3245227"/>
            <a:ext cx="2490174" cy="783289"/>
          </a:xfrm>
          <a:prstGeom prst="rect">
            <a:avLst/>
          </a:prstGeom>
          <a:noFill/>
          <a:ln w="25400">
            <a:solidFill>
              <a:schemeClr val="tx1">
                <a:lumMod val="85000"/>
                <a:lumOff val="15000"/>
              </a:schemeClr>
            </a:solidFill>
          </a:ln>
        </p:spPr>
        <p:txBody>
          <a:bodyPr spcFirstLastPara="0" lIns="0" tIns="0" rIns="0" bIns="0" anchor="ctr"/>
          <a:lstStyle/>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Concurrent Valvular Disorders</a:t>
            </a:r>
          </a:p>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Associated Abnormalities</a:t>
            </a:r>
          </a:p>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LV Function &amp; Anatomy</a:t>
            </a:r>
          </a:p>
        </p:txBody>
      </p:sp>
      <p:sp>
        <p:nvSpPr>
          <p:cNvPr id="55" name="Rectangle Container copy 2">
            <a:extLst>
              <a:ext uri="{FF2B5EF4-FFF2-40B4-BE49-F238E27FC236}">
                <a16:creationId xmlns:a16="http://schemas.microsoft.com/office/drawing/2014/main" id="{FFAAB4B7-090F-46C2-BE22-EA02B9E7B9E6}"/>
              </a:ext>
              <a:ext uri="{C183D7F6-B498-43B3-948B-1728B52AA6E4}">
                <adec:decorative xmlns:adec="http://schemas.microsoft.com/office/drawing/2017/decorative" val="1"/>
              </a:ext>
            </a:extLst>
          </p:cNvPr>
          <p:cNvSpPr/>
          <p:nvPr/>
        </p:nvSpPr>
        <p:spPr>
          <a:xfrm>
            <a:off x="7137068" y="3245226"/>
            <a:ext cx="2589999" cy="783289"/>
          </a:xfrm>
          <a:prstGeom prst="rect">
            <a:avLst/>
          </a:prstGeom>
          <a:noFill/>
          <a:ln w="25400">
            <a:solidFill>
              <a:schemeClr val="tx1">
                <a:lumMod val="85000"/>
                <a:lumOff val="15000"/>
              </a:schemeClr>
            </a:solidFill>
          </a:ln>
        </p:spPr>
        <p:txBody>
          <a:bodyPr spcFirstLastPara="0" lIns="0" tIns="0" rIns="0" bIns="0" anchor="ctr"/>
          <a:lstStyle/>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Assessment of Valvular Anatomy &amp; Etiology of VHD</a:t>
            </a:r>
          </a:p>
        </p:txBody>
      </p:sp>
      <p:grpSp>
        <p:nvGrpSpPr>
          <p:cNvPr id="58" name="Group 57">
            <a:extLst>
              <a:ext uri="{FF2B5EF4-FFF2-40B4-BE49-F238E27FC236}">
                <a16:creationId xmlns:a16="http://schemas.microsoft.com/office/drawing/2014/main" id="{2557B452-2883-40B0-ACF4-0AB6BC53A777}"/>
              </a:ext>
              <a:ext uri="{C183D7F6-B498-43B3-948B-1728B52AA6E4}">
                <adec:decorative xmlns:adec="http://schemas.microsoft.com/office/drawing/2017/decorative" val="1"/>
              </a:ext>
            </a:extLst>
          </p:cNvPr>
          <p:cNvGrpSpPr/>
          <p:nvPr/>
        </p:nvGrpSpPr>
        <p:grpSpPr>
          <a:xfrm>
            <a:off x="5040245" y="4245648"/>
            <a:ext cx="2011680" cy="1284076"/>
            <a:chOff x="1814982" y="1592256"/>
            <a:chExt cx="2011680" cy="1284076"/>
          </a:xfrm>
        </p:grpSpPr>
        <p:sp>
          <p:nvSpPr>
            <p:cNvPr id="59" name="Rectangle Container">
              <a:extLst>
                <a:ext uri="{FF2B5EF4-FFF2-40B4-BE49-F238E27FC236}">
                  <a16:creationId xmlns:a16="http://schemas.microsoft.com/office/drawing/2014/main" id="{0803E533-7679-4290-8D28-1E8509673CFC}"/>
                </a:ext>
              </a:extLst>
            </p:cNvPr>
            <p:cNvSpPr/>
            <p:nvPr/>
          </p:nvSpPr>
          <p:spPr>
            <a:xfrm>
              <a:off x="1814982" y="1592256"/>
              <a:ext cx="2011680" cy="348388"/>
            </a:xfrm>
            <a:prstGeom prst="rect">
              <a:avLst/>
            </a:prstGeom>
            <a:solidFill>
              <a:schemeClr val="tx1">
                <a:lumMod val="85000"/>
                <a:lumOff val="15000"/>
              </a:schemeClr>
            </a:solidFill>
            <a:ln w="25400">
              <a:solidFill>
                <a:schemeClr val="tx1">
                  <a:lumMod val="85000"/>
                  <a:lumOff val="15000"/>
                </a:schemeClr>
              </a:solidFill>
            </a:ln>
          </p:spPr>
          <p:txBody>
            <a:bodyPr spcFirstLastPara="0" lIns="0" tIns="0" rIns="0" bIns="0" anchor="ctr"/>
            <a:lstStyle/>
            <a:p>
              <a:pPr algn="ctr" hangingPunct="0">
                <a:lnSpc>
                  <a:spcPct val="90000"/>
                </a:lnSpc>
              </a:pPr>
              <a:r>
                <a:rPr lang="en-US" sz="1400" b="1" dirty="0">
                  <a:solidFill>
                    <a:schemeClr val="bg1"/>
                  </a:solidFill>
                  <a:latin typeface="Lub Dub Bold" panose="020B0803030403020204" pitchFamily="34" charset="0"/>
                  <a:cs typeface="Lato"/>
                </a:rPr>
                <a:t>Hemodynamics</a:t>
              </a:r>
              <a:endParaRPr sz="1350" dirty="0">
                <a:solidFill>
                  <a:srgbClr val="292929"/>
                </a:solidFill>
                <a:latin typeface="Lub Dub Bold" panose="020B0803030403020204" pitchFamily="34" charset="0"/>
                <a:cs typeface="Lato"/>
              </a:endParaRPr>
            </a:p>
          </p:txBody>
        </p:sp>
        <p:sp>
          <p:nvSpPr>
            <p:cNvPr id="60" name="Rectangle Container copy 2">
              <a:extLst>
                <a:ext uri="{FF2B5EF4-FFF2-40B4-BE49-F238E27FC236}">
                  <a16:creationId xmlns:a16="http://schemas.microsoft.com/office/drawing/2014/main" id="{7D683F0D-C096-4B6E-AEE0-D0936CEABBD2}"/>
                </a:ext>
              </a:extLst>
            </p:cNvPr>
            <p:cNvSpPr/>
            <p:nvPr/>
          </p:nvSpPr>
          <p:spPr>
            <a:xfrm>
              <a:off x="1814982" y="1924377"/>
              <a:ext cx="2006767" cy="951955"/>
            </a:xfrm>
            <a:prstGeom prst="rect">
              <a:avLst/>
            </a:prstGeom>
            <a:solidFill>
              <a:schemeClr val="bg1"/>
            </a:solidFill>
            <a:ln w="25400">
              <a:solidFill>
                <a:schemeClr val="tx1">
                  <a:lumMod val="85000"/>
                  <a:lumOff val="15000"/>
                </a:schemeClr>
              </a:solidFill>
            </a:ln>
          </p:spPr>
          <p:txBody>
            <a:bodyPr spcFirstLastPara="0" lIns="0" tIns="0" rIns="0" bIns="0" anchor="ctr"/>
            <a:lstStyle/>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CW &amp; PW Doppler</a:t>
              </a:r>
            </a:p>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Flow Reversal</a:t>
              </a:r>
            </a:p>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PA Systolic Pressure </a:t>
              </a:r>
            </a:p>
            <a:p>
              <a:pPr marL="285750" indent="-174625" hangingPunct="0">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RV Size</a:t>
              </a:r>
            </a:p>
          </p:txBody>
        </p:sp>
      </p:grpSp>
    </p:spTree>
    <p:extLst>
      <p:ext uri="{BB962C8B-B14F-4D97-AF65-F5344CB8AC3E}">
        <p14:creationId xmlns:p14="http://schemas.microsoft.com/office/powerpoint/2010/main" val="1242576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4A58-8D07-47BC-814E-2650B48F3A5A}"/>
              </a:ext>
            </a:extLst>
          </p:cNvPr>
          <p:cNvSpPr>
            <a:spLocks noGrp="1"/>
          </p:cNvSpPr>
          <p:nvPr>
            <p:ph type="title"/>
          </p:nvPr>
        </p:nvSpPr>
        <p:spPr/>
        <p:txBody>
          <a:bodyPr/>
          <a:lstStyle/>
          <a:p>
            <a:r>
              <a:rPr lang="en-US" dirty="0"/>
              <a:t>Mixed Valve Disease: </a:t>
            </a:r>
            <a:r>
              <a:rPr lang="en-US" dirty="0">
                <a:latin typeface="Lub Dub Medium" panose="020B0603030403020204" pitchFamily="34" charset="0"/>
              </a:rPr>
              <a:t>Diagnosis and Follow up</a:t>
            </a:r>
          </a:p>
        </p:txBody>
      </p:sp>
      <p:sp>
        <p:nvSpPr>
          <p:cNvPr id="36" name="Rectangle 35" descr="Mixed valve disease is either 1) stenosis and regurgitation of a single valve or 2) stenosis or regurgitation of two separate valves. For many patients with mixed valve disease, there is a predominant valve lesion (ie, stenosis versus regurgitation; mitral versus aortic), and symptoms and pathophysiology resemble those of a pure dominant lesion. When pressure overload predominates, there is usually concentric hypertrophy, whereas volume overloads cause chamber dilation and eccentric hypertrophy; management should follow the guidelines for the predominant lesion. However, in other cases, patients present with a more balanced picture, with the mixed pathophysiology making&#10;patient management difficult. It may be that neither lesion by itself reaches Stage C for pure lesions, yet the lesions may be, in combination, severe enough to impact outcome. &#10;Decision-making for patients with mixed valve disease is frequently complex and may require referral to or consultation with a Comprehensive Valve Center (see Section 10.1)&#10;">
            <a:extLst>
              <a:ext uri="{FF2B5EF4-FFF2-40B4-BE49-F238E27FC236}">
                <a16:creationId xmlns:a16="http://schemas.microsoft.com/office/drawing/2014/main" id="{2AA0B9CF-D729-4C6B-A578-F02FE488A3DF}"/>
              </a:ext>
              <a:ext uri="{C183D7F6-B498-43B3-948B-1728B52AA6E4}">
                <adec:decorative xmlns:adec="http://schemas.microsoft.com/office/drawing/2017/decorative" val="0"/>
              </a:ext>
            </a:extLst>
          </p:cNvPr>
          <p:cNvSpPr/>
          <p:nvPr/>
        </p:nvSpPr>
        <p:spPr>
          <a:xfrm>
            <a:off x="257176" y="1021424"/>
            <a:ext cx="9686924"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651D1C09-665E-4B3C-9C0D-340936782BA4}"/>
              </a:ext>
            </a:extLst>
          </p:cNvPr>
          <p:cNvSpPr>
            <a:spLocks noGrp="1"/>
          </p:cNvSpPr>
          <p:nvPr>
            <p:ph type="body" sz="quarter" idx="13"/>
          </p:nvPr>
        </p:nvSpPr>
        <p:spPr>
          <a:xfrm>
            <a:off x="1557337" y="5706521"/>
            <a:ext cx="9077325" cy="271939"/>
          </a:xfrm>
        </p:spPr>
        <p:txBody>
          <a:bodyPr/>
          <a:lstStyle/>
          <a:p>
            <a:pPr marL="0" indent="0" algn="ctr"/>
            <a:r>
              <a:rPr lang="en-US" sz="900" b="1" dirty="0">
                <a:solidFill>
                  <a:srgbClr val="000000"/>
                </a:solidFill>
              </a:rPr>
              <a:t>Abbreviations: </a:t>
            </a:r>
            <a:r>
              <a:rPr lang="en-US" sz="900" dirty="0">
                <a:solidFill>
                  <a:srgbClr val="000000"/>
                </a:solidFill>
              </a:rPr>
              <a:t>AR indicates aortic regurgitation; AS, aortic stenosis; AVR, aortic valve replacement; CO, cardiac output; LA, left atrium; MR, mitral regurgitation; MS, mitral stenosis; PAWP, pulmonary artery wedge pressure; PMBC, percutaneous mitral balloon commissurotomy; SAVR, surgical aortic vale replacement; SV, stroke volume; and TTE transthoracic echocardiogram.</a:t>
            </a:r>
          </a:p>
        </p:txBody>
      </p:sp>
      <p:cxnSp>
        <p:nvCxnSpPr>
          <p:cNvPr id="61" name="Straight Arrow Connector 60">
            <a:extLst>
              <a:ext uri="{FF2B5EF4-FFF2-40B4-BE49-F238E27FC236}">
                <a16:creationId xmlns:a16="http://schemas.microsoft.com/office/drawing/2014/main" id="{D45E9794-A11F-4AB8-8AD5-28E518E57B8E}"/>
              </a:ext>
              <a:ext uri="{C183D7F6-B498-43B3-948B-1728B52AA6E4}">
                <adec:decorative xmlns:adec="http://schemas.microsoft.com/office/drawing/2017/decorative" val="1"/>
              </a:ext>
            </a:extLst>
          </p:cNvPr>
          <p:cNvCxnSpPr>
            <a:cxnSpLocks/>
          </p:cNvCxnSpPr>
          <p:nvPr/>
        </p:nvCxnSpPr>
        <p:spPr>
          <a:xfrm>
            <a:off x="8425036" y="2476084"/>
            <a:ext cx="0" cy="260353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D68966B-12A7-41EE-AC3D-515468A5DEFF}"/>
              </a:ext>
              <a:ext uri="{C183D7F6-B498-43B3-948B-1728B52AA6E4}">
                <adec:decorative xmlns:adec="http://schemas.microsoft.com/office/drawing/2017/decorative" val="1"/>
              </a:ext>
            </a:extLst>
          </p:cNvPr>
          <p:cNvCxnSpPr>
            <a:cxnSpLocks/>
          </p:cNvCxnSpPr>
          <p:nvPr/>
        </p:nvCxnSpPr>
        <p:spPr>
          <a:xfrm>
            <a:off x="6053311" y="2320669"/>
            <a:ext cx="0" cy="260353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EDD98408-409C-4425-ADA1-E8F59F4FF1EE}"/>
              </a:ext>
              <a:ext uri="{C183D7F6-B498-43B3-948B-1728B52AA6E4}">
                <adec:decorative xmlns:adec="http://schemas.microsoft.com/office/drawing/2017/decorative" val="1"/>
              </a:ext>
            </a:extLst>
          </p:cNvPr>
          <p:cNvCxnSpPr>
            <a:cxnSpLocks/>
          </p:cNvCxnSpPr>
          <p:nvPr/>
        </p:nvCxnSpPr>
        <p:spPr>
          <a:xfrm>
            <a:off x="3700636" y="2349034"/>
            <a:ext cx="0" cy="260353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92415E2-06E7-4823-B439-49C6DA8887F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30</a:t>
            </a:fld>
            <a:endParaRPr lang="en-US" sz="900" dirty="0"/>
          </a:p>
        </p:txBody>
      </p:sp>
      <p:grpSp>
        <p:nvGrpSpPr>
          <p:cNvPr id="54" name="Group 53">
            <a:extLst>
              <a:ext uri="{FF2B5EF4-FFF2-40B4-BE49-F238E27FC236}">
                <a16:creationId xmlns:a16="http://schemas.microsoft.com/office/drawing/2014/main" id="{6F1368CA-1F7A-42DE-85A7-E39E37C3CD02}"/>
              </a:ext>
              <a:ext uri="{C183D7F6-B498-43B3-948B-1728B52AA6E4}">
                <adec:decorative xmlns:adec="http://schemas.microsoft.com/office/drawing/2017/decorative" val="1"/>
              </a:ext>
            </a:extLst>
          </p:cNvPr>
          <p:cNvGrpSpPr/>
          <p:nvPr/>
        </p:nvGrpSpPr>
        <p:grpSpPr>
          <a:xfrm>
            <a:off x="4562726" y="1130190"/>
            <a:ext cx="2981169" cy="653359"/>
            <a:chOff x="4213362" y="973024"/>
            <a:chExt cx="2981169" cy="736000"/>
          </a:xfrm>
        </p:grpSpPr>
        <p:sp>
          <p:nvSpPr>
            <p:cNvPr id="22" name="TextBox 21">
              <a:extLst>
                <a:ext uri="{FF2B5EF4-FFF2-40B4-BE49-F238E27FC236}">
                  <a16:creationId xmlns:a16="http://schemas.microsoft.com/office/drawing/2014/main" id="{DE9ED37F-4661-4440-8E3B-2C891B2BD76B}"/>
                </a:ext>
              </a:extLst>
            </p:cNvPr>
            <p:cNvSpPr txBox="1"/>
            <p:nvPr/>
          </p:nvSpPr>
          <p:spPr>
            <a:xfrm>
              <a:off x="4213362" y="973024"/>
              <a:ext cx="2981169" cy="421082"/>
            </a:xfrm>
            <a:prstGeom prst="rect">
              <a:avLst/>
            </a:prstGeom>
            <a:solidFill>
              <a:schemeClr val="accent1">
                <a:lumMod val="75000"/>
              </a:schemeClr>
            </a:solidFill>
            <a:ln w="25400">
              <a:solidFill>
                <a:srgbClr val="2F5597"/>
              </a:solid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sz="2000" dirty="0">
                  <a:sym typeface="Arial"/>
                </a:rPr>
                <a:t>Mitral Stenosis</a:t>
              </a:r>
            </a:p>
          </p:txBody>
        </p:sp>
        <p:sp>
          <p:nvSpPr>
            <p:cNvPr id="28" name="Rectangle 27">
              <a:extLst>
                <a:ext uri="{FF2B5EF4-FFF2-40B4-BE49-F238E27FC236}">
                  <a16:creationId xmlns:a16="http://schemas.microsoft.com/office/drawing/2014/main" id="{DACC2E7E-A1DA-4034-96D0-FBCFE9FE7462}"/>
                </a:ext>
              </a:extLst>
            </p:cNvPr>
            <p:cNvSpPr/>
            <p:nvPr/>
          </p:nvSpPr>
          <p:spPr>
            <a:xfrm>
              <a:off x="4213362" y="1350469"/>
              <a:ext cx="2981169" cy="358555"/>
            </a:xfrm>
            <a:prstGeom prst="rect">
              <a:avLst/>
            </a:prstGeom>
            <a:solidFill>
              <a:schemeClr val="bg1"/>
            </a:solidFill>
            <a:ln w="25400">
              <a:solidFill>
                <a:srgbClr val="2F5597"/>
              </a:solidFill>
            </a:ln>
          </p:spPr>
          <p:txBody>
            <a:bodyPr spcFirstLastPara="0" lIns="0" tIns="91440" rIns="0" bIns="0" anchor="t"/>
            <a:lstStyle/>
            <a:p>
              <a:pPr algn="ctr" hangingPunct="0">
                <a:spcAft>
                  <a:spcPts val="600"/>
                </a:spcAft>
              </a:pPr>
              <a:r>
                <a:rPr lang="en-US" sz="1200" dirty="0">
                  <a:solidFill>
                    <a:srgbClr val="292929"/>
                  </a:solidFill>
                  <a:latin typeface="Lub Dub Condensed" panose="020B0506030403020204" pitchFamily="34" charset="0"/>
                  <a:sym typeface="Arial"/>
                </a:rPr>
                <a:t>Mostly associated with rheumatic valve disease</a:t>
              </a:r>
            </a:p>
          </p:txBody>
        </p:sp>
      </p:grpSp>
      <p:sp>
        <p:nvSpPr>
          <p:cNvPr id="30" name="Rectangle 29">
            <a:extLst>
              <a:ext uri="{FF2B5EF4-FFF2-40B4-BE49-F238E27FC236}">
                <a16:creationId xmlns:a16="http://schemas.microsoft.com/office/drawing/2014/main" id="{DBE40C9B-5A07-4ECD-9F45-D03BAC5A9851}"/>
              </a:ext>
              <a:ext uri="{C183D7F6-B498-43B3-948B-1728B52AA6E4}">
                <adec:decorative xmlns:adec="http://schemas.microsoft.com/office/drawing/2017/decorative" val="1"/>
              </a:ext>
            </a:extLst>
          </p:cNvPr>
          <p:cNvSpPr/>
          <p:nvPr/>
        </p:nvSpPr>
        <p:spPr>
          <a:xfrm>
            <a:off x="2730301" y="2645972"/>
            <a:ext cx="1955687" cy="80830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solidFill>
                  <a:srgbClr val="292929"/>
                </a:solidFill>
                <a:latin typeface="Lub Dub Condensed" panose="020B0506030403020204" pitchFamily="34" charset="0"/>
                <a:sym typeface="Arial"/>
              </a:rPr>
              <a:t>MS protects LV from overload due to severe MR</a:t>
            </a:r>
          </a:p>
        </p:txBody>
      </p:sp>
      <p:sp>
        <p:nvSpPr>
          <p:cNvPr id="33" name="TextBox 32">
            <a:extLst>
              <a:ext uri="{FF2B5EF4-FFF2-40B4-BE49-F238E27FC236}">
                <a16:creationId xmlns:a16="http://schemas.microsoft.com/office/drawing/2014/main" id="{5DAA5A26-841E-4571-B5CD-4B7B8A8BCE90}"/>
              </a:ext>
              <a:ext uri="{C183D7F6-B498-43B3-948B-1728B52AA6E4}">
                <adec:decorative xmlns:adec="http://schemas.microsoft.com/office/drawing/2017/decorative" val="1"/>
              </a:ext>
            </a:extLst>
          </p:cNvPr>
          <p:cNvSpPr txBox="1"/>
          <p:nvPr/>
        </p:nvSpPr>
        <p:spPr>
          <a:xfrm>
            <a:off x="2730301" y="2212501"/>
            <a:ext cx="1950767" cy="26358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800" dirty="0">
                <a:sym typeface="Arial"/>
              </a:rPr>
              <a:t>MR</a:t>
            </a:r>
          </a:p>
        </p:txBody>
      </p:sp>
      <p:sp>
        <p:nvSpPr>
          <p:cNvPr id="37" name="Rectangle 36">
            <a:extLst>
              <a:ext uri="{FF2B5EF4-FFF2-40B4-BE49-F238E27FC236}">
                <a16:creationId xmlns:a16="http://schemas.microsoft.com/office/drawing/2014/main" id="{F11A98F3-0E7A-4EDD-B38F-5FD1681BFA80}"/>
              </a:ext>
              <a:ext uri="{C183D7F6-B498-43B3-948B-1728B52AA6E4}">
                <adec:decorative xmlns:adec="http://schemas.microsoft.com/office/drawing/2017/decorative" val="1"/>
              </a:ext>
            </a:extLst>
          </p:cNvPr>
          <p:cNvSpPr/>
          <p:nvPr/>
        </p:nvSpPr>
        <p:spPr>
          <a:xfrm>
            <a:off x="2730301" y="3639052"/>
            <a:ext cx="1955687" cy="80830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solidFill>
                  <a:srgbClr val="292929"/>
                </a:solidFill>
                <a:latin typeface="Lub Dub Condensed" panose="020B0506030403020204" pitchFamily="34" charset="0"/>
                <a:sym typeface="Arial"/>
              </a:rPr>
              <a:t>LA enlargement, high transmitral gradient, elevated LA or PAWP suggestive of patient’s symptom</a:t>
            </a:r>
          </a:p>
        </p:txBody>
      </p:sp>
      <p:sp>
        <p:nvSpPr>
          <p:cNvPr id="39" name="Rectangle 38">
            <a:extLst>
              <a:ext uri="{FF2B5EF4-FFF2-40B4-BE49-F238E27FC236}">
                <a16:creationId xmlns:a16="http://schemas.microsoft.com/office/drawing/2014/main" id="{223B566D-B3ED-492E-B72B-96385A36532F}"/>
              </a:ext>
              <a:ext uri="{C183D7F6-B498-43B3-948B-1728B52AA6E4}">
                <adec:decorative xmlns:adec="http://schemas.microsoft.com/office/drawing/2017/decorative" val="1"/>
              </a:ext>
            </a:extLst>
          </p:cNvPr>
          <p:cNvSpPr/>
          <p:nvPr/>
        </p:nvSpPr>
        <p:spPr>
          <a:xfrm>
            <a:off x="2730301" y="4694491"/>
            <a:ext cx="1955687" cy="80830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solidFill>
                  <a:srgbClr val="292929"/>
                </a:solidFill>
                <a:latin typeface="Lub Dub Condensed" panose="020B0506030403020204" pitchFamily="34" charset="0"/>
                <a:sym typeface="Arial"/>
              </a:rPr>
              <a:t>Diuretic or in severe limiting symptoms, mitral valve replacement</a:t>
            </a:r>
          </a:p>
        </p:txBody>
      </p:sp>
      <p:sp>
        <p:nvSpPr>
          <p:cNvPr id="31" name="Rectangle 30">
            <a:extLst>
              <a:ext uri="{FF2B5EF4-FFF2-40B4-BE49-F238E27FC236}">
                <a16:creationId xmlns:a16="http://schemas.microsoft.com/office/drawing/2014/main" id="{79F3476A-3B94-4ACD-B432-956A9466D9BE}"/>
              </a:ext>
              <a:ext uri="{C183D7F6-B498-43B3-948B-1728B52AA6E4}">
                <adec:decorative xmlns:adec="http://schemas.microsoft.com/office/drawing/2017/decorative" val="1"/>
              </a:ext>
            </a:extLst>
          </p:cNvPr>
          <p:cNvSpPr/>
          <p:nvPr/>
        </p:nvSpPr>
        <p:spPr>
          <a:xfrm>
            <a:off x="5084801" y="2647584"/>
            <a:ext cx="1955687" cy="804089"/>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solidFill>
                  <a:srgbClr val="292929"/>
                </a:solidFill>
                <a:latin typeface="Lub Dub Condensed" panose="020B0506030403020204" pitchFamily="34" charset="0"/>
                <a:sym typeface="Arial"/>
              </a:rPr>
              <a:t>MS limits LV filling </a:t>
            </a:r>
            <a:r>
              <a:rPr lang="en-US" sz="1200" dirty="0">
                <a:solidFill>
                  <a:srgbClr val="292929"/>
                </a:solidFill>
                <a:latin typeface="Lub Dub Condensed" panose="020B0506030403020204" pitchFamily="34" charset="0"/>
                <a:sym typeface="Wingdings" pitchFamily="2" charset="2"/>
              </a:rPr>
              <a:t> reduction in SV  Underestimation of AR</a:t>
            </a:r>
            <a:endParaRPr lang="en-US" sz="1200" dirty="0">
              <a:solidFill>
                <a:srgbClr val="292929"/>
              </a:solidFill>
              <a:latin typeface="Lub Dub Condensed" panose="020B0506030403020204" pitchFamily="34" charset="0"/>
              <a:sym typeface="Arial"/>
            </a:endParaRPr>
          </a:p>
        </p:txBody>
      </p:sp>
      <p:sp>
        <p:nvSpPr>
          <p:cNvPr id="34" name="TextBox 33">
            <a:extLst>
              <a:ext uri="{FF2B5EF4-FFF2-40B4-BE49-F238E27FC236}">
                <a16:creationId xmlns:a16="http://schemas.microsoft.com/office/drawing/2014/main" id="{1EBECC4F-C5B4-4AE1-A1FF-4FE0A95C82CA}"/>
              </a:ext>
              <a:ext uri="{C183D7F6-B498-43B3-948B-1728B52AA6E4}">
                <adec:decorative xmlns:adec="http://schemas.microsoft.com/office/drawing/2017/decorative" val="1"/>
              </a:ext>
            </a:extLst>
          </p:cNvPr>
          <p:cNvSpPr txBox="1"/>
          <p:nvPr/>
        </p:nvSpPr>
        <p:spPr>
          <a:xfrm>
            <a:off x="5084801" y="2212501"/>
            <a:ext cx="1955687" cy="26358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800" dirty="0">
                <a:sym typeface="Arial"/>
              </a:rPr>
              <a:t>AR</a:t>
            </a:r>
          </a:p>
        </p:txBody>
      </p:sp>
      <p:sp>
        <p:nvSpPr>
          <p:cNvPr id="41" name="Rectangle 40">
            <a:extLst>
              <a:ext uri="{FF2B5EF4-FFF2-40B4-BE49-F238E27FC236}">
                <a16:creationId xmlns:a16="http://schemas.microsoft.com/office/drawing/2014/main" id="{5D543B82-27D2-4971-8BDD-C2A4ACD3CCF2}"/>
              </a:ext>
              <a:ext uri="{C183D7F6-B498-43B3-948B-1728B52AA6E4}">
                <adec:decorative xmlns:adec="http://schemas.microsoft.com/office/drawing/2017/decorative" val="1"/>
              </a:ext>
            </a:extLst>
          </p:cNvPr>
          <p:cNvSpPr/>
          <p:nvPr/>
        </p:nvSpPr>
        <p:spPr>
          <a:xfrm>
            <a:off x="5084801" y="3647169"/>
            <a:ext cx="1955687" cy="80830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solidFill>
                  <a:srgbClr val="292929"/>
                </a:solidFill>
                <a:latin typeface="Lub Dub Condensed" panose="020B0506030403020204" pitchFamily="34" charset="0"/>
                <a:sym typeface="Arial"/>
              </a:rPr>
              <a:t>Contrast aortography directly visualizes AR flow</a:t>
            </a:r>
          </a:p>
        </p:txBody>
      </p:sp>
      <p:sp>
        <p:nvSpPr>
          <p:cNvPr id="43" name="Rectangle 42">
            <a:extLst>
              <a:ext uri="{FF2B5EF4-FFF2-40B4-BE49-F238E27FC236}">
                <a16:creationId xmlns:a16="http://schemas.microsoft.com/office/drawing/2014/main" id="{4BAEDA31-6F21-47BE-84E8-062ACBEB94CC}"/>
              </a:ext>
              <a:ext uri="{C183D7F6-B498-43B3-948B-1728B52AA6E4}">
                <adec:decorative xmlns:adec="http://schemas.microsoft.com/office/drawing/2017/decorative" val="1"/>
              </a:ext>
            </a:extLst>
          </p:cNvPr>
          <p:cNvSpPr/>
          <p:nvPr/>
        </p:nvSpPr>
        <p:spPr>
          <a:xfrm>
            <a:off x="5084801" y="4695055"/>
            <a:ext cx="1955687" cy="80830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b="1" dirty="0">
                <a:solidFill>
                  <a:srgbClr val="292929"/>
                </a:solidFill>
                <a:latin typeface="Lub Dub Condensed" panose="020B0506030403020204" pitchFamily="34" charset="0"/>
                <a:sym typeface="Arial"/>
              </a:rPr>
              <a:t>Diuretic or intervention </a:t>
            </a:r>
            <a:br>
              <a:rPr lang="en-US" sz="1200" b="1" dirty="0">
                <a:solidFill>
                  <a:srgbClr val="292929"/>
                </a:solidFill>
                <a:latin typeface="Lub Dub Condensed" panose="020B0506030403020204" pitchFamily="34" charset="0"/>
                <a:sym typeface="Arial"/>
              </a:rPr>
            </a:br>
            <a:r>
              <a:rPr lang="en-US" sz="1200" b="1" dirty="0">
                <a:solidFill>
                  <a:srgbClr val="292929"/>
                </a:solidFill>
                <a:latin typeface="Lub Dub Condensed" panose="020B0506030403020204" pitchFamily="34" charset="0"/>
                <a:sym typeface="Arial"/>
              </a:rPr>
              <a:t>with surgery: </a:t>
            </a:r>
            <a:r>
              <a:rPr lang="en-US" sz="1200" dirty="0">
                <a:solidFill>
                  <a:srgbClr val="292929"/>
                </a:solidFill>
                <a:latin typeface="Lub Dub Condensed" panose="020B0506030403020204" pitchFamily="34" charset="0"/>
                <a:sym typeface="Arial"/>
              </a:rPr>
              <a:t>PMBC for MS and AVR/ SAVR and open mitral commissurotomy</a:t>
            </a:r>
          </a:p>
        </p:txBody>
      </p:sp>
      <p:sp>
        <p:nvSpPr>
          <p:cNvPr id="32" name="Rectangle 31">
            <a:extLst>
              <a:ext uri="{FF2B5EF4-FFF2-40B4-BE49-F238E27FC236}">
                <a16:creationId xmlns:a16="http://schemas.microsoft.com/office/drawing/2014/main" id="{BBA0C2D1-F08A-4C0F-8FA3-B0C7254CACB2}"/>
              </a:ext>
              <a:ext uri="{C183D7F6-B498-43B3-948B-1728B52AA6E4}">
                <adec:decorative xmlns:adec="http://schemas.microsoft.com/office/drawing/2017/decorative" val="1"/>
              </a:ext>
            </a:extLst>
          </p:cNvPr>
          <p:cNvSpPr/>
          <p:nvPr/>
        </p:nvSpPr>
        <p:spPr>
          <a:xfrm>
            <a:off x="7443873" y="2648294"/>
            <a:ext cx="1967898" cy="805638"/>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solidFill>
                  <a:srgbClr val="292929"/>
                </a:solidFill>
                <a:latin typeface="Lub Dub Condensed" panose="020B0506030403020204" pitchFamily="34" charset="0"/>
                <a:sym typeface="Arial"/>
              </a:rPr>
              <a:t>If either lesion is severe, CO is reduced, leading to underestimation of severity of coexisting valve lesions  </a:t>
            </a:r>
          </a:p>
        </p:txBody>
      </p:sp>
      <p:sp>
        <p:nvSpPr>
          <p:cNvPr id="35" name="TextBox 34">
            <a:extLst>
              <a:ext uri="{FF2B5EF4-FFF2-40B4-BE49-F238E27FC236}">
                <a16:creationId xmlns:a16="http://schemas.microsoft.com/office/drawing/2014/main" id="{2A7C72C3-E797-43C7-9CE1-7103AFAA2088}"/>
              </a:ext>
              <a:ext uri="{C183D7F6-B498-43B3-948B-1728B52AA6E4}">
                <adec:decorative xmlns:adec="http://schemas.microsoft.com/office/drawing/2017/decorative" val="1"/>
              </a:ext>
            </a:extLst>
          </p:cNvPr>
          <p:cNvSpPr txBox="1"/>
          <p:nvPr/>
        </p:nvSpPr>
        <p:spPr>
          <a:xfrm>
            <a:off x="7443873" y="2212502"/>
            <a:ext cx="1955687" cy="26358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800" dirty="0">
                <a:sym typeface="Arial"/>
              </a:rPr>
              <a:t>AS</a:t>
            </a:r>
          </a:p>
        </p:txBody>
      </p:sp>
      <p:sp>
        <p:nvSpPr>
          <p:cNvPr id="45" name="Rectangle 44">
            <a:extLst>
              <a:ext uri="{FF2B5EF4-FFF2-40B4-BE49-F238E27FC236}">
                <a16:creationId xmlns:a16="http://schemas.microsoft.com/office/drawing/2014/main" id="{D9D26190-B907-41B5-AB13-03B2E5774E05}"/>
              </a:ext>
              <a:ext uri="{C183D7F6-B498-43B3-948B-1728B52AA6E4}">
                <adec:decorative xmlns:adec="http://schemas.microsoft.com/office/drawing/2017/decorative" val="1"/>
              </a:ext>
            </a:extLst>
          </p:cNvPr>
          <p:cNvSpPr/>
          <p:nvPr/>
        </p:nvSpPr>
        <p:spPr>
          <a:xfrm>
            <a:off x="7443874" y="3656783"/>
            <a:ext cx="1967898" cy="80830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solidFill>
                  <a:srgbClr val="292929"/>
                </a:solidFill>
                <a:latin typeface="Lub Dub Condensed" panose="020B0506030403020204" pitchFamily="34" charset="0"/>
                <a:sym typeface="Arial"/>
              </a:rPr>
              <a:t>Invasive hemodynamic measurements</a:t>
            </a:r>
          </a:p>
        </p:txBody>
      </p:sp>
      <p:sp>
        <p:nvSpPr>
          <p:cNvPr id="47" name="Rectangle 46">
            <a:extLst>
              <a:ext uri="{FF2B5EF4-FFF2-40B4-BE49-F238E27FC236}">
                <a16:creationId xmlns:a16="http://schemas.microsoft.com/office/drawing/2014/main" id="{FB8F05ED-28F2-45B7-92AF-A3E56AB7CB4E}"/>
              </a:ext>
              <a:ext uri="{C183D7F6-B498-43B3-948B-1728B52AA6E4}">
                <adec:decorative xmlns:adec="http://schemas.microsoft.com/office/drawing/2017/decorative" val="1"/>
              </a:ext>
            </a:extLst>
          </p:cNvPr>
          <p:cNvSpPr/>
          <p:nvPr/>
        </p:nvSpPr>
        <p:spPr>
          <a:xfrm>
            <a:off x="7439300" y="4678385"/>
            <a:ext cx="1967898" cy="80830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solidFill>
                  <a:srgbClr val="292929"/>
                </a:solidFill>
                <a:latin typeface="Lub Dub Condensed" panose="020B0506030403020204" pitchFamily="34" charset="0"/>
                <a:sym typeface="Arial"/>
              </a:rPr>
              <a:t>Appropriate individual intervention with AVR/ mitral valve surgery</a:t>
            </a:r>
          </a:p>
        </p:txBody>
      </p:sp>
      <p:sp>
        <p:nvSpPr>
          <p:cNvPr id="48" name="Rectangle 47">
            <a:extLst>
              <a:ext uri="{FF2B5EF4-FFF2-40B4-BE49-F238E27FC236}">
                <a16:creationId xmlns:a16="http://schemas.microsoft.com/office/drawing/2014/main" id="{7F3D5FCA-7854-4071-B0F8-08E02C2D0E4C}"/>
              </a:ext>
              <a:ext uri="{C183D7F6-B498-43B3-948B-1728B52AA6E4}">
                <adec:decorative xmlns:adec="http://schemas.microsoft.com/office/drawing/2017/decorative" val="1"/>
              </a:ext>
            </a:extLst>
          </p:cNvPr>
          <p:cNvSpPr/>
          <p:nvPr/>
        </p:nvSpPr>
        <p:spPr>
          <a:xfrm>
            <a:off x="526676" y="2917734"/>
            <a:ext cx="2062856"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Lub Dub Bold" panose="020B0803030403020204" pitchFamily="34" charset="0"/>
                <a:sym typeface="Arial"/>
              </a:rPr>
              <a:t>PATHOPHYSIOLOGY</a:t>
            </a:r>
          </a:p>
        </p:txBody>
      </p:sp>
      <p:sp>
        <p:nvSpPr>
          <p:cNvPr id="49" name="Rectangle 48">
            <a:extLst>
              <a:ext uri="{FF2B5EF4-FFF2-40B4-BE49-F238E27FC236}">
                <a16:creationId xmlns:a16="http://schemas.microsoft.com/office/drawing/2014/main" id="{2E9C4F92-E5FB-4063-AF0D-0D1B99B4593E}"/>
              </a:ext>
              <a:ext uri="{C183D7F6-B498-43B3-948B-1728B52AA6E4}">
                <adec:decorative xmlns:adec="http://schemas.microsoft.com/office/drawing/2017/decorative" val="1"/>
              </a:ext>
            </a:extLst>
          </p:cNvPr>
          <p:cNvSpPr/>
          <p:nvPr/>
        </p:nvSpPr>
        <p:spPr>
          <a:xfrm>
            <a:off x="674291" y="3911079"/>
            <a:ext cx="1910530"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Lub Dub Bold" panose="020B0803030403020204" pitchFamily="34" charset="0"/>
                <a:sym typeface="Arial"/>
              </a:rPr>
              <a:t>DIAGNOSIS</a:t>
            </a:r>
          </a:p>
        </p:txBody>
      </p:sp>
      <p:sp>
        <p:nvSpPr>
          <p:cNvPr id="50" name="Rectangle 49">
            <a:extLst>
              <a:ext uri="{FF2B5EF4-FFF2-40B4-BE49-F238E27FC236}">
                <a16:creationId xmlns:a16="http://schemas.microsoft.com/office/drawing/2014/main" id="{D5914ABD-A7B7-45EF-B41F-1728BB2C8405}"/>
              </a:ext>
              <a:ext uri="{C183D7F6-B498-43B3-948B-1728B52AA6E4}">
                <adec:decorative xmlns:adec="http://schemas.microsoft.com/office/drawing/2017/decorative" val="1"/>
              </a:ext>
            </a:extLst>
          </p:cNvPr>
          <p:cNvSpPr/>
          <p:nvPr/>
        </p:nvSpPr>
        <p:spPr>
          <a:xfrm>
            <a:off x="552775" y="4952570"/>
            <a:ext cx="2062856"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Lub Dub Bold" panose="020B0803030403020204" pitchFamily="34" charset="0"/>
                <a:sym typeface="Arial"/>
              </a:rPr>
              <a:t>TREATMENT</a:t>
            </a:r>
          </a:p>
        </p:txBody>
      </p:sp>
      <p:grpSp>
        <p:nvGrpSpPr>
          <p:cNvPr id="69" name="Group 68">
            <a:extLst>
              <a:ext uri="{FF2B5EF4-FFF2-40B4-BE49-F238E27FC236}">
                <a16:creationId xmlns:a16="http://schemas.microsoft.com/office/drawing/2014/main" id="{D2644D13-B105-4EB2-9C7A-D3B4AC4E9788}"/>
              </a:ext>
              <a:ext uri="{C183D7F6-B498-43B3-948B-1728B52AA6E4}">
                <adec:decorative xmlns:adec="http://schemas.microsoft.com/office/drawing/2017/decorative" val="1"/>
              </a:ext>
            </a:extLst>
          </p:cNvPr>
          <p:cNvGrpSpPr/>
          <p:nvPr/>
        </p:nvGrpSpPr>
        <p:grpSpPr>
          <a:xfrm>
            <a:off x="3700252" y="1783549"/>
            <a:ext cx="4724784" cy="428950"/>
            <a:chOff x="2028515" y="1498902"/>
            <a:chExt cx="4724784" cy="724010"/>
          </a:xfrm>
        </p:grpSpPr>
        <p:cxnSp>
          <p:nvCxnSpPr>
            <p:cNvPr id="65" name="Straight Arrow Connector 64">
              <a:extLst>
                <a:ext uri="{FF2B5EF4-FFF2-40B4-BE49-F238E27FC236}">
                  <a16:creationId xmlns:a16="http://schemas.microsoft.com/office/drawing/2014/main" id="{C3EA693B-46A5-4A36-B993-AFA264D44F60}"/>
                </a:ext>
              </a:extLst>
            </p:cNvPr>
            <p:cNvCxnSpPr>
              <a:cxnSpLocks/>
              <a:stCxn id="28" idx="2"/>
              <a:endCxn id="66" idx="2"/>
            </p:cNvCxnSpPr>
            <p:nvPr/>
          </p:nvCxnSpPr>
          <p:spPr>
            <a:xfrm>
              <a:off x="4381574" y="1498902"/>
              <a:ext cx="0" cy="33619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Rectangle 2">
              <a:extLst>
                <a:ext uri="{FF2B5EF4-FFF2-40B4-BE49-F238E27FC236}">
                  <a16:creationId xmlns:a16="http://schemas.microsoft.com/office/drawing/2014/main" id="{174ACCA0-D8C7-4E7C-808D-59109393CB9F}"/>
                </a:ext>
              </a:extLst>
            </p:cNvPr>
            <p:cNvSpPr/>
            <p:nvPr/>
          </p:nvSpPr>
          <p:spPr>
            <a:xfrm>
              <a:off x="2028515" y="1835093"/>
              <a:ext cx="2362392" cy="36226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7" name="Rectangle 2">
              <a:extLst>
                <a:ext uri="{FF2B5EF4-FFF2-40B4-BE49-F238E27FC236}">
                  <a16:creationId xmlns:a16="http://schemas.microsoft.com/office/drawing/2014/main" id="{BB437A98-390C-48E0-8997-DCB761549233}"/>
                </a:ext>
              </a:extLst>
            </p:cNvPr>
            <p:cNvSpPr/>
            <p:nvPr/>
          </p:nvSpPr>
          <p:spPr>
            <a:xfrm flipH="1">
              <a:off x="4390907" y="1835093"/>
              <a:ext cx="2362392" cy="38781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8" name="Straight Arrow Connector 67">
              <a:extLst>
                <a:ext uri="{FF2B5EF4-FFF2-40B4-BE49-F238E27FC236}">
                  <a16:creationId xmlns:a16="http://schemas.microsoft.com/office/drawing/2014/main" id="{E5D40208-37D3-4DED-9E0C-621EB7C39FA0}"/>
                </a:ext>
              </a:extLst>
            </p:cNvPr>
            <p:cNvCxnSpPr>
              <a:cxnSpLocks/>
            </p:cNvCxnSpPr>
            <p:nvPr/>
          </p:nvCxnSpPr>
          <p:spPr>
            <a:xfrm>
              <a:off x="4381671" y="1835093"/>
              <a:ext cx="0" cy="36227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6143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B25D6-6036-4747-9FC4-0F451085D072}"/>
              </a:ext>
            </a:extLst>
          </p:cNvPr>
          <p:cNvSpPr>
            <a:spLocks noGrp="1"/>
          </p:cNvSpPr>
          <p:nvPr>
            <p:ph type="title"/>
          </p:nvPr>
        </p:nvSpPr>
        <p:spPr/>
        <p:txBody>
          <a:bodyPr/>
          <a:lstStyle/>
          <a:p>
            <a:r>
              <a:rPr lang="en-US" sz="2800" b="1" dirty="0"/>
              <a:t>Mixed Valve Disease: </a:t>
            </a:r>
            <a:r>
              <a:rPr lang="en-US" sz="2800" dirty="0">
                <a:latin typeface="Lub Dub Medium" panose="020B0603030403020204" pitchFamily="34" charset="0"/>
              </a:rPr>
              <a:t>Decision-Making</a:t>
            </a:r>
          </a:p>
        </p:txBody>
      </p:sp>
      <p:sp>
        <p:nvSpPr>
          <p:cNvPr id="83" name="Rectangle 82" descr="The indications for aortic valve replacement in patients with combined aortic stenosis and aortic regurgitation and a peak transvalvular jet velocity of ≥4.0 m/s are the same as for patients with severe isolated aortic stenosis (see Section 10.2.1)&#10;&#10;Patients with combined aortic stenosis (AS) and mitral regurgitation (MR) present a difficult and complex decision-making process. There are many potential different scenarios and nuances involved to arrive at the optimal approach for an individual patient, which needs to be made by the multidisciplinary team with shared decision-making with the patient. Overall, patients with severe aortic stenosis and severe primary mitral regurgitation are best treated with surgical aortic valve replacement (SAVR) and mitral valve surgery unless the surgical risk is high or prohibitive. If there is a high or prohibitive surgical risk, a staged procedure, with transcatheter aortic valve implantation (TAVI) followed by mitral transcatheter edge-to-edge repair (TEER), can be effective.&#10;If there is severe AS and severe secondary MR, either SAVR and mitral valve surgery or a staged approach with TAVI followed by mitral TEER are options (see Section 10.2.2 and Table 21)&#10;">
            <a:extLst>
              <a:ext uri="{FF2B5EF4-FFF2-40B4-BE49-F238E27FC236}">
                <a16:creationId xmlns:a16="http://schemas.microsoft.com/office/drawing/2014/main" id="{EF8E4825-78C2-429A-AE71-9C00E44C69BB}"/>
              </a:ext>
              <a:ext uri="{C183D7F6-B498-43B3-948B-1728B52AA6E4}">
                <adec:decorative xmlns:adec="http://schemas.microsoft.com/office/drawing/2017/decorative" val="0"/>
              </a:ext>
            </a:extLst>
          </p:cNvPr>
          <p:cNvSpPr/>
          <p:nvPr/>
        </p:nvSpPr>
        <p:spPr>
          <a:xfrm>
            <a:off x="257176" y="1021424"/>
            <a:ext cx="10027464"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12CF5CB-5644-489D-BEE3-35514F81A4F6}"/>
              </a:ext>
            </a:extLst>
          </p:cNvPr>
          <p:cNvSpPr>
            <a:spLocks noGrp="1"/>
          </p:cNvSpPr>
          <p:nvPr>
            <p:ph type="body" sz="quarter" idx="13"/>
          </p:nvPr>
        </p:nvSpPr>
        <p:spPr>
          <a:xfrm>
            <a:off x="3114386" y="5784210"/>
            <a:ext cx="5963227" cy="271939"/>
          </a:xfrm>
        </p:spPr>
        <p:txBody>
          <a:bodyPr/>
          <a:lstStyle/>
          <a:p>
            <a:pPr marL="0" indent="0" algn="ctr"/>
            <a:r>
              <a:rPr lang="en-US" sz="900" b="1" dirty="0">
                <a:solidFill>
                  <a:srgbClr val="000000"/>
                </a:solidFill>
              </a:rPr>
              <a:t>Abbreviations: </a:t>
            </a:r>
            <a:r>
              <a:rPr lang="en-US" sz="900" dirty="0">
                <a:solidFill>
                  <a:srgbClr val="000000"/>
                </a:solidFill>
              </a:rPr>
              <a:t>AVR indicates aortic valve replacement; LVEF, left ventricle ejection fraction; MR, mitral regurgitation; SAVR, surgical aortic valve replacement; TAVI, transcatheter aortic valve implantation; and TEER, transcatheter edge-to-edge repair.</a:t>
            </a:r>
          </a:p>
        </p:txBody>
      </p:sp>
      <p:grpSp>
        <p:nvGrpSpPr>
          <p:cNvPr id="3" name="Group 2">
            <a:extLst>
              <a:ext uri="{FF2B5EF4-FFF2-40B4-BE49-F238E27FC236}">
                <a16:creationId xmlns:a16="http://schemas.microsoft.com/office/drawing/2014/main" id="{0794A3DB-485C-4C40-96A1-2AC5C224A87B}"/>
              </a:ext>
              <a:ext uri="{C183D7F6-B498-43B3-948B-1728B52AA6E4}">
                <adec:decorative xmlns:adec="http://schemas.microsoft.com/office/drawing/2017/decorative" val="1"/>
              </a:ext>
            </a:extLst>
          </p:cNvPr>
          <p:cNvGrpSpPr/>
          <p:nvPr/>
        </p:nvGrpSpPr>
        <p:grpSpPr>
          <a:xfrm>
            <a:off x="2668766" y="1326822"/>
            <a:ext cx="3427233" cy="429197"/>
            <a:chOff x="2668766" y="1133254"/>
            <a:chExt cx="1782081" cy="617445"/>
          </a:xfrm>
        </p:grpSpPr>
        <p:cxnSp>
          <p:nvCxnSpPr>
            <p:cNvPr id="57" name="Straight Arrow Connector 56">
              <a:extLst>
                <a:ext uri="{FF2B5EF4-FFF2-40B4-BE49-F238E27FC236}">
                  <a16:creationId xmlns:a16="http://schemas.microsoft.com/office/drawing/2014/main" id="{2054A13D-7932-4546-AB9F-074EB07545C6}"/>
                </a:ext>
              </a:extLst>
            </p:cNvPr>
            <p:cNvCxnSpPr>
              <a:cxnSpLocks/>
            </p:cNvCxnSpPr>
            <p:nvPr/>
          </p:nvCxnSpPr>
          <p:spPr>
            <a:xfrm flipH="1">
              <a:off x="4444006" y="1133254"/>
              <a:ext cx="0" cy="371312"/>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7" name="Rectangle 2">
              <a:extLst>
                <a:ext uri="{FF2B5EF4-FFF2-40B4-BE49-F238E27FC236}">
                  <a16:creationId xmlns:a16="http://schemas.microsoft.com/office/drawing/2014/main" id="{55EEEC26-6E8A-4DF9-87E6-FE7C919B21AD}"/>
                </a:ext>
              </a:extLst>
            </p:cNvPr>
            <p:cNvSpPr/>
            <p:nvPr/>
          </p:nvSpPr>
          <p:spPr>
            <a:xfrm>
              <a:off x="2668766" y="1484113"/>
              <a:ext cx="1782081" cy="26658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84" name="Straight Arrow Connector 83">
            <a:extLst>
              <a:ext uri="{FF2B5EF4-FFF2-40B4-BE49-F238E27FC236}">
                <a16:creationId xmlns:a16="http://schemas.microsoft.com/office/drawing/2014/main" id="{F6C09CEE-763D-4D47-96E7-3B791A2684FB}"/>
              </a:ext>
              <a:ext uri="{C183D7F6-B498-43B3-948B-1728B52AA6E4}">
                <adec:decorative xmlns:adec="http://schemas.microsoft.com/office/drawing/2017/decorative" val="1"/>
              </a:ext>
            </a:extLst>
          </p:cNvPr>
          <p:cNvCxnSpPr>
            <a:cxnSpLocks/>
          </p:cNvCxnSpPr>
          <p:nvPr/>
        </p:nvCxnSpPr>
        <p:spPr>
          <a:xfrm>
            <a:off x="5476018" y="4643940"/>
            <a:ext cx="0" cy="31291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6475A6E-54DD-4DDB-8E8B-EB8664D83F63}"/>
              </a:ext>
              <a:ext uri="{C183D7F6-B498-43B3-948B-1728B52AA6E4}">
                <adec:decorative xmlns:adec="http://schemas.microsoft.com/office/drawing/2017/decorative" val="1"/>
              </a:ext>
            </a:extLst>
          </p:cNvPr>
          <p:cNvCxnSpPr>
            <a:cxnSpLocks/>
          </p:cNvCxnSpPr>
          <p:nvPr/>
        </p:nvCxnSpPr>
        <p:spPr>
          <a:xfrm>
            <a:off x="6735829" y="4643940"/>
            <a:ext cx="0" cy="31291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EB2CD249-8888-4A93-AEE3-B4A86A924188}"/>
              </a:ext>
              <a:ext uri="{C183D7F6-B498-43B3-948B-1728B52AA6E4}">
                <adec:decorative xmlns:adec="http://schemas.microsoft.com/office/drawing/2017/decorative" val="1"/>
              </a:ext>
            </a:extLst>
          </p:cNvPr>
          <p:cNvCxnSpPr>
            <a:cxnSpLocks/>
          </p:cNvCxnSpPr>
          <p:nvPr/>
        </p:nvCxnSpPr>
        <p:spPr>
          <a:xfrm>
            <a:off x="8115110" y="3838605"/>
            <a:ext cx="0" cy="58807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1AB6039B-C3C3-4A1B-BE9D-6D871679A034}"/>
              </a:ext>
              <a:ext uri="{C183D7F6-B498-43B3-948B-1728B52AA6E4}">
                <adec:decorative xmlns:adec="http://schemas.microsoft.com/office/drawing/2017/decorative" val="1"/>
              </a:ext>
            </a:extLst>
          </p:cNvPr>
          <p:cNvCxnSpPr>
            <a:cxnSpLocks/>
          </p:cNvCxnSpPr>
          <p:nvPr/>
        </p:nvCxnSpPr>
        <p:spPr>
          <a:xfrm>
            <a:off x="9694361" y="3910029"/>
            <a:ext cx="0" cy="5096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08DD266B-B0A6-473F-967C-3346C5251C11}"/>
              </a:ext>
              <a:ext uri="{C183D7F6-B498-43B3-948B-1728B52AA6E4}">
                <adec:decorative xmlns:adec="http://schemas.microsoft.com/office/drawing/2017/decorative" val="1"/>
              </a:ext>
            </a:extLst>
          </p:cNvPr>
          <p:cNvCxnSpPr>
            <a:cxnSpLocks/>
          </p:cNvCxnSpPr>
          <p:nvPr/>
        </p:nvCxnSpPr>
        <p:spPr>
          <a:xfrm>
            <a:off x="11091305" y="3910986"/>
            <a:ext cx="0" cy="5096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F8724FB-077B-4C75-BF8E-8AF627CAE4AC}"/>
              </a:ext>
              <a:ext uri="{C183D7F6-B498-43B3-948B-1728B52AA6E4}">
                <adec:decorative xmlns:adec="http://schemas.microsoft.com/office/drawing/2017/decorative" val="1"/>
              </a:ext>
            </a:extLst>
          </p:cNvPr>
          <p:cNvGrpSpPr/>
          <p:nvPr/>
        </p:nvGrpSpPr>
        <p:grpSpPr>
          <a:xfrm>
            <a:off x="7207531" y="2049706"/>
            <a:ext cx="1526892" cy="637274"/>
            <a:chOff x="7207531" y="2049706"/>
            <a:chExt cx="1526892" cy="637274"/>
          </a:xfrm>
        </p:grpSpPr>
        <p:cxnSp>
          <p:nvCxnSpPr>
            <p:cNvPr id="53" name="Straight Arrow Connector 52">
              <a:extLst>
                <a:ext uri="{FF2B5EF4-FFF2-40B4-BE49-F238E27FC236}">
                  <a16:creationId xmlns:a16="http://schemas.microsoft.com/office/drawing/2014/main" id="{F0179F64-C917-4538-9200-80B0113DE417}"/>
                </a:ext>
              </a:extLst>
            </p:cNvPr>
            <p:cNvCxnSpPr>
              <a:cxnSpLocks/>
              <a:endCxn id="55" idx="2"/>
            </p:cNvCxnSpPr>
            <p:nvPr/>
          </p:nvCxnSpPr>
          <p:spPr>
            <a:xfrm flipH="1">
              <a:off x="8729210" y="2049706"/>
              <a:ext cx="0" cy="37131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Rectangle 2">
              <a:extLst>
                <a:ext uri="{FF2B5EF4-FFF2-40B4-BE49-F238E27FC236}">
                  <a16:creationId xmlns:a16="http://schemas.microsoft.com/office/drawing/2014/main" id="{0E81B2FC-2CA5-40B0-BC2B-90C4F5198D04}"/>
                </a:ext>
              </a:extLst>
            </p:cNvPr>
            <p:cNvSpPr/>
            <p:nvPr/>
          </p:nvSpPr>
          <p:spPr>
            <a:xfrm>
              <a:off x="7207531" y="2420394"/>
              <a:ext cx="1526892" cy="26658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5" name="Rectangle 2">
            <a:extLst>
              <a:ext uri="{FF2B5EF4-FFF2-40B4-BE49-F238E27FC236}">
                <a16:creationId xmlns:a16="http://schemas.microsoft.com/office/drawing/2014/main" id="{FB73D1BC-F5F3-47DF-8725-1FBAE9D7D98B}"/>
              </a:ext>
              <a:ext uri="{C183D7F6-B498-43B3-948B-1728B52AA6E4}">
                <adec:decorative xmlns:adec="http://schemas.microsoft.com/office/drawing/2017/decorative" val="1"/>
              </a:ext>
            </a:extLst>
          </p:cNvPr>
          <p:cNvSpPr/>
          <p:nvPr/>
        </p:nvSpPr>
        <p:spPr>
          <a:xfrm flipH="1">
            <a:off x="8729210" y="2421017"/>
            <a:ext cx="1629610" cy="28342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TextBox 55">
            <a:extLst>
              <a:ext uri="{FF2B5EF4-FFF2-40B4-BE49-F238E27FC236}">
                <a16:creationId xmlns:a16="http://schemas.microsoft.com/office/drawing/2014/main" id="{E80C9B38-1B01-4810-9BE8-1C0639BEB418}"/>
              </a:ext>
              <a:ext uri="{C183D7F6-B498-43B3-948B-1728B52AA6E4}">
                <adec:decorative xmlns:adec="http://schemas.microsoft.com/office/drawing/2017/decorative" val="1"/>
              </a:ext>
            </a:extLst>
          </p:cNvPr>
          <p:cNvSpPr txBox="1"/>
          <p:nvPr/>
        </p:nvSpPr>
        <p:spPr>
          <a:xfrm>
            <a:off x="6321728" y="2706131"/>
            <a:ext cx="1775861" cy="257540"/>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b="1" dirty="0"/>
              <a:t>Primary MR</a:t>
            </a:r>
          </a:p>
        </p:txBody>
      </p:sp>
      <p:cxnSp>
        <p:nvCxnSpPr>
          <p:cNvPr id="169" name="Straight Arrow Connector 168">
            <a:extLst>
              <a:ext uri="{FF2B5EF4-FFF2-40B4-BE49-F238E27FC236}">
                <a16:creationId xmlns:a16="http://schemas.microsoft.com/office/drawing/2014/main" id="{CE9C34D3-1579-4AC8-A613-EADD0B6284D9}"/>
              </a:ext>
              <a:ext uri="{C183D7F6-B498-43B3-948B-1728B52AA6E4}">
                <adec:decorative xmlns:adec="http://schemas.microsoft.com/office/drawing/2017/decorative" val="1"/>
              </a:ext>
            </a:extLst>
          </p:cNvPr>
          <p:cNvCxnSpPr>
            <a:cxnSpLocks/>
            <a:endCxn id="106" idx="0"/>
          </p:cNvCxnSpPr>
          <p:nvPr/>
        </p:nvCxnSpPr>
        <p:spPr>
          <a:xfrm flipH="1">
            <a:off x="1569229" y="4090344"/>
            <a:ext cx="3606" cy="132123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54C1689-28C5-46EE-982E-B719E74B6C1F}"/>
              </a:ext>
              <a:ext uri="{C183D7F6-B498-43B3-948B-1728B52AA6E4}">
                <adec:decorative xmlns:adec="http://schemas.microsoft.com/office/drawing/2017/decorative" val="1"/>
              </a:ext>
            </a:extLst>
          </p:cNvPr>
          <p:cNvCxnSpPr>
            <a:cxnSpLocks/>
            <a:endCxn id="50" idx="0"/>
          </p:cNvCxnSpPr>
          <p:nvPr/>
        </p:nvCxnSpPr>
        <p:spPr>
          <a:xfrm flipH="1">
            <a:off x="3759637" y="4082403"/>
            <a:ext cx="3606" cy="132123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D84D244-F6DC-47E3-9489-A4738CD2C291}"/>
              </a:ext>
              <a:ext uri="{C183D7F6-B498-43B3-948B-1728B52AA6E4}">
                <adec:decorative xmlns:adec="http://schemas.microsoft.com/office/drawing/2017/decorative" val="1"/>
              </a:ext>
            </a:extLst>
          </p:cNvPr>
          <p:cNvGrpSpPr/>
          <p:nvPr/>
        </p:nvGrpSpPr>
        <p:grpSpPr>
          <a:xfrm>
            <a:off x="1570703" y="2045473"/>
            <a:ext cx="1098063" cy="716472"/>
            <a:chOff x="1570703" y="2045473"/>
            <a:chExt cx="1098063" cy="716472"/>
          </a:xfrm>
        </p:grpSpPr>
        <p:cxnSp>
          <p:nvCxnSpPr>
            <p:cNvPr id="146" name="Straight Arrow Connector 145">
              <a:extLst>
                <a:ext uri="{FF2B5EF4-FFF2-40B4-BE49-F238E27FC236}">
                  <a16:creationId xmlns:a16="http://schemas.microsoft.com/office/drawing/2014/main" id="{9E26A2B8-01B0-4575-B36E-C0D76BE612A7}"/>
                </a:ext>
              </a:extLst>
            </p:cNvPr>
            <p:cNvCxnSpPr>
              <a:cxnSpLocks/>
            </p:cNvCxnSpPr>
            <p:nvPr/>
          </p:nvCxnSpPr>
          <p:spPr>
            <a:xfrm>
              <a:off x="2668766" y="2045473"/>
              <a:ext cx="0" cy="23558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8" name="Rectangle 2">
              <a:extLst>
                <a:ext uri="{FF2B5EF4-FFF2-40B4-BE49-F238E27FC236}">
                  <a16:creationId xmlns:a16="http://schemas.microsoft.com/office/drawing/2014/main" id="{4557358C-790A-477E-96FE-653CF6EDD3D8}"/>
                </a:ext>
              </a:extLst>
            </p:cNvPr>
            <p:cNvSpPr/>
            <p:nvPr/>
          </p:nvSpPr>
          <p:spPr>
            <a:xfrm>
              <a:off x="1570703" y="2261550"/>
              <a:ext cx="1096490" cy="50039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49" name="Rectangle 2">
            <a:extLst>
              <a:ext uri="{FF2B5EF4-FFF2-40B4-BE49-F238E27FC236}">
                <a16:creationId xmlns:a16="http://schemas.microsoft.com/office/drawing/2014/main" id="{9261E057-34E7-4CDE-A711-569DC148A4E8}"/>
              </a:ext>
              <a:ext uri="{C183D7F6-B498-43B3-948B-1728B52AA6E4}">
                <adec:decorative xmlns:adec="http://schemas.microsoft.com/office/drawing/2017/decorative" val="1"/>
              </a:ext>
            </a:extLst>
          </p:cNvPr>
          <p:cNvSpPr/>
          <p:nvPr/>
        </p:nvSpPr>
        <p:spPr>
          <a:xfrm flipH="1">
            <a:off x="2668762" y="2262174"/>
            <a:ext cx="1096490" cy="49977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F84002FA-41B0-4F36-96B4-6FEBB9DC356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31</a:t>
            </a:fld>
            <a:endParaRPr lang="en-US" sz="900" dirty="0"/>
          </a:p>
        </p:txBody>
      </p:sp>
      <p:sp>
        <p:nvSpPr>
          <p:cNvPr id="86" name="TextBox 85">
            <a:extLst>
              <a:ext uri="{FF2B5EF4-FFF2-40B4-BE49-F238E27FC236}">
                <a16:creationId xmlns:a16="http://schemas.microsoft.com/office/drawing/2014/main" id="{D93461A4-2E49-4415-8601-DE336F65F468}"/>
              </a:ext>
              <a:ext uri="{C183D7F6-B498-43B3-948B-1728B52AA6E4}">
                <adec:decorative xmlns:adec="http://schemas.microsoft.com/office/drawing/2017/decorative" val="1"/>
              </a:ext>
            </a:extLst>
          </p:cNvPr>
          <p:cNvSpPr txBox="1"/>
          <p:nvPr/>
        </p:nvSpPr>
        <p:spPr>
          <a:xfrm>
            <a:off x="4651170" y="1000952"/>
            <a:ext cx="2889661" cy="39691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Aortic stenosis</a:t>
            </a:r>
          </a:p>
        </p:txBody>
      </p:sp>
      <p:sp>
        <p:nvSpPr>
          <p:cNvPr id="87" name="TextBox 86">
            <a:extLst>
              <a:ext uri="{FF2B5EF4-FFF2-40B4-BE49-F238E27FC236}">
                <a16:creationId xmlns:a16="http://schemas.microsoft.com/office/drawing/2014/main" id="{218C3034-36FA-497C-B101-525F1132B262}"/>
              </a:ext>
              <a:ext uri="{C183D7F6-B498-43B3-948B-1728B52AA6E4}">
                <adec:decorative xmlns:adec="http://schemas.microsoft.com/office/drawing/2017/decorative" val="1"/>
              </a:ext>
            </a:extLst>
          </p:cNvPr>
          <p:cNvSpPr txBox="1"/>
          <p:nvPr/>
        </p:nvSpPr>
        <p:spPr>
          <a:xfrm>
            <a:off x="1354043" y="1789692"/>
            <a:ext cx="2626301" cy="28342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Aortic Regurgitation</a:t>
            </a:r>
          </a:p>
        </p:txBody>
      </p:sp>
      <p:sp>
        <p:nvSpPr>
          <p:cNvPr id="88" name="TextBox 87">
            <a:extLst>
              <a:ext uri="{FF2B5EF4-FFF2-40B4-BE49-F238E27FC236}">
                <a16:creationId xmlns:a16="http://schemas.microsoft.com/office/drawing/2014/main" id="{0D2710AB-994F-415F-9C8A-B997E8061E94}"/>
              </a:ext>
              <a:ext uri="{C183D7F6-B498-43B3-948B-1728B52AA6E4}">
                <adec:decorative xmlns:adec="http://schemas.microsoft.com/office/drawing/2017/decorative" val="1"/>
              </a:ext>
            </a:extLst>
          </p:cNvPr>
          <p:cNvSpPr txBox="1"/>
          <p:nvPr/>
        </p:nvSpPr>
        <p:spPr>
          <a:xfrm>
            <a:off x="7745521" y="1789692"/>
            <a:ext cx="1823723" cy="28342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dirty="0"/>
              <a:t>Mitral Regurgitation</a:t>
            </a:r>
          </a:p>
        </p:txBody>
      </p:sp>
      <p:sp>
        <p:nvSpPr>
          <p:cNvPr id="96" name="TextBox 95">
            <a:extLst>
              <a:ext uri="{FF2B5EF4-FFF2-40B4-BE49-F238E27FC236}">
                <a16:creationId xmlns:a16="http://schemas.microsoft.com/office/drawing/2014/main" id="{BE7446A0-E752-4100-9A6B-C9D1DEBCBF99}"/>
              </a:ext>
              <a:ext uri="{C183D7F6-B498-43B3-948B-1728B52AA6E4}">
                <adec:decorative xmlns:adec="http://schemas.microsoft.com/office/drawing/2017/decorative" val="1"/>
              </a:ext>
            </a:extLst>
          </p:cNvPr>
          <p:cNvSpPr txBox="1"/>
          <p:nvPr/>
        </p:nvSpPr>
        <p:spPr>
          <a:xfrm>
            <a:off x="684905" y="2766584"/>
            <a:ext cx="1775861" cy="139931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pPr algn="l"/>
            <a:r>
              <a:rPr lang="en-US" dirty="0"/>
              <a:t>Symptomatic patients with a peak transvalvular velocity of at least 4.0m/s or a mean transvalvular gradient of at least 40mmHg</a:t>
            </a:r>
          </a:p>
        </p:txBody>
      </p:sp>
      <p:sp>
        <p:nvSpPr>
          <p:cNvPr id="106" name="TextBox 105">
            <a:extLst>
              <a:ext uri="{FF2B5EF4-FFF2-40B4-BE49-F238E27FC236}">
                <a16:creationId xmlns:a16="http://schemas.microsoft.com/office/drawing/2014/main" id="{A019B075-C5F6-49AD-97E7-FDAFBE85B161}"/>
              </a:ext>
              <a:ext uri="{C183D7F6-B498-43B3-948B-1728B52AA6E4}">
                <adec:decorative xmlns:adec="http://schemas.microsoft.com/office/drawing/2017/decorative" val="1"/>
              </a:ext>
            </a:extLst>
          </p:cNvPr>
          <p:cNvSpPr txBox="1"/>
          <p:nvPr/>
        </p:nvSpPr>
        <p:spPr>
          <a:xfrm>
            <a:off x="677696" y="5411577"/>
            <a:ext cx="1783066" cy="249533"/>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AVR (1)</a:t>
            </a:r>
          </a:p>
        </p:txBody>
      </p:sp>
      <p:sp>
        <p:nvSpPr>
          <p:cNvPr id="49" name="TextBox 48">
            <a:extLst>
              <a:ext uri="{FF2B5EF4-FFF2-40B4-BE49-F238E27FC236}">
                <a16:creationId xmlns:a16="http://schemas.microsoft.com/office/drawing/2014/main" id="{320D818E-4023-443F-9C97-EBE3D2D58677}"/>
              </a:ext>
              <a:ext uri="{C183D7F6-B498-43B3-948B-1728B52AA6E4}">
                <adec:decorative xmlns:adec="http://schemas.microsoft.com/office/drawing/2017/decorative" val="1"/>
              </a:ext>
            </a:extLst>
          </p:cNvPr>
          <p:cNvSpPr txBox="1"/>
          <p:nvPr/>
        </p:nvSpPr>
        <p:spPr>
          <a:xfrm>
            <a:off x="2875313" y="2758643"/>
            <a:ext cx="1775861" cy="139931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pPr algn="l"/>
            <a:r>
              <a:rPr lang="en-US" dirty="0"/>
              <a:t>Asymptomatic patients with peak transvalvular velocity of at least 4.0m/s with an LVEF &lt;50%</a:t>
            </a:r>
          </a:p>
        </p:txBody>
      </p:sp>
      <p:sp>
        <p:nvSpPr>
          <p:cNvPr id="50" name="TextBox 49">
            <a:extLst>
              <a:ext uri="{FF2B5EF4-FFF2-40B4-BE49-F238E27FC236}">
                <a16:creationId xmlns:a16="http://schemas.microsoft.com/office/drawing/2014/main" id="{86958075-0FA9-4AED-9E63-3B6F60CDDEA1}"/>
              </a:ext>
              <a:ext uri="{C183D7F6-B498-43B3-948B-1728B52AA6E4}">
                <adec:decorative xmlns:adec="http://schemas.microsoft.com/office/drawing/2017/decorative" val="1"/>
              </a:ext>
            </a:extLst>
          </p:cNvPr>
          <p:cNvSpPr txBox="1"/>
          <p:nvPr/>
        </p:nvSpPr>
        <p:spPr>
          <a:xfrm>
            <a:off x="2868104" y="5403636"/>
            <a:ext cx="1783066" cy="249533"/>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SAVR (1)</a:t>
            </a:r>
          </a:p>
        </p:txBody>
      </p:sp>
      <p:sp>
        <p:nvSpPr>
          <p:cNvPr id="58" name="TextBox 57">
            <a:extLst>
              <a:ext uri="{FF2B5EF4-FFF2-40B4-BE49-F238E27FC236}">
                <a16:creationId xmlns:a16="http://schemas.microsoft.com/office/drawing/2014/main" id="{EAC4332E-1CDB-4A54-A824-52CC23E92C5D}"/>
              </a:ext>
              <a:ext uri="{C183D7F6-B498-43B3-948B-1728B52AA6E4}">
                <adec:decorative xmlns:adec="http://schemas.microsoft.com/office/drawing/2017/decorative" val="1"/>
              </a:ext>
            </a:extLst>
          </p:cNvPr>
          <p:cNvSpPr txBox="1"/>
          <p:nvPr/>
        </p:nvSpPr>
        <p:spPr>
          <a:xfrm>
            <a:off x="9470889" y="2706131"/>
            <a:ext cx="1775861" cy="257540"/>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b="1" dirty="0"/>
              <a:t>Secondary MR</a:t>
            </a:r>
          </a:p>
        </p:txBody>
      </p:sp>
      <p:grpSp>
        <p:nvGrpSpPr>
          <p:cNvPr id="8" name="Group 7">
            <a:extLst>
              <a:ext uri="{FF2B5EF4-FFF2-40B4-BE49-F238E27FC236}">
                <a16:creationId xmlns:a16="http://schemas.microsoft.com/office/drawing/2014/main" id="{BA07890F-9E6D-48D8-A98A-36F60C07818D}"/>
              </a:ext>
              <a:ext uri="{C183D7F6-B498-43B3-948B-1728B52AA6E4}">
                <adec:decorative xmlns:adec="http://schemas.microsoft.com/office/drawing/2017/decorative" val="1"/>
              </a:ext>
            </a:extLst>
          </p:cNvPr>
          <p:cNvGrpSpPr/>
          <p:nvPr/>
        </p:nvGrpSpPr>
        <p:grpSpPr>
          <a:xfrm>
            <a:off x="6079972" y="2997639"/>
            <a:ext cx="1129132" cy="479501"/>
            <a:chOff x="6079972" y="2997639"/>
            <a:chExt cx="1129132" cy="479501"/>
          </a:xfrm>
        </p:grpSpPr>
        <p:cxnSp>
          <p:nvCxnSpPr>
            <p:cNvPr id="59" name="Straight Arrow Connector 58">
              <a:extLst>
                <a:ext uri="{FF2B5EF4-FFF2-40B4-BE49-F238E27FC236}">
                  <a16:creationId xmlns:a16="http://schemas.microsoft.com/office/drawing/2014/main" id="{F25EEED1-DE20-494F-B016-7D17AAF45DD3}"/>
                </a:ext>
              </a:extLst>
            </p:cNvPr>
            <p:cNvCxnSpPr>
              <a:cxnSpLocks/>
            </p:cNvCxnSpPr>
            <p:nvPr/>
          </p:nvCxnSpPr>
          <p:spPr>
            <a:xfrm flipH="1">
              <a:off x="7207530" y="2997639"/>
              <a:ext cx="1574" cy="23176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Rectangle 2">
              <a:extLst>
                <a:ext uri="{FF2B5EF4-FFF2-40B4-BE49-F238E27FC236}">
                  <a16:creationId xmlns:a16="http://schemas.microsoft.com/office/drawing/2014/main" id="{CEC0B486-92F0-4C6E-AD9C-E7A60C643C58}"/>
                </a:ext>
              </a:extLst>
            </p:cNvPr>
            <p:cNvSpPr/>
            <p:nvPr/>
          </p:nvSpPr>
          <p:spPr>
            <a:xfrm>
              <a:off x="6079972" y="3210554"/>
              <a:ext cx="1127558" cy="26658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61" name="Rectangle 2">
            <a:extLst>
              <a:ext uri="{FF2B5EF4-FFF2-40B4-BE49-F238E27FC236}">
                <a16:creationId xmlns:a16="http://schemas.microsoft.com/office/drawing/2014/main" id="{AC9D3439-1CDA-4365-B4F1-3311F576B15B}"/>
              </a:ext>
              <a:ext uri="{C183D7F6-B498-43B3-948B-1728B52AA6E4}">
                <adec:decorative xmlns:adec="http://schemas.microsoft.com/office/drawing/2017/decorative" val="1"/>
              </a:ext>
            </a:extLst>
          </p:cNvPr>
          <p:cNvSpPr/>
          <p:nvPr/>
        </p:nvSpPr>
        <p:spPr>
          <a:xfrm flipH="1">
            <a:off x="7207530" y="3211177"/>
            <a:ext cx="907580" cy="28342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D089D36C-FE8C-4C34-AB0D-0F82D0C4EC1D}"/>
              </a:ext>
              <a:ext uri="{C183D7F6-B498-43B3-948B-1728B52AA6E4}">
                <adec:decorative xmlns:adec="http://schemas.microsoft.com/office/drawing/2017/decorative" val="1"/>
              </a:ext>
            </a:extLst>
          </p:cNvPr>
          <p:cNvSpPr/>
          <p:nvPr/>
        </p:nvSpPr>
        <p:spPr>
          <a:xfrm>
            <a:off x="4991021" y="4346178"/>
            <a:ext cx="970604" cy="358800"/>
          </a:xfrm>
          <a:prstGeom prst="rect">
            <a:avLst/>
          </a:prstGeom>
          <a:solidFill>
            <a:schemeClr val="bg1">
              <a:lumMod val="85000"/>
            </a:schemeClr>
          </a:solidFill>
          <a:ln w="25400">
            <a:solidFill>
              <a:srgbClr val="D9D9D9"/>
            </a:solidFill>
          </a:ln>
        </p:spPr>
        <p:txBody>
          <a:bodyPr spcFirstLastPara="0" lIns="91440" tIns="0" rIns="91440" bIns="0" anchor="ctr"/>
          <a:lstStyle/>
          <a:p>
            <a:pPr algn="ctr" hangingPunct="0">
              <a:lnSpc>
                <a:spcPct val="90000"/>
              </a:lnSpc>
            </a:pPr>
            <a:r>
              <a:rPr lang="en-US" sz="1200" dirty="0">
                <a:solidFill>
                  <a:srgbClr val="292929"/>
                </a:solidFill>
                <a:latin typeface="Lub Dub Condensed" panose="020B0506030403020204" pitchFamily="34" charset="0"/>
                <a:sym typeface="Arial"/>
              </a:rPr>
              <a:t>Repairable Valve</a:t>
            </a:r>
          </a:p>
        </p:txBody>
      </p:sp>
      <p:sp>
        <p:nvSpPr>
          <p:cNvPr id="63" name="Rectangle 62">
            <a:extLst>
              <a:ext uri="{FF2B5EF4-FFF2-40B4-BE49-F238E27FC236}">
                <a16:creationId xmlns:a16="http://schemas.microsoft.com/office/drawing/2014/main" id="{6AC66EA1-41F0-4769-A8C7-69A9A047E557}"/>
              </a:ext>
              <a:ext uri="{C183D7F6-B498-43B3-948B-1728B52AA6E4}">
                <adec:decorative xmlns:adec="http://schemas.microsoft.com/office/drawing/2017/decorative" val="1"/>
              </a:ext>
            </a:extLst>
          </p:cNvPr>
          <p:cNvSpPr/>
          <p:nvPr/>
        </p:nvSpPr>
        <p:spPr>
          <a:xfrm>
            <a:off x="6225409" y="4346177"/>
            <a:ext cx="1063715" cy="358802"/>
          </a:xfrm>
          <a:prstGeom prst="rect">
            <a:avLst/>
          </a:prstGeom>
          <a:solidFill>
            <a:schemeClr val="bg1">
              <a:lumMod val="85000"/>
            </a:schemeClr>
          </a:solidFill>
          <a:ln w="25400">
            <a:solidFill>
              <a:srgbClr val="D9D9D9"/>
            </a:solidFill>
          </a:ln>
        </p:spPr>
        <p:txBody>
          <a:bodyPr spcFirstLastPara="0" lIns="91440" tIns="0" rIns="91440" bIns="0" anchor="ctr"/>
          <a:lstStyle/>
          <a:p>
            <a:pPr algn="ctr" hangingPunct="0">
              <a:lnSpc>
                <a:spcPct val="90000"/>
              </a:lnSpc>
            </a:pPr>
            <a:r>
              <a:rPr lang="en-US" sz="1200" dirty="0">
                <a:solidFill>
                  <a:srgbClr val="292929"/>
                </a:solidFill>
                <a:latin typeface="Lub Dub Condensed" panose="020B0506030403020204" pitchFamily="34" charset="0"/>
                <a:sym typeface="Arial"/>
              </a:rPr>
              <a:t>Not repairable  valve</a:t>
            </a:r>
          </a:p>
        </p:txBody>
      </p:sp>
      <p:sp>
        <p:nvSpPr>
          <p:cNvPr id="64" name="TextBox 63">
            <a:extLst>
              <a:ext uri="{FF2B5EF4-FFF2-40B4-BE49-F238E27FC236}">
                <a16:creationId xmlns:a16="http://schemas.microsoft.com/office/drawing/2014/main" id="{CDB6C877-FBF0-4D4B-84A4-FE754FC61515}"/>
              </a:ext>
              <a:ext uri="{C183D7F6-B498-43B3-948B-1728B52AA6E4}">
                <adec:decorative xmlns:adec="http://schemas.microsoft.com/office/drawing/2017/decorative" val="1"/>
              </a:ext>
            </a:extLst>
          </p:cNvPr>
          <p:cNvSpPr txBox="1"/>
          <p:nvPr/>
        </p:nvSpPr>
        <p:spPr>
          <a:xfrm>
            <a:off x="5534658" y="3504646"/>
            <a:ext cx="1084547" cy="395370"/>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1">
                <a:solidFill>
                  <a:srgbClr val="292929"/>
                </a:solidFill>
                <a:latin typeface="Lub Dub Condensed" panose="020B0506030403020204" pitchFamily="34" charset="0"/>
              </a:defRPr>
            </a:lvl1pPr>
          </a:lstStyle>
          <a:p>
            <a:r>
              <a:rPr lang="en-US" dirty="0">
                <a:sym typeface="Arial"/>
              </a:rPr>
              <a:t>SAVR Candidate</a:t>
            </a:r>
          </a:p>
        </p:txBody>
      </p:sp>
      <p:sp>
        <p:nvSpPr>
          <p:cNvPr id="65" name="TextBox 64">
            <a:extLst>
              <a:ext uri="{FF2B5EF4-FFF2-40B4-BE49-F238E27FC236}">
                <a16:creationId xmlns:a16="http://schemas.microsoft.com/office/drawing/2014/main" id="{3311C21A-A23A-4B9D-9F6F-39797CC6EB3A}"/>
              </a:ext>
              <a:ext uri="{C183D7F6-B498-43B3-948B-1728B52AA6E4}">
                <adec:decorative xmlns:adec="http://schemas.microsoft.com/office/drawing/2017/decorative" val="1"/>
              </a:ext>
            </a:extLst>
          </p:cNvPr>
          <p:cNvSpPr txBox="1"/>
          <p:nvPr/>
        </p:nvSpPr>
        <p:spPr>
          <a:xfrm>
            <a:off x="7572836" y="3511690"/>
            <a:ext cx="1084547" cy="395370"/>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1">
                <a:solidFill>
                  <a:srgbClr val="292929"/>
                </a:solidFill>
                <a:latin typeface="Lub Dub Condensed" panose="020B0506030403020204" pitchFamily="34" charset="0"/>
              </a:defRPr>
            </a:lvl1pPr>
          </a:lstStyle>
          <a:p>
            <a:r>
              <a:rPr lang="en-US" dirty="0">
                <a:sym typeface="Arial"/>
              </a:rPr>
              <a:t>TAVI Candidate</a:t>
            </a:r>
          </a:p>
        </p:txBody>
      </p:sp>
      <p:sp>
        <p:nvSpPr>
          <p:cNvPr id="66" name="Rectangle 65">
            <a:extLst>
              <a:ext uri="{FF2B5EF4-FFF2-40B4-BE49-F238E27FC236}">
                <a16:creationId xmlns:a16="http://schemas.microsoft.com/office/drawing/2014/main" id="{387D16C8-D190-43CF-B77F-4D6CF171C4F4}"/>
              </a:ext>
              <a:ext uri="{C183D7F6-B498-43B3-948B-1728B52AA6E4}">
                <adec:decorative xmlns:adec="http://schemas.microsoft.com/office/drawing/2017/decorative" val="1"/>
              </a:ext>
            </a:extLst>
          </p:cNvPr>
          <p:cNvSpPr/>
          <p:nvPr/>
        </p:nvSpPr>
        <p:spPr>
          <a:xfrm>
            <a:off x="4991020" y="4963307"/>
            <a:ext cx="968079" cy="693755"/>
          </a:xfrm>
          <a:prstGeom prst="rect">
            <a:avLst/>
          </a:prstGeom>
          <a:solidFill>
            <a:schemeClr val="bg1">
              <a:lumMod val="85000"/>
            </a:schemeClr>
          </a:solidFill>
          <a:ln w="25400">
            <a:solidFill>
              <a:srgbClr val="D9D9D9"/>
            </a:solidFill>
          </a:ln>
        </p:spPr>
        <p:txBody>
          <a:bodyPr spcFirstLastPara="0" lIns="91440" tIns="0" rIns="91440" bIns="0" anchor="ctr"/>
          <a:lstStyle/>
          <a:p>
            <a:pPr algn="ctr" hangingPunct="0">
              <a:lnSpc>
                <a:spcPct val="90000"/>
              </a:lnSpc>
            </a:pPr>
            <a:r>
              <a:rPr lang="en-US" sz="1200" dirty="0">
                <a:solidFill>
                  <a:srgbClr val="292929"/>
                </a:solidFill>
                <a:latin typeface="Lub Dub Condensed" panose="020B0506030403020204" pitchFamily="34" charset="0"/>
                <a:sym typeface="Arial"/>
              </a:rPr>
              <a:t>SAVR and</a:t>
            </a:r>
          </a:p>
          <a:p>
            <a:pPr algn="ctr" hangingPunct="0">
              <a:lnSpc>
                <a:spcPct val="90000"/>
              </a:lnSpc>
            </a:pPr>
            <a:r>
              <a:rPr lang="en-US" sz="1200" dirty="0">
                <a:solidFill>
                  <a:srgbClr val="292929"/>
                </a:solidFill>
                <a:latin typeface="Lub Dub Condensed" panose="020B0506030403020204" pitchFamily="34" charset="0"/>
                <a:sym typeface="Arial"/>
              </a:rPr>
              <a:t>Surgical Mitral Valve Repair</a:t>
            </a:r>
          </a:p>
        </p:txBody>
      </p:sp>
      <p:sp>
        <p:nvSpPr>
          <p:cNvPr id="67" name="Rectangle 66">
            <a:extLst>
              <a:ext uri="{FF2B5EF4-FFF2-40B4-BE49-F238E27FC236}">
                <a16:creationId xmlns:a16="http://schemas.microsoft.com/office/drawing/2014/main" id="{4E966B7B-361A-4E6D-9DF8-85F036A10719}"/>
              </a:ext>
              <a:ext uri="{C183D7F6-B498-43B3-948B-1728B52AA6E4}">
                <adec:decorative xmlns:adec="http://schemas.microsoft.com/office/drawing/2017/decorative" val="1"/>
              </a:ext>
            </a:extLst>
          </p:cNvPr>
          <p:cNvSpPr/>
          <p:nvPr/>
        </p:nvSpPr>
        <p:spPr>
          <a:xfrm>
            <a:off x="6210263" y="4956855"/>
            <a:ext cx="1075607" cy="700207"/>
          </a:xfrm>
          <a:prstGeom prst="rect">
            <a:avLst/>
          </a:prstGeom>
          <a:solidFill>
            <a:schemeClr val="bg1">
              <a:lumMod val="85000"/>
            </a:schemeClr>
          </a:solidFill>
          <a:ln w="25400">
            <a:solidFill>
              <a:srgbClr val="D9D9D9"/>
            </a:solidFill>
          </a:ln>
        </p:spPr>
        <p:txBody>
          <a:bodyPr spcFirstLastPara="0" lIns="91440" tIns="0" rIns="91440" bIns="0" anchor="ctr"/>
          <a:lstStyle/>
          <a:p>
            <a:pPr algn="ctr" hangingPunct="0">
              <a:lnSpc>
                <a:spcPct val="90000"/>
              </a:lnSpc>
            </a:pPr>
            <a:r>
              <a:rPr lang="en-US" sz="1200" dirty="0">
                <a:solidFill>
                  <a:srgbClr val="292929"/>
                </a:solidFill>
                <a:latin typeface="Lub Dub Condensed" panose="020B0506030403020204" pitchFamily="34" charset="0"/>
                <a:sym typeface="Arial"/>
              </a:rPr>
              <a:t>SAVR and</a:t>
            </a:r>
          </a:p>
          <a:p>
            <a:pPr algn="ctr" hangingPunct="0">
              <a:lnSpc>
                <a:spcPct val="90000"/>
              </a:lnSpc>
            </a:pPr>
            <a:r>
              <a:rPr lang="en-US" sz="1200" dirty="0">
                <a:solidFill>
                  <a:srgbClr val="292929"/>
                </a:solidFill>
                <a:latin typeface="Lub Dub Condensed" panose="020B0506030403020204" pitchFamily="34" charset="0"/>
                <a:sym typeface="Arial"/>
              </a:rPr>
              <a:t>Surgical Mitral Valve replacement</a:t>
            </a:r>
          </a:p>
        </p:txBody>
      </p:sp>
      <p:sp>
        <p:nvSpPr>
          <p:cNvPr id="68" name="Rectangle 67">
            <a:extLst>
              <a:ext uri="{FF2B5EF4-FFF2-40B4-BE49-F238E27FC236}">
                <a16:creationId xmlns:a16="http://schemas.microsoft.com/office/drawing/2014/main" id="{F51836B5-00DA-4CA2-A722-C96B1AA5463D}"/>
              </a:ext>
              <a:ext uri="{C183D7F6-B498-43B3-948B-1728B52AA6E4}">
                <adec:decorative xmlns:adec="http://schemas.microsoft.com/office/drawing/2017/decorative" val="1"/>
              </a:ext>
            </a:extLst>
          </p:cNvPr>
          <p:cNvSpPr/>
          <p:nvPr/>
        </p:nvSpPr>
        <p:spPr>
          <a:xfrm>
            <a:off x="7572836" y="4442006"/>
            <a:ext cx="1084547" cy="497403"/>
          </a:xfrm>
          <a:prstGeom prst="rect">
            <a:avLst/>
          </a:prstGeom>
          <a:solidFill>
            <a:schemeClr val="bg1">
              <a:lumMod val="85000"/>
            </a:schemeClr>
          </a:solidFill>
          <a:ln w="25400">
            <a:solidFill>
              <a:srgbClr val="D9D9D9"/>
            </a:solidFill>
          </a:ln>
        </p:spPr>
        <p:txBody>
          <a:bodyPr spcFirstLastPara="0" lIns="91440" tIns="0" rIns="91440" bIns="0" anchor="ctr"/>
          <a:lstStyle/>
          <a:p>
            <a:pPr algn="ctr" hangingPunct="0">
              <a:lnSpc>
                <a:spcPct val="90000"/>
              </a:lnSpc>
            </a:pPr>
            <a:r>
              <a:rPr lang="en-US" sz="1200" dirty="0">
                <a:solidFill>
                  <a:srgbClr val="292929"/>
                </a:solidFill>
                <a:latin typeface="Lub Dub Condensed" panose="020B0506030403020204" pitchFamily="34" charset="0"/>
                <a:sym typeface="Arial"/>
              </a:rPr>
              <a:t>TAVI/</a:t>
            </a:r>
          </a:p>
          <a:p>
            <a:pPr algn="ctr" hangingPunct="0">
              <a:lnSpc>
                <a:spcPct val="90000"/>
              </a:lnSpc>
            </a:pPr>
            <a:r>
              <a:rPr lang="en-US" sz="1200" dirty="0">
                <a:solidFill>
                  <a:srgbClr val="292929"/>
                </a:solidFill>
                <a:latin typeface="Lub Dub Condensed" panose="020B0506030403020204" pitchFamily="34" charset="0"/>
                <a:sym typeface="Arial"/>
              </a:rPr>
              <a:t>Mitral TEER</a:t>
            </a:r>
          </a:p>
        </p:txBody>
      </p:sp>
      <p:sp>
        <p:nvSpPr>
          <p:cNvPr id="69" name="TextBox 68">
            <a:extLst>
              <a:ext uri="{FF2B5EF4-FFF2-40B4-BE49-F238E27FC236}">
                <a16:creationId xmlns:a16="http://schemas.microsoft.com/office/drawing/2014/main" id="{1183656C-BA02-4BCB-A150-99118EE3810A}"/>
              </a:ext>
              <a:ext uri="{C183D7F6-B498-43B3-948B-1728B52AA6E4}">
                <adec:decorative xmlns:adec="http://schemas.microsoft.com/office/drawing/2017/decorative" val="1"/>
              </a:ext>
            </a:extLst>
          </p:cNvPr>
          <p:cNvSpPr txBox="1"/>
          <p:nvPr/>
        </p:nvSpPr>
        <p:spPr>
          <a:xfrm>
            <a:off x="9087040" y="3471078"/>
            <a:ext cx="1207026" cy="516647"/>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1">
                <a:solidFill>
                  <a:srgbClr val="292929"/>
                </a:solidFill>
                <a:latin typeface="Lub Dub Condensed" panose="020B0506030403020204" pitchFamily="34" charset="0"/>
              </a:defRPr>
            </a:lvl1pPr>
          </a:lstStyle>
          <a:p>
            <a:r>
              <a:rPr lang="en-US" dirty="0">
                <a:sym typeface="Arial"/>
              </a:rPr>
              <a:t>Low- Intermediate Risk</a:t>
            </a:r>
          </a:p>
        </p:txBody>
      </p:sp>
      <p:sp>
        <p:nvSpPr>
          <p:cNvPr id="70" name="TextBox 69">
            <a:extLst>
              <a:ext uri="{FF2B5EF4-FFF2-40B4-BE49-F238E27FC236}">
                <a16:creationId xmlns:a16="http://schemas.microsoft.com/office/drawing/2014/main" id="{88D33F45-E207-45A8-AB39-C523CB6821C9}"/>
              </a:ext>
              <a:ext uri="{C183D7F6-B498-43B3-948B-1728B52AA6E4}">
                <adec:decorative xmlns:adec="http://schemas.microsoft.com/office/drawing/2017/decorative" val="1"/>
              </a:ext>
            </a:extLst>
          </p:cNvPr>
          <p:cNvSpPr txBox="1"/>
          <p:nvPr/>
        </p:nvSpPr>
        <p:spPr>
          <a:xfrm>
            <a:off x="10565635" y="3475304"/>
            <a:ext cx="1015524" cy="510141"/>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1">
                <a:solidFill>
                  <a:srgbClr val="292929"/>
                </a:solidFill>
                <a:latin typeface="Lub Dub Condensed" panose="020B0506030403020204" pitchFamily="34" charset="0"/>
              </a:defRPr>
            </a:lvl1pPr>
          </a:lstStyle>
          <a:p>
            <a:r>
              <a:rPr lang="en-US" dirty="0">
                <a:sym typeface="Arial"/>
              </a:rPr>
              <a:t>High- Prohibitive Risk</a:t>
            </a:r>
          </a:p>
        </p:txBody>
      </p:sp>
      <p:sp>
        <p:nvSpPr>
          <p:cNvPr id="71" name="Rectangle 70">
            <a:extLst>
              <a:ext uri="{FF2B5EF4-FFF2-40B4-BE49-F238E27FC236}">
                <a16:creationId xmlns:a16="http://schemas.microsoft.com/office/drawing/2014/main" id="{6035EC1C-9378-47F6-9D40-0C9EF4F33E68}"/>
              </a:ext>
              <a:ext uri="{C183D7F6-B498-43B3-948B-1728B52AA6E4}">
                <adec:decorative xmlns:adec="http://schemas.microsoft.com/office/drawing/2017/decorative" val="1"/>
              </a:ext>
            </a:extLst>
          </p:cNvPr>
          <p:cNvSpPr/>
          <p:nvPr/>
        </p:nvSpPr>
        <p:spPr>
          <a:xfrm>
            <a:off x="9077613" y="4426676"/>
            <a:ext cx="1207026" cy="1297011"/>
          </a:xfrm>
          <a:prstGeom prst="rect">
            <a:avLst/>
          </a:prstGeom>
          <a:solidFill>
            <a:schemeClr val="bg1">
              <a:lumMod val="85000"/>
            </a:schemeClr>
          </a:solidFill>
          <a:ln w="25400">
            <a:solidFill>
              <a:srgbClr val="D9D9D9"/>
            </a:solidFill>
          </a:ln>
        </p:spPr>
        <p:txBody>
          <a:bodyPr spcFirstLastPara="0" lIns="91440" tIns="0" rIns="91440" bIns="0" anchor="ctr"/>
          <a:lstStyle/>
          <a:p>
            <a:pPr algn="ctr" hangingPunct="0">
              <a:lnSpc>
                <a:spcPct val="90000"/>
              </a:lnSpc>
            </a:pPr>
            <a:r>
              <a:rPr lang="en-US" sz="1200" dirty="0">
                <a:solidFill>
                  <a:srgbClr val="292929"/>
                </a:solidFill>
                <a:latin typeface="Lub Dub Condensed" panose="020B0506030403020204" pitchFamily="34" charset="0"/>
                <a:sym typeface="Arial"/>
              </a:rPr>
              <a:t>SAVR &amp; surgical mitral valve repair/ replacement</a:t>
            </a:r>
          </a:p>
          <a:p>
            <a:pPr algn="ctr" hangingPunct="0">
              <a:lnSpc>
                <a:spcPct val="90000"/>
              </a:lnSpc>
            </a:pPr>
            <a:endParaRPr lang="en-US" sz="1200" dirty="0">
              <a:solidFill>
                <a:srgbClr val="292929"/>
              </a:solidFill>
              <a:latin typeface="Lub Dub Condensed" panose="020B0506030403020204" pitchFamily="34" charset="0"/>
              <a:sym typeface="Arial"/>
            </a:endParaRPr>
          </a:p>
          <a:p>
            <a:pPr algn="ctr" hangingPunct="0">
              <a:lnSpc>
                <a:spcPct val="90000"/>
              </a:lnSpc>
            </a:pPr>
            <a:r>
              <a:rPr lang="en-US" sz="1200" dirty="0">
                <a:solidFill>
                  <a:srgbClr val="292929"/>
                </a:solidFill>
                <a:latin typeface="Lub Dub Condensed" panose="020B0506030403020204" pitchFamily="34" charset="0"/>
                <a:sym typeface="Arial"/>
              </a:rPr>
              <a:t>Or TAVR/ Mitral TEER</a:t>
            </a:r>
          </a:p>
        </p:txBody>
      </p:sp>
      <p:sp>
        <p:nvSpPr>
          <p:cNvPr id="72" name="Rectangle 71">
            <a:extLst>
              <a:ext uri="{FF2B5EF4-FFF2-40B4-BE49-F238E27FC236}">
                <a16:creationId xmlns:a16="http://schemas.microsoft.com/office/drawing/2014/main" id="{3FB43758-C71C-4403-B945-597557AF488A}"/>
              </a:ext>
              <a:ext uri="{C183D7F6-B498-43B3-948B-1728B52AA6E4}">
                <adec:decorative xmlns:adec="http://schemas.microsoft.com/office/drawing/2017/decorative" val="1"/>
              </a:ext>
            </a:extLst>
          </p:cNvPr>
          <p:cNvSpPr/>
          <p:nvPr/>
        </p:nvSpPr>
        <p:spPr>
          <a:xfrm>
            <a:off x="10565636" y="4422583"/>
            <a:ext cx="1015524" cy="516826"/>
          </a:xfrm>
          <a:prstGeom prst="rect">
            <a:avLst/>
          </a:prstGeom>
          <a:solidFill>
            <a:schemeClr val="bg1">
              <a:lumMod val="85000"/>
            </a:schemeClr>
          </a:solidFill>
          <a:ln w="25400">
            <a:solidFill>
              <a:srgbClr val="D9D9D9"/>
            </a:solidFill>
          </a:ln>
        </p:spPr>
        <p:txBody>
          <a:bodyPr spcFirstLastPara="0" lIns="91440" tIns="0" rIns="91440" bIns="0" anchor="ctr"/>
          <a:lstStyle/>
          <a:p>
            <a:pPr algn="ctr" hangingPunct="0">
              <a:lnSpc>
                <a:spcPct val="90000"/>
              </a:lnSpc>
            </a:pPr>
            <a:r>
              <a:rPr lang="en-US" sz="1200" dirty="0">
                <a:solidFill>
                  <a:srgbClr val="292929"/>
                </a:solidFill>
                <a:latin typeface="Lub Dub Condensed" panose="020B0506030403020204" pitchFamily="34" charset="0"/>
                <a:sym typeface="Arial"/>
              </a:rPr>
              <a:t>TAVI/ Mitral TEER</a:t>
            </a:r>
          </a:p>
        </p:txBody>
      </p:sp>
      <p:grpSp>
        <p:nvGrpSpPr>
          <p:cNvPr id="9" name="Group 8">
            <a:extLst>
              <a:ext uri="{FF2B5EF4-FFF2-40B4-BE49-F238E27FC236}">
                <a16:creationId xmlns:a16="http://schemas.microsoft.com/office/drawing/2014/main" id="{D3B8CCBD-88D3-492E-8E21-F9540B23A02E}"/>
              </a:ext>
              <a:ext uri="{C183D7F6-B498-43B3-948B-1728B52AA6E4}">
                <adec:decorative xmlns:adec="http://schemas.microsoft.com/office/drawing/2017/decorative" val="1"/>
              </a:ext>
            </a:extLst>
          </p:cNvPr>
          <p:cNvGrpSpPr/>
          <p:nvPr/>
        </p:nvGrpSpPr>
        <p:grpSpPr>
          <a:xfrm>
            <a:off x="9690755" y="2969360"/>
            <a:ext cx="1400550" cy="505944"/>
            <a:chOff x="9690755" y="2969360"/>
            <a:chExt cx="1400550" cy="505944"/>
          </a:xfrm>
        </p:grpSpPr>
        <p:cxnSp>
          <p:nvCxnSpPr>
            <p:cNvPr id="73" name="Straight Arrow Connector 72">
              <a:extLst>
                <a:ext uri="{FF2B5EF4-FFF2-40B4-BE49-F238E27FC236}">
                  <a16:creationId xmlns:a16="http://schemas.microsoft.com/office/drawing/2014/main" id="{A08AC841-AA35-4977-B31F-61E57B79DB53}"/>
                </a:ext>
              </a:extLst>
            </p:cNvPr>
            <p:cNvCxnSpPr>
              <a:cxnSpLocks/>
            </p:cNvCxnSpPr>
            <p:nvPr/>
          </p:nvCxnSpPr>
          <p:spPr>
            <a:xfrm>
              <a:off x="10358824" y="2969360"/>
              <a:ext cx="0" cy="23558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Rectangle 2">
              <a:extLst>
                <a:ext uri="{FF2B5EF4-FFF2-40B4-BE49-F238E27FC236}">
                  <a16:creationId xmlns:a16="http://schemas.microsoft.com/office/drawing/2014/main" id="{454B62B9-27CC-4591-9E32-547D318BFB1F}"/>
                </a:ext>
              </a:extLst>
            </p:cNvPr>
            <p:cNvSpPr/>
            <p:nvPr/>
          </p:nvSpPr>
          <p:spPr>
            <a:xfrm>
              <a:off x="9690755" y="3191253"/>
              <a:ext cx="666495" cy="26658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5" name="Rectangle 2">
              <a:extLst>
                <a:ext uri="{FF2B5EF4-FFF2-40B4-BE49-F238E27FC236}">
                  <a16:creationId xmlns:a16="http://schemas.microsoft.com/office/drawing/2014/main" id="{B3198150-1DE6-4A65-98DF-65FBCAC17B28}"/>
                </a:ext>
              </a:extLst>
            </p:cNvPr>
            <p:cNvSpPr/>
            <p:nvPr/>
          </p:nvSpPr>
          <p:spPr>
            <a:xfrm flipH="1">
              <a:off x="10358820" y="3191876"/>
              <a:ext cx="732485" cy="28342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BC5B0AF4-CF6D-4527-BCB3-86F707323005}"/>
              </a:ext>
              <a:ext uri="{C183D7F6-B498-43B3-948B-1728B52AA6E4}">
                <adec:decorative xmlns:adec="http://schemas.microsoft.com/office/drawing/2017/decorative" val="1"/>
              </a:ext>
            </a:extLst>
          </p:cNvPr>
          <p:cNvGrpSpPr/>
          <p:nvPr/>
        </p:nvGrpSpPr>
        <p:grpSpPr>
          <a:xfrm>
            <a:off x="5480267" y="3920908"/>
            <a:ext cx="1255562" cy="424732"/>
            <a:chOff x="5480267" y="3840317"/>
            <a:chExt cx="1255562" cy="505323"/>
          </a:xfrm>
        </p:grpSpPr>
        <p:cxnSp>
          <p:nvCxnSpPr>
            <p:cNvPr id="79" name="Straight Arrow Connector 78">
              <a:extLst>
                <a:ext uri="{FF2B5EF4-FFF2-40B4-BE49-F238E27FC236}">
                  <a16:creationId xmlns:a16="http://schemas.microsoft.com/office/drawing/2014/main" id="{38D68E9A-FE60-4E32-A2E8-DDB6ED44B66C}"/>
                </a:ext>
              </a:extLst>
            </p:cNvPr>
            <p:cNvCxnSpPr>
              <a:cxnSpLocks/>
            </p:cNvCxnSpPr>
            <p:nvPr/>
          </p:nvCxnSpPr>
          <p:spPr>
            <a:xfrm>
              <a:off x="6079972" y="3840317"/>
              <a:ext cx="0" cy="235588"/>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Rectangle 2">
              <a:extLst>
                <a:ext uri="{FF2B5EF4-FFF2-40B4-BE49-F238E27FC236}">
                  <a16:creationId xmlns:a16="http://schemas.microsoft.com/office/drawing/2014/main" id="{0D66087C-5FCA-4F78-AA37-D8AD8B2554A0}"/>
                </a:ext>
              </a:extLst>
            </p:cNvPr>
            <p:cNvSpPr/>
            <p:nvPr/>
          </p:nvSpPr>
          <p:spPr>
            <a:xfrm>
              <a:off x="5480267" y="4061589"/>
              <a:ext cx="649056" cy="26658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 name="Rectangle 2">
              <a:extLst>
                <a:ext uri="{FF2B5EF4-FFF2-40B4-BE49-F238E27FC236}">
                  <a16:creationId xmlns:a16="http://schemas.microsoft.com/office/drawing/2014/main" id="{5D46FA1F-5692-4B76-AFAC-8353848719CB}"/>
                </a:ext>
              </a:extLst>
            </p:cNvPr>
            <p:cNvSpPr/>
            <p:nvPr/>
          </p:nvSpPr>
          <p:spPr>
            <a:xfrm flipH="1">
              <a:off x="6086773" y="4062212"/>
              <a:ext cx="649056" cy="28342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02" name="TextBox 101">
            <a:extLst>
              <a:ext uri="{FF2B5EF4-FFF2-40B4-BE49-F238E27FC236}">
                <a16:creationId xmlns:a16="http://schemas.microsoft.com/office/drawing/2014/main" id="{329A81AA-875B-4304-8155-AEA4E33F38CB}"/>
              </a:ext>
              <a:ext uri="{C183D7F6-B498-43B3-948B-1728B52AA6E4}">
                <adec:decorative xmlns:adec="http://schemas.microsoft.com/office/drawing/2017/decorative" val="1"/>
              </a:ext>
            </a:extLst>
          </p:cNvPr>
          <p:cNvSpPr txBox="1"/>
          <p:nvPr/>
        </p:nvSpPr>
        <p:spPr>
          <a:xfrm>
            <a:off x="9569698" y="1507314"/>
            <a:ext cx="2011462" cy="805717"/>
          </a:xfrm>
          <a:prstGeom prst="rect">
            <a:avLst/>
          </a:prstGeom>
          <a:solidFill>
            <a:schemeClr val="bg1"/>
          </a:solidFill>
          <a:ln w="25400">
            <a:solidFill>
              <a:schemeClr val="tx1">
                <a:lumMod val="65000"/>
                <a:lumOff val="35000"/>
              </a:schemeClr>
            </a:solidFill>
          </a:ln>
        </p:spPr>
        <p:txBody>
          <a:bodyPr spcFirstLastPara="0" lIns="91440" tIns="91440" rIns="91440" bIns="0" anchor="t"/>
          <a:lstStyle>
            <a:defPPr>
              <a:defRPr lang="en-US"/>
            </a:defPPr>
            <a:lvl1pPr marL="341313" indent="-173038" hangingPunct="0">
              <a:lnSpc>
                <a:spcPct val="100000"/>
              </a:lnSpc>
              <a:spcAft>
                <a:spcPts val="600"/>
              </a:spcAft>
              <a:buFont typeface="Arial" panose="020B0604020202020204" pitchFamily="34" charset="0"/>
              <a:buChar char="•"/>
              <a:defRPr sz="1600">
                <a:solidFill>
                  <a:srgbClr val="292929"/>
                </a:solidFill>
                <a:latin typeface="Lub Dub Condensed" panose="020B0506030403020204" pitchFamily="34" charset="0"/>
                <a:cs typeface="Lato"/>
              </a:defRPr>
            </a:lvl1pPr>
          </a:lstStyle>
          <a:p>
            <a:pPr marL="0" indent="0">
              <a:lnSpc>
                <a:spcPct val="90000"/>
              </a:lnSpc>
              <a:buNone/>
            </a:pPr>
            <a:r>
              <a:rPr lang="en-US" sz="1100" i="1" dirty="0">
                <a:cs typeface="+mn-cs"/>
                <a:sym typeface="Arial"/>
              </a:rPr>
              <a:t>Requires multidisciplinary team with shared decision making with patients recommended. Limited data to support COR</a:t>
            </a:r>
          </a:p>
        </p:txBody>
      </p:sp>
      <p:sp>
        <p:nvSpPr>
          <p:cNvPr id="89" name="Rectangle 2">
            <a:extLst>
              <a:ext uri="{FF2B5EF4-FFF2-40B4-BE49-F238E27FC236}">
                <a16:creationId xmlns:a16="http://schemas.microsoft.com/office/drawing/2014/main" id="{11801B23-1824-4A05-BAD7-F096AC94A1BC}"/>
              </a:ext>
              <a:ext uri="{C183D7F6-B498-43B3-948B-1728B52AA6E4}">
                <adec:decorative xmlns:adec="http://schemas.microsoft.com/office/drawing/2017/decorative" val="1"/>
              </a:ext>
            </a:extLst>
          </p:cNvPr>
          <p:cNvSpPr/>
          <p:nvPr/>
        </p:nvSpPr>
        <p:spPr>
          <a:xfrm flipH="1">
            <a:off x="6079971" y="1561417"/>
            <a:ext cx="2649239" cy="19701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66987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500"/>
                                        <p:tgtEl>
                                          <p:spTgt spid="8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wipe(left)">
                                      <p:cBhvr>
                                        <p:cTn id="19" dur="500"/>
                                        <p:tgtEl>
                                          <p:spTgt spid="8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500"/>
                                        <p:tgtEl>
                                          <p:spTgt spid="96"/>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169"/>
                                        </p:tgtEl>
                                        <p:attrNameLst>
                                          <p:attrName>style.visibility</p:attrName>
                                        </p:attrNameLst>
                                      </p:cBhvr>
                                      <p:to>
                                        <p:strVal val="visible"/>
                                      </p:to>
                                    </p:set>
                                    <p:animEffect transition="in" filter="wipe(up)">
                                      <p:cBhvr>
                                        <p:cTn id="36" dur="500"/>
                                        <p:tgtEl>
                                          <p:spTgt spid="169"/>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06"/>
                                        </p:tgtEl>
                                        <p:attrNameLst>
                                          <p:attrName>style.visibility</p:attrName>
                                        </p:attrNameLst>
                                      </p:cBhvr>
                                      <p:to>
                                        <p:strVal val="visible"/>
                                      </p:to>
                                    </p:set>
                                    <p:animEffect transition="in" filter="fade">
                                      <p:cBhvr>
                                        <p:cTn id="40" dur="500"/>
                                        <p:tgtEl>
                                          <p:spTgt spid="10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9"/>
                                        </p:tgtEl>
                                        <p:attrNameLst>
                                          <p:attrName>style.visibility</p:attrName>
                                        </p:attrNameLst>
                                      </p:cBhvr>
                                      <p:to>
                                        <p:strVal val="visible"/>
                                      </p:to>
                                    </p:set>
                                    <p:animEffect transition="in" filter="wipe(left)">
                                      <p:cBhvr>
                                        <p:cTn id="45" dur="500"/>
                                        <p:tgtEl>
                                          <p:spTgt spid="149"/>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childTnLst>
                          </p:cTn>
                        </p:par>
                        <p:par>
                          <p:cTn id="50" fill="hold">
                            <p:stCondLst>
                              <p:cond delay="1000"/>
                            </p:stCondLst>
                            <p:childTnLst>
                              <p:par>
                                <p:cTn id="51" presetID="22" presetClass="entr" presetSubtype="1" fill="hold"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up)">
                                      <p:cBhvr>
                                        <p:cTn id="53" dur="500"/>
                                        <p:tgtEl>
                                          <p:spTgt spid="51"/>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2"/>
                                        </p:tgtEl>
                                        <p:attrNameLst>
                                          <p:attrName>style.visibility</p:attrName>
                                        </p:attrNameLst>
                                      </p:cBhvr>
                                      <p:to>
                                        <p:strVal val="visible"/>
                                      </p:to>
                                    </p:set>
                                    <p:animEffect transition="in" filter="fade">
                                      <p:cBhvr>
                                        <p:cTn id="62" dur="500"/>
                                        <p:tgtEl>
                                          <p:spTgt spid="102"/>
                                        </p:tgtEl>
                                      </p:cBhvr>
                                    </p:animEffect>
                                  </p:childTnLst>
                                </p:cTn>
                              </p:par>
                            </p:childTnLst>
                          </p:cTn>
                        </p:par>
                        <p:par>
                          <p:cTn id="63" fill="hold">
                            <p:stCondLst>
                              <p:cond delay="500"/>
                            </p:stCondLst>
                            <p:childTnLst>
                              <p:par>
                                <p:cTn id="64" presetID="22" presetClass="entr" presetSubtype="2"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right)">
                                      <p:cBhvr>
                                        <p:cTn id="66" dur="500"/>
                                        <p:tgtEl>
                                          <p:spTgt spid="7"/>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500"/>
                                        <p:tgtEl>
                                          <p:spTgt spid="56"/>
                                        </p:tgtEl>
                                      </p:cBhvr>
                                    </p:animEffect>
                                  </p:childTnLst>
                                </p:cTn>
                              </p:par>
                            </p:childTnLst>
                          </p:cTn>
                        </p:par>
                        <p:par>
                          <p:cTn id="71" fill="hold">
                            <p:stCondLst>
                              <p:cond delay="1500"/>
                            </p:stCondLst>
                            <p:childTnLst>
                              <p:par>
                                <p:cTn id="72" presetID="22" presetClass="entr" presetSubtype="2" fill="hold" nodeType="after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ipe(right)">
                                      <p:cBhvr>
                                        <p:cTn id="74" dur="500"/>
                                        <p:tgtEl>
                                          <p:spTgt spid="8"/>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fade">
                                      <p:cBhvr>
                                        <p:cTn id="78" dur="500"/>
                                        <p:tgtEl>
                                          <p:spTgt spid="64"/>
                                        </p:tgtEl>
                                      </p:cBhvr>
                                    </p:animEffect>
                                  </p:childTnLst>
                                </p:cTn>
                              </p:par>
                            </p:childTnLst>
                          </p:cTn>
                        </p:par>
                        <p:par>
                          <p:cTn id="79" fill="hold">
                            <p:stCondLst>
                              <p:cond delay="2500"/>
                            </p:stCondLst>
                            <p:childTnLst>
                              <p:par>
                                <p:cTn id="80" presetID="22" presetClass="entr" presetSubtype="1" fill="hold"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up)">
                                      <p:cBhvr>
                                        <p:cTn id="82" dur="500"/>
                                        <p:tgtEl>
                                          <p:spTgt spid="13"/>
                                        </p:tgtEl>
                                      </p:cBhvr>
                                    </p:animEffect>
                                  </p:childTnLst>
                                </p:cTn>
                              </p:par>
                            </p:childTnLst>
                          </p:cTn>
                        </p:par>
                        <p:par>
                          <p:cTn id="83" fill="hold">
                            <p:stCondLst>
                              <p:cond delay="3000"/>
                            </p:stCondLst>
                            <p:childTnLst>
                              <p:par>
                                <p:cTn id="84" presetID="10" presetClass="entr" presetSubtype="0"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fade">
                                      <p:cBhvr>
                                        <p:cTn id="86" dur="500"/>
                                        <p:tgtEl>
                                          <p:spTgt spid="6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3"/>
                                        </p:tgtEl>
                                        <p:attrNameLst>
                                          <p:attrName>style.visibility</p:attrName>
                                        </p:attrNameLst>
                                      </p:cBhvr>
                                      <p:to>
                                        <p:strVal val="visible"/>
                                      </p:to>
                                    </p:set>
                                    <p:animEffect transition="in" filter="fade">
                                      <p:cBhvr>
                                        <p:cTn id="89" dur="500"/>
                                        <p:tgtEl>
                                          <p:spTgt spid="63"/>
                                        </p:tgtEl>
                                      </p:cBhvr>
                                    </p:animEffect>
                                  </p:childTnLst>
                                </p:cTn>
                              </p:par>
                            </p:childTnLst>
                          </p:cTn>
                        </p:par>
                        <p:par>
                          <p:cTn id="90" fill="hold">
                            <p:stCondLst>
                              <p:cond delay="3500"/>
                            </p:stCondLst>
                            <p:childTnLst>
                              <p:par>
                                <p:cTn id="91" presetID="22" presetClass="entr" presetSubtype="1" fill="hold" nodeType="afterEffect">
                                  <p:stCondLst>
                                    <p:cond delay="0"/>
                                  </p:stCondLst>
                                  <p:childTnLst>
                                    <p:set>
                                      <p:cBhvr>
                                        <p:cTn id="92" dur="1" fill="hold">
                                          <p:stCondLst>
                                            <p:cond delay="0"/>
                                          </p:stCondLst>
                                        </p:cTn>
                                        <p:tgtEl>
                                          <p:spTgt spid="84"/>
                                        </p:tgtEl>
                                        <p:attrNameLst>
                                          <p:attrName>style.visibility</p:attrName>
                                        </p:attrNameLst>
                                      </p:cBhvr>
                                      <p:to>
                                        <p:strVal val="visible"/>
                                      </p:to>
                                    </p:set>
                                    <p:animEffect transition="in" filter="wipe(up)">
                                      <p:cBhvr>
                                        <p:cTn id="93" dur="500"/>
                                        <p:tgtEl>
                                          <p:spTgt spid="84"/>
                                        </p:tgtEl>
                                      </p:cBhvr>
                                    </p:animEffect>
                                  </p:childTnLst>
                                </p:cTn>
                              </p:par>
                              <p:par>
                                <p:cTn id="94" presetID="22" presetClass="entr" presetSubtype="1" fill="hold" nodeType="withEffect">
                                  <p:stCondLst>
                                    <p:cond delay="0"/>
                                  </p:stCondLst>
                                  <p:childTnLst>
                                    <p:set>
                                      <p:cBhvr>
                                        <p:cTn id="95" dur="1" fill="hold">
                                          <p:stCondLst>
                                            <p:cond delay="0"/>
                                          </p:stCondLst>
                                        </p:cTn>
                                        <p:tgtEl>
                                          <p:spTgt spid="85"/>
                                        </p:tgtEl>
                                        <p:attrNameLst>
                                          <p:attrName>style.visibility</p:attrName>
                                        </p:attrNameLst>
                                      </p:cBhvr>
                                      <p:to>
                                        <p:strVal val="visible"/>
                                      </p:to>
                                    </p:set>
                                    <p:animEffect transition="in" filter="wipe(up)">
                                      <p:cBhvr>
                                        <p:cTn id="96" dur="500"/>
                                        <p:tgtEl>
                                          <p:spTgt spid="85"/>
                                        </p:tgtEl>
                                      </p:cBhvr>
                                    </p:animEffect>
                                  </p:childTnLst>
                                </p:cTn>
                              </p:par>
                            </p:childTnLst>
                          </p:cTn>
                        </p:par>
                        <p:par>
                          <p:cTn id="97" fill="hold">
                            <p:stCondLst>
                              <p:cond delay="4000"/>
                            </p:stCondLst>
                            <p:childTnLst>
                              <p:par>
                                <p:cTn id="98" presetID="10" presetClass="entr" presetSubtype="0" fill="hold" grpId="0" nodeType="after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fade">
                                      <p:cBhvr>
                                        <p:cTn id="100" dur="500"/>
                                        <p:tgtEl>
                                          <p:spTgt spid="6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500"/>
                                        <p:tgtEl>
                                          <p:spTgt spid="67"/>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61"/>
                                        </p:tgtEl>
                                        <p:attrNameLst>
                                          <p:attrName>style.visibility</p:attrName>
                                        </p:attrNameLst>
                                      </p:cBhvr>
                                      <p:to>
                                        <p:strVal val="visible"/>
                                      </p:to>
                                    </p:set>
                                    <p:animEffect transition="in" filter="wipe(left)">
                                      <p:cBhvr>
                                        <p:cTn id="108" dur="500"/>
                                        <p:tgtEl>
                                          <p:spTgt spid="61"/>
                                        </p:tgtEl>
                                      </p:cBhvr>
                                    </p:animEffect>
                                  </p:childTnLst>
                                </p:cTn>
                              </p:par>
                            </p:childTnLst>
                          </p:cTn>
                        </p:par>
                        <p:par>
                          <p:cTn id="109" fill="hold">
                            <p:stCondLst>
                              <p:cond delay="500"/>
                            </p:stCondLst>
                            <p:childTnLst>
                              <p:par>
                                <p:cTn id="110" presetID="10"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500"/>
                                        <p:tgtEl>
                                          <p:spTgt spid="65"/>
                                        </p:tgtEl>
                                      </p:cBhvr>
                                    </p:animEffect>
                                  </p:childTnLst>
                                </p:cTn>
                              </p:par>
                            </p:childTnLst>
                          </p:cTn>
                        </p:par>
                        <p:par>
                          <p:cTn id="113" fill="hold">
                            <p:stCondLst>
                              <p:cond delay="1000"/>
                            </p:stCondLst>
                            <p:childTnLst>
                              <p:par>
                                <p:cTn id="114" presetID="22" presetClass="entr" presetSubtype="1" fill="hold" nodeType="afterEffect">
                                  <p:stCondLst>
                                    <p:cond delay="0"/>
                                  </p:stCondLst>
                                  <p:childTnLst>
                                    <p:set>
                                      <p:cBhvr>
                                        <p:cTn id="115" dur="1" fill="hold">
                                          <p:stCondLst>
                                            <p:cond delay="0"/>
                                          </p:stCondLst>
                                        </p:cTn>
                                        <p:tgtEl>
                                          <p:spTgt spid="82"/>
                                        </p:tgtEl>
                                        <p:attrNameLst>
                                          <p:attrName>style.visibility</p:attrName>
                                        </p:attrNameLst>
                                      </p:cBhvr>
                                      <p:to>
                                        <p:strVal val="visible"/>
                                      </p:to>
                                    </p:set>
                                    <p:animEffect transition="in" filter="wipe(up)">
                                      <p:cBhvr>
                                        <p:cTn id="116" dur="500"/>
                                        <p:tgtEl>
                                          <p:spTgt spid="82"/>
                                        </p:tgtEl>
                                      </p:cBhvr>
                                    </p:animEffect>
                                  </p:childTnLst>
                                </p:cTn>
                              </p:par>
                            </p:childTnLst>
                          </p:cTn>
                        </p:par>
                        <p:par>
                          <p:cTn id="117" fill="hold">
                            <p:stCondLst>
                              <p:cond delay="1500"/>
                            </p:stCondLst>
                            <p:childTnLst>
                              <p:par>
                                <p:cTn id="118" presetID="10" presetClass="entr" presetSubtype="0" fill="hold" grpId="0" nodeType="afterEffect">
                                  <p:stCondLst>
                                    <p:cond delay="0"/>
                                  </p:stCondLst>
                                  <p:childTnLst>
                                    <p:set>
                                      <p:cBhvr>
                                        <p:cTn id="119" dur="1" fill="hold">
                                          <p:stCondLst>
                                            <p:cond delay="0"/>
                                          </p:stCondLst>
                                        </p:cTn>
                                        <p:tgtEl>
                                          <p:spTgt spid="68"/>
                                        </p:tgtEl>
                                        <p:attrNameLst>
                                          <p:attrName>style.visibility</p:attrName>
                                        </p:attrNameLst>
                                      </p:cBhvr>
                                      <p:to>
                                        <p:strVal val="visible"/>
                                      </p:to>
                                    </p:set>
                                    <p:animEffect transition="in" filter="fade">
                                      <p:cBhvr>
                                        <p:cTn id="120" dur="500"/>
                                        <p:tgtEl>
                                          <p:spTgt spid="68"/>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left)">
                                      <p:cBhvr>
                                        <p:cTn id="125" dur="500"/>
                                        <p:tgtEl>
                                          <p:spTgt spid="55"/>
                                        </p:tgtEl>
                                      </p:cBhvr>
                                    </p:animEffect>
                                  </p:childTnLst>
                                </p:cTn>
                              </p:par>
                            </p:childTnLst>
                          </p:cTn>
                        </p:par>
                        <p:par>
                          <p:cTn id="126" fill="hold">
                            <p:stCondLst>
                              <p:cond delay="500"/>
                            </p:stCondLst>
                            <p:childTnLst>
                              <p:par>
                                <p:cTn id="127" presetID="10" presetClass="entr" presetSubtype="0" fill="hold" grpId="0" nodeType="afterEffect">
                                  <p:stCondLst>
                                    <p:cond delay="0"/>
                                  </p:stCondLst>
                                  <p:childTnLst>
                                    <p:set>
                                      <p:cBhvr>
                                        <p:cTn id="128" dur="1" fill="hold">
                                          <p:stCondLst>
                                            <p:cond delay="0"/>
                                          </p:stCondLst>
                                        </p:cTn>
                                        <p:tgtEl>
                                          <p:spTgt spid="58"/>
                                        </p:tgtEl>
                                        <p:attrNameLst>
                                          <p:attrName>style.visibility</p:attrName>
                                        </p:attrNameLst>
                                      </p:cBhvr>
                                      <p:to>
                                        <p:strVal val="visible"/>
                                      </p:to>
                                    </p:set>
                                    <p:animEffect transition="in" filter="fade">
                                      <p:cBhvr>
                                        <p:cTn id="129" dur="500"/>
                                        <p:tgtEl>
                                          <p:spTgt spid="58"/>
                                        </p:tgtEl>
                                      </p:cBhvr>
                                    </p:animEffect>
                                  </p:childTnLst>
                                </p:cTn>
                              </p:par>
                            </p:childTnLst>
                          </p:cTn>
                        </p:par>
                        <p:par>
                          <p:cTn id="130" fill="hold">
                            <p:stCondLst>
                              <p:cond delay="1000"/>
                            </p:stCondLst>
                            <p:childTnLst>
                              <p:par>
                                <p:cTn id="131" presetID="22" presetClass="entr" presetSubtype="1"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Effect transition="in" filter="wipe(up)">
                                      <p:cBhvr>
                                        <p:cTn id="133" dur="500"/>
                                        <p:tgtEl>
                                          <p:spTgt spid="9"/>
                                        </p:tgtEl>
                                      </p:cBhvr>
                                    </p:animEffect>
                                  </p:childTnLst>
                                </p:cTn>
                              </p:par>
                            </p:childTnLst>
                          </p:cTn>
                        </p:par>
                        <p:par>
                          <p:cTn id="134" fill="hold">
                            <p:stCondLst>
                              <p:cond delay="1500"/>
                            </p:stCondLst>
                            <p:childTnLst>
                              <p:par>
                                <p:cTn id="135" presetID="10" presetClass="entr" presetSubtype="0" fill="hold" grpId="0" nodeType="afterEffect">
                                  <p:stCondLst>
                                    <p:cond delay="0"/>
                                  </p:stCondLst>
                                  <p:childTnLst>
                                    <p:set>
                                      <p:cBhvr>
                                        <p:cTn id="136" dur="1" fill="hold">
                                          <p:stCondLst>
                                            <p:cond delay="0"/>
                                          </p:stCondLst>
                                        </p:cTn>
                                        <p:tgtEl>
                                          <p:spTgt spid="69"/>
                                        </p:tgtEl>
                                        <p:attrNameLst>
                                          <p:attrName>style.visibility</p:attrName>
                                        </p:attrNameLst>
                                      </p:cBhvr>
                                      <p:to>
                                        <p:strVal val="visible"/>
                                      </p:to>
                                    </p:set>
                                    <p:animEffect transition="in" filter="fade">
                                      <p:cBhvr>
                                        <p:cTn id="137" dur="500"/>
                                        <p:tgtEl>
                                          <p:spTgt spid="69"/>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70"/>
                                        </p:tgtEl>
                                        <p:attrNameLst>
                                          <p:attrName>style.visibility</p:attrName>
                                        </p:attrNameLst>
                                      </p:cBhvr>
                                      <p:to>
                                        <p:strVal val="visible"/>
                                      </p:to>
                                    </p:set>
                                    <p:animEffect transition="in" filter="fade">
                                      <p:cBhvr>
                                        <p:cTn id="140" dur="500"/>
                                        <p:tgtEl>
                                          <p:spTgt spid="70"/>
                                        </p:tgtEl>
                                      </p:cBhvr>
                                    </p:animEffect>
                                  </p:childTnLst>
                                </p:cTn>
                              </p:par>
                            </p:childTnLst>
                          </p:cTn>
                        </p:par>
                        <p:par>
                          <p:cTn id="141" fill="hold">
                            <p:stCondLst>
                              <p:cond delay="2000"/>
                            </p:stCondLst>
                            <p:childTnLst>
                              <p:par>
                                <p:cTn id="142" presetID="22" presetClass="entr" presetSubtype="1" fill="hold" nodeType="afterEffect">
                                  <p:stCondLst>
                                    <p:cond delay="0"/>
                                  </p:stCondLst>
                                  <p:childTnLst>
                                    <p:set>
                                      <p:cBhvr>
                                        <p:cTn id="143" dur="1" fill="hold">
                                          <p:stCondLst>
                                            <p:cond delay="0"/>
                                          </p:stCondLst>
                                        </p:cTn>
                                        <p:tgtEl>
                                          <p:spTgt spid="76"/>
                                        </p:tgtEl>
                                        <p:attrNameLst>
                                          <p:attrName>style.visibility</p:attrName>
                                        </p:attrNameLst>
                                      </p:cBhvr>
                                      <p:to>
                                        <p:strVal val="visible"/>
                                      </p:to>
                                    </p:set>
                                    <p:animEffect transition="in" filter="wipe(up)">
                                      <p:cBhvr>
                                        <p:cTn id="144" dur="500"/>
                                        <p:tgtEl>
                                          <p:spTgt spid="76"/>
                                        </p:tgtEl>
                                      </p:cBhvr>
                                    </p:animEffect>
                                  </p:childTnLst>
                                </p:cTn>
                              </p:par>
                              <p:par>
                                <p:cTn id="145" presetID="22" presetClass="entr" presetSubtype="1" fill="hold" nodeType="withEffect">
                                  <p:stCondLst>
                                    <p:cond delay="0"/>
                                  </p:stCondLst>
                                  <p:childTnLst>
                                    <p:set>
                                      <p:cBhvr>
                                        <p:cTn id="146" dur="1" fill="hold">
                                          <p:stCondLst>
                                            <p:cond delay="0"/>
                                          </p:stCondLst>
                                        </p:cTn>
                                        <p:tgtEl>
                                          <p:spTgt spid="78"/>
                                        </p:tgtEl>
                                        <p:attrNameLst>
                                          <p:attrName>style.visibility</p:attrName>
                                        </p:attrNameLst>
                                      </p:cBhvr>
                                      <p:to>
                                        <p:strVal val="visible"/>
                                      </p:to>
                                    </p:set>
                                    <p:animEffect transition="in" filter="wipe(up)">
                                      <p:cBhvr>
                                        <p:cTn id="147" dur="500"/>
                                        <p:tgtEl>
                                          <p:spTgt spid="78"/>
                                        </p:tgtEl>
                                      </p:cBhvr>
                                    </p:animEffect>
                                  </p:childTnLst>
                                </p:cTn>
                              </p:par>
                            </p:childTnLst>
                          </p:cTn>
                        </p:par>
                        <p:par>
                          <p:cTn id="148" fill="hold">
                            <p:stCondLst>
                              <p:cond delay="2500"/>
                            </p:stCondLst>
                            <p:childTnLst>
                              <p:par>
                                <p:cTn id="149" presetID="10" presetClass="entr" presetSubtype="0" fill="hold" grpId="0" nodeType="afterEffect">
                                  <p:stCondLst>
                                    <p:cond delay="0"/>
                                  </p:stCondLst>
                                  <p:childTnLst>
                                    <p:set>
                                      <p:cBhvr>
                                        <p:cTn id="150" dur="1" fill="hold">
                                          <p:stCondLst>
                                            <p:cond delay="0"/>
                                          </p:stCondLst>
                                        </p:cTn>
                                        <p:tgtEl>
                                          <p:spTgt spid="71"/>
                                        </p:tgtEl>
                                        <p:attrNameLst>
                                          <p:attrName>style.visibility</p:attrName>
                                        </p:attrNameLst>
                                      </p:cBhvr>
                                      <p:to>
                                        <p:strVal val="visible"/>
                                      </p:to>
                                    </p:set>
                                    <p:animEffect transition="in" filter="fade">
                                      <p:cBhvr>
                                        <p:cTn id="151" dur="500"/>
                                        <p:tgtEl>
                                          <p:spTgt spid="71"/>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Effect transition="in" filter="fade">
                                      <p:cBhvr>
                                        <p:cTn id="15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149" grpId="0" animBg="1"/>
      <p:bldP spid="86" grpId="0" animBg="1"/>
      <p:bldP spid="87" grpId="0" animBg="1"/>
      <p:bldP spid="88" grpId="0" animBg="1"/>
      <p:bldP spid="96" grpId="0" animBg="1"/>
      <p:bldP spid="106" grpId="0" animBg="1"/>
      <p:bldP spid="49" grpId="0" animBg="1"/>
      <p:bldP spid="50" grpId="0" animBg="1"/>
      <p:bldP spid="58"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102" grpId="0" animBg="1"/>
      <p:bldP spid="8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B25D6-6036-4747-9FC4-0F451085D072}"/>
              </a:ext>
            </a:extLst>
          </p:cNvPr>
          <p:cNvSpPr>
            <a:spLocks noGrp="1"/>
          </p:cNvSpPr>
          <p:nvPr>
            <p:ph type="title"/>
          </p:nvPr>
        </p:nvSpPr>
        <p:spPr/>
        <p:txBody>
          <a:bodyPr/>
          <a:lstStyle/>
          <a:p>
            <a:r>
              <a:rPr lang="en-US" sz="2800" b="1" dirty="0">
                <a:solidFill>
                  <a:srgbClr val="AC1B1F"/>
                </a:solidFill>
              </a:rPr>
              <a:t>Figure 12. </a:t>
            </a:r>
            <a:r>
              <a:rPr lang="en-US" sz="2800" b="1" dirty="0"/>
              <a:t>Antithrombotic Therapy for Prosthetic Valves</a:t>
            </a:r>
          </a:p>
        </p:txBody>
      </p:sp>
      <p:sp>
        <p:nvSpPr>
          <p:cNvPr id="54" name="Rectangle 53" descr="Antithrombotic therapy after prosthetic valve implantation is provided to prevent valve/leaflet thrombosis and reduce the incidence of thromboembolic complications.&#10;The use of any strategy must be balanced against the risk of bleeding. Vitamin K antagonists (VKAs) remain the cornerstone of therapy for patients with mechanical valve prostheses. Oral antithrombin and anti-Xa agents are not approved for use in these patients. The addition of mono- or dual-antiplatelet therapy to VKA treatment for other indications (eg, acute coronary syndrome or percutaneous coronary intervention) must be done with caution. The evidence for the optimal antithrombotic strategy across subgroups of patients who have received a bioprosthetic valve is not robust. Practice patterns around the use of antiplatelet and anticoagulant medications in these patients vary as a function of method of implantation (surgical versus transcatheter), the presence of any independent indication for anticoagulation (eg, AF, venous thromboembolic disease), and local/institutional care pathways (see Section 11.2)&#10;">
            <a:extLst>
              <a:ext uri="{FF2B5EF4-FFF2-40B4-BE49-F238E27FC236}">
                <a16:creationId xmlns:a16="http://schemas.microsoft.com/office/drawing/2014/main" id="{054E494E-B7A4-43F7-B7B6-984C0708078D}"/>
              </a:ext>
              <a:ext uri="{C183D7F6-B498-43B3-948B-1728B52AA6E4}">
                <adec:decorative xmlns:adec="http://schemas.microsoft.com/office/drawing/2017/decorative" val="0"/>
              </a:ext>
            </a:extLst>
          </p:cNvPr>
          <p:cNvSpPr/>
          <p:nvPr/>
        </p:nvSpPr>
        <p:spPr>
          <a:xfrm>
            <a:off x="257175" y="1021424"/>
            <a:ext cx="10114149"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12CF5CB-5644-489D-BEE3-35514F81A4F6}"/>
              </a:ext>
            </a:extLst>
          </p:cNvPr>
          <p:cNvSpPr>
            <a:spLocks noGrp="1"/>
          </p:cNvSpPr>
          <p:nvPr>
            <p:ph type="body" sz="quarter" idx="13"/>
          </p:nvPr>
        </p:nvSpPr>
        <p:spPr>
          <a:xfrm>
            <a:off x="2104099" y="5497778"/>
            <a:ext cx="7962000" cy="271939"/>
          </a:xfrm>
        </p:spPr>
        <p:txBody>
          <a:bodyPr/>
          <a:lstStyle/>
          <a:p>
            <a:pPr marL="0" indent="0" algn="ctr"/>
            <a:r>
              <a:rPr lang="en-US" sz="900" b="0" i="0" u="none" strike="noStrike" baseline="0" dirty="0"/>
              <a:t>*Thromboembolic risk factors include an older-generation valve, AF, previous thromboembolism, hypercoagulable state, and LV systolic dysfunction. †For a mechanical On-X AVR and no thromboembolic risk factors, a goal INR of 1.5–2.0 plus aspirin 75–100 mg daily may be reasonable starting ≥3 months after surgery. </a:t>
            </a:r>
          </a:p>
          <a:p>
            <a:pPr marL="0" indent="0" algn="ctr"/>
            <a:r>
              <a:rPr lang="en-US" sz="900" b="1" dirty="0"/>
              <a:t>Abbreviations:  </a:t>
            </a:r>
            <a:r>
              <a:rPr lang="en-US" sz="900" b="0" i="0" u="none" strike="noStrike" baseline="0" dirty="0"/>
              <a:t>ASA indicates aspirin; AVR, aortic valve replacement; INR, international normalized ratio; MVR, mitral valve replacement; </a:t>
            </a:r>
            <a:br>
              <a:rPr lang="en-US" sz="900" b="0" i="0" u="none" strike="noStrike" baseline="0" dirty="0"/>
            </a:br>
            <a:r>
              <a:rPr lang="en-US" sz="900" b="0" i="0" u="none" strike="noStrike" baseline="0" dirty="0"/>
              <a:t>Rx, medication; TAVI, transcatheter aortic valve implantation; and VKA, vitamin K antagonist</a:t>
            </a:r>
            <a:r>
              <a:rPr lang="en-US" sz="900" dirty="0"/>
              <a:t>. </a:t>
            </a:r>
          </a:p>
        </p:txBody>
      </p:sp>
      <p:cxnSp>
        <p:nvCxnSpPr>
          <p:cNvPr id="136" name="Straight Arrow Connector 135">
            <a:extLst>
              <a:ext uri="{FF2B5EF4-FFF2-40B4-BE49-F238E27FC236}">
                <a16:creationId xmlns:a16="http://schemas.microsoft.com/office/drawing/2014/main" id="{ABEAFC0B-EEA6-4FFF-A095-CA387C705172}"/>
              </a:ext>
              <a:ext uri="{C183D7F6-B498-43B3-948B-1728B52AA6E4}">
                <adec:decorative xmlns:adec="http://schemas.microsoft.com/office/drawing/2017/decorative" val="1"/>
              </a:ext>
            </a:extLst>
          </p:cNvPr>
          <p:cNvCxnSpPr>
            <a:cxnSpLocks/>
          </p:cNvCxnSpPr>
          <p:nvPr/>
        </p:nvCxnSpPr>
        <p:spPr>
          <a:xfrm>
            <a:off x="1285412" y="2899664"/>
            <a:ext cx="0" cy="19467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80BA8233-9D92-4DA8-8591-47C43A29FD85}"/>
              </a:ext>
              <a:ext uri="{C183D7F6-B498-43B3-948B-1728B52AA6E4}">
                <adec:decorative xmlns:adec="http://schemas.microsoft.com/office/drawing/2017/decorative" val="1"/>
              </a:ext>
            </a:extLst>
          </p:cNvPr>
          <p:cNvGrpSpPr/>
          <p:nvPr/>
        </p:nvGrpSpPr>
        <p:grpSpPr>
          <a:xfrm flipV="1">
            <a:off x="3092434" y="2624229"/>
            <a:ext cx="1713504" cy="2224798"/>
            <a:chOff x="4723158" y="5135182"/>
            <a:chExt cx="1713504" cy="2913213"/>
          </a:xfrm>
        </p:grpSpPr>
        <p:cxnSp>
          <p:nvCxnSpPr>
            <p:cNvPr id="133" name="Straight Arrow Connector 132">
              <a:extLst>
                <a:ext uri="{FF2B5EF4-FFF2-40B4-BE49-F238E27FC236}">
                  <a16:creationId xmlns:a16="http://schemas.microsoft.com/office/drawing/2014/main" id="{64C27826-AC0E-4A5D-8B13-141FED3E804F}"/>
                </a:ext>
              </a:extLst>
            </p:cNvPr>
            <p:cNvCxnSpPr>
              <a:cxnSpLocks/>
            </p:cNvCxnSpPr>
            <p:nvPr/>
          </p:nvCxnSpPr>
          <p:spPr>
            <a:xfrm>
              <a:off x="5566488" y="5135182"/>
              <a:ext cx="0" cy="300079"/>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Rectangle 2">
              <a:extLst>
                <a:ext uri="{FF2B5EF4-FFF2-40B4-BE49-F238E27FC236}">
                  <a16:creationId xmlns:a16="http://schemas.microsoft.com/office/drawing/2014/main" id="{3CB1CEB1-7031-4F02-AF04-F911877A0E01}"/>
                </a:ext>
              </a:extLst>
            </p:cNvPr>
            <p:cNvSpPr/>
            <p:nvPr/>
          </p:nvSpPr>
          <p:spPr>
            <a:xfrm>
              <a:off x="4723158" y="5423170"/>
              <a:ext cx="841756" cy="247555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5" name="Rectangle 2">
              <a:extLst>
                <a:ext uri="{FF2B5EF4-FFF2-40B4-BE49-F238E27FC236}">
                  <a16:creationId xmlns:a16="http://schemas.microsoft.com/office/drawing/2014/main" id="{C2B9CBBB-2A31-4F21-A911-5EF6485CD802}"/>
                </a:ext>
              </a:extLst>
            </p:cNvPr>
            <p:cNvSpPr/>
            <p:nvPr/>
          </p:nvSpPr>
          <p:spPr>
            <a:xfrm flipH="1">
              <a:off x="5551062" y="5423170"/>
              <a:ext cx="885600" cy="262522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128" name="Straight Arrow Connector 127">
            <a:extLst>
              <a:ext uri="{FF2B5EF4-FFF2-40B4-BE49-F238E27FC236}">
                <a16:creationId xmlns:a16="http://schemas.microsoft.com/office/drawing/2014/main" id="{6236E87D-1D91-4A8A-9DDC-300ADE8C5F51}"/>
              </a:ext>
              <a:ext uri="{C183D7F6-B498-43B3-948B-1728B52AA6E4}">
                <adec:decorative xmlns:adec="http://schemas.microsoft.com/office/drawing/2017/decorative" val="1"/>
              </a:ext>
            </a:extLst>
          </p:cNvPr>
          <p:cNvCxnSpPr>
            <a:cxnSpLocks/>
            <a:endCxn id="111" idx="0"/>
          </p:cNvCxnSpPr>
          <p:nvPr/>
        </p:nvCxnSpPr>
        <p:spPr>
          <a:xfrm flipH="1">
            <a:off x="10582621" y="3153098"/>
            <a:ext cx="3194" cy="78297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6FA2DB2A-E768-451E-94D2-F5B3489F810B}"/>
              </a:ext>
              <a:ext uri="{C183D7F6-B498-43B3-948B-1728B52AA6E4}">
                <adec:decorative xmlns:adec="http://schemas.microsoft.com/office/drawing/2017/decorative" val="1"/>
              </a:ext>
            </a:extLst>
          </p:cNvPr>
          <p:cNvCxnSpPr>
            <a:cxnSpLocks/>
          </p:cNvCxnSpPr>
          <p:nvPr/>
        </p:nvCxnSpPr>
        <p:spPr>
          <a:xfrm>
            <a:off x="6822731" y="3153098"/>
            <a:ext cx="0" cy="102093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17862860-FFC5-4726-9297-4DCA6D66A683}"/>
              </a:ext>
              <a:ext uri="{C183D7F6-B498-43B3-948B-1728B52AA6E4}">
                <adec:decorative xmlns:adec="http://schemas.microsoft.com/office/drawing/2017/decorative" val="1"/>
              </a:ext>
            </a:extLst>
          </p:cNvPr>
          <p:cNvCxnSpPr>
            <a:cxnSpLocks/>
          </p:cNvCxnSpPr>
          <p:nvPr/>
        </p:nvCxnSpPr>
        <p:spPr>
          <a:xfrm>
            <a:off x="8722415" y="3153098"/>
            <a:ext cx="0" cy="102093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84002FA-41B0-4F36-96B4-6FEBB9DC356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32</a:t>
            </a:fld>
            <a:endParaRPr lang="en-US" sz="900" dirty="0"/>
          </a:p>
        </p:txBody>
      </p:sp>
      <p:sp>
        <p:nvSpPr>
          <p:cNvPr id="57" name="TextBox 56">
            <a:extLst>
              <a:ext uri="{FF2B5EF4-FFF2-40B4-BE49-F238E27FC236}">
                <a16:creationId xmlns:a16="http://schemas.microsoft.com/office/drawing/2014/main" id="{DE1481C4-4842-4E12-B2D4-4E89421D74F0}"/>
              </a:ext>
              <a:ext uri="{C183D7F6-B498-43B3-948B-1728B52AA6E4}">
                <adec:decorative xmlns:adec="http://schemas.microsoft.com/office/drawing/2017/decorative" val="1"/>
              </a:ext>
            </a:extLst>
          </p:cNvPr>
          <p:cNvSpPr txBox="1"/>
          <p:nvPr/>
        </p:nvSpPr>
        <p:spPr>
          <a:xfrm>
            <a:off x="1638560" y="1194453"/>
            <a:ext cx="2918135" cy="30131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Mechanical Valve</a:t>
            </a:r>
          </a:p>
        </p:txBody>
      </p:sp>
      <p:sp>
        <p:nvSpPr>
          <p:cNvPr id="77" name="TextBox 76">
            <a:extLst>
              <a:ext uri="{FF2B5EF4-FFF2-40B4-BE49-F238E27FC236}">
                <a16:creationId xmlns:a16="http://schemas.microsoft.com/office/drawing/2014/main" id="{6D6C1898-E34C-4F7D-BD14-BB087EC631FC}"/>
              </a:ext>
              <a:ext uri="{C183D7F6-B498-43B3-948B-1728B52AA6E4}">
                <adec:decorative xmlns:adec="http://schemas.microsoft.com/office/drawing/2017/decorative" val="1"/>
              </a:ext>
            </a:extLst>
          </p:cNvPr>
          <p:cNvSpPr txBox="1"/>
          <p:nvPr/>
        </p:nvSpPr>
        <p:spPr>
          <a:xfrm>
            <a:off x="1638559" y="1781800"/>
            <a:ext cx="2918135" cy="2585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VKA anticoagulation (1)</a:t>
            </a:r>
          </a:p>
        </p:txBody>
      </p:sp>
      <p:sp>
        <p:nvSpPr>
          <p:cNvPr id="83" name="TextBox 82">
            <a:extLst>
              <a:ext uri="{FF2B5EF4-FFF2-40B4-BE49-F238E27FC236}">
                <a16:creationId xmlns:a16="http://schemas.microsoft.com/office/drawing/2014/main" id="{3A901012-D8EC-4AB4-B7EA-4C5FB0012F30}"/>
              </a:ext>
              <a:ext uri="{C183D7F6-B498-43B3-948B-1728B52AA6E4}">
                <adec:decorative xmlns:adec="http://schemas.microsoft.com/office/drawing/2017/decorative" val="1"/>
              </a:ext>
            </a:extLst>
          </p:cNvPr>
          <p:cNvSpPr txBox="1"/>
          <p:nvPr/>
        </p:nvSpPr>
        <p:spPr>
          <a:xfrm>
            <a:off x="2351243" y="2378355"/>
            <a:ext cx="1492763" cy="53294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dirty="0"/>
              <a:t>Mechanical AVR</a:t>
            </a:r>
          </a:p>
          <a:p>
            <a:r>
              <a:rPr lang="en-US" sz="1200" dirty="0"/>
              <a:t>with other risk</a:t>
            </a:r>
          </a:p>
          <a:p>
            <a:r>
              <a:rPr lang="en-US" sz="1200" dirty="0"/>
              <a:t>factors</a:t>
            </a:r>
          </a:p>
        </p:txBody>
      </p:sp>
      <p:sp>
        <p:nvSpPr>
          <p:cNvPr id="89" name="TextBox 88">
            <a:extLst>
              <a:ext uri="{FF2B5EF4-FFF2-40B4-BE49-F238E27FC236}">
                <a16:creationId xmlns:a16="http://schemas.microsoft.com/office/drawing/2014/main" id="{91D8858E-5CEF-40B5-8449-D9ED6FD504D7}"/>
              </a:ext>
              <a:ext uri="{C183D7F6-B498-43B3-948B-1728B52AA6E4}">
                <adec:decorative xmlns:adec="http://schemas.microsoft.com/office/drawing/2017/decorative" val="1"/>
              </a:ext>
            </a:extLst>
          </p:cNvPr>
          <p:cNvSpPr txBox="1"/>
          <p:nvPr/>
        </p:nvSpPr>
        <p:spPr>
          <a:xfrm>
            <a:off x="537643" y="2380209"/>
            <a:ext cx="1492763" cy="532948"/>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dirty="0"/>
              <a:t>Mechanical </a:t>
            </a:r>
            <a:br>
              <a:rPr lang="en-US" sz="1200" dirty="0"/>
            </a:br>
            <a:r>
              <a:rPr lang="en-US" sz="1200" dirty="0"/>
              <a:t>AVR with no other risk factors</a:t>
            </a:r>
          </a:p>
        </p:txBody>
      </p:sp>
      <p:sp>
        <p:nvSpPr>
          <p:cNvPr id="90" name="TextBox 89">
            <a:extLst>
              <a:ext uri="{FF2B5EF4-FFF2-40B4-BE49-F238E27FC236}">
                <a16:creationId xmlns:a16="http://schemas.microsoft.com/office/drawing/2014/main" id="{A441C215-9B20-41F0-AEEA-E848D40F3DF0}"/>
              </a:ext>
              <a:ext uri="{C183D7F6-B498-43B3-948B-1728B52AA6E4}">
                <adec:decorative xmlns:adec="http://schemas.microsoft.com/office/drawing/2017/decorative" val="1"/>
              </a:ext>
            </a:extLst>
          </p:cNvPr>
          <p:cNvSpPr txBox="1"/>
          <p:nvPr/>
        </p:nvSpPr>
        <p:spPr>
          <a:xfrm>
            <a:off x="4116278" y="2381751"/>
            <a:ext cx="1301226" cy="529885"/>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dirty="0"/>
              <a:t>Mechanical </a:t>
            </a:r>
            <a:br>
              <a:rPr lang="en-US" sz="1200" dirty="0"/>
            </a:br>
            <a:r>
              <a:rPr lang="en-US" sz="1200" dirty="0"/>
              <a:t>mitral valve</a:t>
            </a:r>
          </a:p>
        </p:txBody>
      </p:sp>
      <p:sp>
        <p:nvSpPr>
          <p:cNvPr id="91" name="TextBox 90">
            <a:extLst>
              <a:ext uri="{FF2B5EF4-FFF2-40B4-BE49-F238E27FC236}">
                <a16:creationId xmlns:a16="http://schemas.microsoft.com/office/drawing/2014/main" id="{02476327-929A-4E61-96A6-2E91776ABB06}"/>
              </a:ext>
              <a:ext uri="{C183D7F6-B498-43B3-948B-1728B52AA6E4}">
                <adec:decorative xmlns:adec="http://schemas.microsoft.com/office/drawing/2017/decorative" val="1"/>
              </a:ext>
            </a:extLst>
          </p:cNvPr>
          <p:cNvSpPr txBox="1"/>
          <p:nvPr/>
        </p:nvSpPr>
        <p:spPr>
          <a:xfrm>
            <a:off x="537643" y="3085633"/>
            <a:ext cx="1492763" cy="231034"/>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INR goal 2.5</a:t>
            </a:r>
            <a:r>
              <a:rPr lang="en-US" baseline="30000" dirty="0">
                <a:solidFill>
                  <a:schemeClr val="tx1"/>
                </a:solidFill>
              </a:rPr>
              <a:t>† </a:t>
            </a:r>
            <a:r>
              <a:rPr lang="en-US" dirty="0">
                <a:solidFill>
                  <a:schemeClr val="tx1"/>
                </a:solidFill>
              </a:rPr>
              <a:t>(1)</a:t>
            </a:r>
          </a:p>
        </p:txBody>
      </p:sp>
      <p:sp>
        <p:nvSpPr>
          <p:cNvPr id="92" name="TextBox 91">
            <a:extLst>
              <a:ext uri="{FF2B5EF4-FFF2-40B4-BE49-F238E27FC236}">
                <a16:creationId xmlns:a16="http://schemas.microsoft.com/office/drawing/2014/main" id="{E00E7DB1-D2D9-47D7-BBEB-0A8E862C5F0E}"/>
              </a:ext>
              <a:ext uri="{C183D7F6-B498-43B3-948B-1728B52AA6E4}">
                <adec:decorative xmlns:adec="http://schemas.microsoft.com/office/drawing/2017/decorative" val="1"/>
              </a:ext>
            </a:extLst>
          </p:cNvPr>
          <p:cNvSpPr txBox="1"/>
          <p:nvPr/>
        </p:nvSpPr>
        <p:spPr>
          <a:xfrm>
            <a:off x="2328442" y="3082201"/>
            <a:ext cx="3080769" cy="234465"/>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INR goal 3.0 (1)</a:t>
            </a:r>
          </a:p>
        </p:txBody>
      </p:sp>
      <p:sp>
        <p:nvSpPr>
          <p:cNvPr id="94" name="TextBox 93">
            <a:extLst>
              <a:ext uri="{FF2B5EF4-FFF2-40B4-BE49-F238E27FC236}">
                <a16:creationId xmlns:a16="http://schemas.microsoft.com/office/drawing/2014/main" id="{F16F8963-6F49-42D4-8C7C-85CACB015CF2}"/>
              </a:ext>
              <a:ext uri="{C183D7F6-B498-43B3-948B-1728B52AA6E4}">
                <adec:decorative xmlns:adec="http://schemas.microsoft.com/office/drawing/2017/decorative" val="1"/>
              </a:ext>
            </a:extLst>
          </p:cNvPr>
          <p:cNvSpPr txBox="1"/>
          <p:nvPr/>
        </p:nvSpPr>
        <p:spPr>
          <a:xfrm>
            <a:off x="905525" y="3482445"/>
            <a:ext cx="4439955" cy="258532"/>
          </a:xfrm>
          <a:prstGeom prst="rect">
            <a:avLst/>
          </a:prstGeom>
          <a:solidFill>
            <a:schemeClr val="accent2"/>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If antiplatelet Rx Indicated, add ASA 75-100mg (2b)</a:t>
            </a:r>
          </a:p>
        </p:txBody>
      </p:sp>
      <p:sp>
        <p:nvSpPr>
          <p:cNvPr id="98" name="TextBox 97">
            <a:extLst>
              <a:ext uri="{FF2B5EF4-FFF2-40B4-BE49-F238E27FC236}">
                <a16:creationId xmlns:a16="http://schemas.microsoft.com/office/drawing/2014/main" id="{742FCF19-D680-4EED-87E9-F724F7491A89}"/>
              </a:ext>
              <a:ext uri="{C183D7F6-B498-43B3-948B-1728B52AA6E4}">
                <adec:decorative xmlns:adec="http://schemas.microsoft.com/office/drawing/2017/decorative" val="1"/>
              </a:ext>
            </a:extLst>
          </p:cNvPr>
          <p:cNvSpPr txBox="1"/>
          <p:nvPr/>
        </p:nvSpPr>
        <p:spPr>
          <a:xfrm>
            <a:off x="554681" y="4846452"/>
            <a:ext cx="1475725" cy="4247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No bridging </a:t>
            </a:r>
          </a:p>
          <a:p>
            <a:r>
              <a:rPr lang="en-US" dirty="0">
                <a:solidFill>
                  <a:schemeClr val="tx1"/>
                </a:solidFill>
              </a:rPr>
              <a:t>needed </a:t>
            </a:r>
            <a:r>
              <a:rPr lang="en-US" baseline="30000" dirty="0">
                <a:solidFill>
                  <a:schemeClr val="tx1"/>
                </a:solidFill>
              </a:rPr>
              <a:t>†</a:t>
            </a:r>
            <a:r>
              <a:rPr lang="en-US" dirty="0">
                <a:solidFill>
                  <a:schemeClr val="tx1"/>
                </a:solidFill>
              </a:rPr>
              <a:t> (1)</a:t>
            </a:r>
          </a:p>
        </p:txBody>
      </p:sp>
      <p:sp>
        <p:nvSpPr>
          <p:cNvPr id="99" name="TextBox 98">
            <a:extLst>
              <a:ext uri="{FF2B5EF4-FFF2-40B4-BE49-F238E27FC236}">
                <a16:creationId xmlns:a16="http://schemas.microsoft.com/office/drawing/2014/main" id="{7523A875-A0B1-4B15-BD55-F47A367BAD71}"/>
              </a:ext>
              <a:ext uri="{C183D7F6-B498-43B3-948B-1728B52AA6E4}">
                <adec:decorative xmlns:adec="http://schemas.microsoft.com/office/drawing/2017/decorative" val="1"/>
              </a:ext>
            </a:extLst>
          </p:cNvPr>
          <p:cNvSpPr txBox="1"/>
          <p:nvPr/>
        </p:nvSpPr>
        <p:spPr>
          <a:xfrm>
            <a:off x="2379562" y="4846453"/>
            <a:ext cx="3052450" cy="424731"/>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Bridging anticoagulation during time when INR is subtherapeutic (2a)</a:t>
            </a:r>
          </a:p>
        </p:txBody>
      </p:sp>
      <p:sp>
        <p:nvSpPr>
          <p:cNvPr id="100" name="TextBox 99">
            <a:extLst>
              <a:ext uri="{FF2B5EF4-FFF2-40B4-BE49-F238E27FC236}">
                <a16:creationId xmlns:a16="http://schemas.microsoft.com/office/drawing/2014/main" id="{DE38572B-B291-4F81-8ACC-97B9EF157EF1}"/>
              </a:ext>
              <a:ext uri="{C183D7F6-B498-43B3-948B-1728B52AA6E4}">
                <adec:decorative xmlns:adec="http://schemas.microsoft.com/office/drawing/2017/decorative" val="1"/>
              </a:ext>
            </a:extLst>
          </p:cNvPr>
          <p:cNvSpPr txBox="1"/>
          <p:nvPr/>
        </p:nvSpPr>
        <p:spPr>
          <a:xfrm>
            <a:off x="905525" y="4044767"/>
            <a:ext cx="4439954" cy="4247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hangingPunct="0">
              <a:lnSpc>
                <a:spcPct val="90000"/>
              </a:lnSpc>
              <a:defRPr sz="1200" b="0">
                <a:solidFill>
                  <a:srgbClr val="292929"/>
                </a:solidFill>
                <a:latin typeface="Lub Dub Condensed" panose="020B0506030403020204" pitchFamily="34" charset="0"/>
              </a:defRPr>
            </a:lvl1pPr>
          </a:lstStyle>
          <a:p>
            <a:pPr algn="ctr"/>
            <a:r>
              <a:rPr lang="en-US" dirty="0"/>
              <a:t>If VKA therapy interrupted for noncardiac procedures,</a:t>
            </a:r>
          </a:p>
          <a:p>
            <a:pPr algn="ctr"/>
            <a:r>
              <a:rPr lang="en-US" dirty="0"/>
              <a:t>minimize time subtherapeutic INR</a:t>
            </a:r>
          </a:p>
        </p:txBody>
      </p:sp>
      <p:sp>
        <p:nvSpPr>
          <p:cNvPr id="101" name="TextBox 100">
            <a:extLst>
              <a:ext uri="{FF2B5EF4-FFF2-40B4-BE49-F238E27FC236}">
                <a16:creationId xmlns:a16="http://schemas.microsoft.com/office/drawing/2014/main" id="{F6A92EDC-94C9-40F5-BCFC-388810F60699}"/>
              </a:ext>
              <a:ext uri="{C183D7F6-B498-43B3-948B-1728B52AA6E4}">
                <adec:decorative xmlns:adec="http://schemas.microsoft.com/office/drawing/2017/decorative" val="1"/>
              </a:ext>
            </a:extLst>
          </p:cNvPr>
          <p:cNvSpPr txBox="1"/>
          <p:nvPr/>
        </p:nvSpPr>
        <p:spPr>
          <a:xfrm>
            <a:off x="7535840" y="1191715"/>
            <a:ext cx="2423736" cy="306786"/>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Bioprosthetic Valve</a:t>
            </a:r>
          </a:p>
        </p:txBody>
      </p:sp>
      <p:sp>
        <p:nvSpPr>
          <p:cNvPr id="103" name="TextBox 102">
            <a:extLst>
              <a:ext uri="{FF2B5EF4-FFF2-40B4-BE49-F238E27FC236}">
                <a16:creationId xmlns:a16="http://schemas.microsoft.com/office/drawing/2014/main" id="{53C49960-FA1A-43E0-B081-1C069CC3AA10}"/>
              </a:ext>
              <a:ext uri="{C183D7F6-B498-43B3-948B-1728B52AA6E4}">
                <adec:decorative xmlns:adec="http://schemas.microsoft.com/office/drawing/2017/decorative" val="1"/>
              </a:ext>
            </a:extLst>
          </p:cNvPr>
          <p:cNvSpPr txBox="1"/>
          <p:nvPr/>
        </p:nvSpPr>
        <p:spPr>
          <a:xfrm>
            <a:off x="6704591" y="1977635"/>
            <a:ext cx="1662498" cy="404116"/>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dirty="0"/>
              <a:t>Surgical bioprosthetic </a:t>
            </a:r>
          </a:p>
          <a:p>
            <a:r>
              <a:rPr lang="en-US" sz="1200" dirty="0"/>
              <a:t>AVR or MVR</a:t>
            </a:r>
          </a:p>
        </p:txBody>
      </p:sp>
      <p:sp>
        <p:nvSpPr>
          <p:cNvPr id="104" name="TextBox 103">
            <a:extLst>
              <a:ext uri="{FF2B5EF4-FFF2-40B4-BE49-F238E27FC236}">
                <a16:creationId xmlns:a16="http://schemas.microsoft.com/office/drawing/2014/main" id="{0C02E960-7949-4478-82BB-804973F3EE9B}"/>
              </a:ext>
              <a:ext uri="{C183D7F6-B498-43B3-948B-1728B52AA6E4}">
                <adec:decorative xmlns:adec="http://schemas.microsoft.com/office/drawing/2017/decorative" val="1"/>
              </a:ext>
            </a:extLst>
          </p:cNvPr>
          <p:cNvSpPr txBox="1"/>
          <p:nvPr/>
        </p:nvSpPr>
        <p:spPr>
          <a:xfrm>
            <a:off x="9197937" y="1977113"/>
            <a:ext cx="1384683" cy="404116"/>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350">
                <a:solidFill>
                  <a:schemeClr val="bg1"/>
                </a:solidFill>
                <a:latin typeface="Lub Dub Bold" panose="020B0803030403020204" pitchFamily="34" charset="0"/>
                <a:cs typeface="Lato"/>
              </a:defRPr>
            </a:lvl1pPr>
          </a:lstStyle>
          <a:p>
            <a:r>
              <a:rPr lang="en-US" sz="1200" dirty="0"/>
              <a:t>TAVI</a:t>
            </a:r>
          </a:p>
        </p:txBody>
      </p:sp>
      <p:sp>
        <p:nvSpPr>
          <p:cNvPr id="105" name="TextBox 104">
            <a:extLst>
              <a:ext uri="{FF2B5EF4-FFF2-40B4-BE49-F238E27FC236}">
                <a16:creationId xmlns:a16="http://schemas.microsoft.com/office/drawing/2014/main" id="{FFCD1481-AD30-4F47-A8C0-D95252DC37AE}"/>
              </a:ext>
              <a:ext uri="{C183D7F6-B498-43B3-948B-1728B52AA6E4}">
                <adec:decorative xmlns:adec="http://schemas.microsoft.com/office/drawing/2017/decorative" val="1"/>
              </a:ext>
            </a:extLst>
          </p:cNvPr>
          <p:cNvSpPr txBox="1"/>
          <p:nvPr/>
        </p:nvSpPr>
        <p:spPr>
          <a:xfrm>
            <a:off x="6102918" y="2894566"/>
            <a:ext cx="1492763" cy="2585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Initial 3-6 month</a:t>
            </a:r>
          </a:p>
        </p:txBody>
      </p:sp>
      <p:sp>
        <p:nvSpPr>
          <p:cNvPr id="107" name="TextBox 106">
            <a:extLst>
              <a:ext uri="{FF2B5EF4-FFF2-40B4-BE49-F238E27FC236}">
                <a16:creationId xmlns:a16="http://schemas.microsoft.com/office/drawing/2014/main" id="{A02CDBEC-39AD-449B-A305-292D4891B3C4}"/>
              </a:ext>
              <a:ext uri="{C183D7F6-B498-43B3-948B-1728B52AA6E4}">
                <adec:decorative xmlns:adec="http://schemas.microsoft.com/office/drawing/2017/decorative" val="1"/>
              </a:ext>
            </a:extLst>
          </p:cNvPr>
          <p:cNvSpPr txBox="1"/>
          <p:nvPr/>
        </p:nvSpPr>
        <p:spPr>
          <a:xfrm>
            <a:off x="7983155" y="2894566"/>
            <a:ext cx="1492763" cy="2585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Lifelong</a:t>
            </a:r>
          </a:p>
        </p:txBody>
      </p:sp>
      <p:sp>
        <p:nvSpPr>
          <p:cNvPr id="108" name="TextBox 107">
            <a:extLst>
              <a:ext uri="{FF2B5EF4-FFF2-40B4-BE49-F238E27FC236}">
                <a16:creationId xmlns:a16="http://schemas.microsoft.com/office/drawing/2014/main" id="{9D963685-4A3D-488A-9009-393893545910}"/>
              </a:ext>
              <a:ext uri="{C183D7F6-B498-43B3-948B-1728B52AA6E4}">
                <adec:decorative xmlns:adec="http://schemas.microsoft.com/office/drawing/2017/decorative" val="1"/>
              </a:ext>
            </a:extLst>
          </p:cNvPr>
          <p:cNvSpPr txBox="1"/>
          <p:nvPr/>
        </p:nvSpPr>
        <p:spPr>
          <a:xfrm>
            <a:off x="9836238" y="2894566"/>
            <a:ext cx="1492763" cy="2585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Initial 3-6 month</a:t>
            </a:r>
          </a:p>
        </p:txBody>
      </p:sp>
      <p:sp>
        <p:nvSpPr>
          <p:cNvPr id="109" name="TextBox 108">
            <a:extLst>
              <a:ext uri="{FF2B5EF4-FFF2-40B4-BE49-F238E27FC236}">
                <a16:creationId xmlns:a16="http://schemas.microsoft.com/office/drawing/2014/main" id="{9BD46FEE-628B-4F95-973E-DB068C3E1470}"/>
              </a:ext>
              <a:ext uri="{C183D7F6-B498-43B3-948B-1728B52AA6E4}">
                <adec:decorative xmlns:adec="http://schemas.microsoft.com/office/drawing/2017/decorative" val="1"/>
              </a:ext>
            </a:extLst>
          </p:cNvPr>
          <p:cNvSpPr txBox="1"/>
          <p:nvPr/>
        </p:nvSpPr>
        <p:spPr>
          <a:xfrm>
            <a:off x="6011100" y="4174033"/>
            <a:ext cx="1676400" cy="590931"/>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VKA anticoagulation</a:t>
            </a:r>
          </a:p>
          <a:p>
            <a:r>
              <a:rPr lang="en-US" dirty="0"/>
              <a:t>INR goal 2.5 (2a)</a:t>
            </a:r>
          </a:p>
        </p:txBody>
      </p:sp>
      <p:sp>
        <p:nvSpPr>
          <p:cNvPr id="110" name="TextBox 109">
            <a:extLst>
              <a:ext uri="{FF2B5EF4-FFF2-40B4-BE49-F238E27FC236}">
                <a16:creationId xmlns:a16="http://schemas.microsoft.com/office/drawing/2014/main" id="{043E4010-0E43-45CF-B849-E9370A22B5D9}"/>
              </a:ext>
              <a:ext uri="{C183D7F6-B498-43B3-948B-1728B52AA6E4}">
                <adec:decorative xmlns:adec="http://schemas.microsoft.com/office/drawing/2017/decorative" val="1"/>
              </a:ext>
            </a:extLst>
          </p:cNvPr>
          <p:cNvSpPr txBox="1"/>
          <p:nvPr/>
        </p:nvSpPr>
        <p:spPr>
          <a:xfrm>
            <a:off x="7891337" y="4175245"/>
            <a:ext cx="1676400" cy="590931"/>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ASA 75-100mg Daily (2a)</a:t>
            </a:r>
          </a:p>
        </p:txBody>
      </p:sp>
      <p:sp>
        <p:nvSpPr>
          <p:cNvPr id="111" name="TextBox 110">
            <a:extLst>
              <a:ext uri="{FF2B5EF4-FFF2-40B4-BE49-F238E27FC236}">
                <a16:creationId xmlns:a16="http://schemas.microsoft.com/office/drawing/2014/main" id="{318FCFA8-13AF-4D2D-8CB5-C1B04B2F7E08}"/>
              </a:ext>
              <a:ext uri="{C183D7F6-B498-43B3-948B-1728B52AA6E4}">
                <adec:decorative xmlns:adec="http://schemas.microsoft.com/office/drawing/2017/decorative" val="1"/>
              </a:ext>
            </a:extLst>
          </p:cNvPr>
          <p:cNvSpPr txBox="1"/>
          <p:nvPr/>
        </p:nvSpPr>
        <p:spPr>
          <a:xfrm>
            <a:off x="9739983" y="3936076"/>
            <a:ext cx="1685275" cy="590931"/>
          </a:xfrm>
          <a:prstGeom prst="rect">
            <a:avLst/>
          </a:prstGeom>
          <a:solidFill>
            <a:schemeClr val="accent2"/>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ASA 75-100mg daily</a:t>
            </a:r>
          </a:p>
          <a:p>
            <a:r>
              <a:rPr lang="en-US" dirty="0"/>
              <a:t>PLUS clopidogrel </a:t>
            </a:r>
            <a:br>
              <a:rPr lang="en-US" dirty="0"/>
            </a:br>
            <a:r>
              <a:rPr lang="en-US" dirty="0"/>
              <a:t>75 mg  (2b)</a:t>
            </a:r>
          </a:p>
        </p:txBody>
      </p:sp>
      <p:sp>
        <p:nvSpPr>
          <p:cNvPr id="112" name="TextBox 111">
            <a:extLst>
              <a:ext uri="{FF2B5EF4-FFF2-40B4-BE49-F238E27FC236}">
                <a16:creationId xmlns:a16="http://schemas.microsoft.com/office/drawing/2014/main" id="{9AFADF84-14E0-42CD-8D1D-FE6BAF941697}"/>
              </a:ext>
              <a:ext uri="{C183D7F6-B498-43B3-948B-1728B52AA6E4}">
                <adec:decorative xmlns:adec="http://schemas.microsoft.com/office/drawing/2017/decorative" val="1"/>
              </a:ext>
            </a:extLst>
          </p:cNvPr>
          <p:cNvSpPr txBox="1"/>
          <p:nvPr/>
        </p:nvSpPr>
        <p:spPr>
          <a:xfrm>
            <a:off x="9739983" y="4672362"/>
            <a:ext cx="1685275" cy="590931"/>
          </a:xfrm>
          <a:prstGeom prst="rect">
            <a:avLst/>
          </a:prstGeom>
          <a:solidFill>
            <a:schemeClr val="accent2"/>
          </a:solidFill>
          <a:ln w="25400">
            <a:noFill/>
          </a:ln>
        </p:spPr>
        <p:txBody>
          <a:bodyPr spcFirstLastPara="0" lIns="0" tIns="0" rIns="0" bIns="0" anchor="ctr"/>
          <a:lstStyle>
            <a:defPPr>
              <a:defRPr lang="en-US"/>
            </a:defPPr>
            <a:lvl1pPr algn="ctr" hangingPunct="0">
              <a:lnSpc>
                <a:spcPct val="90000"/>
              </a:lnSpc>
              <a:defRPr sz="1200">
                <a:solidFill>
                  <a:schemeClr val="tx1"/>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VKA anticoagulation</a:t>
            </a:r>
          </a:p>
          <a:p>
            <a:r>
              <a:rPr lang="en-US" dirty="0"/>
              <a:t>INR goal 2.5 (2b)</a:t>
            </a:r>
          </a:p>
        </p:txBody>
      </p:sp>
      <p:sp>
        <p:nvSpPr>
          <p:cNvPr id="113" name="TextBox 112">
            <a:extLst>
              <a:ext uri="{FF2B5EF4-FFF2-40B4-BE49-F238E27FC236}">
                <a16:creationId xmlns:a16="http://schemas.microsoft.com/office/drawing/2014/main" id="{C214599E-379F-46E8-9574-C8C08FDC63DB}"/>
              </a:ext>
              <a:ext uri="{C183D7F6-B498-43B3-948B-1728B52AA6E4}">
                <adec:decorative xmlns:adec="http://schemas.microsoft.com/office/drawing/2017/decorative" val="1"/>
              </a:ext>
            </a:extLst>
          </p:cNvPr>
          <p:cNvSpPr txBox="1"/>
          <p:nvPr/>
        </p:nvSpPr>
        <p:spPr>
          <a:xfrm>
            <a:off x="9836238" y="3389256"/>
            <a:ext cx="1492763" cy="2585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Low risk of bleeding</a:t>
            </a:r>
          </a:p>
        </p:txBody>
      </p:sp>
      <p:sp>
        <p:nvSpPr>
          <p:cNvPr id="114" name="Rectangle Container">
            <a:extLst>
              <a:ext uri="{FF2B5EF4-FFF2-40B4-BE49-F238E27FC236}">
                <a16:creationId xmlns:a16="http://schemas.microsoft.com/office/drawing/2014/main" id="{F3E8A12B-0427-4955-93F9-4CCE5FCDF4F0}"/>
              </a:ext>
              <a:ext uri="{C183D7F6-B498-43B3-948B-1728B52AA6E4}">
                <adec:decorative xmlns:adec="http://schemas.microsoft.com/office/drawing/2017/decorative" val="1"/>
              </a:ext>
            </a:extLst>
          </p:cNvPr>
          <p:cNvSpPr/>
          <p:nvPr/>
        </p:nvSpPr>
        <p:spPr>
          <a:xfrm>
            <a:off x="10396875" y="4492195"/>
            <a:ext cx="371490" cy="24556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OR</a:t>
            </a:r>
          </a:p>
        </p:txBody>
      </p:sp>
      <p:cxnSp>
        <p:nvCxnSpPr>
          <p:cNvPr id="116" name="Straight Arrow Connector 115">
            <a:extLst>
              <a:ext uri="{FF2B5EF4-FFF2-40B4-BE49-F238E27FC236}">
                <a16:creationId xmlns:a16="http://schemas.microsoft.com/office/drawing/2014/main" id="{96A0C28A-B411-4F4E-A0C2-8B8923204C5A}"/>
              </a:ext>
              <a:ext uri="{C183D7F6-B498-43B3-948B-1728B52AA6E4}">
                <adec:decorative xmlns:adec="http://schemas.microsoft.com/office/drawing/2017/decorative" val="1"/>
              </a:ext>
            </a:extLst>
          </p:cNvPr>
          <p:cNvCxnSpPr>
            <a:cxnSpLocks/>
            <a:endCxn id="77" idx="0"/>
          </p:cNvCxnSpPr>
          <p:nvPr/>
        </p:nvCxnSpPr>
        <p:spPr>
          <a:xfrm>
            <a:off x="3097627" y="1487242"/>
            <a:ext cx="0" cy="2945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43F0B2A-35F4-48CB-8C56-D06F80A9771D}"/>
              </a:ext>
              <a:ext uri="{C183D7F6-B498-43B3-948B-1728B52AA6E4}">
                <adec:decorative xmlns:adec="http://schemas.microsoft.com/office/drawing/2017/decorative" val="1"/>
              </a:ext>
            </a:extLst>
          </p:cNvPr>
          <p:cNvGrpSpPr/>
          <p:nvPr/>
        </p:nvGrpSpPr>
        <p:grpSpPr>
          <a:xfrm>
            <a:off x="7535840" y="1493326"/>
            <a:ext cx="1209881" cy="479501"/>
            <a:chOff x="7535840" y="1493326"/>
            <a:chExt cx="1209881" cy="479501"/>
          </a:xfrm>
        </p:grpSpPr>
        <p:cxnSp>
          <p:nvCxnSpPr>
            <p:cNvPr id="117" name="Straight Arrow Connector 116">
              <a:extLst>
                <a:ext uri="{FF2B5EF4-FFF2-40B4-BE49-F238E27FC236}">
                  <a16:creationId xmlns:a16="http://schemas.microsoft.com/office/drawing/2014/main" id="{F0465FD1-4271-4C32-9559-1DE116DA2EFA}"/>
                </a:ext>
              </a:extLst>
            </p:cNvPr>
            <p:cNvCxnSpPr>
              <a:cxnSpLocks/>
            </p:cNvCxnSpPr>
            <p:nvPr/>
          </p:nvCxnSpPr>
          <p:spPr>
            <a:xfrm flipH="1">
              <a:off x="8744147" y="1493326"/>
              <a:ext cx="1574" cy="23176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8" name="Rectangle 2">
              <a:extLst>
                <a:ext uri="{FF2B5EF4-FFF2-40B4-BE49-F238E27FC236}">
                  <a16:creationId xmlns:a16="http://schemas.microsoft.com/office/drawing/2014/main" id="{0E6CF5CA-2727-4424-9942-B39C0D0103F4}"/>
                </a:ext>
              </a:extLst>
            </p:cNvPr>
            <p:cNvSpPr/>
            <p:nvPr/>
          </p:nvSpPr>
          <p:spPr>
            <a:xfrm>
              <a:off x="7535840" y="1706241"/>
              <a:ext cx="1208307" cy="26658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19" name="Rectangle 2">
            <a:extLst>
              <a:ext uri="{FF2B5EF4-FFF2-40B4-BE49-F238E27FC236}">
                <a16:creationId xmlns:a16="http://schemas.microsoft.com/office/drawing/2014/main" id="{C96762D1-D0E6-45E4-9D3E-DBC58AAB811D}"/>
              </a:ext>
              <a:ext uri="{C183D7F6-B498-43B3-948B-1728B52AA6E4}">
                <adec:decorative xmlns:adec="http://schemas.microsoft.com/office/drawing/2017/decorative" val="1"/>
              </a:ext>
            </a:extLst>
          </p:cNvPr>
          <p:cNvSpPr/>
          <p:nvPr/>
        </p:nvSpPr>
        <p:spPr>
          <a:xfrm flipH="1">
            <a:off x="8744146" y="1706864"/>
            <a:ext cx="1140135" cy="28342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E0D00318-41EB-4BB0-B6B4-3E9F3E362D37}"/>
              </a:ext>
              <a:ext uri="{C183D7F6-B498-43B3-948B-1728B52AA6E4}">
                <adec:decorative xmlns:adec="http://schemas.microsoft.com/office/drawing/2017/decorative" val="1"/>
              </a:ext>
            </a:extLst>
          </p:cNvPr>
          <p:cNvGrpSpPr/>
          <p:nvPr/>
        </p:nvGrpSpPr>
        <p:grpSpPr>
          <a:xfrm>
            <a:off x="6822731" y="2402698"/>
            <a:ext cx="714684" cy="479501"/>
            <a:chOff x="6822731" y="2402698"/>
            <a:chExt cx="714684" cy="479501"/>
          </a:xfrm>
        </p:grpSpPr>
        <p:cxnSp>
          <p:nvCxnSpPr>
            <p:cNvPr id="120" name="Straight Arrow Connector 119">
              <a:extLst>
                <a:ext uri="{FF2B5EF4-FFF2-40B4-BE49-F238E27FC236}">
                  <a16:creationId xmlns:a16="http://schemas.microsoft.com/office/drawing/2014/main" id="{950E1DF8-E1D7-490C-A63E-D6FA43FE3007}"/>
                </a:ext>
              </a:extLst>
            </p:cNvPr>
            <p:cNvCxnSpPr>
              <a:cxnSpLocks/>
            </p:cNvCxnSpPr>
            <p:nvPr/>
          </p:nvCxnSpPr>
          <p:spPr>
            <a:xfrm flipH="1">
              <a:off x="7535841" y="2402698"/>
              <a:ext cx="1574" cy="23176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1" name="Rectangle 2">
              <a:extLst>
                <a:ext uri="{FF2B5EF4-FFF2-40B4-BE49-F238E27FC236}">
                  <a16:creationId xmlns:a16="http://schemas.microsoft.com/office/drawing/2014/main" id="{319137E9-4B9C-4C83-94E5-258A26FCDE31}"/>
                </a:ext>
              </a:extLst>
            </p:cNvPr>
            <p:cNvSpPr/>
            <p:nvPr/>
          </p:nvSpPr>
          <p:spPr>
            <a:xfrm>
              <a:off x="6822731" y="2615613"/>
              <a:ext cx="713110" cy="26658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22" name="Rectangle 2">
            <a:extLst>
              <a:ext uri="{FF2B5EF4-FFF2-40B4-BE49-F238E27FC236}">
                <a16:creationId xmlns:a16="http://schemas.microsoft.com/office/drawing/2014/main" id="{2C249942-07BC-40B9-A0C7-B8AE129EA1E4}"/>
              </a:ext>
              <a:ext uri="{C183D7F6-B498-43B3-948B-1728B52AA6E4}">
                <adec:decorative xmlns:adec="http://schemas.microsoft.com/office/drawing/2017/decorative" val="1"/>
              </a:ext>
            </a:extLst>
          </p:cNvPr>
          <p:cNvSpPr/>
          <p:nvPr/>
        </p:nvSpPr>
        <p:spPr>
          <a:xfrm flipH="1">
            <a:off x="7521989" y="2616236"/>
            <a:ext cx="885600" cy="28342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C4C79176-4890-42E1-9257-CE2334040F26}"/>
              </a:ext>
              <a:ext uri="{C183D7F6-B498-43B3-948B-1728B52AA6E4}">
                <adec:decorative xmlns:adec="http://schemas.microsoft.com/office/drawing/2017/decorative" val="1"/>
              </a:ext>
            </a:extLst>
          </p:cNvPr>
          <p:cNvGrpSpPr/>
          <p:nvPr/>
        </p:nvGrpSpPr>
        <p:grpSpPr>
          <a:xfrm>
            <a:off x="8987001" y="2398122"/>
            <a:ext cx="897280" cy="479501"/>
            <a:chOff x="8987001" y="2398122"/>
            <a:chExt cx="897280" cy="479501"/>
          </a:xfrm>
        </p:grpSpPr>
        <p:cxnSp>
          <p:nvCxnSpPr>
            <p:cNvPr id="125" name="Straight Arrow Connector 124">
              <a:extLst>
                <a:ext uri="{FF2B5EF4-FFF2-40B4-BE49-F238E27FC236}">
                  <a16:creationId xmlns:a16="http://schemas.microsoft.com/office/drawing/2014/main" id="{ECA3A0CD-A5DC-460A-8878-3A4804BC4F3A}"/>
                </a:ext>
              </a:extLst>
            </p:cNvPr>
            <p:cNvCxnSpPr>
              <a:cxnSpLocks/>
            </p:cNvCxnSpPr>
            <p:nvPr/>
          </p:nvCxnSpPr>
          <p:spPr>
            <a:xfrm flipH="1">
              <a:off x="9882707" y="2398122"/>
              <a:ext cx="1574" cy="23176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6" name="Rectangle 2">
              <a:extLst>
                <a:ext uri="{FF2B5EF4-FFF2-40B4-BE49-F238E27FC236}">
                  <a16:creationId xmlns:a16="http://schemas.microsoft.com/office/drawing/2014/main" id="{AD49E0D7-1A59-4770-B353-7C6F0FCF743E}"/>
                </a:ext>
              </a:extLst>
            </p:cNvPr>
            <p:cNvSpPr/>
            <p:nvPr/>
          </p:nvSpPr>
          <p:spPr>
            <a:xfrm>
              <a:off x="8987001" y="2611037"/>
              <a:ext cx="895705" cy="26658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27" name="Rectangle 2">
            <a:extLst>
              <a:ext uri="{FF2B5EF4-FFF2-40B4-BE49-F238E27FC236}">
                <a16:creationId xmlns:a16="http://schemas.microsoft.com/office/drawing/2014/main" id="{551826C2-2263-4E8B-B639-135E79C0098F}"/>
              </a:ext>
              <a:ext uri="{C183D7F6-B498-43B3-948B-1728B52AA6E4}">
                <adec:decorative xmlns:adec="http://schemas.microsoft.com/office/drawing/2017/decorative" val="1"/>
              </a:ext>
            </a:extLst>
          </p:cNvPr>
          <p:cNvSpPr/>
          <p:nvPr/>
        </p:nvSpPr>
        <p:spPr>
          <a:xfrm flipH="1">
            <a:off x="9863392" y="2611660"/>
            <a:ext cx="719228" cy="28342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9B80D1ED-4B63-4DD8-A311-271A91589A29}"/>
              </a:ext>
              <a:ext uri="{C183D7F6-B498-43B3-948B-1728B52AA6E4}">
                <adec:decorative xmlns:adec="http://schemas.microsoft.com/office/drawing/2017/decorative" val="1"/>
              </a:ext>
            </a:extLst>
          </p:cNvPr>
          <p:cNvGrpSpPr/>
          <p:nvPr/>
        </p:nvGrpSpPr>
        <p:grpSpPr>
          <a:xfrm>
            <a:off x="1285412" y="2013994"/>
            <a:ext cx="3532800" cy="362975"/>
            <a:chOff x="1285412" y="2013994"/>
            <a:chExt cx="3532800" cy="362975"/>
          </a:xfrm>
        </p:grpSpPr>
        <p:cxnSp>
          <p:nvCxnSpPr>
            <p:cNvPr id="129" name="Straight Arrow Connector 128">
              <a:extLst>
                <a:ext uri="{FF2B5EF4-FFF2-40B4-BE49-F238E27FC236}">
                  <a16:creationId xmlns:a16="http://schemas.microsoft.com/office/drawing/2014/main" id="{19326C8F-4C49-498F-A7D2-FD5A0151E176}"/>
                </a:ext>
              </a:extLst>
            </p:cNvPr>
            <p:cNvCxnSpPr>
              <a:cxnSpLocks/>
            </p:cNvCxnSpPr>
            <p:nvPr/>
          </p:nvCxnSpPr>
          <p:spPr>
            <a:xfrm flipH="1">
              <a:off x="3100102" y="2013994"/>
              <a:ext cx="0" cy="18288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0" name="Rectangle 2">
              <a:extLst>
                <a:ext uri="{FF2B5EF4-FFF2-40B4-BE49-F238E27FC236}">
                  <a16:creationId xmlns:a16="http://schemas.microsoft.com/office/drawing/2014/main" id="{6DDEB191-7200-4641-993D-40CF900DE6A5}"/>
                </a:ext>
              </a:extLst>
            </p:cNvPr>
            <p:cNvSpPr/>
            <p:nvPr/>
          </p:nvSpPr>
          <p:spPr>
            <a:xfrm>
              <a:off x="1285412" y="2181597"/>
              <a:ext cx="1830244" cy="18317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1" name="Rectangle 2">
              <a:extLst>
                <a:ext uri="{FF2B5EF4-FFF2-40B4-BE49-F238E27FC236}">
                  <a16:creationId xmlns:a16="http://schemas.microsoft.com/office/drawing/2014/main" id="{BB90D8D8-97D9-44A5-855C-D63653747268}"/>
                </a:ext>
              </a:extLst>
            </p:cNvPr>
            <p:cNvSpPr/>
            <p:nvPr/>
          </p:nvSpPr>
          <p:spPr>
            <a:xfrm flipH="1">
              <a:off x="3100101" y="2182221"/>
              <a:ext cx="1718111" cy="19474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37" name="Straight Arrow Connector 136">
              <a:extLst>
                <a:ext uri="{FF2B5EF4-FFF2-40B4-BE49-F238E27FC236}">
                  <a16:creationId xmlns:a16="http://schemas.microsoft.com/office/drawing/2014/main" id="{0014E610-5223-4170-8F1C-37AC59506309}"/>
                </a:ext>
              </a:extLst>
            </p:cNvPr>
            <p:cNvCxnSpPr>
              <a:cxnSpLocks/>
            </p:cNvCxnSpPr>
            <p:nvPr/>
          </p:nvCxnSpPr>
          <p:spPr>
            <a:xfrm>
              <a:off x="3097627" y="2196874"/>
              <a:ext cx="0" cy="17224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460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wipe(up)">
                                      <p:cBhvr>
                                        <p:cTn id="11" dur="500"/>
                                        <p:tgtEl>
                                          <p:spTgt spid="1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500"/>
                                        <p:tgtEl>
                                          <p:spTgt spid="8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fade">
                                      <p:cBhvr>
                                        <p:cTn id="29" dur="500"/>
                                        <p:tgtEl>
                                          <p:spTgt spid="90"/>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2750"/>
                                        <p:tgtEl>
                                          <p:spTgt spid="14"/>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500"/>
                                        <p:tgtEl>
                                          <p:spTgt spid="91"/>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500"/>
                                        <p:tgtEl>
                                          <p:spTgt spid="92"/>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500"/>
                                        <p:tgtEl>
                                          <p:spTgt spid="94"/>
                                        </p:tgtEl>
                                      </p:cBhvr>
                                    </p:animEffect>
                                  </p:childTnLst>
                                </p:cTn>
                              </p:par>
                              <p:par>
                                <p:cTn id="43" presetID="10" presetClass="entr" presetSubtype="0" fill="hold" grpId="0" nodeType="withEffect">
                                  <p:stCondLst>
                                    <p:cond delay="175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22" presetClass="entr" presetSubtype="1" fill="hold" nodeType="withEffect">
                                  <p:stCondLst>
                                    <p:cond delay="0"/>
                                  </p:stCondLst>
                                  <p:childTnLst>
                                    <p:set>
                                      <p:cBhvr>
                                        <p:cTn id="47" dur="1" fill="hold">
                                          <p:stCondLst>
                                            <p:cond delay="0"/>
                                          </p:stCondLst>
                                        </p:cTn>
                                        <p:tgtEl>
                                          <p:spTgt spid="136"/>
                                        </p:tgtEl>
                                        <p:attrNameLst>
                                          <p:attrName>style.visibility</p:attrName>
                                        </p:attrNameLst>
                                      </p:cBhvr>
                                      <p:to>
                                        <p:strVal val="visible"/>
                                      </p:to>
                                    </p:set>
                                    <p:animEffect transition="in" filter="wipe(up)">
                                      <p:cBhvr>
                                        <p:cTn id="48" dur="2750"/>
                                        <p:tgtEl>
                                          <p:spTgt spid="136"/>
                                        </p:tgtEl>
                                      </p:cBhvr>
                                    </p:animEffect>
                                  </p:childTnLst>
                                </p:cTn>
                              </p:par>
                            </p:childTnLst>
                          </p:cTn>
                        </p:par>
                        <p:par>
                          <p:cTn id="49" fill="hold">
                            <p:stCondLst>
                              <p:cond delay="5250"/>
                            </p:stCondLst>
                            <p:childTnLst>
                              <p:par>
                                <p:cTn id="50" presetID="10" presetClass="entr" presetSubtype="0" fill="hold" grpId="0" nodeType="after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fade">
                                      <p:cBhvr>
                                        <p:cTn id="52" dur="500"/>
                                        <p:tgtEl>
                                          <p:spTgt spid="9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500"/>
                                        <p:tgtEl>
                                          <p:spTgt spid="101"/>
                                        </p:tgtEl>
                                      </p:cBhvr>
                                    </p:animEffect>
                                  </p:childTnLst>
                                </p:cTn>
                              </p:par>
                            </p:childTnLst>
                          </p:cTn>
                        </p:par>
                        <p:par>
                          <p:cTn id="61" fill="hold">
                            <p:stCondLst>
                              <p:cond delay="500"/>
                            </p:stCondLst>
                            <p:childTnLst>
                              <p:par>
                                <p:cTn id="62" presetID="22" presetClass="entr" presetSubtype="2" fill="hold"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right)">
                                      <p:cBhvr>
                                        <p:cTn id="64" dur="500"/>
                                        <p:tgtEl>
                                          <p:spTgt spid="8"/>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103"/>
                                        </p:tgtEl>
                                        <p:attrNameLst>
                                          <p:attrName>style.visibility</p:attrName>
                                        </p:attrNameLst>
                                      </p:cBhvr>
                                      <p:to>
                                        <p:strVal val="visible"/>
                                      </p:to>
                                    </p:set>
                                    <p:animEffect transition="in" filter="fade">
                                      <p:cBhvr>
                                        <p:cTn id="68" dur="500"/>
                                        <p:tgtEl>
                                          <p:spTgt spid="103"/>
                                        </p:tgtEl>
                                      </p:cBhvr>
                                    </p:animEffect>
                                  </p:childTnLst>
                                </p:cTn>
                              </p:par>
                            </p:childTnLst>
                          </p:cTn>
                        </p:par>
                        <p:par>
                          <p:cTn id="69" fill="hold">
                            <p:stCondLst>
                              <p:cond delay="1500"/>
                            </p:stCondLst>
                            <p:childTnLst>
                              <p:par>
                                <p:cTn id="70" presetID="22" presetClass="entr" presetSubtype="8"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Effect transition="in" filter="wipe(left)">
                                      <p:cBhvr>
                                        <p:cTn id="72" dur="500"/>
                                        <p:tgtEl>
                                          <p:spTgt spid="119"/>
                                        </p:tgtEl>
                                      </p:cBhvr>
                                    </p:animEffect>
                                  </p:childTnLst>
                                </p:cTn>
                              </p:par>
                            </p:childTnLst>
                          </p:cTn>
                        </p:par>
                        <p:par>
                          <p:cTn id="73" fill="hold">
                            <p:stCondLst>
                              <p:cond delay="2000"/>
                            </p:stCondLst>
                            <p:childTnLst>
                              <p:par>
                                <p:cTn id="74" presetID="10" presetClass="entr" presetSubtype="0" fill="hold" grpId="0" nodeType="afterEffect">
                                  <p:stCondLst>
                                    <p:cond delay="0"/>
                                  </p:stCondLst>
                                  <p:childTnLst>
                                    <p:set>
                                      <p:cBhvr>
                                        <p:cTn id="75" dur="1" fill="hold">
                                          <p:stCondLst>
                                            <p:cond delay="0"/>
                                          </p:stCondLst>
                                        </p:cTn>
                                        <p:tgtEl>
                                          <p:spTgt spid="104"/>
                                        </p:tgtEl>
                                        <p:attrNameLst>
                                          <p:attrName>style.visibility</p:attrName>
                                        </p:attrNameLst>
                                      </p:cBhvr>
                                      <p:to>
                                        <p:strVal val="visible"/>
                                      </p:to>
                                    </p:set>
                                    <p:animEffect transition="in" filter="fade">
                                      <p:cBhvr>
                                        <p:cTn id="76" dur="500"/>
                                        <p:tgtEl>
                                          <p:spTgt spid="104"/>
                                        </p:tgtEl>
                                      </p:cBhvr>
                                    </p:animEffect>
                                  </p:childTnLst>
                                </p:cTn>
                              </p:par>
                            </p:childTnLst>
                          </p:cTn>
                        </p:par>
                        <p:par>
                          <p:cTn id="77" fill="hold">
                            <p:stCondLst>
                              <p:cond delay="2500"/>
                            </p:stCondLst>
                            <p:childTnLst>
                              <p:par>
                                <p:cTn id="78" presetID="22" presetClass="entr" presetSubtype="2" fill="hold" nodeType="after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wipe(right)">
                                      <p:cBhvr>
                                        <p:cTn id="80" dur="500"/>
                                        <p:tgtEl>
                                          <p:spTgt spid="9"/>
                                        </p:tgtEl>
                                      </p:cBhvr>
                                    </p:animEffect>
                                  </p:childTnLst>
                                </p:cTn>
                              </p:par>
                            </p:childTnLst>
                          </p:cTn>
                        </p:par>
                        <p:par>
                          <p:cTn id="81" fill="hold">
                            <p:stCondLst>
                              <p:cond delay="3000"/>
                            </p:stCondLst>
                            <p:childTnLst>
                              <p:par>
                                <p:cTn id="82" presetID="10" presetClass="entr" presetSubtype="0" fill="hold" grpId="0" nodeType="afterEffect">
                                  <p:stCondLst>
                                    <p:cond delay="0"/>
                                  </p:stCondLst>
                                  <p:childTnLst>
                                    <p:set>
                                      <p:cBhvr>
                                        <p:cTn id="83" dur="1" fill="hold">
                                          <p:stCondLst>
                                            <p:cond delay="0"/>
                                          </p:stCondLst>
                                        </p:cTn>
                                        <p:tgtEl>
                                          <p:spTgt spid="105"/>
                                        </p:tgtEl>
                                        <p:attrNameLst>
                                          <p:attrName>style.visibility</p:attrName>
                                        </p:attrNameLst>
                                      </p:cBhvr>
                                      <p:to>
                                        <p:strVal val="visible"/>
                                      </p:to>
                                    </p:set>
                                    <p:animEffect transition="in" filter="fade">
                                      <p:cBhvr>
                                        <p:cTn id="84" dur="500"/>
                                        <p:tgtEl>
                                          <p:spTgt spid="105"/>
                                        </p:tgtEl>
                                      </p:cBhvr>
                                    </p:animEffect>
                                  </p:childTnLst>
                                </p:cTn>
                              </p:par>
                            </p:childTnLst>
                          </p:cTn>
                        </p:par>
                        <p:par>
                          <p:cTn id="85" fill="hold">
                            <p:stCondLst>
                              <p:cond delay="3500"/>
                            </p:stCondLst>
                            <p:childTnLst>
                              <p:par>
                                <p:cTn id="86" presetID="22" presetClass="entr" presetSubtype="1" fill="hold" nodeType="afterEffect">
                                  <p:stCondLst>
                                    <p:cond delay="0"/>
                                  </p:stCondLst>
                                  <p:childTnLst>
                                    <p:set>
                                      <p:cBhvr>
                                        <p:cTn id="87" dur="1" fill="hold">
                                          <p:stCondLst>
                                            <p:cond delay="0"/>
                                          </p:stCondLst>
                                        </p:cTn>
                                        <p:tgtEl>
                                          <p:spTgt spid="123"/>
                                        </p:tgtEl>
                                        <p:attrNameLst>
                                          <p:attrName>style.visibility</p:attrName>
                                        </p:attrNameLst>
                                      </p:cBhvr>
                                      <p:to>
                                        <p:strVal val="visible"/>
                                      </p:to>
                                    </p:set>
                                    <p:animEffect transition="in" filter="wipe(up)">
                                      <p:cBhvr>
                                        <p:cTn id="88" dur="500"/>
                                        <p:tgtEl>
                                          <p:spTgt spid="123"/>
                                        </p:tgtEl>
                                      </p:cBhvr>
                                    </p:animEffect>
                                  </p:childTnLst>
                                </p:cTn>
                              </p:par>
                            </p:childTnLst>
                          </p:cTn>
                        </p:par>
                        <p:par>
                          <p:cTn id="89" fill="hold">
                            <p:stCondLst>
                              <p:cond delay="4000"/>
                            </p:stCondLst>
                            <p:childTnLst>
                              <p:par>
                                <p:cTn id="90" presetID="10" presetClass="entr" presetSubtype="0" fill="hold" grpId="0" nodeType="afterEffect">
                                  <p:stCondLst>
                                    <p:cond delay="0"/>
                                  </p:stCondLst>
                                  <p:childTnLst>
                                    <p:set>
                                      <p:cBhvr>
                                        <p:cTn id="91" dur="1" fill="hold">
                                          <p:stCondLst>
                                            <p:cond delay="0"/>
                                          </p:stCondLst>
                                        </p:cTn>
                                        <p:tgtEl>
                                          <p:spTgt spid="109"/>
                                        </p:tgtEl>
                                        <p:attrNameLst>
                                          <p:attrName>style.visibility</p:attrName>
                                        </p:attrNameLst>
                                      </p:cBhvr>
                                      <p:to>
                                        <p:strVal val="visible"/>
                                      </p:to>
                                    </p:set>
                                    <p:animEffect transition="in" filter="fade">
                                      <p:cBhvr>
                                        <p:cTn id="92" dur="500"/>
                                        <p:tgtEl>
                                          <p:spTgt spid="10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22"/>
                                        </p:tgtEl>
                                        <p:attrNameLst>
                                          <p:attrName>style.visibility</p:attrName>
                                        </p:attrNameLst>
                                      </p:cBhvr>
                                      <p:to>
                                        <p:strVal val="visible"/>
                                      </p:to>
                                    </p:set>
                                    <p:animEffect transition="in" filter="wipe(left)">
                                      <p:cBhvr>
                                        <p:cTn id="97" dur="500"/>
                                        <p:tgtEl>
                                          <p:spTgt spid="122"/>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107"/>
                                        </p:tgtEl>
                                        <p:attrNameLst>
                                          <p:attrName>style.visibility</p:attrName>
                                        </p:attrNameLst>
                                      </p:cBhvr>
                                      <p:to>
                                        <p:strVal val="visible"/>
                                      </p:to>
                                    </p:set>
                                    <p:animEffect transition="in" filter="fade">
                                      <p:cBhvr>
                                        <p:cTn id="101" dur="500"/>
                                        <p:tgtEl>
                                          <p:spTgt spid="107"/>
                                        </p:tgtEl>
                                      </p:cBhvr>
                                    </p:animEffect>
                                  </p:childTnLst>
                                </p:cTn>
                              </p:par>
                            </p:childTnLst>
                          </p:cTn>
                        </p:par>
                        <p:par>
                          <p:cTn id="102" fill="hold">
                            <p:stCondLst>
                              <p:cond delay="1000"/>
                            </p:stCondLst>
                            <p:childTnLst>
                              <p:par>
                                <p:cTn id="103" presetID="22" presetClass="entr" presetSubtype="1" fill="hold" nodeType="afterEffect">
                                  <p:stCondLst>
                                    <p:cond delay="0"/>
                                  </p:stCondLst>
                                  <p:childTnLst>
                                    <p:set>
                                      <p:cBhvr>
                                        <p:cTn id="104" dur="1" fill="hold">
                                          <p:stCondLst>
                                            <p:cond delay="0"/>
                                          </p:stCondLst>
                                        </p:cTn>
                                        <p:tgtEl>
                                          <p:spTgt spid="124"/>
                                        </p:tgtEl>
                                        <p:attrNameLst>
                                          <p:attrName>style.visibility</p:attrName>
                                        </p:attrNameLst>
                                      </p:cBhvr>
                                      <p:to>
                                        <p:strVal val="visible"/>
                                      </p:to>
                                    </p:set>
                                    <p:animEffect transition="in" filter="wipe(up)">
                                      <p:cBhvr>
                                        <p:cTn id="105" dur="500"/>
                                        <p:tgtEl>
                                          <p:spTgt spid="124"/>
                                        </p:tgtEl>
                                      </p:cBhvr>
                                    </p:animEffect>
                                  </p:childTnLst>
                                </p:cTn>
                              </p:par>
                            </p:childTnLst>
                          </p:cTn>
                        </p:par>
                        <p:par>
                          <p:cTn id="106" fill="hold">
                            <p:stCondLst>
                              <p:cond delay="1500"/>
                            </p:stCondLst>
                            <p:childTnLst>
                              <p:par>
                                <p:cTn id="107" presetID="10" presetClass="entr" presetSubtype="0" fill="hold" grpId="0" nodeType="afterEffect">
                                  <p:stCondLst>
                                    <p:cond delay="0"/>
                                  </p:stCondLst>
                                  <p:childTnLst>
                                    <p:set>
                                      <p:cBhvr>
                                        <p:cTn id="108" dur="1" fill="hold">
                                          <p:stCondLst>
                                            <p:cond delay="0"/>
                                          </p:stCondLst>
                                        </p:cTn>
                                        <p:tgtEl>
                                          <p:spTgt spid="110"/>
                                        </p:tgtEl>
                                        <p:attrNameLst>
                                          <p:attrName>style.visibility</p:attrName>
                                        </p:attrNameLst>
                                      </p:cBhvr>
                                      <p:to>
                                        <p:strVal val="visible"/>
                                      </p:to>
                                    </p:set>
                                    <p:animEffect transition="in" filter="fade">
                                      <p:cBhvr>
                                        <p:cTn id="109" dur="500"/>
                                        <p:tgtEl>
                                          <p:spTgt spid="110"/>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2" fill="hold" nodeType="click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right)">
                                      <p:cBhvr>
                                        <p:cTn id="114" dur="500"/>
                                        <p:tgtEl>
                                          <p:spTgt spid="10"/>
                                        </p:tgtEl>
                                      </p:cBhvr>
                                    </p:animEffect>
                                  </p:childTnLst>
                                </p:cTn>
                              </p:par>
                            </p:childTnLst>
                          </p:cTn>
                        </p:par>
                        <p:par>
                          <p:cTn id="115" fill="hold">
                            <p:stCondLst>
                              <p:cond delay="500"/>
                            </p:stCondLst>
                            <p:childTnLst>
                              <p:par>
                                <p:cTn id="116" presetID="22" presetClass="entr" presetSubtype="8" fill="hold" grpId="0" nodeType="afterEffect">
                                  <p:stCondLst>
                                    <p:cond delay="0"/>
                                  </p:stCondLst>
                                  <p:childTnLst>
                                    <p:set>
                                      <p:cBhvr>
                                        <p:cTn id="117" dur="1" fill="hold">
                                          <p:stCondLst>
                                            <p:cond delay="0"/>
                                          </p:stCondLst>
                                        </p:cTn>
                                        <p:tgtEl>
                                          <p:spTgt spid="127"/>
                                        </p:tgtEl>
                                        <p:attrNameLst>
                                          <p:attrName>style.visibility</p:attrName>
                                        </p:attrNameLst>
                                      </p:cBhvr>
                                      <p:to>
                                        <p:strVal val="visible"/>
                                      </p:to>
                                    </p:set>
                                    <p:animEffect transition="in" filter="wipe(left)">
                                      <p:cBhvr>
                                        <p:cTn id="118" dur="500"/>
                                        <p:tgtEl>
                                          <p:spTgt spid="127"/>
                                        </p:tgtEl>
                                      </p:cBhvr>
                                    </p:animEffect>
                                  </p:childTnLst>
                                </p:cTn>
                              </p:par>
                            </p:childTnLst>
                          </p:cTn>
                        </p:par>
                        <p:par>
                          <p:cTn id="119" fill="hold">
                            <p:stCondLst>
                              <p:cond delay="1000"/>
                            </p:stCondLst>
                            <p:childTnLst>
                              <p:par>
                                <p:cTn id="120" presetID="10" presetClass="entr" presetSubtype="0" fill="hold" grpId="0" nodeType="afterEffect">
                                  <p:stCondLst>
                                    <p:cond delay="0"/>
                                  </p:stCondLst>
                                  <p:childTnLst>
                                    <p:set>
                                      <p:cBhvr>
                                        <p:cTn id="121" dur="1" fill="hold">
                                          <p:stCondLst>
                                            <p:cond delay="0"/>
                                          </p:stCondLst>
                                        </p:cTn>
                                        <p:tgtEl>
                                          <p:spTgt spid="108"/>
                                        </p:tgtEl>
                                        <p:attrNameLst>
                                          <p:attrName>style.visibility</p:attrName>
                                        </p:attrNameLst>
                                      </p:cBhvr>
                                      <p:to>
                                        <p:strVal val="visible"/>
                                      </p:to>
                                    </p:set>
                                    <p:animEffect transition="in" filter="fade">
                                      <p:cBhvr>
                                        <p:cTn id="122" dur="500"/>
                                        <p:tgtEl>
                                          <p:spTgt spid="108"/>
                                        </p:tgtEl>
                                      </p:cBhvr>
                                    </p:animEffect>
                                  </p:childTnLst>
                                </p:cTn>
                              </p:par>
                            </p:childTnLst>
                          </p:cTn>
                        </p:par>
                        <p:par>
                          <p:cTn id="123" fill="hold">
                            <p:stCondLst>
                              <p:cond delay="1500"/>
                            </p:stCondLst>
                            <p:childTnLst>
                              <p:par>
                                <p:cTn id="124" presetID="22" presetClass="entr" presetSubtype="1" fill="hold" nodeType="afterEffect">
                                  <p:stCondLst>
                                    <p:cond delay="0"/>
                                  </p:stCondLst>
                                  <p:childTnLst>
                                    <p:set>
                                      <p:cBhvr>
                                        <p:cTn id="125" dur="1" fill="hold">
                                          <p:stCondLst>
                                            <p:cond delay="0"/>
                                          </p:stCondLst>
                                        </p:cTn>
                                        <p:tgtEl>
                                          <p:spTgt spid="128"/>
                                        </p:tgtEl>
                                        <p:attrNameLst>
                                          <p:attrName>style.visibility</p:attrName>
                                        </p:attrNameLst>
                                      </p:cBhvr>
                                      <p:to>
                                        <p:strVal val="visible"/>
                                      </p:to>
                                    </p:set>
                                    <p:animEffect transition="in" filter="wipe(up)">
                                      <p:cBhvr>
                                        <p:cTn id="126" dur="1000"/>
                                        <p:tgtEl>
                                          <p:spTgt spid="128"/>
                                        </p:tgtEl>
                                      </p:cBhvr>
                                    </p:animEffect>
                                  </p:childTnLst>
                                </p:cTn>
                              </p:par>
                              <p:par>
                                <p:cTn id="127" presetID="10" presetClass="entr" presetSubtype="0" fill="hold" grpId="0" nodeType="withEffect">
                                  <p:stCondLst>
                                    <p:cond delay="250"/>
                                  </p:stCondLst>
                                  <p:childTnLst>
                                    <p:set>
                                      <p:cBhvr>
                                        <p:cTn id="128" dur="1" fill="hold">
                                          <p:stCondLst>
                                            <p:cond delay="0"/>
                                          </p:stCondLst>
                                        </p:cTn>
                                        <p:tgtEl>
                                          <p:spTgt spid="113"/>
                                        </p:tgtEl>
                                        <p:attrNameLst>
                                          <p:attrName>style.visibility</p:attrName>
                                        </p:attrNameLst>
                                      </p:cBhvr>
                                      <p:to>
                                        <p:strVal val="visible"/>
                                      </p:to>
                                    </p:set>
                                    <p:animEffect transition="in" filter="fade">
                                      <p:cBhvr>
                                        <p:cTn id="129" dur="500"/>
                                        <p:tgtEl>
                                          <p:spTgt spid="113"/>
                                        </p:tgtEl>
                                      </p:cBhvr>
                                    </p:animEffect>
                                  </p:childTnLst>
                                </p:cTn>
                              </p:par>
                            </p:childTnLst>
                          </p:cTn>
                        </p:par>
                        <p:par>
                          <p:cTn id="130" fill="hold">
                            <p:stCondLst>
                              <p:cond delay="2500"/>
                            </p:stCondLst>
                            <p:childTnLst>
                              <p:par>
                                <p:cTn id="131" presetID="10" presetClass="entr" presetSubtype="0" fill="hold" grpId="0" nodeType="afterEffect">
                                  <p:stCondLst>
                                    <p:cond delay="0"/>
                                  </p:stCondLst>
                                  <p:childTnLst>
                                    <p:set>
                                      <p:cBhvr>
                                        <p:cTn id="132" dur="1" fill="hold">
                                          <p:stCondLst>
                                            <p:cond delay="0"/>
                                          </p:stCondLst>
                                        </p:cTn>
                                        <p:tgtEl>
                                          <p:spTgt spid="111"/>
                                        </p:tgtEl>
                                        <p:attrNameLst>
                                          <p:attrName>style.visibility</p:attrName>
                                        </p:attrNameLst>
                                      </p:cBhvr>
                                      <p:to>
                                        <p:strVal val="visible"/>
                                      </p:to>
                                    </p:set>
                                    <p:animEffect transition="in" filter="fade">
                                      <p:cBhvr>
                                        <p:cTn id="133" dur="500"/>
                                        <p:tgtEl>
                                          <p:spTgt spid="11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14"/>
                                        </p:tgtEl>
                                        <p:attrNameLst>
                                          <p:attrName>style.visibility</p:attrName>
                                        </p:attrNameLst>
                                      </p:cBhvr>
                                      <p:to>
                                        <p:strVal val="visible"/>
                                      </p:to>
                                    </p:set>
                                    <p:animEffect transition="in" filter="fade">
                                      <p:cBhvr>
                                        <p:cTn id="136" dur="500"/>
                                        <p:tgtEl>
                                          <p:spTgt spid="114"/>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12"/>
                                        </p:tgtEl>
                                        <p:attrNameLst>
                                          <p:attrName>style.visibility</p:attrName>
                                        </p:attrNameLst>
                                      </p:cBhvr>
                                      <p:to>
                                        <p:strVal val="visible"/>
                                      </p:to>
                                    </p:set>
                                    <p:animEffect transition="in" filter="fade">
                                      <p:cBhvr>
                                        <p:cTn id="139"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77" grpId="0" animBg="1"/>
      <p:bldP spid="83" grpId="0" animBg="1"/>
      <p:bldP spid="89" grpId="0" animBg="1"/>
      <p:bldP spid="90" grpId="0" animBg="1"/>
      <p:bldP spid="91" grpId="0" animBg="1"/>
      <p:bldP spid="92" grpId="0" animBg="1"/>
      <p:bldP spid="94" grpId="0" animBg="1"/>
      <p:bldP spid="98" grpId="0" animBg="1"/>
      <p:bldP spid="99" grpId="0" animBg="1"/>
      <p:bldP spid="100" grpId="0" animBg="1"/>
      <p:bldP spid="101" grpId="0" animBg="1"/>
      <p:bldP spid="103" grpId="0" animBg="1"/>
      <p:bldP spid="104" grpId="0" animBg="1"/>
      <p:bldP spid="105" grpId="0" animBg="1"/>
      <p:bldP spid="107" grpId="0" animBg="1"/>
      <p:bldP spid="108" grpId="0" animBg="1"/>
      <p:bldP spid="109" grpId="0" animBg="1"/>
      <p:bldP spid="110" grpId="0" animBg="1"/>
      <p:bldP spid="111" grpId="0" animBg="1"/>
      <p:bldP spid="112" grpId="0" animBg="1"/>
      <p:bldP spid="113" grpId="0" animBg="1"/>
      <p:bldP spid="114" grpId="0" animBg="1"/>
      <p:bldP spid="119" grpId="0" animBg="1"/>
      <p:bldP spid="122" grpId="0" animBg="1"/>
      <p:bldP spid="1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Container copy 2">
            <a:extLst>
              <a:ext uri="{FF2B5EF4-FFF2-40B4-BE49-F238E27FC236}">
                <a16:creationId xmlns:a16="http://schemas.microsoft.com/office/drawing/2014/main" id="{1153F047-1C08-4A8C-80EA-CE9201AB1831}"/>
              </a:ext>
              <a:ext uri="{C183D7F6-B498-43B3-948B-1728B52AA6E4}">
                <adec:decorative xmlns:adec="http://schemas.microsoft.com/office/drawing/2017/decorative" val="1"/>
              </a:ext>
            </a:extLst>
          </p:cNvPr>
          <p:cNvSpPr/>
          <p:nvPr/>
        </p:nvSpPr>
        <p:spPr>
          <a:xfrm>
            <a:off x="4501571" y="1501317"/>
            <a:ext cx="3188855" cy="3826336"/>
          </a:xfrm>
          <a:prstGeom prst="rect">
            <a:avLst/>
          </a:prstGeom>
          <a:solidFill>
            <a:schemeClr val="bg1"/>
          </a:solidFill>
          <a:ln w="25400">
            <a:solidFill>
              <a:schemeClr val="tx1">
                <a:lumMod val="65000"/>
                <a:lumOff val="35000"/>
              </a:schemeClr>
            </a:solidFill>
          </a:ln>
        </p:spPr>
        <p:txBody>
          <a:bodyPr spcFirstLastPara="0" lIns="0" tIns="91440" rIns="91440" bIns="0" anchor="t"/>
          <a:lstStyle/>
          <a:p>
            <a:pPr marL="341313" indent="-173038" hangingPunct="0">
              <a:lnSpc>
                <a:spcPct val="100000"/>
              </a:lnSpc>
              <a:spcAft>
                <a:spcPts val="600"/>
              </a:spcAft>
              <a:buFont typeface="Arial" panose="020B0604020202020204" pitchFamily="34" charset="0"/>
              <a:buChar char="•"/>
            </a:pPr>
            <a:endParaRPr lang="en-US" sz="1600" dirty="0">
              <a:solidFill>
                <a:srgbClr val="292929"/>
              </a:solidFill>
              <a:latin typeface="Lub Dub Condensed" panose="020B0506030403020204" pitchFamily="34" charset="0"/>
              <a:cs typeface="Lato"/>
            </a:endParaRPr>
          </a:p>
        </p:txBody>
      </p:sp>
      <p:sp>
        <p:nvSpPr>
          <p:cNvPr id="7" name="Rectangle Container copy 2">
            <a:extLst>
              <a:ext uri="{FF2B5EF4-FFF2-40B4-BE49-F238E27FC236}">
                <a16:creationId xmlns:a16="http://schemas.microsoft.com/office/drawing/2014/main" id="{BE733855-B258-4E8D-A74B-63EF238A6995}"/>
              </a:ext>
              <a:ext uri="{C183D7F6-B498-43B3-948B-1728B52AA6E4}">
                <adec:decorative xmlns:adec="http://schemas.microsoft.com/office/drawing/2017/decorative" val="1"/>
              </a:ext>
            </a:extLst>
          </p:cNvPr>
          <p:cNvSpPr/>
          <p:nvPr/>
        </p:nvSpPr>
        <p:spPr>
          <a:xfrm>
            <a:off x="297712" y="1416106"/>
            <a:ext cx="3729343" cy="4435678"/>
          </a:xfrm>
          <a:prstGeom prst="rect">
            <a:avLst/>
          </a:prstGeom>
          <a:solidFill>
            <a:schemeClr val="bg1"/>
          </a:solidFill>
          <a:ln w="25400">
            <a:solidFill>
              <a:schemeClr val="tx1">
                <a:lumMod val="65000"/>
                <a:lumOff val="35000"/>
              </a:schemeClr>
            </a:solidFill>
          </a:ln>
        </p:spPr>
        <p:txBody>
          <a:bodyPr spcFirstLastPara="0" lIns="0" tIns="91440" rIns="91440" bIns="0" anchor="t"/>
          <a:lstStyle/>
          <a:p>
            <a:pPr marL="341313" indent="-173038" hangingPunct="0">
              <a:lnSpc>
                <a:spcPct val="100000"/>
              </a:lnSpc>
              <a:spcAft>
                <a:spcPts val="600"/>
              </a:spcAft>
              <a:buFont typeface="Arial" panose="020B0604020202020204" pitchFamily="34" charset="0"/>
              <a:buChar char="•"/>
            </a:pPr>
            <a:endParaRPr lang="en-US" sz="1600" dirty="0">
              <a:solidFill>
                <a:srgbClr val="292929"/>
              </a:solidFill>
              <a:latin typeface="Lub Dub Condensed" panose="020B0506030403020204" pitchFamily="34" charset="0"/>
              <a:cs typeface="Lato"/>
            </a:endParaRPr>
          </a:p>
        </p:txBody>
      </p:sp>
      <p:sp>
        <p:nvSpPr>
          <p:cNvPr id="20" name="Rectangle Container copy 2">
            <a:extLst>
              <a:ext uri="{FF2B5EF4-FFF2-40B4-BE49-F238E27FC236}">
                <a16:creationId xmlns:a16="http://schemas.microsoft.com/office/drawing/2014/main" id="{6A1F23F7-41C3-4322-BD6D-2FD3F10A7E22}"/>
              </a:ext>
              <a:ext uri="{C183D7F6-B498-43B3-948B-1728B52AA6E4}">
                <adec:decorative xmlns:adec="http://schemas.microsoft.com/office/drawing/2017/decorative" val="1"/>
              </a:ext>
            </a:extLst>
          </p:cNvPr>
          <p:cNvSpPr/>
          <p:nvPr/>
        </p:nvSpPr>
        <p:spPr>
          <a:xfrm>
            <a:off x="8164945" y="1501317"/>
            <a:ext cx="3188855" cy="3961717"/>
          </a:xfrm>
          <a:prstGeom prst="rect">
            <a:avLst/>
          </a:prstGeom>
          <a:solidFill>
            <a:schemeClr val="bg1"/>
          </a:solidFill>
          <a:ln w="25400">
            <a:solidFill>
              <a:schemeClr val="tx1">
                <a:lumMod val="65000"/>
                <a:lumOff val="35000"/>
              </a:schemeClr>
            </a:solidFill>
          </a:ln>
        </p:spPr>
        <p:txBody>
          <a:bodyPr spcFirstLastPara="0" lIns="0" tIns="91440" rIns="91440" bIns="0" anchor="t"/>
          <a:lstStyle/>
          <a:p>
            <a:pPr marL="341313" indent="-173038" hangingPunct="0">
              <a:lnSpc>
                <a:spcPct val="100000"/>
              </a:lnSpc>
              <a:spcAft>
                <a:spcPts val="600"/>
              </a:spcAft>
              <a:buFont typeface="Arial" panose="020B0604020202020204" pitchFamily="34" charset="0"/>
              <a:buChar char="•"/>
            </a:pPr>
            <a:endParaRPr lang="en-US" sz="1600" dirty="0">
              <a:solidFill>
                <a:srgbClr val="292929"/>
              </a:solidFill>
              <a:latin typeface="Lub Dub Condensed" panose="020B0506030403020204" pitchFamily="34" charset="0"/>
              <a:cs typeface="Lato"/>
            </a:endParaRPr>
          </a:p>
        </p:txBody>
      </p:sp>
      <p:sp>
        <p:nvSpPr>
          <p:cNvPr id="2" name="Title 1">
            <a:extLst>
              <a:ext uri="{FF2B5EF4-FFF2-40B4-BE49-F238E27FC236}">
                <a16:creationId xmlns:a16="http://schemas.microsoft.com/office/drawing/2014/main" id="{07245DD6-7D7E-4DDF-95CD-387A22A995F9}"/>
              </a:ext>
            </a:extLst>
          </p:cNvPr>
          <p:cNvSpPr>
            <a:spLocks noGrp="1"/>
          </p:cNvSpPr>
          <p:nvPr>
            <p:ph type="title"/>
          </p:nvPr>
        </p:nvSpPr>
        <p:spPr/>
        <p:txBody>
          <a:bodyPr/>
          <a:lstStyle/>
          <a:p>
            <a:r>
              <a:rPr lang="en-US" sz="2800" dirty="0"/>
              <a:t>Management of Prosthetic Valve Complications</a:t>
            </a:r>
          </a:p>
        </p:txBody>
      </p:sp>
      <p:sp>
        <p:nvSpPr>
          <p:cNvPr id="6" name="Rectangle Container">
            <a:extLst>
              <a:ext uri="{FF2B5EF4-FFF2-40B4-BE49-F238E27FC236}">
                <a16:creationId xmlns:a16="http://schemas.microsoft.com/office/drawing/2014/main" id="{471CC674-F5F3-4701-B088-A79234C872BD}"/>
              </a:ext>
            </a:extLst>
          </p:cNvPr>
          <p:cNvSpPr/>
          <p:nvPr/>
        </p:nvSpPr>
        <p:spPr>
          <a:xfrm>
            <a:off x="297712" y="1097382"/>
            <a:ext cx="3729343" cy="35558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dirty="0">
                <a:solidFill>
                  <a:schemeClr val="bg1"/>
                </a:solidFill>
                <a:latin typeface="Lub Dub Bold" panose="020B0803030403020204" pitchFamily="34" charset="0"/>
                <a:cs typeface="Lato"/>
              </a:rPr>
              <a:t>Serious Bleeds:</a:t>
            </a:r>
          </a:p>
        </p:txBody>
      </p:sp>
      <p:sp>
        <p:nvSpPr>
          <p:cNvPr id="11" name="TextBox 10">
            <a:extLst>
              <a:ext uri="{FF2B5EF4-FFF2-40B4-BE49-F238E27FC236}">
                <a16:creationId xmlns:a16="http://schemas.microsoft.com/office/drawing/2014/main" id="{A6437577-98FF-44C3-8A73-112F00AF1129}"/>
              </a:ext>
            </a:extLst>
          </p:cNvPr>
          <p:cNvSpPr txBox="1"/>
          <p:nvPr/>
        </p:nvSpPr>
        <p:spPr>
          <a:xfrm flipH="1">
            <a:off x="378895" y="1561337"/>
            <a:ext cx="3542656" cy="474262"/>
          </a:xfrm>
          <a:prstGeom prst="rect">
            <a:avLst/>
          </a:prstGeom>
          <a:solidFill>
            <a:srgbClr val="F0DB10"/>
          </a:solid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latin typeface="Lub Dub Bold" panose="020B0803030403020204" pitchFamily="34" charset="0"/>
              </a:rPr>
              <a:t>For mechanical valves, </a:t>
            </a:r>
            <a:r>
              <a:rPr lang="en-US" b="0" dirty="0">
                <a:latin typeface="Lub Dub Medium" panose="020B0603030403020204" pitchFamily="34" charset="0"/>
              </a:rPr>
              <a:t>use of four-factor prothrombin complex is reasonable (2a).</a:t>
            </a:r>
          </a:p>
        </p:txBody>
      </p:sp>
      <p:sp>
        <p:nvSpPr>
          <p:cNvPr id="12" name="TextBox 11">
            <a:extLst>
              <a:ext uri="{FF2B5EF4-FFF2-40B4-BE49-F238E27FC236}">
                <a16:creationId xmlns:a16="http://schemas.microsoft.com/office/drawing/2014/main" id="{12378405-452B-4A2F-A70D-B30852CAD0C4}"/>
              </a:ext>
            </a:extLst>
          </p:cNvPr>
          <p:cNvSpPr txBox="1"/>
          <p:nvPr/>
        </p:nvSpPr>
        <p:spPr>
          <a:xfrm>
            <a:off x="378895" y="2121250"/>
            <a:ext cx="3542656" cy="896011"/>
          </a:xfrm>
          <a:prstGeom prst="rect">
            <a:avLst/>
          </a:prstGeom>
          <a:solidFill>
            <a:srgbClr val="F0DB10"/>
          </a:solid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latin typeface="Lub Dub Bold" panose="020B0803030403020204" pitchFamily="34" charset="0"/>
              </a:rPr>
              <a:t>If bleeding is not controlled despite four-factor prothrombin complex, </a:t>
            </a:r>
            <a:r>
              <a:rPr lang="en-US" b="0" dirty="0">
                <a:latin typeface="Lub Dub Medium" panose="020B0603030403020204" pitchFamily="34" charset="0"/>
              </a:rPr>
              <a:t>intravenous Vitamin K is reasonable to consider if use of a VKA is not anticipated for 7 days (2a).</a:t>
            </a:r>
          </a:p>
        </p:txBody>
      </p:sp>
      <p:sp>
        <p:nvSpPr>
          <p:cNvPr id="19" name="TextBox 18">
            <a:extLst>
              <a:ext uri="{FF2B5EF4-FFF2-40B4-BE49-F238E27FC236}">
                <a16:creationId xmlns:a16="http://schemas.microsoft.com/office/drawing/2014/main" id="{2D8F55AA-9644-4433-999F-F54CEFFBE63A}"/>
              </a:ext>
            </a:extLst>
          </p:cNvPr>
          <p:cNvSpPr txBox="1"/>
          <p:nvPr/>
        </p:nvSpPr>
        <p:spPr>
          <a:xfrm>
            <a:off x="378895" y="3100878"/>
            <a:ext cx="3542656" cy="1412019"/>
          </a:xfrm>
          <a:prstGeom prst="rect">
            <a:avLst/>
          </a:prstGeom>
          <a:solidFill>
            <a:srgbClr val="F0DB10"/>
          </a:solid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latin typeface="Lub Dub Bold" panose="020B0803030403020204" pitchFamily="34" charset="0"/>
              </a:rPr>
              <a:t>For patients with bioprosthetic valves or annuloplasty rings who are receiving a DOAC and who require immediate reversal of anticoagulation because of uncontrollable bleeding, </a:t>
            </a:r>
            <a:r>
              <a:rPr lang="en-US" b="0" dirty="0">
                <a:latin typeface="Lub Dub Medium" panose="020B0603030403020204" pitchFamily="34" charset="0"/>
              </a:rPr>
              <a:t>treatment with idarucizumab (for dabigatran) or andexanet alfa (for anti-Xa agents) is reasonable (2a).</a:t>
            </a:r>
          </a:p>
        </p:txBody>
      </p:sp>
      <p:sp>
        <p:nvSpPr>
          <p:cNvPr id="15" name="TextBox 14">
            <a:extLst>
              <a:ext uri="{FF2B5EF4-FFF2-40B4-BE49-F238E27FC236}">
                <a16:creationId xmlns:a16="http://schemas.microsoft.com/office/drawing/2014/main" id="{06B97738-B56A-4314-81DC-12DEFA07FC28}"/>
              </a:ext>
            </a:extLst>
          </p:cNvPr>
          <p:cNvSpPr txBox="1"/>
          <p:nvPr/>
        </p:nvSpPr>
        <p:spPr>
          <a:xfrm>
            <a:off x="378895" y="4623464"/>
            <a:ext cx="3542656" cy="1072483"/>
          </a:xfrm>
          <a:prstGeom prst="rect">
            <a:avLst/>
          </a:prstGeom>
          <a:solidFill>
            <a:schemeClr val="accent2"/>
          </a:solidFill>
          <a:ln w="25400">
            <a:noFill/>
          </a:ln>
        </p:spPr>
        <p:txBody>
          <a:bodyPr spcFirstLastPara="0" lIns="91440" tIns="91440" rIns="91440" bIns="91440" anchor="ctr"/>
          <a:lstStyle>
            <a:defPPr>
              <a:defRPr lang="en-US"/>
            </a:defPPr>
            <a:lvl1pPr algn="ctr" hangingPunct="0">
              <a:lnSpc>
                <a:spcPct val="90000"/>
              </a:lnSpc>
              <a:defRPr sz="1200">
                <a:latin typeface="Lub Dub Bold" panose="020B0803030403020204" pitchFamily="34" charset="0"/>
                <a:cs typeface="Lato"/>
              </a:defRPr>
            </a:lvl1pPr>
          </a:lstStyle>
          <a:p>
            <a:r>
              <a:rPr lang="en-US" b="1" i="0" u="none" strike="noStrike" baseline="0" dirty="0">
                <a:latin typeface="Lub Dub Medium" panose="020B0603030403020204" pitchFamily="34" charset="0"/>
              </a:rPr>
              <a:t>For patients with a mechanical prosthetic valve and supratherapeutic INR (&gt;5.0) </a:t>
            </a:r>
            <a:r>
              <a:rPr lang="en-US" b="0" i="0" u="none" strike="noStrike" baseline="0" dirty="0">
                <a:latin typeface="Lub Dub Medium" panose="020B0603030403020204" pitchFamily="34" charset="0"/>
              </a:rPr>
              <a:t>who are not actively bleeding, the benefit of individualized treatment with oral vitamin K, in addition to temporary withdrawal of the VKA, is uncertain </a:t>
            </a:r>
            <a:r>
              <a:rPr lang="en-US" dirty="0">
                <a:latin typeface="Lub Dub Medium" panose="020B0603030403020204" pitchFamily="34" charset="0"/>
              </a:rPr>
              <a:t>(2b).</a:t>
            </a:r>
          </a:p>
        </p:txBody>
      </p:sp>
      <p:sp>
        <p:nvSpPr>
          <p:cNvPr id="8" name="Rectangle Container">
            <a:extLst>
              <a:ext uri="{FF2B5EF4-FFF2-40B4-BE49-F238E27FC236}">
                <a16:creationId xmlns:a16="http://schemas.microsoft.com/office/drawing/2014/main" id="{7DFDD506-E434-4C0C-B7F6-74DF64091DA9}"/>
              </a:ext>
            </a:extLst>
          </p:cNvPr>
          <p:cNvSpPr/>
          <p:nvPr/>
        </p:nvSpPr>
        <p:spPr>
          <a:xfrm>
            <a:off x="4501573" y="1130392"/>
            <a:ext cx="3188853" cy="35558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dirty="0">
                <a:solidFill>
                  <a:schemeClr val="bg1"/>
                </a:solidFill>
                <a:latin typeface="Lub Dub Bold" panose="020B0803030403020204" pitchFamily="34" charset="0"/>
                <a:cs typeface="Lato"/>
              </a:rPr>
              <a:t>Thromboembolic Events:</a:t>
            </a:r>
          </a:p>
        </p:txBody>
      </p:sp>
      <p:sp>
        <p:nvSpPr>
          <p:cNvPr id="13" name="TextBox 12">
            <a:extLst>
              <a:ext uri="{FF2B5EF4-FFF2-40B4-BE49-F238E27FC236}">
                <a16:creationId xmlns:a16="http://schemas.microsoft.com/office/drawing/2014/main" id="{14DE06FE-3352-49E8-875F-1E23FF036242}"/>
              </a:ext>
            </a:extLst>
          </p:cNvPr>
          <p:cNvSpPr txBox="1"/>
          <p:nvPr/>
        </p:nvSpPr>
        <p:spPr>
          <a:xfrm>
            <a:off x="4606172" y="1626373"/>
            <a:ext cx="2979652" cy="896450"/>
          </a:xfrm>
          <a:prstGeom prst="rect">
            <a:avLst/>
          </a:prstGeom>
          <a:solidFill>
            <a:srgbClr val="F0DB0E"/>
          </a:solidFill>
          <a:ln w="25400">
            <a:noFill/>
          </a:ln>
        </p:spPr>
        <p:txBody>
          <a:bodyPr spcFirstLastPara="0" lIns="91440" tIns="91440" rIns="91440" bIns="9144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For a mechanical AVR, </a:t>
            </a:r>
            <a:br>
              <a:rPr lang="en-US" dirty="0">
                <a:solidFill>
                  <a:schemeClr val="tx1"/>
                </a:solidFill>
              </a:rPr>
            </a:br>
            <a:r>
              <a:rPr lang="en-US" dirty="0">
                <a:solidFill>
                  <a:schemeClr val="tx1"/>
                </a:solidFill>
                <a:latin typeface="Lub Dub Medium" panose="020B0603030403020204" pitchFamily="34" charset="0"/>
              </a:rPr>
              <a:t>increase the INR from 2.5 to 3 </a:t>
            </a:r>
            <a:br>
              <a:rPr lang="en-US" dirty="0">
                <a:solidFill>
                  <a:schemeClr val="tx1"/>
                </a:solidFill>
                <a:latin typeface="Lub Dub Medium" panose="020B0603030403020204" pitchFamily="34" charset="0"/>
              </a:rPr>
            </a:br>
            <a:r>
              <a:rPr lang="en-US" dirty="0">
                <a:solidFill>
                  <a:schemeClr val="tx1"/>
                </a:solidFill>
                <a:latin typeface="Lub Dub Medium" panose="020B0603030403020204" pitchFamily="34" charset="0"/>
              </a:rPr>
              <a:t>or add Aspirin 75-100 mg (2a).</a:t>
            </a:r>
          </a:p>
        </p:txBody>
      </p:sp>
      <p:sp>
        <p:nvSpPr>
          <p:cNvPr id="14" name="TextBox 13">
            <a:extLst>
              <a:ext uri="{FF2B5EF4-FFF2-40B4-BE49-F238E27FC236}">
                <a16:creationId xmlns:a16="http://schemas.microsoft.com/office/drawing/2014/main" id="{8084032B-E44E-4A89-AEC4-8212D3074FD8}"/>
              </a:ext>
            </a:extLst>
          </p:cNvPr>
          <p:cNvSpPr txBox="1"/>
          <p:nvPr/>
        </p:nvSpPr>
        <p:spPr>
          <a:xfrm>
            <a:off x="4606172" y="2662891"/>
            <a:ext cx="2979652" cy="896450"/>
          </a:xfrm>
          <a:prstGeom prst="rect">
            <a:avLst/>
          </a:prstGeom>
          <a:solidFill>
            <a:srgbClr val="F0DB0E"/>
          </a:solidFill>
          <a:ln w="25400">
            <a:noFill/>
          </a:ln>
        </p:spPr>
        <p:txBody>
          <a:bodyPr spcFirstLastPara="0" lIns="91440" tIns="91440" rIns="91440" bIns="9144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For a mechanical MVR, </a:t>
            </a:r>
            <a:br>
              <a:rPr lang="en-US" dirty="0">
                <a:solidFill>
                  <a:schemeClr val="tx1"/>
                </a:solidFill>
              </a:rPr>
            </a:br>
            <a:r>
              <a:rPr lang="en-US" dirty="0">
                <a:solidFill>
                  <a:schemeClr val="tx1"/>
                </a:solidFill>
                <a:latin typeface="Lub Dub Medium" panose="020B0603030403020204" pitchFamily="34" charset="0"/>
              </a:rPr>
              <a:t>increase the INR from 3 to 4 </a:t>
            </a:r>
            <a:br>
              <a:rPr lang="en-US" dirty="0">
                <a:solidFill>
                  <a:schemeClr val="tx1"/>
                </a:solidFill>
                <a:latin typeface="Lub Dub Medium" panose="020B0603030403020204" pitchFamily="34" charset="0"/>
              </a:rPr>
            </a:br>
            <a:r>
              <a:rPr lang="en-US" dirty="0">
                <a:solidFill>
                  <a:schemeClr val="tx1"/>
                </a:solidFill>
                <a:latin typeface="Lub Dub Medium" panose="020B0603030403020204" pitchFamily="34" charset="0"/>
              </a:rPr>
              <a:t>or add Aspirin 75-100 mg (2a).</a:t>
            </a:r>
          </a:p>
        </p:txBody>
      </p:sp>
      <p:sp>
        <p:nvSpPr>
          <p:cNvPr id="25" name="TextBox 24">
            <a:extLst>
              <a:ext uri="{FF2B5EF4-FFF2-40B4-BE49-F238E27FC236}">
                <a16:creationId xmlns:a16="http://schemas.microsoft.com/office/drawing/2014/main" id="{ABC5E0DE-63CA-4E12-8C9B-02EC4E435D99}"/>
              </a:ext>
            </a:extLst>
          </p:cNvPr>
          <p:cNvSpPr txBox="1"/>
          <p:nvPr/>
        </p:nvSpPr>
        <p:spPr>
          <a:xfrm>
            <a:off x="4606172" y="3765079"/>
            <a:ext cx="2979652" cy="1197447"/>
          </a:xfrm>
          <a:prstGeom prst="rect">
            <a:avLst/>
          </a:prstGeom>
          <a:solidFill>
            <a:schemeClr val="accent2"/>
          </a:solidFill>
          <a:ln w="25400">
            <a:noFill/>
          </a:ln>
        </p:spPr>
        <p:txBody>
          <a:bodyPr spcFirstLastPara="0" lIns="91440" tIns="91440" rIns="91440" bIns="9144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For a bioprosthetic valve, </a:t>
            </a:r>
            <a:br>
              <a:rPr lang="en-US" dirty="0"/>
            </a:br>
            <a:r>
              <a:rPr lang="en-US" dirty="0">
                <a:latin typeface="Lub Dub Medium" panose="020B0603030403020204" pitchFamily="34" charset="0"/>
              </a:rPr>
              <a:t>VKA anticoagulation can be considered in place of an </a:t>
            </a:r>
            <a:br>
              <a:rPr lang="en-US" dirty="0">
                <a:latin typeface="Lub Dub Medium" panose="020B0603030403020204" pitchFamily="34" charset="0"/>
              </a:rPr>
            </a:br>
            <a:r>
              <a:rPr lang="en-US" dirty="0">
                <a:latin typeface="Lub Dub Medium" panose="020B0603030403020204" pitchFamily="34" charset="0"/>
              </a:rPr>
              <a:t>antiplatelet  regimen (2b).</a:t>
            </a:r>
          </a:p>
        </p:txBody>
      </p:sp>
      <p:sp>
        <p:nvSpPr>
          <p:cNvPr id="21" name="Rectangle Container">
            <a:extLst>
              <a:ext uri="{FF2B5EF4-FFF2-40B4-BE49-F238E27FC236}">
                <a16:creationId xmlns:a16="http://schemas.microsoft.com/office/drawing/2014/main" id="{4BD19C53-535F-44A4-A2FE-977D536541B6}"/>
              </a:ext>
            </a:extLst>
          </p:cNvPr>
          <p:cNvSpPr/>
          <p:nvPr/>
        </p:nvSpPr>
        <p:spPr>
          <a:xfrm>
            <a:off x="8164944" y="1164483"/>
            <a:ext cx="3188853" cy="32149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dirty="0">
                <a:solidFill>
                  <a:schemeClr val="bg1"/>
                </a:solidFill>
                <a:latin typeface="Lub Dub Bold" panose="020B0803030403020204" pitchFamily="34" charset="0"/>
                <a:cs typeface="Lato"/>
              </a:rPr>
              <a:t>Acute Valve Thrombosis:</a:t>
            </a:r>
          </a:p>
        </p:txBody>
      </p:sp>
      <p:sp>
        <p:nvSpPr>
          <p:cNvPr id="22" name="TextBox 21">
            <a:extLst>
              <a:ext uri="{FF2B5EF4-FFF2-40B4-BE49-F238E27FC236}">
                <a16:creationId xmlns:a16="http://schemas.microsoft.com/office/drawing/2014/main" id="{749B4067-D5E0-4FFE-ABF1-6B4BA3D7E611}"/>
              </a:ext>
            </a:extLst>
          </p:cNvPr>
          <p:cNvSpPr txBox="1"/>
          <p:nvPr/>
        </p:nvSpPr>
        <p:spPr>
          <a:xfrm>
            <a:off x="8269544" y="1591022"/>
            <a:ext cx="2979652" cy="896450"/>
          </a:xfrm>
          <a:prstGeom prst="rect">
            <a:avLst/>
          </a:prstGeom>
          <a:solidFill>
            <a:srgbClr val="46A547"/>
          </a:solidFill>
          <a:ln w="25400">
            <a:noFill/>
          </a:ln>
        </p:spPr>
        <p:txBody>
          <a:bodyPr spcFirstLastPara="0" lIns="91440" tIns="91440" rIns="91440" bIns="9144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For mechanical valves, </a:t>
            </a:r>
            <a:br>
              <a:rPr lang="en-US" dirty="0">
                <a:solidFill>
                  <a:schemeClr val="tx1"/>
                </a:solidFill>
              </a:rPr>
            </a:br>
            <a:r>
              <a:rPr lang="en-US" dirty="0">
                <a:solidFill>
                  <a:schemeClr val="tx1"/>
                </a:solidFill>
                <a:latin typeface="Lub Dub Medium" panose="020B0603030403020204" pitchFamily="34" charset="0"/>
              </a:rPr>
              <a:t>urgent  TTE, TEE, fluro, and/or CT imaging is recommended for suspected valve thrombosis (1).</a:t>
            </a:r>
          </a:p>
        </p:txBody>
      </p:sp>
      <p:sp>
        <p:nvSpPr>
          <p:cNvPr id="23" name="TextBox 22">
            <a:extLst>
              <a:ext uri="{FF2B5EF4-FFF2-40B4-BE49-F238E27FC236}">
                <a16:creationId xmlns:a16="http://schemas.microsoft.com/office/drawing/2014/main" id="{F4069BEA-E886-4731-B51D-D0D40C45B220}"/>
              </a:ext>
            </a:extLst>
          </p:cNvPr>
          <p:cNvSpPr txBox="1"/>
          <p:nvPr/>
        </p:nvSpPr>
        <p:spPr>
          <a:xfrm>
            <a:off x="8269544" y="2561900"/>
            <a:ext cx="2979652" cy="1051237"/>
          </a:xfrm>
          <a:prstGeom prst="rect">
            <a:avLst/>
          </a:prstGeom>
          <a:solidFill>
            <a:srgbClr val="46A547"/>
          </a:solidFill>
          <a:ln w="25400">
            <a:noFill/>
          </a:ln>
        </p:spPr>
        <p:txBody>
          <a:bodyPr spcFirstLastPara="0" lIns="91440" tIns="91440" rIns="91440" bIns="9144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For a thrombosed left sided mechanical valve, </a:t>
            </a:r>
            <a:r>
              <a:rPr lang="en-US" dirty="0">
                <a:solidFill>
                  <a:schemeClr val="tx1"/>
                </a:solidFill>
                <a:latin typeface="Lub Dub Medium" panose="020B0603030403020204" pitchFamily="34" charset="0"/>
              </a:rPr>
              <a:t>slow infusion, </a:t>
            </a:r>
            <a:br>
              <a:rPr lang="en-US" dirty="0">
                <a:solidFill>
                  <a:schemeClr val="tx1"/>
                </a:solidFill>
                <a:latin typeface="Lub Dub Medium" panose="020B0603030403020204" pitchFamily="34" charset="0"/>
              </a:rPr>
            </a:br>
            <a:r>
              <a:rPr lang="en-US" dirty="0">
                <a:solidFill>
                  <a:schemeClr val="tx1"/>
                </a:solidFill>
                <a:latin typeface="Lub Dub Medium" panose="020B0603030403020204" pitchFamily="34" charset="0"/>
              </a:rPr>
              <a:t>low dose fibrinolytic therapy or emergency surgery is </a:t>
            </a:r>
            <a:br>
              <a:rPr lang="en-US" dirty="0">
                <a:solidFill>
                  <a:schemeClr val="tx1"/>
                </a:solidFill>
                <a:latin typeface="Lub Dub Medium" panose="020B0603030403020204" pitchFamily="34" charset="0"/>
              </a:rPr>
            </a:br>
            <a:r>
              <a:rPr lang="en-US" dirty="0">
                <a:solidFill>
                  <a:schemeClr val="tx1"/>
                </a:solidFill>
                <a:latin typeface="Lub Dub Medium" panose="020B0603030403020204" pitchFamily="34" charset="0"/>
              </a:rPr>
              <a:t>recommended (1).</a:t>
            </a:r>
          </a:p>
        </p:txBody>
      </p:sp>
      <p:sp>
        <p:nvSpPr>
          <p:cNvPr id="18" name="TextBox 17">
            <a:extLst>
              <a:ext uri="{FF2B5EF4-FFF2-40B4-BE49-F238E27FC236}">
                <a16:creationId xmlns:a16="http://schemas.microsoft.com/office/drawing/2014/main" id="{528CBADA-8EA8-4234-BFD8-6BB0B73E43B2}"/>
              </a:ext>
            </a:extLst>
          </p:cNvPr>
          <p:cNvSpPr txBox="1"/>
          <p:nvPr/>
        </p:nvSpPr>
        <p:spPr>
          <a:xfrm>
            <a:off x="8269544" y="3672713"/>
            <a:ext cx="2979652" cy="741954"/>
          </a:xfrm>
          <a:prstGeom prst="rect">
            <a:avLst/>
          </a:prstGeom>
          <a:solidFill>
            <a:srgbClr val="F0DB10"/>
          </a:solidFill>
          <a:ln w="25400">
            <a:noFill/>
          </a:ln>
        </p:spPr>
        <p:txBody>
          <a:bodyPr spcFirstLastPara="0" lIns="91440" tIns="91440" rIns="91440" bIns="91440" anchor="ctr"/>
          <a:lstStyle>
            <a:defPPr>
              <a:defRPr lang="en-US"/>
            </a:defPPr>
            <a:lvl1pPr algn="ctr" hangingPunct="0">
              <a:lnSpc>
                <a:spcPct val="90000"/>
              </a:lnSpc>
              <a:defRPr sz="1200" b="1">
                <a:latin typeface="Lub Dub Bold" panose="020B0803030403020204" pitchFamily="34" charset="0"/>
                <a:cs typeface="Lato"/>
              </a:defRPr>
            </a:lvl1pPr>
          </a:lstStyle>
          <a:p>
            <a:r>
              <a:rPr lang="en-US" dirty="0"/>
              <a:t>In a suspected bioprosthetic valve thrombosis, </a:t>
            </a:r>
            <a:r>
              <a:rPr lang="en-US" b="0" dirty="0">
                <a:latin typeface="Lub Dub Medium" panose="020B0603030403020204" pitchFamily="34" charset="0"/>
              </a:rPr>
              <a:t>3D or 4D CT imaging is reasonable (2a).</a:t>
            </a:r>
          </a:p>
        </p:txBody>
      </p:sp>
      <p:sp>
        <p:nvSpPr>
          <p:cNvPr id="24" name="TextBox 23">
            <a:extLst>
              <a:ext uri="{FF2B5EF4-FFF2-40B4-BE49-F238E27FC236}">
                <a16:creationId xmlns:a16="http://schemas.microsoft.com/office/drawing/2014/main" id="{2DE1D8D9-8FF7-4FD2-8281-5A6C25B4BB8D}"/>
              </a:ext>
            </a:extLst>
          </p:cNvPr>
          <p:cNvSpPr txBox="1"/>
          <p:nvPr/>
        </p:nvSpPr>
        <p:spPr>
          <a:xfrm>
            <a:off x="8269544" y="4501126"/>
            <a:ext cx="2979652" cy="741954"/>
          </a:xfrm>
          <a:prstGeom prst="rect">
            <a:avLst/>
          </a:prstGeom>
          <a:solidFill>
            <a:srgbClr val="F0DB10"/>
          </a:solidFill>
          <a:ln w="25400">
            <a:noFill/>
          </a:ln>
        </p:spPr>
        <p:txBody>
          <a:bodyPr spcFirstLastPara="0" lIns="91440" tIns="91440" rIns="91440" bIns="91440" anchor="ctr"/>
          <a:lstStyle>
            <a:defPPr>
              <a:defRPr lang="en-US"/>
            </a:defPPr>
            <a:lvl1pPr algn="ctr" hangingPunct="0">
              <a:lnSpc>
                <a:spcPct val="90000"/>
              </a:lnSpc>
              <a:defRPr sz="1200" b="1">
                <a:latin typeface="Lub Dub Bold" panose="020B0803030403020204" pitchFamily="34" charset="0"/>
                <a:cs typeface="Lato"/>
              </a:defRPr>
            </a:lvl1pPr>
          </a:lstStyle>
          <a:p>
            <a:r>
              <a:rPr lang="en-US" dirty="0"/>
              <a:t>In a suspected bioprosthetic valve thrombosis, </a:t>
            </a:r>
            <a:r>
              <a:rPr lang="en-US" b="0" dirty="0">
                <a:latin typeface="Lub Dub Medium" panose="020B0603030403020204" pitchFamily="34" charset="0"/>
              </a:rPr>
              <a:t>initial treatment with a VKA is reasonable (2a).</a:t>
            </a:r>
          </a:p>
        </p:txBody>
      </p:sp>
      <p:sp>
        <p:nvSpPr>
          <p:cNvPr id="5" name="Text Placeholder 4">
            <a:extLst>
              <a:ext uri="{FF2B5EF4-FFF2-40B4-BE49-F238E27FC236}">
                <a16:creationId xmlns:a16="http://schemas.microsoft.com/office/drawing/2014/main" id="{9BC2B33F-C534-46DD-8BB8-DFCAA603B6AD}"/>
              </a:ext>
            </a:extLst>
          </p:cNvPr>
          <p:cNvSpPr>
            <a:spLocks noGrp="1"/>
          </p:cNvSpPr>
          <p:nvPr>
            <p:ph type="body" sz="quarter" idx="13"/>
          </p:nvPr>
        </p:nvSpPr>
        <p:spPr>
          <a:xfrm>
            <a:off x="3724083" y="5884793"/>
            <a:ext cx="5066472" cy="271939"/>
          </a:xfrm>
        </p:spPr>
        <p:txBody>
          <a:bodyPr/>
          <a:lstStyle/>
          <a:p>
            <a:pPr marL="0" indent="0" algn="ctr">
              <a:defRPr/>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Abbreviations:  </a:t>
            </a:r>
            <a:r>
              <a:rPr lang="pt-BR" sz="900" dirty="0"/>
              <a:t>AVR indicates aortic valve replacement; DOAC, direct oral anticoagulant;</a:t>
            </a:r>
            <a:br>
              <a:rPr lang="pt-BR" sz="900" dirty="0"/>
            </a:br>
            <a:r>
              <a:rPr lang="pt-BR" sz="900" dirty="0"/>
              <a:t> INR, international normalized ratio; MVR, mitral valve replacement; and VKA, vitamin K antagonist.</a:t>
            </a:r>
            <a:endParaRPr lang="en-US" sz="900" dirty="0"/>
          </a:p>
        </p:txBody>
      </p:sp>
      <p:sp>
        <p:nvSpPr>
          <p:cNvPr id="4" name="Slide Number Placeholder 3">
            <a:extLst>
              <a:ext uri="{FF2B5EF4-FFF2-40B4-BE49-F238E27FC236}">
                <a16:creationId xmlns:a16="http://schemas.microsoft.com/office/drawing/2014/main" id="{84BB653C-B802-40BA-8E0B-9085CB59BED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33</a:t>
            </a:fld>
            <a:endParaRPr lang="en-US" sz="900" dirty="0"/>
          </a:p>
        </p:txBody>
      </p:sp>
    </p:spTree>
    <p:extLst>
      <p:ext uri="{BB962C8B-B14F-4D97-AF65-F5344CB8AC3E}">
        <p14:creationId xmlns:p14="http://schemas.microsoft.com/office/powerpoint/2010/main" val="3105178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FE014-22BA-4614-B19E-014262BD753A}"/>
              </a:ext>
            </a:extLst>
          </p:cNvPr>
          <p:cNvSpPr>
            <a:spLocks noGrp="1"/>
          </p:cNvSpPr>
          <p:nvPr>
            <p:ph type="title"/>
          </p:nvPr>
        </p:nvSpPr>
        <p:spPr/>
        <p:txBody>
          <a:bodyPr/>
          <a:lstStyle/>
          <a:p>
            <a:pPr marL="0" marR="0" lvl="0" indent="0" defTabSz="914400" rtl="0" eaLnBrk="1" fontAlgn="auto" latinLnBrk="0" hangingPunct="1">
              <a:lnSpc>
                <a:spcPct val="100000"/>
              </a:lnSpc>
              <a:spcBef>
                <a:spcPts val="0"/>
              </a:spcBef>
              <a:spcAft>
                <a:spcPts val="0"/>
              </a:spcAft>
              <a:tabLst/>
              <a:defRPr/>
            </a:pPr>
            <a:r>
              <a:rPr lang="en-US" sz="2800" b="1" i="0" u="none" strike="noStrike" baseline="0" dirty="0">
                <a:solidFill>
                  <a:srgbClr val="AC1B1F"/>
                </a:solidFill>
              </a:rPr>
              <a:t>Figure 14. </a:t>
            </a:r>
            <a:r>
              <a:rPr lang="en-US" sz="2800" b="1" i="0" u="none" strike="noStrike" baseline="0" dirty="0">
                <a:solidFill>
                  <a:srgbClr val="000000"/>
                </a:solidFill>
              </a:rPr>
              <a:t>Management of Prosthetic </a:t>
            </a:r>
            <a:r>
              <a:rPr lang="en-US" sz="2800" b="1" dirty="0">
                <a:solidFill>
                  <a:srgbClr val="000000"/>
                </a:solidFill>
              </a:rPr>
              <a:t>V</a:t>
            </a:r>
            <a:r>
              <a:rPr lang="en-US" sz="2800" b="1" i="0" u="none" strike="noStrike" baseline="0" dirty="0">
                <a:solidFill>
                  <a:srgbClr val="000000"/>
                </a:solidFill>
              </a:rPr>
              <a:t>alve </a:t>
            </a:r>
            <a:r>
              <a:rPr lang="en-US" sz="2800" b="1" dirty="0">
                <a:solidFill>
                  <a:srgbClr val="000000"/>
                </a:solidFill>
              </a:rPr>
              <a:t>S</a:t>
            </a:r>
            <a:r>
              <a:rPr lang="en-US" sz="2800" b="1" i="0" u="none" strike="noStrike" baseline="0" dirty="0">
                <a:solidFill>
                  <a:srgbClr val="000000"/>
                </a:solidFill>
              </a:rPr>
              <a:t>tenosis</a:t>
            </a:r>
            <a:endParaRPr kumimoji="0" lang="en-US" sz="2800" b="1" i="0" u="none" strike="noStrike" kern="1200" cap="none" spc="0" normalizeH="0" baseline="0" noProof="0" dirty="0">
              <a:ln>
                <a:noFill/>
              </a:ln>
              <a:solidFill>
                <a:srgbClr val="000000"/>
              </a:solidFill>
              <a:effectLst/>
              <a:uLnTx/>
              <a:uFillTx/>
              <a:ea typeface="+mn-ea"/>
              <a:cs typeface="+mn-cs"/>
            </a:endParaRPr>
          </a:p>
        </p:txBody>
      </p:sp>
      <p:sp>
        <p:nvSpPr>
          <p:cNvPr id="42" name="Rectangle 41" descr="Prosthetic valve stenosis can be assessed by either transthoracic (TTE) or transesophageal echocardiography (TEE).  Prosthetic valve stenosis is characterized by a clinical course of&#10;progressive increase in transvalvular velocity and pressure gradient in conjunction with abnormal thickened/calcified leaflets (for bioprosthetic valves) or evidence of pannus formation (with mechanical valves).   The motion of the leaflets of a mechanical valve&#10;is best evaluated radiographically with fluoroscopy or cine-computed tomography (CT) imaging because strong reflections from the mechanical valve obscure motion on echocardiographic imaging in most patients.  Stenosis of a bioprosthesis may occur because of progressive structural valve degeneration or pannus formation. However, stenosis can also occur because of a thin layer of thrombus on the valve cusps, which is reversible with oral anticoagulation therapy. Bioprosthetic valves are less thrombogenic than their mechanical counterparts.  When there is clinical evidence of bioprosthetic valve stenosis, 3-dimensional TEE or 4- dimensional computed tomography imaging may be useful to detect a layer of valve thrombus as the cause of the obstruction.&#10;&#10;Evidence indicates cumulative survival rates are higher with reoperative aortic valve replacement than with transcatheter valve-in-valve (ViV) treatment for prosthetic valve stenosis, and a surgical approach is associated with a reduced incidence of patient-prosthesis mismatch, reduced incidence of paravalvular leak, and lower aortic valve gradients.  A subset of patients with bioprosthetic valve stenosis attributable to&#10;thrombus on the leaflets may respond to oral anticoagulation with a vitamin K antagonist  (see Section 11.8)&#10;">
            <a:extLst>
              <a:ext uri="{FF2B5EF4-FFF2-40B4-BE49-F238E27FC236}">
                <a16:creationId xmlns:a16="http://schemas.microsoft.com/office/drawing/2014/main" id="{0EFF1F0E-58E9-4AC2-AC60-8C84C02CFBB9}"/>
              </a:ext>
              <a:ext uri="{C183D7F6-B498-43B3-948B-1728B52AA6E4}">
                <adec:decorative xmlns:adec="http://schemas.microsoft.com/office/drawing/2017/decorative" val="0"/>
              </a:ext>
            </a:extLst>
          </p:cNvPr>
          <p:cNvSpPr/>
          <p:nvPr/>
        </p:nvSpPr>
        <p:spPr>
          <a:xfrm>
            <a:off x="257176" y="1021424"/>
            <a:ext cx="10122772"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99A34A9E-EFDC-424F-ADF3-AB1565082E58}"/>
              </a:ext>
              <a:ext uri="{C183D7F6-B498-43B3-948B-1728B52AA6E4}">
                <adec:decorative xmlns:adec="http://schemas.microsoft.com/office/drawing/2017/decorative" val="0"/>
              </a:ext>
            </a:extLst>
          </p:cNvPr>
          <p:cNvSpPr>
            <a:spLocks noGrp="1"/>
          </p:cNvSpPr>
          <p:nvPr>
            <p:ph type="body" sz="quarter" idx="13"/>
          </p:nvPr>
        </p:nvSpPr>
        <p:spPr>
          <a:xfrm>
            <a:off x="2796226" y="5661580"/>
            <a:ext cx="6599548" cy="271939"/>
          </a:xfrm>
        </p:spPr>
        <p:txBody>
          <a:bodyPr/>
          <a:lstStyle/>
          <a:p>
            <a:pPr marL="0" indent="0" algn="ctr"/>
            <a:r>
              <a:rPr lang="en-US" sz="900" b="1" dirty="0"/>
              <a:t>Abbreviations: </a:t>
            </a:r>
            <a:r>
              <a:rPr lang="en-US" sz="900" dirty="0"/>
              <a:t>3D indicates 3-dimensional; 4D, 4-dimensional; CT, computed tomography; CVC, Comprehensive Valve Center; HF, heart failure; TEE, transesophageal echocardiography; TTE, transthoracic echocardiography/echocardiogram; and ViV, valve-in-valve.</a:t>
            </a:r>
          </a:p>
        </p:txBody>
      </p:sp>
      <p:grpSp>
        <p:nvGrpSpPr>
          <p:cNvPr id="44" name="Group 43">
            <a:extLst>
              <a:ext uri="{FF2B5EF4-FFF2-40B4-BE49-F238E27FC236}">
                <a16:creationId xmlns:a16="http://schemas.microsoft.com/office/drawing/2014/main" id="{35019AC4-ECD6-4BDC-BB29-7D35B842E219}"/>
              </a:ext>
              <a:ext uri="{C183D7F6-B498-43B3-948B-1728B52AA6E4}">
                <adec:decorative xmlns:adec="http://schemas.microsoft.com/office/drawing/2017/decorative" val="1"/>
              </a:ext>
            </a:extLst>
          </p:cNvPr>
          <p:cNvGrpSpPr/>
          <p:nvPr/>
        </p:nvGrpSpPr>
        <p:grpSpPr>
          <a:xfrm flipV="1">
            <a:off x="3429849" y="2786338"/>
            <a:ext cx="4724784" cy="361326"/>
            <a:chOff x="2028515" y="1498902"/>
            <a:chExt cx="4724784" cy="724010"/>
          </a:xfrm>
        </p:grpSpPr>
        <p:cxnSp>
          <p:nvCxnSpPr>
            <p:cNvPr id="45" name="Straight Arrow Connector 44">
              <a:extLst>
                <a:ext uri="{FF2B5EF4-FFF2-40B4-BE49-F238E27FC236}">
                  <a16:creationId xmlns:a16="http://schemas.microsoft.com/office/drawing/2014/main" id="{71FEAC40-214C-452D-85E9-20DA316144F3}"/>
                </a:ext>
              </a:extLst>
            </p:cNvPr>
            <p:cNvCxnSpPr>
              <a:cxnSpLocks/>
              <a:endCxn id="46" idx="2"/>
            </p:cNvCxnSpPr>
            <p:nvPr/>
          </p:nvCxnSpPr>
          <p:spPr>
            <a:xfrm>
              <a:off x="4381574" y="1498902"/>
              <a:ext cx="0" cy="336191"/>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Rectangle 2">
              <a:extLst>
                <a:ext uri="{FF2B5EF4-FFF2-40B4-BE49-F238E27FC236}">
                  <a16:creationId xmlns:a16="http://schemas.microsoft.com/office/drawing/2014/main" id="{8397B6C4-2CA6-41A2-8EDF-040A7E45E327}"/>
                </a:ext>
              </a:extLst>
            </p:cNvPr>
            <p:cNvSpPr/>
            <p:nvPr/>
          </p:nvSpPr>
          <p:spPr>
            <a:xfrm>
              <a:off x="2028515" y="1835093"/>
              <a:ext cx="2362392" cy="36226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Rectangle 2">
              <a:extLst>
                <a:ext uri="{FF2B5EF4-FFF2-40B4-BE49-F238E27FC236}">
                  <a16:creationId xmlns:a16="http://schemas.microsoft.com/office/drawing/2014/main" id="{8D58CEAF-F70D-4A2D-81D9-DCACA20C4ABF}"/>
                </a:ext>
              </a:extLst>
            </p:cNvPr>
            <p:cNvSpPr/>
            <p:nvPr/>
          </p:nvSpPr>
          <p:spPr>
            <a:xfrm flipH="1">
              <a:off x="4390907" y="1835093"/>
              <a:ext cx="2362392" cy="38781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8" name="Straight Arrow Connector 47">
              <a:extLst>
                <a:ext uri="{FF2B5EF4-FFF2-40B4-BE49-F238E27FC236}">
                  <a16:creationId xmlns:a16="http://schemas.microsoft.com/office/drawing/2014/main" id="{27328948-C91E-43CA-A3C6-B5E8BF768E57}"/>
                </a:ext>
              </a:extLst>
            </p:cNvPr>
            <p:cNvCxnSpPr>
              <a:cxnSpLocks/>
            </p:cNvCxnSpPr>
            <p:nvPr/>
          </p:nvCxnSpPr>
          <p:spPr>
            <a:xfrm>
              <a:off x="4381671" y="1835093"/>
              <a:ext cx="0" cy="36227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27DBBF66-6223-426D-8C35-1B29E3799B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34</a:t>
            </a:fld>
            <a:endParaRPr lang="en-US" sz="900" dirty="0"/>
          </a:p>
        </p:txBody>
      </p:sp>
      <p:sp>
        <p:nvSpPr>
          <p:cNvPr id="6" name="TextBox 5">
            <a:extLst>
              <a:ext uri="{FF2B5EF4-FFF2-40B4-BE49-F238E27FC236}">
                <a16:creationId xmlns:a16="http://schemas.microsoft.com/office/drawing/2014/main" id="{2125ABB2-B4E4-4E79-A5FD-7311DF342315}"/>
              </a:ext>
              <a:ext uri="{C183D7F6-B498-43B3-948B-1728B52AA6E4}">
                <adec:decorative xmlns:adec="http://schemas.microsoft.com/office/drawing/2017/decorative" val="1"/>
              </a:ext>
            </a:extLst>
          </p:cNvPr>
          <p:cNvSpPr txBox="1"/>
          <p:nvPr/>
        </p:nvSpPr>
        <p:spPr>
          <a:xfrm>
            <a:off x="4148194" y="1242471"/>
            <a:ext cx="3286360" cy="42473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Patient with Prosthetic Valve</a:t>
            </a:r>
          </a:p>
        </p:txBody>
      </p:sp>
      <p:sp>
        <p:nvSpPr>
          <p:cNvPr id="7" name="TextBox 6">
            <a:extLst>
              <a:ext uri="{FF2B5EF4-FFF2-40B4-BE49-F238E27FC236}">
                <a16:creationId xmlns:a16="http://schemas.microsoft.com/office/drawing/2014/main" id="{02AA4D6C-BF39-4BFB-9839-8009FA6A4F70}"/>
              </a:ext>
              <a:ext uri="{C183D7F6-B498-43B3-948B-1728B52AA6E4}">
                <adec:decorative xmlns:adec="http://schemas.microsoft.com/office/drawing/2017/decorative" val="1"/>
              </a:ext>
            </a:extLst>
          </p:cNvPr>
          <p:cNvSpPr txBox="1"/>
          <p:nvPr/>
        </p:nvSpPr>
        <p:spPr>
          <a:xfrm>
            <a:off x="2334278" y="2439299"/>
            <a:ext cx="1963767" cy="4247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TTE and TEE for all valve types (1)</a:t>
            </a:r>
          </a:p>
        </p:txBody>
      </p:sp>
      <p:sp>
        <p:nvSpPr>
          <p:cNvPr id="8" name="TextBox 7">
            <a:extLst>
              <a:ext uri="{FF2B5EF4-FFF2-40B4-BE49-F238E27FC236}">
                <a16:creationId xmlns:a16="http://schemas.microsoft.com/office/drawing/2014/main" id="{3D64046B-CC43-4A2A-B992-E8AC57532005}"/>
              </a:ext>
              <a:ext uri="{C183D7F6-B498-43B3-948B-1728B52AA6E4}">
                <adec:decorative xmlns:adec="http://schemas.microsoft.com/office/drawing/2017/decorative" val="1"/>
              </a:ext>
            </a:extLst>
          </p:cNvPr>
          <p:cNvSpPr txBox="1"/>
          <p:nvPr/>
        </p:nvSpPr>
        <p:spPr>
          <a:xfrm>
            <a:off x="4679148" y="2439300"/>
            <a:ext cx="2394454" cy="4247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Fluoroscopy or cine-CT for mechanical valves (1)</a:t>
            </a:r>
          </a:p>
        </p:txBody>
      </p:sp>
      <p:sp>
        <p:nvSpPr>
          <p:cNvPr id="9" name="TextBox 8">
            <a:extLst>
              <a:ext uri="{FF2B5EF4-FFF2-40B4-BE49-F238E27FC236}">
                <a16:creationId xmlns:a16="http://schemas.microsoft.com/office/drawing/2014/main" id="{EDCB3ED7-1631-4C28-A03D-785D0D1A52FE}"/>
              </a:ext>
              <a:ext uri="{C183D7F6-B498-43B3-948B-1728B52AA6E4}">
                <adec:decorative xmlns:adec="http://schemas.microsoft.com/office/drawing/2017/decorative" val="1"/>
              </a:ext>
            </a:extLst>
          </p:cNvPr>
          <p:cNvSpPr txBox="1"/>
          <p:nvPr/>
        </p:nvSpPr>
        <p:spPr>
          <a:xfrm>
            <a:off x="7454706" y="2439299"/>
            <a:ext cx="1793764" cy="42473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3D TEE or 4D CT imaging (2a)</a:t>
            </a:r>
          </a:p>
        </p:txBody>
      </p:sp>
      <p:sp>
        <p:nvSpPr>
          <p:cNvPr id="10" name="TextBox 9">
            <a:extLst>
              <a:ext uri="{FF2B5EF4-FFF2-40B4-BE49-F238E27FC236}">
                <a16:creationId xmlns:a16="http://schemas.microsoft.com/office/drawing/2014/main" id="{85AC7048-D5FE-477F-B300-BCF9CB872187}"/>
              </a:ext>
              <a:ext uri="{C183D7F6-B498-43B3-948B-1728B52AA6E4}">
                <adec:decorative xmlns:adec="http://schemas.microsoft.com/office/drawing/2017/decorative" val="1"/>
              </a:ext>
            </a:extLst>
          </p:cNvPr>
          <p:cNvSpPr txBox="1"/>
          <p:nvPr/>
        </p:nvSpPr>
        <p:spPr>
          <a:xfrm>
            <a:off x="4148194" y="1900061"/>
            <a:ext cx="3286360" cy="25853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t>Suspected valve stenosis</a:t>
            </a:r>
          </a:p>
        </p:txBody>
      </p:sp>
      <p:sp>
        <p:nvSpPr>
          <p:cNvPr id="11" name="TextBox 10">
            <a:extLst>
              <a:ext uri="{FF2B5EF4-FFF2-40B4-BE49-F238E27FC236}">
                <a16:creationId xmlns:a16="http://schemas.microsoft.com/office/drawing/2014/main" id="{56A8D560-19B7-432C-9A2E-3A9A0C868EE8}"/>
              </a:ext>
              <a:ext uri="{C183D7F6-B498-43B3-948B-1728B52AA6E4}">
                <adec:decorative xmlns:adec="http://schemas.microsoft.com/office/drawing/2017/decorative" val="1"/>
              </a:ext>
            </a:extLst>
          </p:cNvPr>
          <p:cNvSpPr txBox="1"/>
          <p:nvPr/>
        </p:nvSpPr>
        <p:spPr>
          <a:xfrm>
            <a:off x="2741276" y="3811652"/>
            <a:ext cx="1851600" cy="2585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Mechanical valve</a:t>
            </a:r>
          </a:p>
        </p:txBody>
      </p:sp>
      <p:sp>
        <p:nvSpPr>
          <p:cNvPr id="12" name="TextBox 11">
            <a:extLst>
              <a:ext uri="{FF2B5EF4-FFF2-40B4-BE49-F238E27FC236}">
                <a16:creationId xmlns:a16="http://schemas.microsoft.com/office/drawing/2014/main" id="{0150450C-5A8A-49B6-8906-95B6DF1BF3F7}"/>
              </a:ext>
              <a:ext uri="{C183D7F6-B498-43B3-948B-1728B52AA6E4}">
                <adec:decorative xmlns:adec="http://schemas.microsoft.com/office/drawing/2017/decorative" val="1"/>
              </a:ext>
            </a:extLst>
          </p:cNvPr>
          <p:cNvSpPr txBox="1"/>
          <p:nvPr/>
        </p:nvSpPr>
        <p:spPr>
          <a:xfrm>
            <a:off x="5792241" y="3811652"/>
            <a:ext cx="2103238" cy="2585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Bioprosthetic valve</a:t>
            </a:r>
          </a:p>
        </p:txBody>
      </p:sp>
      <p:sp>
        <p:nvSpPr>
          <p:cNvPr id="14" name="TextBox 13">
            <a:extLst>
              <a:ext uri="{FF2B5EF4-FFF2-40B4-BE49-F238E27FC236}">
                <a16:creationId xmlns:a16="http://schemas.microsoft.com/office/drawing/2014/main" id="{D5175545-EAE9-49FA-89CF-5071C36212A2}"/>
              </a:ext>
              <a:ext uri="{C183D7F6-B498-43B3-948B-1728B52AA6E4}">
                <adec:decorative xmlns:adec="http://schemas.microsoft.com/office/drawing/2017/decorative" val="1"/>
              </a:ext>
            </a:extLst>
          </p:cNvPr>
          <p:cNvSpPr txBox="1"/>
          <p:nvPr/>
        </p:nvSpPr>
        <p:spPr>
          <a:xfrm>
            <a:off x="2334278" y="5147056"/>
            <a:ext cx="2665596" cy="2585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Surgical Intervention (1)</a:t>
            </a:r>
          </a:p>
        </p:txBody>
      </p:sp>
      <p:sp>
        <p:nvSpPr>
          <p:cNvPr id="15" name="TextBox 14">
            <a:extLst>
              <a:ext uri="{FF2B5EF4-FFF2-40B4-BE49-F238E27FC236}">
                <a16:creationId xmlns:a16="http://schemas.microsoft.com/office/drawing/2014/main" id="{2DD1CA84-11EF-46AA-AB17-481BE8FC9555}"/>
              </a:ext>
              <a:ext uri="{C183D7F6-B498-43B3-948B-1728B52AA6E4}">
                <adec:decorative xmlns:adec="http://schemas.microsoft.com/office/drawing/2017/decorative" val="1"/>
              </a:ext>
            </a:extLst>
          </p:cNvPr>
          <p:cNvSpPr txBox="1"/>
          <p:nvPr/>
        </p:nvSpPr>
        <p:spPr>
          <a:xfrm>
            <a:off x="6134029" y="5147056"/>
            <a:ext cx="3114441" cy="25853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Transcatheter ViV at CVC (2a)</a:t>
            </a:r>
          </a:p>
        </p:txBody>
      </p:sp>
      <p:cxnSp>
        <p:nvCxnSpPr>
          <p:cNvPr id="23" name="Straight Arrow Connector 22">
            <a:extLst>
              <a:ext uri="{FF2B5EF4-FFF2-40B4-BE49-F238E27FC236}">
                <a16:creationId xmlns:a16="http://schemas.microsoft.com/office/drawing/2014/main" id="{AA20AF6B-3A66-4525-B8F6-7CDEBB6A7266}"/>
              </a:ext>
              <a:ext uri="{C183D7F6-B498-43B3-948B-1728B52AA6E4}">
                <adec:decorative xmlns:adec="http://schemas.microsoft.com/office/drawing/2017/decorative" val="1"/>
              </a:ext>
            </a:extLst>
          </p:cNvPr>
          <p:cNvCxnSpPr>
            <a:cxnSpLocks/>
          </p:cNvCxnSpPr>
          <p:nvPr/>
        </p:nvCxnSpPr>
        <p:spPr>
          <a:xfrm>
            <a:off x="6822732" y="4081805"/>
            <a:ext cx="0" cy="2572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4D4C388-40CB-4986-9C98-F82FB4A24664}"/>
              </a:ext>
              <a:ext uri="{C183D7F6-B498-43B3-948B-1728B52AA6E4}">
                <adec:decorative xmlns:adec="http://schemas.microsoft.com/office/drawing/2017/decorative" val="1"/>
              </a:ext>
            </a:extLst>
          </p:cNvPr>
          <p:cNvSpPr txBox="1"/>
          <p:nvPr/>
        </p:nvSpPr>
        <p:spPr>
          <a:xfrm>
            <a:off x="5792241" y="4357922"/>
            <a:ext cx="2103238" cy="2585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High prohibitive surgical risk</a:t>
            </a:r>
          </a:p>
        </p:txBody>
      </p:sp>
      <p:cxnSp>
        <p:nvCxnSpPr>
          <p:cNvPr id="31" name="Straight Arrow Connector 30">
            <a:extLst>
              <a:ext uri="{FF2B5EF4-FFF2-40B4-BE49-F238E27FC236}">
                <a16:creationId xmlns:a16="http://schemas.microsoft.com/office/drawing/2014/main" id="{24C20B85-6E90-43F1-AEFC-814DE44B6401}"/>
              </a:ext>
              <a:ext uri="{C183D7F6-B498-43B3-948B-1728B52AA6E4}">
                <adec:decorative xmlns:adec="http://schemas.microsoft.com/office/drawing/2017/decorative" val="1"/>
              </a:ext>
            </a:extLst>
          </p:cNvPr>
          <p:cNvCxnSpPr>
            <a:cxnSpLocks/>
          </p:cNvCxnSpPr>
          <p:nvPr/>
        </p:nvCxnSpPr>
        <p:spPr>
          <a:xfrm>
            <a:off x="3675096" y="4081804"/>
            <a:ext cx="0" cy="10739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C38D6EC0-B0EF-4EFD-AED9-6EF780225DFB}"/>
              </a:ext>
              <a:ext uri="{C183D7F6-B498-43B3-948B-1728B52AA6E4}">
                <adec:decorative xmlns:adec="http://schemas.microsoft.com/office/drawing/2017/decorative" val="1"/>
              </a:ext>
            </a:extLst>
          </p:cNvPr>
          <p:cNvGrpSpPr/>
          <p:nvPr/>
        </p:nvGrpSpPr>
        <p:grpSpPr>
          <a:xfrm>
            <a:off x="3429631" y="2168460"/>
            <a:ext cx="4724784" cy="305994"/>
            <a:chOff x="2028515" y="1498902"/>
            <a:chExt cx="4724784" cy="724010"/>
          </a:xfrm>
        </p:grpSpPr>
        <p:cxnSp>
          <p:nvCxnSpPr>
            <p:cNvPr id="34" name="Straight Arrow Connector 33">
              <a:extLst>
                <a:ext uri="{FF2B5EF4-FFF2-40B4-BE49-F238E27FC236}">
                  <a16:creationId xmlns:a16="http://schemas.microsoft.com/office/drawing/2014/main" id="{356AE362-BA3B-49F0-ACB6-8BA55426A903}"/>
                </a:ext>
              </a:extLst>
            </p:cNvPr>
            <p:cNvCxnSpPr>
              <a:cxnSpLocks/>
              <a:endCxn id="35" idx="2"/>
            </p:cNvCxnSpPr>
            <p:nvPr/>
          </p:nvCxnSpPr>
          <p:spPr>
            <a:xfrm>
              <a:off x="4381574" y="1498902"/>
              <a:ext cx="0" cy="33619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Rectangle 2">
              <a:extLst>
                <a:ext uri="{FF2B5EF4-FFF2-40B4-BE49-F238E27FC236}">
                  <a16:creationId xmlns:a16="http://schemas.microsoft.com/office/drawing/2014/main" id="{73622803-032E-46B3-9360-C5E650AF951B}"/>
                </a:ext>
              </a:extLst>
            </p:cNvPr>
            <p:cNvSpPr/>
            <p:nvPr/>
          </p:nvSpPr>
          <p:spPr>
            <a:xfrm>
              <a:off x="2028515" y="1835093"/>
              <a:ext cx="2362392" cy="36226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Rectangle 2">
              <a:extLst>
                <a:ext uri="{FF2B5EF4-FFF2-40B4-BE49-F238E27FC236}">
                  <a16:creationId xmlns:a16="http://schemas.microsoft.com/office/drawing/2014/main" id="{C238DE83-C5D1-47B7-8CCE-C09B1FD06B0A}"/>
                </a:ext>
              </a:extLst>
            </p:cNvPr>
            <p:cNvSpPr/>
            <p:nvPr/>
          </p:nvSpPr>
          <p:spPr>
            <a:xfrm flipH="1">
              <a:off x="4390907" y="1835093"/>
              <a:ext cx="2362392" cy="38781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7" name="Straight Arrow Connector 36">
              <a:extLst>
                <a:ext uri="{FF2B5EF4-FFF2-40B4-BE49-F238E27FC236}">
                  <a16:creationId xmlns:a16="http://schemas.microsoft.com/office/drawing/2014/main" id="{03EEF69D-B873-4310-8E42-1CE78A1699A3}"/>
                </a:ext>
              </a:extLst>
            </p:cNvPr>
            <p:cNvCxnSpPr>
              <a:cxnSpLocks/>
            </p:cNvCxnSpPr>
            <p:nvPr/>
          </p:nvCxnSpPr>
          <p:spPr>
            <a:xfrm>
              <a:off x="4381671" y="1835093"/>
              <a:ext cx="0" cy="36227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a:extLst>
              <a:ext uri="{FF2B5EF4-FFF2-40B4-BE49-F238E27FC236}">
                <a16:creationId xmlns:a16="http://schemas.microsoft.com/office/drawing/2014/main" id="{70DA4E98-F37B-48CC-AC19-7E7F1755E719}"/>
              </a:ext>
              <a:ext uri="{C183D7F6-B498-43B3-948B-1728B52AA6E4}">
                <adec:decorative xmlns:adec="http://schemas.microsoft.com/office/drawing/2017/decorative" val="1"/>
              </a:ext>
            </a:extLst>
          </p:cNvPr>
          <p:cNvCxnSpPr>
            <a:cxnSpLocks/>
          </p:cNvCxnSpPr>
          <p:nvPr/>
        </p:nvCxnSpPr>
        <p:spPr>
          <a:xfrm>
            <a:off x="5782690" y="1667204"/>
            <a:ext cx="0" cy="2572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F9229051-10D7-4E81-8E57-16089F30A560}"/>
              </a:ext>
              <a:ext uri="{C183D7F6-B498-43B3-948B-1728B52AA6E4}">
                <adec:decorative xmlns:adec="http://schemas.microsoft.com/office/drawing/2017/decorative" val="1"/>
              </a:ext>
            </a:extLst>
          </p:cNvPr>
          <p:cNvGrpSpPr/>
          <p:nvPr/>
        </p:nvGrpSpPr>
        <p:grpSpPr>
          <a:xfrm>
            <a:off x="3675095" y="3396067"/>
            <a:ext cx="2117146" cy="411071"/>
            <a:chOff x="2028513" y="1525984"/>
            <a:chExt cx="3211832" cy="693833"/>
          </a:xfrm>
        </p:grpSpPr>
        <p:cxnSp>
          <p:nvCxnSpPr>
            <p:cNvPr id="40" name="Straight Arrow Connector 39">
              <a:extLst>
                <a:ext uri="{FF2B5EF4-FFF2-40B4-BE49-F238E27FC236}">
                  <a16:creationId xmlns:a16="http://schemas.microsoft.com/office/drawing/2014/main" id="{AEA70779-9C02-4291-AC4C-FA8F306F2BC5}"/>
                </a:ext>
              </a:extLst>
            </p:cNvPr>
            <p:cNvCxnSpPr>
              <a:cxnSpLocks/>
            </p:cNvCxnSpPr>
            <p:nvPr/>
          </p:nvCxnSpPr>
          <p:spPr>
            <a:xfrm>
              <a:off x="5225856" y="1525984"/>
              <a:ext cx="0" cy="33619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Rectangle 2">
              <a:extLst>
                <a:ext uri="{FF2B5EF4-FFF2-40B4-BE49-F238E27FC236}">
                  <a16:creationId xmlns:a16="http://schemas.microsoft.com/office/drawing/2014/main" id="{1B6250F3-1FA1-426D-80B5-02071AD8B8B0}"/>
                </a:ext>
              </a:extLst>
            </p:cNvPr>
            <p:cNvSpPr/>
            <p:nvPr/>
          </p:nvSpPr>
          <p:spPr>
            <a:xfrm>
              <a:off x="2028513" y="1835095"/>
              <a:ext cx="3211832" cy="38472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6" name="TextBox 15">
            <a:extLst>
              <a:ext uri="{FF2B5EF4-FFF2-40B4-BE49-F238E27FC236}">
                <a16:creationId xmlns:a16="http://schemas.microsoft.com/office/drawing/2014/main" id="{055D1697-0684-4431-BC84-DC24A4A879B2}"/>
              </a:ext>
              <a:ext uri="{C183D7F6-B498-43B3-948B-1728B52AA6E4}">
                <adec:decorative xmlns:adec="http://schemas.microsoft.com/office/drawing/2017/decorative" val="1"/>
              </a:ext>
            </a:extLst>
          </p:cNvPr>
          <p:cNvSpPr txBox="1"/>
          <p:nvPr/>
        </p:nvSpPr>
        <p:spPr>
          <a:xfrm>
            <a:off x="4148194" y="3152087"/>
            <a:ext cx="3306512" cy="2585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dirty="0"/>
              <a:t>Symptomatic severe stenosis</a:t>
            </a:r>
          </a:p>
        </p:txBody>
      </p:sp>
      <p:sp>
        <p:nvSpPr>
          <p:cNvPr id="49" name="Rectangle 2">
            <a:extLst>
              <a:ext uri="{FF2B5EF4-FFF2-40B4-BE49-F238E27FC236}">
                <a16:creationId xmlns:a16="http://schemas.microsoft.com/office/drawing/2014/main" id="{FE8E88C7-78E9-47ED-86DC-E11AE05AD05E}"/>
              </a:ext>
              <a:ext uri="{C183D7F6-B498-43B3-948B-1728B52AA6E4}">
                <adec:decorative xmlns:adec="http://schemas.microsoft.com/office/drawing/2017/decorative" val="1"/>
              </a:ext>
            </a:extLst>
          </p:cNvPr>
          <p:cNvSpPr/>
          <p:nvPr/>
        </p:nvSpPr>
        <p:spPr>
          <a:xfrm flipH="1">
            <a:off x="5782690" y="3579203"/>
            <a:ext cx="1006846" cy="22976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AF21E78-66B0-4086-9B9F-60AB385CBF25}"/>
              </a:ext>
              <a:ext uri="{C183D7F6-B498-43B3-948B-1728B52AA6E4}">
                <adec:decorative xmlns:adec="http://schemas.microsoft.com/office/drawing/2017/decorative" val="1"/>
              </a:ext>
            </a:extLst>
          </p:cNvPr>
          <p:cNvGrpSpPr/>
          <p:nvPr/>
        </p:nvGrpSpPr>
        <p:grpSpPr>
          <a:xfrm>
            <a:off x="4705586" y="4616453"/>
            <a:ext cx="2117146" cy="530602"/>
            <a:chOff x="2028513" y="1523307"/>
            <a:chExt cx="3211832" cy="696510"/>
          </a:xfrm>
        </p:grpSpPr>
        <p:cxnSp>
          <p:nvCxnSpPr>
            <p:cNvPr id="51" name="Straight Arrow Connector 50">
              <a:extLst>
                <a:ext uri="{FF2B5EF4-FFF2-40B4-BE49-F238E27FC236}">
                  <a16:creationId xmlns:a16="http://schemas.microsoft.com/office/drawing/2014/main" id="{116F1799-A731-43E6-B227-3E085AA7C304}"/>
                </a:ext>
              </a:extLst>
            </p:cNvPr>
            <p:cNvCxnSpPr>
              <a:cxnSpLocks/>
            </p:cNvCxnSpPr>
            <p:nvPr/>
          </p:nvCxnSpPr>
          <p:spPr>
            <a:xfrm>
              <a:off x="5225856" y="1523307"/>
              <a:ext cx="0" cy="33619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Rectangle 2">
              <a:extLst>
                <a:ext uri="{FF2B5EF4-FFF2-40B4-BE49-F238E27FC236}">
                  <a16:creationId xmlns:a16="http://schemas.microsoft.com/office/drawing/2014/main" id="{9C59DC97-043F-4164-A0A3-012F83F8DF6B}"/>
                </a:ext>
              </a:extLst>
            </p:cNvPr>
            <p:cNvSpPr/>
            <p:nvPr/>
          </p:nvSpPr>
          <p:spPr>
            <a:xfrm>
              <a:off x="2028513" y="1832848"/>
              <a:ext cx="3211832" cy="38696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3" name="Rectangle 2">
            <a:extLst>
              <a:ext uri="{FF2B5EF4-FFF2-40B4-BE49-F238E27FC236}">
                <a16:creationId xmlns:a16="http://schemas.microsoft.com/office/drawing/2014/main" id="{8C78F8E0-F52D-4991-9B0A-B15E81D84838}"/>
              </a:ext>
              <a:ext uri="{C183D7F6-B498-43B3-948B-1728B52AA6E4}">
                <adec:decorative xmlns:adec="http://schemas.microsoft.com/office/drawing/2017/decorative" val="1"/>
              </a:ext>
            </a:extLst>
          </p:cNvPr>
          <p:cNvSpPr/>
          <p:nvPr/>
        </p:nvSpPr>
        <p:spPr>
          <a:xfrm flipH="1">
            <a:off x="6813181" y="4852262"/>
            <a:ext cx="1006846" cy="30350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ectangle Container">
            <a:extLst>
              <a:ext uri="{FF2B5EF4-FFF2-40B4-BE49-F238E27FC236}">
                <a16:creationId xmlns:a16="http://schemas.microsoft.com/office/drawing/2014/main" id="{CDD1FBC1-5A5C-4281-97C3-28190722C6FD}"/>
              </a:ext>
              <a:ext uri="{C183D7F6-B498-43B3-948B-1728B52AA6E4}">
                <adec:decorative xmlns:adec="http://schemas.microsoft.com/office/drawing/2017/decorative" val="1"/>
              </a:ext>
            </a:extLst>
          </p:cNvPr>
          <p:cNvSpPr/>
          <p:nvPr/>
        </p:nvSpPr>
        <p:spPr>
          <a:xfrm>
            <a:off x="5407060" y="4719151"/>
            <a:ext cx="589742"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20" name="Rectangle Container">
            <a:extLst>
              <a:ext uri="{FF2B5EF4-FFF2-40B4-BE49-F238E27FC236}">
                <a16:creationId xmlns:a16="http://schemas.microsoft.com/office/drawing/2014/main" id="{865B0C95-981E-4CE8-B322-41CD7FBB2888}"/>
              </a:ext>
              <a:ext uri="{C183D7F6-B498-43B3-948B-1728B52AA6E4}">
                <adec:decorative xmlns:adec="http://schemas.microsoft.com/office/drawing/2017/decorative" val="1"/>
              </a:ext>
            </a:extLst>
          </p:cNvPr>
          <p:cNvSpPr/>
          <p:nvPr/>
        </p:nvSpPr>
        <p:spPr>
          <a:xfrm>
            <a:off x="7021733" y="4717662"/>
            <a:ext cx="589742"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Tree>
    <p:extLst>
      <p:ext uri="{BB962C8B-B14F-4D97-AF65-F5344CB8AC3E}">
        <p14:creationId xmlns:p14="http://schemas.microsoft.com/office/powerpoint/2010/main" val="215996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up)">
                                      <p:cBhvr>
                                        <p:cTn id="34" dur="500"/>
                                        <p:tgtEl>
                                          <p:spTgt spid="44"/>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1000"/>
                            </p:stCondLst>
                            <p:childTnLst>
                              <p:par>
                                <p:cTn id="40" presetID="22" presetClass="entr" presetSubtype="2"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right)">
                                      <p:cBhvr>
                                        <p:cTn id="42" dur="500"/>
                                        <p:tgtEl>
                                          <p:spTgt spid="39"/>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2000"/>
                            </p:stCondLst>
                            <p:childTnLst>
                              <p:par>
                                <p:cTn id="48" presetID="22" presetClass="entr" presetSubtype="1"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up)">
                                      <p:cBhvr>
                                        <p:cTn id="50" dur="500"/>
                                        <p:tgtEl>
                                          <p:spTgt spid="31"/>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par>
                          <p:cTn id="64" fill="hold">
                            <p:stCondLst>
                              <p:cond delay="1000"/>
                            </p:stCondLst>
                            <p:childTnLst>
                              <p:par>
                                <p:cTn id="65" presetID="22" presetClass="entr" presetSubtype="1"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up)">
                                      <p:cBhvr>
                                        <p:cTn id="67" dur="500"/>
                                        <p:tgtEl>
                                          <p:spTgt spid="23"/>
                                        </p:tgtEl>
                                      </p:cBhvr>
                                    </p:animEffec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childTnLst>
                          </p:cTn>
                        </p:par>
                        <p:par>
                          <p:cTn id="72" fill="hold">
                            <p:stCondLst>
                              <p:cond delay="2000"/>
                            </p:stCondLst>
                            <p:childTnLst>
                              <p:par>
                                <p:cTn id="73" presetID="22" presetClass="entr" presetSubtype="2"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right)">
                                      <p:cBhvr>
                                        <p:cTn id="75" dur="500"/>
                                        <p:tgtEl>
                                          <p:spTgt spid="5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childTnLst>
                          </p:cTn>
                        </p:par>
                        <p:par>
                          <p:cTn id="79" fill="hold">
                            <p:stCondLst>
                              <p:cond delay="2500"/>
                            </p:stCondLst>
                            <p:childTnLst>
                              <p:par>
                                <p:cTn id="80" presetID="22" presetClass="entr" presetSubtype="8" fill="hold" grpId="0" nodeType="after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wipe(left)">
                                      <p:cBhvr>
                                        <p:cTn id="82" dur="500"/>
                                        <p:tgtEl>
                                          <p:spTgt spid="5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childTnLst>
                                </p:cTn>
                              </p:par>
                            </p:childTnLst>
                          </p:cTn>
                        </p:par>
                        <p:par>
                          <p:cTn id="86" fill="hold">
                            <p:stCondLst>
                              <p:cond delay="3000"/>
                            </p:stCondLst>
                            <p:childTnLst>
                              <p:par>
                                <p:cTn id="87" presetID="10" presetClass="entr" presetSubtype="0" fill="hold" grpId="0"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animBg="1"/>
      <p:bldP spid="15" grpId="0" animBg="1"/>
      <p:bldP spid="13" grpId="0" animBg="1"/>
      <p:bldP spid="16" grpId="0" animBg="1"/>
      <p:bldP spid="49" grpId="0" animBg="1"/>
      <p:bldP spid="53" grpId="0" animBg="1"/>
      <p:bldP spid="21"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FE014-22BA-4614-B19E-014262BD753A}"/>
              </a:ext>
            </a:extLst>
          </p:cNvPr>
          <p:cNvSpPr>
            <a:spLocks noGrp="1"/>
          </p:cNvSpPr>
          <p:nvPr>
            <p:ph type="title"/>
          </p:nvPr>
        </p:nvSpPr>
        <p:spPr/>
        <p:txBody>
          <a:bodyPr/>
          <a:lstStyle/>
          <a:p>
            <a:pPr marL="0" marR="0" lvl="0" indent="0" defTabSz="914400" rtl="0" eaLnBrk="1" fontAlgn="auto" latinLnBrk="0" hangingPunct="1">
              <a:lnSpc>
                <a:spcPct val="100000"/>
              </a:lnSpc>
              <a:spcBef>
                <a:spcPts val="0"/>
              </a:spcBef>
              <a:spcAft>
                <a:spcPts val="0"/>
              </a:spcAft>
              <a:tabLst/>
              <a:defRPr/>
            </a:pPr>
            <a:r>
              <a:rPr lang="en-US" sz="2800" b="1" i="0" u="none" strike="noStrike" baseline="0" dirty="0">
                <a:solidFill>
                  <a:srgbClr val="AC1B1F"/>
                </a:solidFill>
              </a:rPr>
              <a:t>Figure 14. </a:t>
            </a:r>
            <a:r>
              <a:rPr lang="en-US" sz="2800" b="1" i="0" u="none" strike="noStrike" baseline="0" dirty="0">
                <a:solidFill>
                  <a:srgbClr val="000000"/>
                </a:solidFill>
              </a:rPr>
              <a:t>Management of Prosthetic </a:t>
            </a:r>
            <a:r>
              <a:rPr lang="en-US" sz="2800" b="1" dirty="0">
                <a:solidFill>
                  <a:srgbClr val="000000"/>
                </a:solidFill>
              </a:rPr>
              <a:t>V</a:t>
            </a:r>
            <a:r>
              <a:rPr lang="en-US" sz="2800" b="1" i="0" u="none" strike="noStrike" baseline="0" dirty="0">
                <a:solidFill>
                  <a:srgbClr val="000000"/>
                </a:solidFill>
              </a:rPr>
              <a:t>alve Regurgitation</a:t>
            </a:r>
            <a:endParaRPr kumimoji="0" lang="en-US" sz="2800" b="1" i="0" u="none" strike="noStrike" kern="1200" cap="none" spc="0" normalizeH="0" baseline="0" noProof="0" dirty="0">
              <a:ln>
                <a:noFill/>
              </a:ln>
              <a:solidFill>
                <a:srgbClr val="000000"/>
              </a:solidFill>
              <a:effectLst/>
              <a:uLnTx/>
              <a:uFillTx/>
              <a:ea typeface="+mn-ea"/>
              <a:cs typeface="+mn-cs"/>
            </a:endParaRPr>
          </a:p>
        </p:txBody>
      </p:sp>
      <p:sp>
        <p:nvSpPr>
          <p:cNvPr id="32" name="Rectangle 31" descr="Prosthetic valve degeneration can result in regurgitation attributable to leaflet calcification and noncoaptation or leaflet degeneration with a tear or perforation. Acute&#10;or chronic severe regurgitation may result in heart failure (HF) symptoms and signs. Paravalvular leak may result in hemolysis with symptoms attributable to anemia and HF. New paravalvular leak late after valve implantation raises the concern for infective endocarditis (IE), which should be excluded because the presence of infection would require antibiotic treatment before surgical therapy and would be a contraindication&#10;to transcatheter therapy. Symptomatic patients with paravalvular leak around a prosthetic valve are best managed by surgery, with percutaneous closure of the&#10;leak if the patient is at high or prohibitive surgical risk.  Symptomatic patients with bioprosthetic valve regurgitation are best managed by surgery, with a transcatheter&#10;valve-in-valve (ViV) procedure if the patient is at high or prohibitive risk. Because of rapid progression of bioprosthetic regurgitation, replacement of a leaking bioprosthesis may&#10;be considered even in the asymptomatic patient. (see Section 11.9)&#10;">
            <a:extLst>
              <a:ext uri="{FF2B5EF4-FFF2-40B4-BE49-F238E27FC236}">
                <a16:creationId xmlns:a16="http://schemas.microsoft.com/office/drawing/2014/main" id="{832F64F8-918B-4FC0-87DA-DA86D81C1343}"/>
              </a:ext>
              <a:ext uri="{C183D7F6-B498-43B3-948B-1728B52AA6E4}">
                <adec:decorative xmlns:adec="http://schemas.microsoft.com/office/drawing/2017/decorative" val="0"/>
              </a:ext>
            </a:extLst>
          </p:cNvPr>
          <p:cNvSpPr/>
          <p:nvPr/>
        </p:nvSpPr>
        <p:spPr>
          <a:xfrm>
            <a:off x="257175" y="1021424"/>
            <a:ext cx="9600547"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99A34A9E-EFDC-424F-ADF3-AB1565082E58}"/>
              </a:ext>
            </a:extLst>
          </p:cNvPr>
          <p:cNvSpPr>
            <a:spLocks noGrp="1"/>
          </p:cNvSpPr>
          <p:nvPr>
            <p:ph type="body" sz="quarter" idx="13"/>
          </p:nvPr>
        </p:nvSpPr>
        <p:spPr>
          <a:xfrm>
            <a:off x="2796226" y="5661580"/>
            <a:ext cx="6599548" cy="271939"/>
          </a:xfrm>
        </p:spPr>
        <p:txBody>
          <a:bodyPr/>
          <a:lstStyle/>
          <a:p>
            <a:pPr marL="0" indent="0" algn="ctr"/>
            <a:r>
              <a:rPr lang="en-US" sz="900" b="1" dirty="0"/>
              <a:t>Abbreviations: </a:t>
            </a:r>
            <a:r>
              <a:rPr lang="en-US" sz="900" dirty="0"/>
              <a:t>3D indicates 3-dimensional; 4D, 4-dimensional; CT, computed tomography; CVC, Comprehensive Valve Center; HF, heart failure; TEE, transesophageal echocardiography; TTE, transthoracic echocardiography/echocardiogram; and ViV, valve-in-valve.</a:t>
            </a:r>
          </a:p>
        </p:txBody>
      </p:sp>
      <p:sp>
        <p:nvSpPr>
          <p:cNvPr id="40" name="Rectangle 2">
            <a:extLst>
              <a:ext uri="{FF2B5EF4-FFF2-40B4-BE49-F238E27FC236}">
                <a16:creationId xmlns:a16="http://schemas.microsoft.com/office/drawing/2014/main" id="{8B802EF6-4665-4AB9-A2C4-2816175FD1FE}"/>
              </a:ext>
              <a:ext uri="{C183D7F6-B498-43B3-948B-1728B52AA6E4}">
                <adec:decorative xmlns:adec="http://schemas.microsoft.com/office/drawing/2017/decorative" val="1"/>
              </a:ext>
            </a:extLst>
          </p:cNvPr>
          <p:cNvSpPr/>
          <p:nvPr/>
        </p:nvSpPr>
        <p:spPr>
          <a:xfrm flipH="1">
            <a:off x="3824069" y="4029145"/>
            <a:ext cx="3025087" cy="32561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38D6EC0-B0EF-4EFD-AED9-6EF780225DFB}"/>
              </a:ext>
              <a:ext uri="{C183D7F6-B498-43B3-948B-1728B52AA6E4}">
                <adec:decorative xmlns:adec="http://schemas.microsoft.com/office/drawing/2017/decorative" val="1"/>
              </a:ext>
            </a:extLst>
          </p:cNvPr>
          <p:cNvGrpSpPr/>
          <p:nvPr/>
        </p:nvGrpSpPr>
        <p:grpSpPr>
          <a:xfrm>
            <a:off x="3863838" y="2122904"/>
            <a:ext cx="1918617" cy="501568"/>
            <a:chOff x="2028515" y="1459628"/>
            <a:chExt cx="2362392" cy="737733"/>
          </a:xfrm>
        </p:grpSpPr>
        <p:cxnSp>
          <p:nvCxnSpPr>
            <p:cNvPr id="34" name="Straight Arrow Connector 33">
              <a:extLst>
                <a:ext uri="{FF2B5EF4-FFF2-40B4-BE49-F238E27FC236}">
                  <a16:creationId xmlns:a16="http://schemas.microsoft.com/office/drawing/2014/main" id="{356AE362-BA3B-49F0-ACB6-8BA55426A903}"/>
                </a:ext>
              </a:extLst>
            </p:cNvPr>
            <p:cNvCxnSpPr>
              <a:cxnSpLocks/>
            </p:cNvCxnSpPr>
            <p:nvPr/>
          </p:nvCxnSpPr>
          <p:spPr>
            <a:xfrm>
              <a:off x="4381574" y="1459628"/>
              <a:ext cx="0" cy="403485"/>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Rectangle 2">
              <a:extLst>
                <a:ext uri="{FF2B5EF4-FFF2-40B4-BE49-F238E27FC236}">
                  <a16:creationId xmlns:a16="http://schemas.microsoft.com/office/drawing/2014/main" id="{73622803-032E-46B3-9360-C5E650AF951B}"/>
                </a:ext>
              </a:extLst>
            </p:cNvPr>
            <p:cNvSpPr/>
            <p:nvPr/>
          </p:nvSpPr>
          <p:spPr>
            <a:xfrm>
              <a:off x="2028515" y="1835093"/>
              <a:ext cx="2362392" cy="36226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92711304-58B5-4963-B998-2E80C04AF4FC}"/>
              </a:ext>
              <a:ext uri="{C183D7F6-B498-43B3-948B-1728B52AA6E4}">
                <adec:decorative xmlns:adec="http://schemas.microsoft.com/office/drawing/2017/decorative" val="1"/>
              </a:ext>
            </a:extLst>
          </p:cNvPr>
          <p:cNvGrpSpPr/>
          <p:nvPr/>
        </p:nvGrpSpPr>
        <p:grpSpPr>
          <a:xfrm>
            <a:off x="2796226" y="3717716"/>
            <a:ext cx="1027845" cy="1027762"/>
            <a:chOff x="3125322" y="1498902"/>
            <a:chExt cx="1265585" cy="1109482"/>
          </a:xfrm>
        </p:grpSpPr>
        <p:cxnSp>
          <p:nvCxnSpPr>
            <p:cNvPr id="53" name="Straight Arrow Connector 52">
              <a:extLst>
                <a:ext uri="{FF2B5EF4-FFF2-40B4-BE49-F238E27FC236}">
                  <a16:creationId xmlns:a16="http://schemas.microsoft.com/office/drawing/2014/main" id="{9E642F39-AA65-4092-93A1-396A6A2B9F85}"/>
                </a:ext>
              </a:extLst>
            </p:cNvPr>
            <p:cNvCxnSpPr>
              <a:cxnSpLocks/>
              <a:endCxn id="54" idx="2"/>
            </p:cNvCxnSpPr>
            <p:nvPr/>
          </p:nvCxnSpPr>
          <p:spPr>
            <a:xfrm>
              <a:off x="4381574" y="1498902"/>
              <a:ext cx="0" cy="336192"/>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Rectangle 2">
              <a:extLst>
                <a:ext uri="{FF2B5EF4-FFF2-40B4-BE49-F238E27FC236}">
                  <a16:creationId xmlns:a16="http://schemas.microsoft.com/office/drawing/2014/main" id="{97BE6D21-B563-49D3-8CDE-926477850C7A}"/>
                </a:ext>
              </a:extLst>
            </p:cNvPr>
            <p:cNvSpPr/>
            <p:nvPr/>
          </p:nvSpPr>
          <p:spPr>
            <a:xfrm>
              <a:off x="3125322" y="1835093"/>
              <a:ext cx="1265585" cy="77329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27DBBF66-6223-426D-8C35-1B29E3799B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35</a:t>
            </a:fld>
            <a:endParaRPr lang="en-US" sz="900" dirty="0"/>
          </a:p>
        </p:txBody>
      </p:sp>
      <p:sp>
        <p:nvSpPr>
          <p:cNvPr id="6" name="TextBox 5">
            <a:extLst>
              <a:ext uri="{FF2B5EF4-FFF2-40B4-BE49-F238E27FC236}">
                <a16:creationId xmlns:a16="http://schemas.microsoft.com/office/drawing/2014/main" id="{2125ABB2-B4E4-4E79-A5FD-7311DF342315}"/>
              </a:ext>
              <a:ext uri="{C183D7F6-B498-43B3-948B-1728B52AA6E4}">
                <adec:decorative xmlns:adec="http://schemas.microsoft.com/office/drawing/2017/decorative" val="1"/>
              </a:ext>
            </a:extLst>
          </p:cNvPr>
          <p:cNvSpPr txBox="1"/>
          <p:nvPr/>
        </p:nvSpPr>
        <p:spPr>
          <a:xfrm>
            <a:off x="3543930" y="1242471"/>
            <a:ext cx="4515039" cy="42473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sz="1600" dirty="0"/>
              <a:t>Suspected prosthetic valve regurgitation</a:t>
            </a:r>
          </a:p>
        </p:txBody>
      </p:sp>
      <p:sp>
        <p:nvSpPr>
          <p:cNvPr id="7" name="TextBox 6">
            <a:extLst>
              <a:ext uri="{FF2B5EF4-FFF2-40B4-BE49-F238E27FC236}">
                <a16:creationId xmlns:a16="http://schemas.microsoft.com/office/drawing/2014/main" id="{02AA4D6C-BF39-4BFB-9839-8009FA6A4F70}"/>
              </a:ext>
              <a:ext uri="{C183D7F6-B498-43B3-948B-1728B52AA6E4}">
                <adec:decorative xmlns:adec="http://schemas.microsoft.com/office/drawing/2017/decorative" val="1"/>
              </a:ext>
            </a:extLst>
          </p:cNvPr>
          <p:cNvSpPr txBox="1"/>
          <p:nvPr/>
        </p:nvSpPr>
        <p:spPr>
          <a:xfrm>
            <a:off x="2882718" y="2627523"/>
            <a:ext cx="1963767" cy="42473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t>Intractable </a:t>
            </a:r>
          </a:p>
          <a:p>
            <a:r>
              <a:rPr lang="en-US" dirty="0"/>
              <a:t>Hemolysis or HF</a:t>
            </a:r>
          </a:p>
        </p:txBody>
      </p:sp>
      <p:sp>
        <p:nvSpPr>
          <p:cNvPr id="9" name="TextBox 8">
            <a:extLst>
              <a:ext uri="{FF2B5EF4-FFF2-40B4-BE49-F238E27FC236}">
                <a16:creationId xmlns:a16="http://schemas.microsoft.com/office/drawing/2014/main" id="{EDCB3ED7-1631-4C28-A03D-785D0D1A52FE}"/>
              </a:ext>
              <a:ext uri="{C183D7F6-B498-43B3-948B-1728B52AA6E4}">
                <adec:decorative xmlns:adec="http://schemas.microsoft.com/office/drawing/2017/decorative" val="1"/>
              </a:ext>
            </a:extLst>
          </p:cNvPr>
          <p:cNvSpPr txBox="1"/>
          <p:nvPr/>
        </p:nvSpPr>
        <p:spPr>
          <a:xfrm>
            <a:off x="6342802" y="2627523"/>
            <a:ext cx="2696894" cy="42473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t>Asymptomatic with severe regurgitation and low surgical risk</a:t>
            </a:r>
          </a:p>
        </p:txBody>
      </p:sp>
      <p:sp>
        <p:nvSpPr>
          <p:cNvPr id="10" name="TextBox 9">
            <a:extLst>
              <a:ext uri="{FF2B5EF4-FFF2-40B4-BE49-F238E27FC236}">
                <a16:creationId xmlns:a16="http://schemas.microsoft.com/office/drawing/2014/main" id="{85AC7048-D5FE-477F-B300-BCF9CB872187}"/>
              </a:ext>
              <a:ext uri="{C183D7F6-B498-43B3-948B-1728B52AA6E4}">
                <adec:decorative xmlns:adec="http://schemas.microsoft.com/office/drawing/2017/decorative" val="1"/>
              </a:ext>
            </a:extLst>
          </p:cNvPr>
          <p:cNvSpPr txBox="1"/>
          <p:nvPr/>
        </p:nvSpPr>
        <p:spPr>
          <a:xfrm>
            <a:off x="4148194" y="1900061"/>
            <a:ext cx="3286360" cy="2585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2D or 3D TTE and TEE (1)</a:t>
            </a:r>
          </a:p>
        </p:txBody>
      </p:sp>
      <p:sp>
        <p:nvSpPr>
          <p:cNvPr id="11" name="TextBox 10">
            <a:extLst>
              <a:ext uri="{FF2B5EF4-FFF2-40B4-BE49-F238E27FC236}">
                <a16:creationId xmlns:a16="http://schemas.microsoft.com/office/drawing/2014/main" id="{56A8D560-19B7-432C-9A2E-3A9A0C868EE8}"/>
              </a:ext>
              <a:ext uri="{C183D7F6-B498-43B3-948B-1728B52AA6E4}">
                <adec:decorative xmlns:adec="http://schemas.microsoft.com/office/drawing/2017/decorative" val="1"/>
              </a:ext>
            </a:extLst>
          </p:cNvPr>
          <p:cNvSpPr txBox="1"/>
          <p:nvPr/>
        </p:nvSpPr>
        <p:spPr>
          <a:xfrm>
            <a:off x="2882717" y="3455526"/>
            <a:ext cx="1963767" cy="2585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sz="1200" dirty="0"/>
              <a:t>High prohibitive surgical risk</a:t>
            </a:r>
          </a:p>
        </p:txBody>
      </p:sp>
      <p:sp>
        <p:nvSpPr>
          <p:cNvPr id="12" name="TextBox 11">
            <a:extLst>
              <a:ext uri="{FF2B5EF4-FFF2-40B4-BE49-F238E27FC236}">
                <a16:creationId xmlns:a16="http://schemas.microsoft.com/office/drawing/2014/main" id="{0150450C-5A8A-49B6-8906-95B6DF1BF3F7}"/>
              </a:ext>
              <a:ext uri="{C183D7F6-B498-43B3-948B-1728B52AA6E4}">
                <adec:decorative xmlns:adec="http://schemas.microsoft.com/office/drawing/2017/decorative" val="1"/>
              </a:ext>
            </a:extLst>
          </p:cNvPr>
          <p:cNvSpPr txBox="1"/>
          <p:nvPr/>
        </p:nvSpPr>
        <p:spPr>
          <a:xfrm>
            <a:off x="6002708" y="4357950"/>
            <a:ext cx="1692906" cy="398790"/>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sz="1200" dirty="0"/>
              <a:t>Bioprosthetic valve regurgitation</a:t>
            </a:r>
          </a:p>
        </p:txBody>
      </p:sp>
      <p:sp>
        <p:nvSpPr>
          <p:cNvPr id="14" name="TextBox 13">
            <a:extLst>
              <a:ext uri="{FF2B5EF4-FFF2-40B4-BE49-F238E27FC236}">
                <a16:creationId xmlns:a16="http://schemas.microsoft.com/office/drawing/2014/main" id="{D5175545-EAE9-49FA-89CF-5071C36212A2}"/>
              </a:ext>
              <a:ext uri="{C183D7F6-B498-43B3-948B-1728B52AA6E4}">
                <adec:decorative xmlns:adec="http://schemas.microsoft.com/office/drawing/2017/decorative" val="1"/>
              </a:ext>
            </a:extLst>
          </p:cNvPr>
          <p:cNvSpPr txBox="1"/>
          <p:nvPr/>
        </p:nvSpPr>
        <p:spPr>
          <a:xfrm>
            <a:off x="2334278" y="4745477"/>
            <a:ext cx="1021664" cy="660111"/>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Surgical Intervention (1)</a:t>
            </a:r>
          </a:p>
        </p:txBody>
      </p:sp>
      <p:sp>
        <p:nvSpPr>
          <p:cNvPr id="15" name="TextBox 14">
            <a:extLst>
              <a:ext uri="{FF2B5EF4-FFF2-40B4-BE49-F238E27FC236}">
                <a16:creationId xmlns:a16="http://schemas.microsoft.com/office/drawing/2014/main" id="{2DD1CA84-11EF-46AA-AB17-481BE8FC9555}"/>
              </a:ext>
              <a:ext uri="{C183D7F6-B498-43B3-948B-1728B52AA6E4}">
                <adec:decorative xmlns:adec="http://schemas.microsoft.com/office/drawing/2017/decorative" val="1"/>
              </a:ext>
            </a:extLst>
          </p:cNvPr>
          <p:cNvSpPr txBox="1"/>
          <p:nvPr/>
        </p:nvSpPr>
        <p:spPr>
          <a:xfrm>
            <a:off x="8058969" y="4745476"/>
            <a:ext cx="1189501" cy="660111"/>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pPr algn="ctr"/>
            <a:r>
              <a:rPr lang="en-US" sz="1200" b="1" dirty="0"/>
              <a:t>Surgical Intervention (2a)</a:t>
            </a:r>
          </a:p>
        </p:txBody>
      </p:sp>
      <p:sp>
        <p:nvSpPr>
          <p:cNvPr id="20" name="Rectangle Container">
            <a:extLst>
              <a:ext uri="{FF2B5EF4-FFF2-40B4-BE49-F238E27FC236}">
                <a16:creationId xmlns:a16="http://schemas.microsoft.com/office/drawing/2014/main" id="{865B0C95-981E-4CE8-B322-41CD7FBB2888}"/>
              </a:ext>
              <a:ext uri="{C183D7F6-B498-43B3-948B-1728B52AA6E4}">
                <adec:decorative xmlns:adec="http://schemas.microsoft.com/office/drawing/2017/decorative" val="1"/>
              </a:ext>
            </a:extLst>
          </p:cNvPr>
          <p:cNvSpPr/>
          <p:nvPr/>
        </p:nvSpPr>
        <p:spPr>
          <a:xfrm>
            <a:off x="4117105" y="3870546"/>
            <a:ext cx="589742"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21" name="Rectangle Container">
            <a:extLst>
              <a:ext uri="{FF2B5EF4-FFF2-40B4-BE49-F238E27FC236}">
                <a16:creationId xmlns:a16="http://schemas.microsoft.com/office/drawing/2014/main" id="{CDD1FBC1-5A5C-4281-97C3-28190722C6FD}"/>
              </a:ext>
              <a:ext uri="{C183D7F6-B498-43B3-948B-1728B52AA6E4}">
                <adec:decorative xmlns:adec="http://schemas.microsoft.com/office/drawing/2017/decorative" val="1"/>
              </a:ext>
            </a:extLst>
          </p:cNvPr>
          <p:cNvSpPr/>
          <p:nvPr/>
        </p:nvSpPr>
        <p:spPr>
          <a:xfrm>
            <a:off x="3073655" y="3870546"/>
            <a:ext cx="589742" cy="306590"/>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cxnSp>
        <p:nvCxnSpPr>
          <p:cNvPr id="23" name="Straight Arrow Connector 22">
            <a:extLst>
              <a:ext uri="{FF2B5EF4-FFF2-40B4-BE49-F238E27FC236}">
                <a16:creationId xmlns:a16="http://schemas.microsoft.com/office/drawing/2014/main" id="{AA20AF6B-3A66-4525-B8F6-7CDEBB6A7266}"/>
              </a:ext>
              <a:ext uri="{C183D7F6-B498-43B3-948B-1728B52AA6E4}">
                <adec:decorative xmlns:adec="http://schemas.microsoft.com/office/drawing/2017/decorative" val="1"/>
              </a:ext>
            </a:extLst>
          </p:cNvPr>
          <p:cNvCxnSpPr>
            <a:cxnSpLocks/>
          </p:cNvCxnSpPr>
          <p:nvPr/>
        </p:nvCxnSpPr>
        <p:spPr>
          <a:xfrm>
            <a:off x="6849161" y="4768361"/>
            <a:ext cx="0" cy="2572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4C20B85-6E90-43F1-AEFC-814DE44B6401}"/>
              </a:ext>
              <a:ext uri="{C183D7F6-B498-43B3-948B-1728B52AA6E4}">
                <adec:decorative xmlns:adec="http://schemas.microsoft.com/office/drawing/2017/decorative" val="1"/>
              </a:ext>
            </a:extLst>
          </p:cNvPr>
          <p:cNvCxnSpPr>
            <a:cxnSpLocks/>
            <a:endCxn id="11" idx="0"/>
          </p:cNvCxnSpPr>
          <p:nvPr/>
        </p:nvCxnSpPr>
        <p:spPr>
          <a:xfrm>
            <a:off x="3824071" y="3063606"/>
            <a:ext cx="0" cy="3919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0DA4E98-F37B-48CC-AC19-7E7F1755E719}"/>
              </a:ext>
              <a:ext uri="{C183D7F6-B498-43B3-948B-1728B52AA6E4}">
                <adec:decorative xmlns:adec="http://schemas.microsoft.com/office/drawing/2017/decorative" val="1"/>
              </a:ext>
            </a:extLst>
          </p:cNvPr>
          <p:cNvCxnSpPr>
            <a:cxnSpLocks/>
          </p:cNvCxnSpPr>
          <p:nvPr/>
        </p:nvCxnSpPr>
        <p:spPr>
          <a:xfrm>
            <a:off x="5782690" y="1667204"/>
            <a:ext cx="0" cy="2572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8F3E738-1AB1-4F5E-8C65-9ADE5C3D8874}"/>
              </a:ext>
              <a:ext uri="{C183D7F6-B498-43B3-948B-1728B52AA6E4}">
                <adec:decorative xmlns:adec="http://schemas.microsoft.com/office/drawing/2017/decorative" val="1"/>
              </a:ext>
            </a:extLst>
          </p:cNvPr>
          <p:cNvSpPr txBox="1"/>
          <p:nvPr/>
        </p:nvSpPr>
        <p:spPr>
          <a:xfrm>
            <a:off x="5997250" y="5006798"/>
            <a:ext cx="1703822" cy="398790"/>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pPr algn="ctr"/>
            <a:r>
              <a:rPr lang="en-US" sz="1200" b="1" dirty="0"/>
              <a:t>Transcatheter ViV at CVC (2a)</a:t>
            </a:r>
          </a:p>
        </p:txBody>
      </p:sp>
      <p:sp>
        <p:nvSpPr>
          <p:cNvPr id="49" name="TextBox 48">
            <a:extLst>
              <a:ext uri="{FF2B5EF4-FFF2-40B4-BE49-F238E27FC236}">
                <a16:creationId xmlns:a16="http://schemas.microsoft.com/office/drawing/2014/main" id="{EAF1E610-101B-450B-AFEB-2529AE57B506}"/>
              </a:ext>
              <a:ext uri="{C183D7F6-B498-43B3-948B-1728B52AA6E4}">
                <adec:decorative xmlns:adec="http://schemas.microsoft.com/office/drawing/2017/decorative" val="1"/>
              </a:ext>
            </a:extLst>
          </p:cNvPr>
          <p:cNvSpPr txBox="1"/>
          <p:nvPr/>
        </p:nvSpPr>
        <p:spPr>
          <a:xfrm>
            <a:off x="4178738" y="4357950"/>
            <a:ext cx="1692906" cy="398790"/>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sz="1200" dirty="0"/>
              <a:t>Paravalvular regurgitation</a:t>
            </a:r>
          </a:p>
        </p:txBody>
      </p:sp>
      <p:cxnSp>
        <p:nvCxnSpPr>
          <p:cNvPr id="50" name="Straight Arrow Connector 49">
            <a:extLst>
              <a:ext uri="{FF2B5EF4-FFF2-40B4-BE49-F238E27FC236}">
                <a16:creationId xmlns:a16="http://schemas.microsoft.com/office/drawing/2014/main" id="{57251140-0F42-403A-94F9-BB006BBA46CD}"/>
              </a:ext>
              <a:ext uri="{C183D7F6-B498-43B3-948B-1728B52AA6E4}">
                <adec:decorative xmlns:adec="http://schemas.microsoft.com/office/drawing/2017/decorative" val="1"/>
              </a:ext>
            </a:extLst>
          </p:cNvPr>
          <p:cNvCxnSpPr>
            <a:cxnSpLocks/>
          </p:cNvCxnSpPr>
          <p:nvPr/>
        </p:nvCxnSpPr>
        <p:spPr>
          <a:xfrm>
            <a:off x="5025191" y="4768361"/>
            <a:ext cx="0" cy="2572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F1A3E6A-F98D-47D3-AB92-74EDFDAC1824}"/>
              </a:ext>
              <a:ext uri="{C183D7F6-B498-43B3-948B-1728B52AA6E4}">
                <adec:decorative xmlns:adec="http://schemas.microsoft.com/office/drawing/2017/decorative" val="1"/>
              </a:ext>
            </a:extLst>
          </p:cNvPr>
          <p:cNvSpPr txBox="1"/>
          <p:nvPr/>
        </p:nvSpPr>
        <p:spPr>
          <a:xfrm>
            <a:off x="4173280" y="5006798"/>
            <a:ext cx="1703822" cy="398790"/>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pPr algn="ctr"/>
            <a:r>
              <a:rPr lang="en-US" sz="1200" b="1" dirty="0"/>
              <a:t>Percutaneous repair at CVC (2a)</a:t>
            </a:r>
          </a:p>
        </p:txBody>
      </p:sp>
      <p:cxnSp>
        <p:nvCxnSpPr>
          <p:cNvPr id="56" name="Straight Arrow Connector 55">
            <a:extLst>
              <a:ext uri="{FF2B5EF4-FFF2-40B4-BE49-F238E27FC236}">
                <a16:creationId xmlns:a16="http://schemas.microsoft.com/office/drawing/2014/main" id="{9C8DE825-1BED-4CD5-9EAA-CD3FAF3B65F5}"/>
              </a:ext>
              <a:ext uri="{C183D7F6-B498-43B3-948B-1728B52AA6E4}">
                <adec:decorative xmlns:adec="http://schemas.microsoft.com/office/drawing/2017/decorative" val="1"/>
              </a:ext>
            </a:extLst>
          </p:cNvPr>
          <p:cNvCxnSpPr>
            <a:cxnSpLocks/>
          </p:cNvCxnSpPr>
          <p:nvPr/>
        </p:nvCxnSpPr>
        <p:spPr>
          <a:xfrm>
            <a:off x="8642739" y="3052255"/>
            <a:ext cx="0" cy="169322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Rectangle 2">
            <a:extLst>
              <a:ext uri="{FF2B5EF4-FFF2-40B4-BE49-F238E27FC236}">
                <a16:creationId xmlns:a16="http://schemas.microsoft.com/office/drawing/2014/main" id="{4C17E2CD-E5AB-4A45-8010-307F5F14A06B}"/>
              </a:ext>
              <a:ext uri="{C183D7F6-B498-43B3-948B-1728B52AA6E4}">
                <adec:decorative xmlns:adec="http://schemas.microsoft.com/office/drawing/2017/decorative" val="1"/>
              </a:ext>
            </a:extLst>
          </p:cNvPr>
          <p:cNvSpPr/>
          <p:nvPr/>
        </p:nvSpPr>
        <p:spPr>
          <a:xfrm flipH="1">
            <a:off x="5782455" y="2378175"/>
            <a:ext cx="1918617" cy="26366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65139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right)">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up)">
                                      <p:cBhvr>
                                        <p:cTn id="35" dur="500"/>
                                        <p:tgtEl>
                                          <p:spTgt spid="5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left)">
                                      <p:cBhvr>
                                        <p:cTn id="49" dur="500"/>
                                        <p:tgtEl>
                                          <p:spTgt spid="40"/>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childTnLst>
                                </p:cTn>
                              </p:par>
                            </p:childTnLst>
                          </p:cTn>
                        </p:par>
                        <p:par>
                          <p:cTn id="57" fill="hold">
                            <p:stCondLst>
                              <p:cond delay="5500"/>
                            </p:stCondLst>
                            <p:childTnLst>
                              <p:par>
                                <p:cTn id="58" presetID="22" presetClass="entr" presetSubtype="1" fill="hold"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up)">
                                      <p:cBhvr>
                                        <p:cTn id="60" dur="500"/>
                                        <p:tgtEl>
                                          <p:spTgt spid="50"/>
                                        </p:tgtEl>
                                      </p:cBhvr>
                                    </p:animEffect>
                                  </p:childTnLst>
                                </p:cTn>
                              </p:par>
                              <p:par>
                                <p:cTn id="61" presetID="22" presetClass="entr" presetSubtype="1"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500"/>
                                        <p:tgtEl>
                                          <p:spTgt spid="23"/>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500"/>
                                        <p:tgtEl>
                                          <p:spTgt spid="39"/>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cTn>
                              </p:par>
                            </p:childTnLst>
                          </p:cTn>
                        </p:par>
                        <p:par>
                          <p:cTn id="80" fill="hold">
                            <p:stCondLst>
                              <p:cond delay="1000"/>
                            </p:stCondLst>
                            <p:childTnLst>
                              <p:par>
                                <p:cTn id="81" presetID="22" presetClass="entr" presetSubtype="1" fill="hold" nodeType="after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wipe(up)">
                                      <p:cBhvr>
                                        <p:cTn id="83" dur="500"/>
                                        <p:tgtEl>
                                          <p:spTgt spid="56"/>
                                        </p:tgtEl>
                                      </p:cBhvr>
                                    </p:animEffect>
                                  </p:childTnLst>
                                </p:cTn>
                              </p:par>
                            </p:childTnLst>
                          </p:cTn>
                        </p:par>
                        <p:par>
                          <p:cTn id="84" fill="hold">
                            <p:stCondLst>
                              <p:cond delay="1500"/>
                            </p:stCondLst>
                            <p:childTnLst>
                              <p:par>
                                <p:cTn id="85" presetID="10" presetClass="entr" presetSubtype="0"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6" grpId="0" animBg="1"/>
      <p:bldP spid="7" grpId="0" animBg="1"/>
      <p:bldP spid="9" grpId="0" animBg="1"/>
      <p:bldP spid="10" grpId="0" animBg="1"/>
      <p:bldP spid="11" grpId="0" animBg="1"/>
      <p:bldP spid="12" grpId="0" animBg="1"/>
      <p:bldP spid="14" grpId="0" animBg="1"/>
      <p:bldP spid="15" grpId="0" animBg="1"/>
      <p:bldP spid="20" grpId="0" animBg="1"/>
      <p:bldP spid="21" grpId="0" animBg="1"/>
      <p:bldP spid="43" grpId="0" animBg="1"/>
      <p:bldP spid="49" grpId="0" animBg="1"/>
      <p:bldP spid="51" grpId="0" animBg="1"/>
      <p:bldP spid="3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DC4F-E22B-4F9D-8B50-5E079411A094}"/>
              </a:ext>
            </a:extLst>
          </p:cNvPr>
          <p:cNvSpPr>
            <a:spLocks noGrp="1"/>
          </p:cNvSpPr>
          <p:nvPr>
            <p:ph type="title"/>
          </p:nvPr>
        </p:nvSpPr>
        <p:spPr/>
        <p:txBody>
          <a:bodyPr/>
          <a:lstStyle/>
          <a:p>
            <a:r>
              <a:rPr lang="en-US" dirty="0"/>
              <a:t>Infective Endocarditis: </a:t>
            </a:r>
            <a:r>
              <a:rPr lang="en-US" dirty="0">
                <a:latin typeface="Lub Dub Medium" panose="020B0603030403020204" pitchFamily="34" charset="0"/>
              </a:rPr>
              <a:t>Diagnostic Evaluation </a:t>
            </a:r>
          </a:p>
        </p:txBody>
      </p:sp>
      <p:sp>
        <p:nvSpPr>
          <p:cNvPr id="10" name="Rectangle 9">
            <a:extLst>
              <a:ext uri="{FF2B5EF4-FFF2-40B4-BE49-F238E27FC236}">
                <a16:creationId xmlns:a16="http://schemas.microsoft.com/office/drawing/2014/main" id="{977EDCFE-2D75-4EE3-BF99-0250CD730FC7}"/>
              </a:ext>
            </a:extLst>
          </p:cNvPr>
          <p:cNvSpPr/>
          <p:nvPr/>
        </p:nvSpPr>
        <p:spPr>
          <a:xfrm>
            <a:off x="5486472" y="1179055"/>
            <a:ext cx="3829367" cy="52071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sz="1400" b="1" dirty="0">
                <a:solidFill>
                  <a:schemeClr val="bg1"/>
                </a:solidFill>
                <a:latin typeface="Lub Dub Bold" panose="020B0803030403020204" pitchFamily="34" charset="0"/>
              </a:rPr>
              <a:t>Patients </a:t>
            </a:r>
            <a:br>
              <a:rPr lang="en-US" sz="1400" b="1" dirty="0">
                <a:solidFill>
                  <a:schemeClr val="bg1"/>
                </a:solidFill>
                <a:latin typeface="Lub Dub Bold" panose="020B0803030403020204" pitchFamily="34" charset="0"/>
              </a:rPr>
            </a:br>
            <a:r>
              <a:rPr lang="en-US" sz="1400" b="1" dirty="0">
                <a:solidFill>
                  <a:schemeClr val="bg1"/>
                </a:solidFill>
                <a:latin typeface="Lub Dub Bold" panose="020B0803030403020204" pitchFamily="34" charset="0"/>
              </a:rPr>
              <a:t>A</a:t>
            </a:r>
            <a:r>
              <a:rPr sz="1400" b="1" dirty="0">
                <a:solidFill>
                  <a:schemeClr val="bg1"/>
                </a:solidFill>
                <a:latin typeface="Lub Dub Bold" panose="020B0803030403020204" pitchFamily="34" charset="0"/>
              </a:rPr>
              <a:t>t risk </a:t>
            </a:r>
            <a:r>
              <a:rPr lang="en-US" sz="1400" b="1" dirty="0">
                <a:solidFill>
                  <a:schemeClr val="bg1"/>
                </a:solidFill>
                <a:latin typeface="Lub Dub Bold" panose="020B0803030403020204" pitchFamily="34" charset="0"/>
              </a:rPr>
              <a:t>OR</a:t>
            </a:r>
            <a:r>
              <a:rPr sz="1400" b="1" dirty="0">
                <a:solidFill>
                  <a:schemeClr val="bg1"/>
                </a:solidFill>
                <a:latin typeface="Lub Dub Bold" panose="020B0803030403020204" pitchFamily="34" charset="0"/>
              </a:rPr>
              <a:t> with suspected NVE or PVE </a:t>
            </a:r>
          </a:p>
        </p:txBody>
      </p:sp>
      <p:sp>
        <p:nvSpPr>
          <p:cNvPr id="9" name="TextBox 8">
            <a:extLst>
              <a:ext uri="{FF2B5EF4-FFF2-40B4-BE49-F238E27FC236}">
                <a16:creationId xmlns:a16="http://schemas.microsoft.com/office/drawing/2014/main" id="{E65ECCBE-B1C6-44B6-B4C7-D63248F562CC}"/>
              </a:ext>
            </a:extLst>
          </p:cNvPr>
          <p:cNvSpPr txBox="1"/>
          <p:nvPr/>
        </p:nvSpPr>
        <p:spPr>
          <a:xfrm>
            <a:off x="2876160" y="3434471"/>
            <a:ext cx="2461569" cy="2015936"/>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FFFFFF"/>
                </a:solidFill>
                <a:effectLst/>
                <a:uLnTx/>
                <a:uFillTx/>
                <a:latin typeface="Lub Dub Bold" panose="020B0803030403020204" pitchFamily="34" charset="0"/>
                <a:cs typeface="Roboto"/>
              </a:rPr>
              <a:t> </a:t>
            </a:r>
            <a:r>
              <a:rPr kumimoji="0" lang="en-US" sz="1400" i="0" u="none" strike="noStrike" kern="1200" cap="none" spc="0" normalizeH="0" baseline="0" noProof="0" dirty="0">
                <a:ln>
                  <a:noFill/>
                </a:ln>
                <a:solidFill>
                  <a:srgbClr val="000000"/>
                </a:solidFill>
                <a:effectLst/>
                <a:uLnTx/>
                <a:uFillTx/>
                <a:latin typeface="Lub Dub Bold" panose="020B0803030403020204" pitchFamily="34" charset="0"/>
                <a:cs typeface="Roboto"/>
              </a:rPr>
              <a:t>At Risk:</a:t>
            </a:r>
            <a:endParaRPr kumimoji="0" lang="en-US" sz="1100" i="0" u="none" strike="noStrike" kern="1200" cap="none" spc="0" normalizeH="0" baseline="0" noProof="0" dirty="0">
              <a:ln>
                <a:noFill/>
              </a:ln>
              <a:solidFill>
                <a:srgbClr val="000000"/>
              </a:solidFill>
              <a:effectLst/>
              <a:uLnTx/>
              <a:uFillTx/>
              <a:latin typeface="Lub Dub Medium" panose="020B0603030403020204" pitchFamily="34" charset="0"/>
              <a:cs typeface="Roboto"/>
            </a:endParaRPr>
          </a:p>
          <a:p>
            <a:pPr marL="339725" marR="0" lvl="0" indent="-171450" algn="l" defTabSz="914400" rtl="0" eaLnBrk="1" fontAlgn="auto" latinLnBrk="0" hangingPunct="0">
              <a:spcBef>
                <a:spcPts val="0"/>
              </a:spcBef>
              <a:spcAft>
                <a:spcPts val="600"/>
              </a:spcAft>
              <a:buSzTx/>
              <a:buFont typeface="Arial" panose="020B0604020202020204" pitchFamily="34" charset="0"/>
              <a:buChar char="•"/>
              <a:tabLst/>
              <a:defRPr/>
            </a:pPr>
            <a:r>
              <a:rPr kumimoji="0" lang="en-US" sz="1200" i="0" u="none" strike="noStrike" kern="1200" cap="none" spc="0" normalizeH="0" baseline="0" noProof="0" dirty="0">
                <a:ln>
                  <a:noFill/>
                </a:ln>
                <a:solidFill>
                  <a:srgbClr val="000000"/>
                </a:solidFill>
                <a:effectLst/>
                <a:uLnTx/>
                <a:uFillTx/>
                <a:latin typeface="Lub Dub Condensed" panose="020B0506030403020204" pitchFamily="34" charset="0"/>
                <a:cs typeface="Roboto"/>
              </a:rPr>
              <a:t>Congenital or acquired VHD</a:t>
            </a:r>
          </a:p>
          <a:p>
            <a:pPr marL="339725" marR="0" lvl="0" indent="-171450" algn="l" defTabSz="914400" rtl="0" eaLnBrk="1" fontAlgn="auto" latinLnBrk="0" hangingPunct="0">
              <a:spcBef>
                <a:spcPts val="0"/>
              </a:spcBef>
              <a:spcAft>
                <a:spcPts val="600"/>
              </a:spcAft>
              <a:buSzTx/>
              <a:buFont typeface="Arial" panose="020B0604020202020204" pitchFamily="34" charset="0"/>
              <a:buChar char="•"/>
              <a:tabLst/>
              <a:defRPr/>
            </a:pPr>
            <a:r>
              <a:rPr kumimoji="0" lang="en-US" sz="1200" i="0" u="none" strike="noStrike" kern="1200" cap="none" spc="0" normalizeH="0" baseline="0" noProof="0" dirty="0">
                <a:ln>
                  <a:noFill/>
                </a:ln>
                <a:solidFill>
                  <a:srgbClr val="000000"/>
                </a:solidFill>
                <a:effectLst/>
                <a:uLnTx/>
                <a:uFillTx/>
                <a:latin typeface="Lub Dub Condensed" panose="020B0506030403020204" pitchFamily="34" charset="0"/>
                <a:cs typeface="Roboto"/>
              </a:rPr>
              <a:t>Previous IE</a:t>
            </a:r>
          </a:p>
          <a:p>
            <a:pPr marL="339725" marR="0" lvl="0" indent="-171450" algn="l" defTabSz="914400" rtl="0" eaLnBrk="1" fontAlgn="auto" latinLnBrk="0" hangingPunct="0">
              <a:spcBef>
                <a:spcPts val="0"/>
              </a:spcBef>
              <a:spcAft>
                <a:spcPts val="600"/>
              </a:spcAft>
              <a:buSzTx/>
              <a:buFont typeface="Arial" panose="020B0604020202020204" pitchFamily="34" charset="0"/>
              <a:buChar char="•"/>
              <a:tabLst/>
              <a:defRPr/>
            </a:pPr>
            <a:r>
              <a:rPr kumimoji="0" lang="en-US" sz="1200" i="0" u="none" strike="noStrike" kern="1200" cap="none" spc="0" normalizeH="0" baseline="0" noProof="0" dirty="0">
                <a:ln>
                  <a:noFill/>
                </a:ln>
                <a:solidFill>
                  <a:srgbClr val="000000"/>
                </a:solidFill>
                <a:effectLst/>
                <a:uLnTx/>
                <a:uFillTx/>
                <a:latin typeface="Lub Dub Condensed" panose="020B0506030403020204" pitchFamily="34" charset="0"/>
                <a:cs typeface="Roboto"/>
              </a:rPr>
              <a:t>Prosthetic heart valves</a:t>
            </a:r>
          </a:p>
          <a:p>
            <a:pPr marL="339725" marR="0" lvl="0" indent="-171450" algn="l" defTabSz="914400" rtl="0" eaLnBrk="1" fontAlgn="auto" latinLnBrk="0" hangingPunct="0">
              <a:spcBef>
                <a:spcPts val="0"/>
              </a:spcBef>
              <a:spcAft>
                <a:spcPts val="600"/>
              </a:spcAft>
              <a:buSzTx/>
              <a:buFont typeface="Arial" panose="020B0604020202020204" pitchFamily="34" charset="0"/>
              <a:buChar char="•"/>
              <a:tabLst/>
              <a:defRPr/>
            </a:pPr>
            <a:r>
              <a:rPr kumimoji="0" lang="en-US" sz="1200" i="0" u="none" strike="noStrike" kern="1200" cap="none" spc="0" normalizeH="0" baseline="0" noProof="0" dirty="0">
                <a:ln>
                  <a:noFill/>
                </a:ln>
                <a:solidFill>
                  <a:srgbClr val="000000"/>
                </a:solidFill>
                <a:effectLst/>
                <a:uLnTx/>
                <a:uFillTx/>
                <a:latin typeface="Lub Dub Condensed" panose="020B0506030403020204" pitchFamily="34" charset="0"/>
                <a:cs typeface="Roboto"/>
              </a:rPr>
              <a:t>Certain congenital or heritable cardiac malformations</a:t>
            </a:r>
          </a:p>
          <a:p>
            <a:pPr marL="339725" marR="0" lvl="0" indent="-171450" algn="l" defTabSz="914400" rtl="0" eaLnBrk="1" fontAlgn="auto" latinLnBrk="0" hangingPunct="0">
              <a:spcBef>
                <a:spcPts val="0"/>
              </a:spcBef>
              <a:spcAft>
                <a:spcPts val="600"/>
              </a:spcAft>
              <a:buSzTx/>
              <a:buFont typeface="Arial" panose="020B0604020202020204" pitchFamily="34" charset="0"/>
              <a:buChar char="•"/>
              <a:tabLst/>
              <a:defRPr/>
            </a:pPr>
            <a:r>
              <a:rPr lang="en-US" sz="1200" dirty="0">
                <a:solidFill>
                  <a:srgbClr val="000000"/>
                </a:solidFill>
                <a:latin typeface="Lub Dub Condensed" panose="020B0506030403020204" pitchFamily="34" charset="0"/>
                <a:cs typeface="Roboto"/>
              </a:rPr>
              <a:t>Immunodeficiency state</a:t>
            </a:r>
            <a:endParaRPr kumimoji="0" lang="en-US" sz="1200" i="0" u="none" strike="noStrike" kern="1200" cap="none" spc="0" normalizeH="0" baseline="0" noProof="0" dirty="0">
              <a:ln>
                <a:noFill/>
              </a:ln>
              <a:solidFill>
                <a:srgbClr val="000000"/>
              </a:solidFill>
              <a:effectLst/>
              <a:uLnTx/>
              <a:uFillTx/>
              <a:latin typeface="Lub Dub Condensed" panose="020B0506030403020204" pitchFamily="34" charset="0"/>
              <a:cs typeface="Roboto"/>
            </a:endParaRPr>
          </a:p>
          <a:p>
            <a:pPr marL="339725" marR="0" lvl="0" indent="-171450" algn="l" defTabSz="914400" rtl="0" eaLnBrk="1" fontAlgn="auto" latinLnBrk="0" hangingPunct="0">
              <a:spcBef>
                <a:spcPts val="0"/>
              </a:spcBef>
              <a:spcAft>
                <a:spcPts val="600"/>
              </a:spcAft>
              <a:buSzTx/>
              <a:buFont typeface="Arial" panose="020B0604020202020204" pitchFamily="34" charset="0"/>
              <a:buChar char="•"/>
              <a:tabLst/>
              <a:defRPr/>
            </a:pPr>
            <a:r>
              <a:rPr kumimoji="0" lang="en-US" sz="1200" i="0" u="none" strike="noStrike" kern="1200" cap="none" spc="0" normalizeH="0" baseline="0" noProof="0" dirty="0">
                <a:ln>
                  <a:noFill/>
                </a:ln>
                <a:solidFill>
                  <a:srgbClr val="000000"/>
                </a:solidFill>
                <a:effectLst/>
                <a:uLnTx/>
                <a:uFillTx/>
                <a:latin typeface="Lub Dub Condensed" panose="020B0506030403020204" pitchFamily="34" charset="0"/>
                <a:cs typeface="Roboto"/>
              </a:rPr>
              <a:t>Injection drug use</a:t>
            </a:r>
          </a:p>
        </p:txBody>
      </p:sp>
      <p:sp>
        <p:nvSpPr>
          <p:cNvPr id="11" name="TextBox 10">
            <a:extLst>
              <a:ext uri="{FF2B5EF4-FFF2-40B4-BE49-F238E27FC236}">
                <a16:creationId xmlns:a16="http://schemas.microsoft.com/office/drawing/2014/main" id="{F679845A-FEE9-4A5F-8577-A1992726D026}"/>
              </a:ext>
            </a:extLst>
          </p:cNvPr>
          <p:cNvSpPr txBox="1"/>
          <p:nvPr/>
        </p:nvSpPr>
        <p:spPr>
          <a:xfrm>
            <a:off x="5486472" y="1872662"/>
            <a:ext cx="3829367" cy="347756"/>
          </a:xfrm>
          <a:prstGeom prst="rect">
            <a:avLst/>
          </a:prstGeom>
          <a:solidFill>
            <a:srgbClr val="46A547"/>
          </a:solidFill>
          <a:ln w="25400">
            <a:noFill/>
          </a:ln>
        </p:spPr>
        <p:txBody>
          <a:bodyPr spcFirstLastPara="0" lIns="91440" tIns="91440" rIns="91440" bIns="9144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Blood Cultures (1)</a:t>
            </a:r>
          </a:p>
        </p:txBody>
      </p:sp>
      <p:sp>
        <p:nvSpPr>
          <p:cNvPr id="14" name="TextBox 13">
            <a:extLst>
              <a:ext uri="{FF2B5EF4-FFF2-40B4-BE49-F238E27FC236}">
                <a16:creationId xmlns:a16="http://schemas.microsoft.com/office/drawing/2014/main" id="{0D902E52-2D01-480D-B7F7-B2B6B895B9E0}"/>
              </a:ext>
            </a:extLst>
          </p:cNvPr>
          <p:cNvSpPr txBox="1"/>
          <p:nvPr/>
        </p:nvSpPr>
        <p:spPr>
          <a:xfrm>
            <a:off x="5486472" y="2379322"/>
            <a:ext cx="3829367" cy="892068"/>
          </a:xfrm>
          <a:prstGeom prst="rect">
            <a:avLst/>
          </a:prstGeom>
          <a:solidFill>
            <a:srgbClr val="46A547"/>
          </a:solidFill>
          <a:ln w="25400">
            <a:noFill/>
          </a:ln>
        </p:spPr>
        <p:txBody>
          <a:bodyPr spcFirstLastPara="0" lIns="91440" tIns="91440" rIns="91440" bIns="9144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Purpose of TTE (1)</a:t>
            </a:r>
          </a:p>
          <a:p>
            <a:pPr marL="171450" indent="-171450" algn="l">
              <a:buFont typeface="Arial" panose="020B0604020202020204" pitchFamily="34" charset="0"/>
              <a:buChar char="•"/>
            </a:pPr>
            <a:r>
              <a:rPr lang="en-US" dirty="0">
                <a:solidFill>
                  <a:schemeClr val="tx1"/>
                </a:solidFill>
                <a:latin typeface="Lub Dub Condensed" panose="020B0506030403020204" pitchFamily="34" charset="0"/>
              </a:rPr>
              <a:t>Identify vegetations</a:t>
            </a:r>
          </a:p>
          <a:p>
            <a:pPr marL="171450" indent="-171450" algn="l">
              <a:buFont typeface="Arial" panose="020B0604020202020204" pitchFamily="34" charset="0"/>
              <a:buChar char="•"/>
            </a:pPr>
            <a:r>
              <a:rPr lang="en-US" dirty="0">
                <a:solidFill>
                  <a:schemeClr val="tx1"/>
                </a:solidFill>
                <a:latin typeface="Lub Dub Condensed" panose="020B0506030403020204" pitchFamily="34" charset="0"/>
              </a:rPr>
              <a:t>Hemodynamic severity of valvular lesions</a:t>
            </a:r>
          </a:p>
          <a:p>
            <a:pPr marL="171450" indent="-171450" algn="l">
              <a:buFont typeface="Arial" panose="020B0604020202020204" pitchFamily="34" charset="0"/>
              <a:buChar char="•"/>
            </a:pPr>
            <a:r>
              <a:rPr lang="en-US" dirty="0">
                <a:solidFill>
                  <a:schemeClr val="tx1"/>
                </a:solidFill>
                <a:latin typeface="Lub Dub Condensed" panose="020B0506030403020204" pitchFamily="34" charset="0"/>
              </a:rPr>
              <a:t>Assess ventricular function and pulmonary pressures</a:t>
            </a:r>
          </a:p>
          <a:p>
            <a:pPr marL="171450" indent="-171450" algn="l">
              <a:buFont typeface="Arial" panose="020B0604020202020204" pitchFamily="34" charset="0"/>
              <a:buChar char="•"/>
            </a:pPr>
            <a:r>
              <a:rPr lang="en-US" dirty="0">
                <a:solidFill>
                  <a:schemeClr val="tx1"/>
                </a:solidFill>
                <a:latin typeface="Lub Dub Condensed" panose="020B0506030403020204" pitchFamily="34" charset="0"/>
              </a:rPr>
              <a:t>Detect complications</a:t>
            </a:r>
          </a:p>
        </p:txBody>
      </p:sp>
      <p:sp>
        <p:nvSpPr>
          <p:cNvPr id="15" name="TextBox 14">
            <a:extLst>
              <a:ext uri="{FF2B5EF4-FFF2-40B4-BE49-F238E27FC236}">
                <a16:creationId xmlns:a16="http://schemas.microsoft.com/office/drawing/2014/main" id="{C882B37C-5E3E-4286-B605-315AEF13A4BC}"/>
              </a:ext>
            </a:extLst>
          </p:cNvPr>
          <p:cNvSpPr txBox="1"/>
          <p:nvPr/>
        </p:nvSpPr>
        <p:spPr>
          <a:xfrm>
            <a:off x="5486472" y="3474336"/>
            <a:ext cx="3829367" cy="755990"/>
          </a:xfrm>
          <a:prstGeom prst="rect">
            <a:avLst/>
          </a:prstGeom>
          <a:solidFill>
            <a:srgbClr val="46A547"/>
          </a:solidFill>
          <a:ln w="25400">
            <a:noFill/>
          </a:ln>
        </p:spPr>
        <p:txBody>
          <a:bodyPr spcFirstLastPara="0" lIns="91440" tIns="91440" rIns="91440" bIns="9144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Utilize TEE (1)</a:t>
            </a:r>
          </a:p>
          <a:p>
            <a:pPr marL="171450" indent="-171450" algn="l">
              <a:buFont typeface="Arial" panose="020B0604020202020204" pitchFamily="34" charset="0"/>
              <a:buChar char="•"/>
            </a:pPr>
            <a:r>
              <a:rPr lang="en-US" dirty="0">
                <a:solidFill>
                  <a:schemeClr val="tx1"/>
                </a:solidFill>
                <a:latin typeface="Lub Dub Condensed" panose="020B0506030403020204" pitchFamily="34" charset="0"/>
              </a:rPr>
              <a:t>If TTE non-diagnostic</a:t>
            </a:r>
          </a:p>
          <a:p>
            <a:pPr marL="171450" indent="-171450" algn="l">
              <a:buFont typeface="Arial" panose="020B0604020202020204" pitchFamily="34" charset="0"/>
              <a:buChar char="•"/>
            </a:pPr>
            <a:r>
              <a:rPr lang="en-US" dirty="0">
                <a:solidFill>
                  <a:schemeClr val="tx1"/>
                </a:solidFill>
                <a:latin typeface="Lub Dub Condensed" panose="020B0506030403020204" pitchFamily="34" charset="0"/>
              </a:rPr>
              <a:t>Complication suspected or present </a:t>
            </a:r>
          </a:p>
          <a:p>
            <a:pPr marL="171450" indent="-171450" algn="l">
              <a:buFont typeface="Arial" panose="020B0604020202020204" pitchFamily="34" charset="0"/>
              <a:buChar char="•"/>
            </a:pPr>
            <a:r>
              <a:rPr lang="en-US" dirty="0">
                <a:solidFill>
                  <a:schemeClr val="tx1"/>
                </a:solidFill>
                <a:latin typeface="Lub Dub Condensed" panose="020B0506030403020204" pitchFamily="34" charset="0"/>
              </a:rPr>
              <a:t>Intra-cardiac leads present</a:t>
            </a:r>
          </a:p>
        </p:txBody>
      </p:sp>
      <p:sp>
        <p:nvSpPr>
          <p:cNvPr id="12" name="TextBox 11">
            <a:extLst>
              <a:ext uri="{FF2B5EF4-FFF2-40B4-BE49-F238E27FC236}">
                <a16:creationId xmlns:a16="http://schemas.microsoft.com/office/drawing/2014/main" id="{71A34A55-F546-49C9-9CAD-A39768D84CFF}"/>
              </a:ext>
            </a:extLst>
          </p:cNvPr>
          <p:cNvSpPr txBox="1"/>
          <p:nvPr/>
        </p:nvSpPr>
        <p:spPr>
          <a:xfrm>
            <a:off x="5486472" y="4422261"/>
            <a:ext cx="3829367" cy="1028146"/>
          </a:xfrm>
          <a:prstGeom prst="rect">
            <a:avLst/>
          </a:prstGeom>
          <a:solidFill>
            <a:srgbClr val="46A547"/>
          </a:solidFill>
          <a:ln w="25400">
            <a:noFill/>
          </a:ln>
        </p:spPr>
        <p:txBody>
          <a:bodyPr spcFirstLastPara="0" lIns="91440" tIns="91440" rIns="91440" bIns="9144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rPr>
              <a:t>Heart Valve Team  (1)</a:t>
            </a:r>
          </a:p>
          <a:p>
            <a:pPr marL="171450" indent="-171450" algn="l">
              <a:buFont typeface="Arial" panose="020B0604020202020204" pitchFamily="34" charset="0"/>
              <a:buChar char="•"/>
            </a:pPr>
            <a:r>
              <a:rPr lang="en-US" dirty="0">
                <a:solidFill>
                  <a:schemeClr val="tx1"/>
                </a:solidFill>
                <a:latin typeface="Lub Dub Condensed" panose="020B0506030403020204" pitchFamily="34" charset="0"/>
              </a:rPr>
              <a:t>Cardiology</a:t>
            </a:r>
          </a:p>
          <a:p>
            <a:pPr marL="171450" indent="-171450" algn="l">
              <a:buFont typeface="Arial" panose="020B0604020202020204" pitchFamily="34" charset="0"/>
              <a:buChar char="•"/>
            </a:pPr>
            <a:r>
              <a:rPr lang="en-US" dirty="0">
                <a:solidFill>
                  <a:schemeClr val="tx1"/>
                </a:solidFill>
                <a:latin typeface="Lub Dub Condensed" panose="020B0506030403020204" pitchFamily="34" charset="0"/>
              </a:rPr>
              <a:t>Cardiac Surgery</a:t>
            </a:r>
          </a:p>
          <a:p>
            <a:pPr marL="171450" indent="-171450" algn="l">
              <a:buFont typeface="Arial" panose="020B0604020202020204" pitchFamily="34" charset="0"/>
              <a:buChar char="•"/>
            </a:pPr>
            <a:r>
              <a:rPr lang="en-US" dirty="0">
                <a:solidFill>
                  <a:schemeClr val="tx1"/>
                </a:solidFill>
                <a:latin typeface="Lub Dub Condensed" panose="020B0506030403020204" pitchFamily="34" charset="0"/>
              </a:rPr>
              <a:t>Infectious Disease</a:t>
            </a:r>
          </a:p>
          <a:p>
            <a:pPr marL="171450" indent="-171450" algn="l">
              <a:buFont typeface="Arial" panose="020B0604020202020204" pitchFamily="34" charset="0"/>
              <a:buChar char="•"/>
            </a:pPr>
            <a:r>
              <a:rPr lang="en-US" dirty="0">
                <a:solidFill>
                  <a:schemeClr val="tx1"/>
                </a:solidFill>
                <a:latin typeface="Lub Dub Condensed" panose="020B0506030403020204" pitchFamily="34" charset="0"/>
              </a:rPr>
              <a:t>If surgery - cardiac anesthesia</a:t>
            </a:r>
          </a:p>
          <a:p>
            <a:pPr marL="171450" indent="-171450" algn="l">
              <a:buFont typeface="Arial" panose="020B0604020202020204" pitchFamily="34" charset="0"/>
              <a:buChar char="•"/>
            </a:pPr>
            <a:r>
              <a:rPr lang="en-US" dirty="0">
                <a:solidFill>
                  <a:schemeClr val="tx1"/>
                </a:solidFill>
                <a:latin typeface="Lub Dub Condensed" panose="020B0506030403020204" pitchFamily="34" charset="0"/>
              </a:rPr>
              <a:t>If neurological event - neurology</a:t>
            </a:r>
          </a:p>
        </p:txBody>
      </p:sp>
      <p:sp>
        <p:nvSpPr>
          <p:cNvPr id="5" name="Text Placeholder 4">
            <a:extLst>
              <a:ext uri="{FF2B5EF4-FFF2-40B4-BE49-F238E27FC236}">
                <a16:creationId xmlns:a16="http://schemas.microsoft.com/office/drawing/2014/main" id="{4CDF997D-664D-419C-8A8D-8687DFF70AEB}"/>
              </a:ext>
            </a:extLst>
          </p:cNvPr>
          <p:cNvSpPr>
            <a:spLocks noGrp="1"/>
          </p:cNvSpPr>
          <p:nvPr>
            <p:ph type="body" sz="quarter" idx="13"/>
          </p:nvPr>
        </p:nvSpPr>
        <p:spPr>
          <a:xfrm>
            <a:off x="3467100" y="5661580"/>
            <a:ext cx="5257800" cy="271939"/>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b="1" dirty="0">
                <a:sym typeface="Arial"/>
              </a:rPr>
              <a:t>Abbreviations: </a:t>
            </a:r>
            <a:r>
              <a:rPr lang="en-US" sz="900" dirty="0">
                <a:sym typeface="Arial"/>
              </a:rPr>
              <a:t>IE</a:t>
            </a:r>
            <a:r>
              <a:rPr lang="pt-BR" sz="900" dirty="0">
                <a:sym typeface="Arial"/>
              </a:rPr>
              <a:t> indicates infective endocarditis; NVE, native valve endocarditis; PVE, prosthetic valve endocarditis; TTE, trans-thoracic echocardiography; and TEE, trans-esophageal echocardiography.</a:t>
            </a:r>
          </a:p>
        </p:txBody>
      </p:sp>
      <p:sp>
        <p:nvSpPr>
          <p:cNvPr id="4" name="Slide Number Placeholder 3">
            <a:extLst>
              <a:ext uri="{FF2B5EF4-FFF2-40B4-BE49-F238E27FC236}">
                <a16:creationId xmlns:a16="http://schemas.microsoft.com/office/drawing/2014/main" id="{3B593673-9E66-492C-9356-32FE5AB9895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36</a:t>
            </a:fld>
            <a:endParaRPr lang="en-US" sz="900" dirty="0"/>
          </a:p>
        </p:txBody>
      </p:sp>
      <p:pic>
        <p:nvPicPr>
          <p:cNvPr id="8" name="coeur_16">
            <a:extLst>
              <a:ext uri="{FF2B5EF4-FFF2-40B4-BE49-F238E27FC236}">
                <a16:creationId xmlns:a16="http://schemas.microsoft.com/office/drawing/2014/main" id="{89731278-438E-447F-B23E-3F4FFD5D9948}"/>
              </a:ext>
              <a:ext uri="{C183D7F6-B498-43B3-948B-1728B52AA6E4}">
                <adec:decorative xmlns:adec="http://schemas.microsoft.com/office/drawing/2017/decorative" val="1"/>
              </a:ext>
            </a:extLst>
          </p:cNvPr>
          <p:cNvPicPr/>
          <p:nvPr/>
        </p:nvPicPr>
        <p:blipFill rotWithShape="1">
          <a:blip r:embed="rId2"/>
          <a:srcRect t="3301" r="3447" b="9520"/>
          <a:stretch/>
        </p:blipFill>
        <p:spPr>
          <a:xfrm>
            <a:off x="2876161" y="1180941"/>
            <a:ext cx="2461568" cy="2090449"/>
          </a:xfrm>
          <a:prstGeom prst="rect">
            <a:avLst/>
          </a:prstGeom>
          <a:ln>
            <a:noFill/>
          </a:ln>
        </p:spPr>
      </p:pic>
    </p:spTree>
    <p:extLst>
      <p:ext uri="{BB962C8B-B14F-4D97-AF65-F5344CB8AC3E}">
        <p14:creationId xmlns:p14="http://schemas.microsoft.com/office/powerpoint/2010/main" val="977411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64E0-85A0-46E1-9637-7ABFF35D66D7}"/>
              </a:ext>
            </a:extLst>
          </p:cNvPr>
          <p:cNvSpPr>
            <a:spLocks noGrp="1"/>
          </p:cNvSpPr>
          <p:nvPr>
            <p:ph type="title"/>
          </p:nvPr>
        </p:nvSpPr>
        <p:spPr/>
        <p:txBody>
          <a:bodyPr/>
          <a:lstStyle/>
          <a:p>
            <a:r>
              <a:rPr lang="en-US" sz="2800" dirty="0">
                <a:solidFill>
                  <a:srgbClr val="AC1B1F"/>
                </a:solidFill>
              </a:rPr>
              <a:t>Figure 15. </a:t>
            </a:r>
            <a:r>
              <a:rPr lang="en-US" sz="2800" dirty="0"/>
              <a:t>Diagnosis of Infective Endocarditis</a:t>
            </a:r>
          </a:p>
        </p:txBody>
      </p:sp>
      <p:sp>
        <p:nvSpPr>
          <p:cNvPr id="60" name="Rectangle 59" descr="In patients with suspected endocarditis, the Modified Duke Criteria are the current standard for diagnosis and incorporate clinical, imaging, and bacteriological criteria. These criteria have been well validated by comparison with surgical or autopsy findings and in the clinical outcomes of numerous studies involving a wide spectrum of patients, including children, the elderly, prosthetic valve recipients, injection drug users, and non–drug users, as well as patients in both primary- and tertiary-care settings.  For patients with valvular heart disease (VHD) and known or suspected infective endocarditis (IE), obtain blood culture results before initiation of antibiotic therapy. For diagnosis and management of patients with IE, additional members of the Heart Valve multidisciplinary team include infectious disease experts, who can provide advanced approaches to microbiological diagnosis.  Cardiac imaging with transthoracic echocardiography, transesophageal echocardiography, and now computed tomography (CT) and CT/&#10;positron emission tomography (PET) imaging is critical for diagnosis of IE.  (see Section 12.2)&#10;">
            <a:extLst>
              <a:ext uri="{FF2B5EF4-FFF2-40B4-BE49-F238E27FC236}">
                <a16:creationId xmlns:a16="http://schemas.microsoft.com/office/drawing/2014/main" id="{8360B265-A60B-4BC2-9F74-CDECA256C3DB}"/>
              </a:ext>
              <a:ext uri="{C183D7F6-B498-43B3-948B-1728B52AA6E4}">
                <adec:decorative xmlns:adec="http://schemas.microsoft.com/office/drawing/2017/decorative" val="0"/>
              </a:ext>
            </a:extLst>
          </p:cNvPr>
          <p:cNvSpPr/>
          <p:nvPr/>
        </p:nvSpPr>
        <p:spPr>
          <a:xfrm>
            <a:off x="257176" y="1021424"/>
            <a:ext cx="10183062" cy="468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734621E1-C9AA-4BC9-B3C7-D683E116BD14}"/>
              </a:ext>
            </a:extLst>
          </p:cNvPr>
          <p:cNvSpPr>
            <a:spLocks noGrp="1"/>
          </p:cNvSpPr>
          <p:nvPr>
            <p:ph type="body" sz="quarter" idx="13"/>
          </p:nvPr>
        </p:nvSpPr>
        <p:spPr>
          <a:xfrm>
            <a:off x="2452540" y="5797550"/>
            <a:ext cx="7286919" cy="385137"/>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b="1" dirty="0">
                <a:sym typeface="Arial"/>
              </a:rPr>
              <a:t>Abbreviations: </a:t>
            </a:r>
            <a:r>
              <a:rPr lang="en-US" sz="900" dirty="0">
                <a:sym typeface="Arial"/>
              </a:rPr>
              <a:t>CT indicates computed tomography; IE, infective endocarditis; 18FDG, 18F-fluorodeoxyglucose; NVE, native valve endocarditis; PET, positron emission tomography; PVE, prosthetic valve endocarditis; S, staph; TEE, transesophageal echocardiography; and TTE, transthoracic echocardiography.</a:t>
            </a:r>
            <a:endParaRPr lang="pt-BR" sz="900" dirty="0">
              <a:sym typeface="Arial"/>
            </a:endParaRPr>
          </a:p>
        </p:txBody>
      </p:sp>
      <p:cxnSp>
        <p:nvCxnSpPr>
          <p:cNvPr id="10" name="Straight Arrow Connector 9">
            <a:extLst>
              <a:ext uri="{FF2B5EF4-FFF2-40B4-BE49-F238E27FC236}">
                <a16:creationId xmlns:a16="http://schemas.microsoft.com/office/drawing/2014/main" id="{C1C0FD5D-1E73-4122-A1A6-6D16E1223BAC}"/>
              </a:ext>
              <a:ext uri="{C183D7F6-B498-43B3-948B-1728B52AA6E4}">
                <adec:decorative xmlns:adec="http://schemas.microsoft.com/office/drawing/2017/decorative" val="1"/>
              </a:ext>
            </a:extLst>
          </p:cNvPr>
          <p:cNvCxnSpPr>
            <a:cxnSpLocks/>
          </p:cNvCxnSpPr>
          <p:nvPr/>
        </p:nvCxnSpPr>
        <p:spPr>
          <a:xfrm>
            <a:off x="6074746" y="1786818"/>
            <a:ext cx="0" cy="2572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41460F3-19D3-409C-9952-B0EFB2479D97}"/>
              </a:ext>
              <a:ext uri="{C183D7F6-B498-43B3-948B-1728B52AA6E4}">
                <adec:decorative xmlns:adec="http://schemas.microsoft.com/office/drawing/2017/decorative" val="1"/>
              </a:ext>
            </a:extLst>
          </p:cNvPr>
          <p:cNvCxnSpPr>
            <a:cxnSpLocks/>
          </p:cNvCxnSpPr>
          <p:nvPr/>
        </p:nvCxnSpPr>
        <p:spPr>
          <a:xfrm>
            <a:off x="6087316" y="1345681"/>
            <a:ext cx="0" cy="2572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F673FB0-6165-4F0E-8245-6A1B929436F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37</a:t>
            </a:fld>
            <a:endParaRPr lang="en-US" sz="900" dirty="0"/>
          </a:p>
        </p:txBody>
      </p:sp>
      <p:sp>
        <p:nvSpPr>
          <p:cNvPr id="6" name="TextBox 5">
            <a:extLst>
              <a:ext uri="{FF2B5EF4-FFF2-40B4-BE49-F238E27FC236}">
                <a16:creationId xmlns:a16="http://schemas.microsoft.com/office/drawing/2014/main" id="{BE2C6089-F174-4730-80C5-787BC9AFF252}"/>
              </a:ext>
              <a:ext uri="{C183D7F6-B498-43B3-948B-1728B52AA6E4}">
                <adec:decorative xmlns:adec="http://schemas.microsoft.com/office/drawing/2017/decorative" val="1"/>
              </a:ext>
            </a:extLst>
          </p:cNvPr>
          <p:cNvSpPr txBox="1"/>
          <p:nvPr/>
        </p:nvSpPr>
        <p:spPr>
          <a:xfrm>
            <a:off x="3677750" y="1090678"/>
            <a:ext cx="4836499" cy="302138"/>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sz="1600" dirty="0"/>
              <a:t>Patient at Risk or with Suspected NVE or PVE</a:t>
            </a:r>
          </a:p>
        </p:txBody>
      </p:sp>
      <p:sp>
        <p:nvSpPr>
          <p:cNvPr id="7" name="TextBox 6">
            <a:extLst>
              <a:ext uri="{FF2B5EF4-FFF2-40B4-BE49-F238E27FC236}">
                <a16:creationId xmlns:a16="http://schemas.microsoft.com/office/drawing/2014/main" id="{3F5169A6-C087-481E-8A98-2747D291E50F}"/>
              </a:ext>
              <a:ext uri="{C183D7F6-B498-43B3-948B-1728B52AA6E4}">
                <adec:decorative xmlns:adec="http://schemas.microsoft.com/office/drawing/2017/decorative" val="1"/>
              </a:ext>
            </a:extLst>
          </p:cNvPr>
          <p:cNvSpPr txBox="1"/>
          <p:nvPr/>
        </p:nvSpPr>
        <p:spPr>
          <a:xfrm>
            <a:off x="3669075" y="1578538"/>
            <a:ext cx="4836481" cy="2585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sz="1200" b="1" dirty="0">
                <a:solidFill>
                  <a:schemeClr val="tx1"/>
                </a:solidFill>
              </a:rPr>
              <a:t>Blood cultures Modified Duke Criteria Heart Valve Team (1</a:t>
            </a:r>
            <a:r>
              <a:rPr lang="en-US" b="1" dirty="0">
                <a:solidFill>
                  <a:schemeClr val="tx1"/>
                </a:solidFill>
              </a:rPr>
              <a:t>)</a:t>
            </a:r>
          </a:p>
        </p:txBody>
      </p:sp>
      <p:sp>
        <p:nvSpPr>
          <p:cNvPr id="9" name="TextBox 8">
            <a:extLst>
              <a:ext uri="{FF2B5EF4-FFF2-40B4-BE49-F238E27FC236}">
                <a16:creationId xmlns:a16="http://schemas.microsoft.com/office/drawing/2014/main" id="{FE433213-EAB5-4EE9-9C4F-6B6731CB80D0}"/>
              </a:ext>
              <a:ext uri="{C183D7F6-B498-43B3-948B-1728B52AA6E4}">
                <adec:decorative xmlns:adec="http://schemas.microsoft.com/office/drawing/2017/decorative" val="1"/>
              </a:ext>
            </a:extLst>
          </p:cNvPr>
          <p:cNvSpPr txBox="1"/>
          <p:nvPr/>
        </p:nvSpPr>
        <p:spPr>
          <a:xfrm>
            <a:off x="3656505" y="2038612"/>
            <a:ext cx="4836481" cy="2585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pPr algn="ctr"/>
            <a:r>
              <a:rPr lang="en-US" sz="1200" b="1" dirty="0">
                <a:solidFill>
                  <a:schemeClr val="tx1"/>
                </a:solidFill>
              </a:rPr>
              <a:t>TTE (1)</a:t>
            </a:r>
          </a:p>
        </p:txBody>
      </p:sp>
      <p:sp>
        <p:nvSpPr>
          <p:cNvPr id="11" name="Rectangle Container">
            <a:extLst>
              <a:ext uri="{FF2B5EF4-FFF2-40B4-BE49-F238E27FC236}">
                <a16:creationId xmlns:a16="http://schemas.microsoft.com/office/drawing/2014/main" id="{149A4230-1E27-4530-94E7-86952E5DDE09}"/>
              </a:ext>
              <a:ext uri="{C183D7F6-B498-43B3-948B-1728B52AA6E4}">
                <adec:decorative xmlns:adec="http://schemas.microsoft.com/office/drawing/2017/decorative" val="1"/>
              </a:ext>
            </a:extLst>
          </p:cNvPr>
          <p:cNvSpPr/>
          <p:nvPr/>
        </p:nvSpPr>
        <p:spPr>
          <a:xfrm>
            <a:off x="1227669" y="2690343"/>
            <a:ext cx="2517741" cy="754053"/>
          </a:xfrm>
          <a:prstGeom prst="rect">
            <a:avLst/>
          </a:prstGeom>
          <a:solidFill>
            <a:schemeClr val="tx1">
              <a:lumMod val="65000"/>
              <a:lumOff val="35000"/>
            </a:schemeClr>
          </a:solidFill>
        </p:spPr>
        <p:txBody>
          <a:bodyPr wrap="square" rtlCol="0">
            <a:spAutoFit/>
          </a:bodyPr>
          <a:lstStyle/>
          <a:p>
            <a:pPr marL="176213" indent="-117475" hangingPunct="0">
              <a:spcAft>
                <a:spcPts val="600"/>
              </a:spcAft>
              <a:buClr>
                <a:schemeClr val="bg1"/>
              </a:buClr>
              <a:buFont typeface="Arial" panose="020B0604020202020204" pitchFamily="34" charset="0"/>
              <a:buChar char="•"/>
            </a:pPr>
            <a:r>
              <a:rPr lang="en-US" sz="1100" dirty="0">
                <a:solidFill>
                  <a:schemeClr val="bg1"/>
                </a:solidFill>
                <a:latin typeface="Lub Dub Condensed" panose="020B0506030403020204" pitchFamily="34" charset="0"/>
              </a:rPr>
              <a:t>TTE nondiagnostic</a:t>
            </a:r>
          </a:p>
          <a:p>
            <a:pPr marL="176213" indent="-117475" hangingPunct="0">
              <a:spcAft>
                <a:spcPts val="600"/>
              </a:spcAft>
              <a:buClr>
                <a:schemeClr val="bg1"/>
              </a:buClr>
              <a:buFont typeface="Arial" panose="020B0604020202020204" pitchFamily="34" charset="0"/>
              <a:buChar char="•"/>
            </a:pPr>
            <a:r>
              <a:rPr lang="en-US" sz="1100" dirty="0">
                <a:solidFill>
                  <a:schemeClr val="bg1"/>
                </a:solidFill>
                <a:latin typeface="Lub Dub Condensed" panose="020B0506030403020204" pitchFamily="34" charset="0"/>
              </a:rPr>
              <a:t>IE complications suspected</a:t>
            </a:r>
          </a:p>
          <a:p>
            <a:pPr marL="176213" indent="-117475" hangingPunct="0">
              <a:spcAft>
                <a:spcPts val="600"/>
              </a:spcAft>
              <a:buClr>
                <a:schemeClr val="bg1"/>
              </a:buClr>
              <a:buFont typeface="Arial" panose="020B0604020202020204" pitchFamily="34" charset="0"/>
              <a:buChar char="•"/>
            </a:pPr>
            <a:r>
              <a:rPr lang="en-US" sz="1100" dirty="0">
                <a:solidFill>
                  <a:schemeClr val="bg1"/>
                </a:solidFill>
                <a:latin typeface="Lub Dub Condensed" panose="020B0506030403020204" pitchFamily="34" charset="0"/>
              </a:rPr>
              <a:t>Intracardiac leads present</a:t>
            </a:r>
          </a:p>
        </p:txBody>
      </p:sp>
      <p:cxnSp>
        <p:nvCxnSpPr>
          <p:cNvPr id="24" name="Straight Arrow Connector 23">
            <a:extLst>
              <a:ext uri="{FF2B5EF4-FFF2-40B4-BE49-F238E27FC236}">
                <a16:creationId xmlns:a16="http://schemas.microsoft.com/office/drawing/2014/main" id="{7C9100E4-0626-4412-9440-BC2515F7AFB9}"/>
              </a:ext>
              <a:ext uri="{C183D7F6-B498-43B3-948B-1728B52AA6E4}">
                <adec:decorative xmlns:adec="http://schemas.microsoft.com/office/drawing/2017/decorative" val="1"/>
              </a:ext>
            </a:extLst>
          </p:cNvPr>
          <p:cNvCxnSpPr>
            <a:cxnSpLocks/>
          </p:cNvCxnSpPr>
          <p:nvPr/>
        </p:nvCxnSpPr>
        <p:spPr>
          <a:xfrm>
            <a:off x="4601462" y="2457303"/>
            <a:ext cx="420" cy="24828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D50EB98-549E-4E3B-AADF-3F5D2C72A09A}"/>
              </a:ext>
              <a:ext uri="{C183D7F6-B498-43B3-948B-1728B52AA6E4}">
                <adec:decorative xmlns:adec="http://schemas.microsoft.com/office/drawing/2017/decorative" val="1"/>
              </a:ext>
            </a:extLst>
          </p:cNvPr>
          <p:cNvCxnSpPr>
            <a:cxnSpLocks/>
          </p:cNvCxnSpPr>
          <p:nvPr/>
        </p:nvCxnSpPr>
        <p:spPr>
          <a:xfrm>
            <a:off x="5968006" y="2457304"/>
            <a:ext cx="420" cy="24828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Container">
            <a:extLst>
              <a:ext uri="{FF2B5EF4-FFF2-40B4-BE49-F238E27FC236}">
                <a16:creationId xmlns:a16="http://schemas.microsoft.com/office/drawing/2014/main" id="{46B47AD9-F461-4488-AA8D-8F158FCDB8E7}"/>
              </a:ext>
              <a:ext uri="{C183D7F6-B498-43B3-948B-1728B52AA6E4}">
                <adec:decorative xmlns:adec="http://schemas.microsoft.com/office/drawing/2017/decorative" val="1"/>
              </a:ext>
            </a:extLst>
          </p:cNvPr>
          <p:cNvSpPr/>
          <p:nvPr/>
        </p:nvSpPr>
        <p:spPr>
          <a:xfrm>
            <a:off x="1227668" y="3571834"/>
            <a:ext cx="2517741" cy="846386"/>
          </a:xfrm>
          <a:prstGeom prst="rect">
            <a:avLst/>
          </a:prstGeom>
          <a:solidFill>
            <a:schemeClr val="tx1">
              <a:lumMod val="65000"/>
              <a:lumOff val="35000"/>
            </a:schemeClr>
          </a:solidFill>
        </p:spPr>
        <p:txBody>
          <a:bodyPr wrap="square" tIns="91440" bIns="91440" rtlCol="0">
            <a:spAutoFit/>
          </a:bodyPr>
          <a:lstStyle/>
          <a:p>
            <a:pPr marL="176213" indent="-117475" hangingPunct="0">
              <a:spcAft>
                <a:spcPts val="600"/>
              </a:spcAft>
              <a:buClr>
                <a:schemeClr val="bg1"/>
              </a:buClr>
              <a:buFont typeface="Arial" panose="020B0604020202020204" pitchFamily="34" charset="0"/>
              <a:buChar char="•"/>
            </a:pPr>
            <a:r>
              <a:rPr lang="en-US" sz="1100" dirty="0">
                <a:solidFill>
                  <a:schemeClr val="bg1"/>
                </a:solidFill>
                <a:latin typeface="Lub Dub Condensed" panose="020B0506030403020204" pitchFamily="34" charset="0"/>
              </a:rPr>
              <a:t>IE with change in signs or symptoms</a:t>
            </a:r>
          </a:p>
          <a:p>
            <a:pPr marL="176213" indent="-117475" hangingPunct="0">
              <a:spcAft>
                <a:spcPts val="600"/>
              </a:spcAft>
              <a:buClr>
                <a:schemeClr val="bg1"/>
              </a:buClr>
              <a:buFont typeface="Arial" panose="020B0604020202020204" pitchFamily="34" charset="0"/>
              <a:buChar char="•"/>
            </a:pPr>
            <a:r>
              <a:rPr lang="en-US" sz="1100" dirty="0">
                <a:solidFill>
                  <a:schemeClr val="bg1"/>
                </a:solidFill>
                <a:latin typeface="Lub Dub Condensed" panose="020B0506030403020204" pitchFamily="34" charset="0"/>
              </a:rPr>
              <a:t>High risk complications</a:t>
            </a:r>
          </a:p>
          <a:p>
            <a:pPr marL="176213" indent="-117475" hangingPunct="0">
              <a:spcAft>
                <a:spcPts val="600"/>
              </a:spcAft>
              <a:buClr>
                <a:schemeClr val="bg1"/>
              </a:buClr>
              <a:buFont typeface="Arial" panose="020B0604020202020204" pitchFamily="34" charset="0"/>
              <a:buChar char="•"/>
            </a:pPr>
            <a:r>
              <a:rPr lang="en-US" sz="1100" dirty="0">
                <a:solidFill>
                  <a:schemeClr val="bg1"/>
                </a:solidFill>
                <a:latin typeface="Lub Dub Condensed" panose="020B0506030403020204" pitchFamily="34" charset="0"/>
              </a:rPr>
              <a:t>Staph, enterococci, or fungal infection</a:t>
            </a:r>
          </a:p>
        </p:txBody>
      </p:sp>
      <p:sp>
        <p:nvSpPr>
          <p:cNvPr id="31" name="Rectangle Container">
            <a:extLst>
              <a:ext uri="{FF2B5EF4-FFF2-40B4-BE49-F238E27FC236}">
                <a16:creationId xmlns:a16="http://schemas.microsoft.com/office/drawing/2014/main" id="{0925D430-E9BF-4A66-A6EE-0B538E40933C}"/>
              </a:ext>
              <a:ext uri="{C183D7F6-B498-43B3-948B-1728B52AA6E4}">
                <adec:decorative xmlns:adec="http://schemas.microsoft.com/office/drawing/2017/decorative" val="1"/>
              </a:ext>
            </a:extLst>
          </p:cNvPr>
          <p:cNvSpPr/>
          <p:nvPr/>
        </p:nvSpPr>
        <p:spPr>
          <a:xfrm>
            <a:off x="2342762" y="3390523"/>
            <a:ext cx="371490" cy="24556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OR</a:t>
            </a:r>
          </a:p>
        </p:txBody>
      </p:sp>
      <p:sp>
        <p:nvSpPr>
          <p:cNvPr id="32" name="TextBox 31">
            <a:extLst>
              <a:ext uri="{FF2B5EF4-FFF2-40B4-BE49-F238E27FC236}">
                <a16:creationId xmlns:a16="http://schemas.microsoft.com/office/drawing/2014/main" id="{212B042D-268C-4736-959B-303A66E811F1}"/>
              </a:ext>
              <a:ext uri="{C183D7F6-B498-43B3-948B-1728B52AA6E4}">
                <adec:decorative xmlns:adec="http://schemas.microsoft.com/office/drawing/2017/decorative" val="1"/>
              </a:ext>
            </a:extLst>
          </p:cNvPr>
          <p:cNvSpPr txBox="1"/>
          <p:nvPr/>
        </p:nvSpPr>
        <p:spPr>
          <a:xfrm>
            <a:off x="4027065" y="2713358"/>
            <a:ext cx="1141233" cy="677165"/>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sz="1100" dirty="0"/>
              <a:t>Undergoing valve surgery for IE</a:t>
            </a:r>
          </a:p>
        </p:txBody>
      </p:sp>
      <p:sp>
        <p:nvSpPr>
          <p:cNvPr id="33" name="TextBox 32">
            <a:extLst>
              <a:ext uri="{FF2B5EF4-FFF2-40B4-BE49-F238E27FC236}">
                <a16:creationId xmlns:a16="http://schemas.microsoft.com/office/drawing/2014/main" id="{430C51C2-BECD-4CA7-B23B-4F6EB879E98C}"/>
              </a:ext>
              <a:ext uri="{C183D7F6-B498-43B3-948B-1728B52AA6E4}">
                <adec:decorative xmlns:adec="http://schemas.microsoft.com/office/drawing/2017/decorative" val="1"/>
              </a:ext>
            </a:extLst>
          </p:cNvPr>
          <p:cNvSpPr txBox="1"/>
          <p:nvPr/>
        </p:nvSpPr>
        <p:spPr>
          <a:xfrm>
            <a:off x="5446784" y="2693379"/>
            <a:ext cx="1042864" cy="697143"/>
          </a:xfrm>
          <a:prstGeom prst="rect">
            <a:avLst/>
          </a:prstGeom>
          <a:solidFill>
            <a:schemeClr val="tx1">
              <a:lumMod val="65000"/>
              <a:lumOff val="35000"/>
            </a:schemeClr>
          </a:solidFill>
          <a:ln w="25400">
            <a:no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sz="1100" dirty="0">
                <a:solidFill>
                  <a:schemeClr val="bg1"/>
                </a:solidFill>
              </a:rPr>
              <a:t>S. aureus without known source</a:t>
            </a:r>
          </a:p>
        </p:txBody>
      </p:sp>
      <p:sp>
        <p:nvSpPr>
          <p:cNvPr id="34" name="TextBox 33">
            <a:extLst>
              <a:ext uri="{FF2B5EF4-FFF2-40B4-BE49-F238E27FC236}">
                <a16:creationId xmlns:a16="http://schemas.microsoft.com/office/drawing/2014/main" id="{73203FA7-E691-48BC-BCB9-D0B81F74416B}"/>
              </a:ext>
              <a:ext uri="{C183D7F6-B498-43B3-948B-1728B52AA6E4}">
                <adec:decorative xmlns:adec="http://schemas.microsoft.com/office/drawing/2017/decorative" val="1"/>
              </a:ext>
            </a:extLst>
          </p:cNvPr>
          <p:cNvSpPr txBox="1"/>
          <p:nvPr/>
        </p:nvSpPr>
        <p:spPr>
          <a:xfrm>
            <a:off x="5446783" y="3500488"/>
            <a:ext cx="1042864" cy="1148070"/>
          </a:xfrm>
          <a:prstGeom prst="rect">
            <a:avLst/>
          </a:prstGeom>
          <a:solidFill>
            <a:schemeClr val="tx1">
              <a:lumMod val="65000"/>
              <a:lumOff val="35000"/>
            </a:schemeClr>
          </a:solidFill>
          <a:ln w="25400">
            <a:no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sz="1100" dirty="0">
                <a:solidFill>
                  <a:schemeClr val="bg1"/>
                </a:solidFill>
              </a:rPr>
              <a:t>Prosthetic valve with persistent fever without bacteremia or new murmur</a:t>
            </a:r>
          </a:p>
        </p:txBody>
      </p:sp>
      <p:sp>
        <p:nvSpPr>
          <p:cNvPr id="35" name="TextBox 34">
            <a:extLst>
              <a:ext uri="{FF2B5EF4-FFF2-40B4-BE49-F238E27FC236}">
                <a16:creationId xmlns:a16="http://schemas.microsoft.com/office/drawing/2014/main" id="{B66B6609-01FB-4207-8B84-8EEEC0342ED9}"/>
              </a:ext>
              <a:ext uri="{C183D7F6-B498-43B3-948B-1728B52AA6E4}">
                <adec:decorative xmlns:adec="http://schemas.microsoft.com/office/drawing/2017/decorative" val="1"/>
              </a:ext>
            </a:extLst>
          </p:cNvPr>
          <p:cNvSpPr txBox="1"/>
          <p:nvPr/>
        </p:nvSpPr>
        <p:spPr>
          <a:xfrm>
            <a:off x="6738710" y="2703717"/>
            <a:ext cx="1180819" cy="996476"/>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sz="1100" dirty="0"/>
              <a:t>Echo images not adequate with suspected paravalvular abscess</a:t>
            </a:r>
          </a:p>
        </p:txBody>
      </p:sp>
      <p:sp>
        <p:nvSpPr>
          <p:cNvPr id="36" name="TextBox 35">
            <a:extLst>
              <a:ext uri="{FF2B5EF4-FFF2-40B4-BE49-F238E27FC236}">
                <a16:creationId xmlns:a16="http://schemas.microsoft.com/office/drawing/2014/main" id="{C76EF820-F7BC-454B-9B69-183ECD963AE8}"/>
              </a:ext>
              <a:ext uri="{C183D7F6-B498-43B3-948B-1728B52AA6E4}">
                <adec:decorative xmlns:adec="http://schemas.microsoft.com/office/drawing/2017/decorative" val="1"/>
              </a:ext>
            </a:extLst>
          </p:cNvPr>
          <p:cNvSpPr txBox="1"/>
          <p:nvPr/>
        </p:nvSpPr>
        <p:spPr>
          <a:xfrm>
            <a:off x="8208722" y="2696743"/>
            <a:ext cx="1088923" cy="590931"/>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sz="1100" dirty="0"/>
              <a:t>Possible IE by Modified Duke Criteria</a:t>
            </a:r>
          </a:p>
        </p:txBody>
      </p:sp>
      <p:sp>
        <p:nvSpPr>
          <p:cNvPr id="37" name="TextBox 36">
            <a:extLst>
              <a:ext uri="{FF2B5EF4-FFF2-40B4-BE49-F238E27FC236}">
                <a16:creationId xmlns:a16="http://schemas.microsoft.com/office/drawing/2014/main" id="{F1C2192E-6FF4-4416-85D5-C6D77B10E636}"/>
              </a:ext>
              <a:ext uri="{C183D7F6-B498-43B3-948B-1728B52AA6E4}">
                <adec:decorative xmlns:adec="http://schemas.microsoft.com/office/drawing/2017/decorative" val="1"/>
              </a:ext>
            </a:extLst>
          </p:cNvPr>
          <p:cNvSpPr txBox="1"/>
          <p:nvPr/>
        </p:nvSpPr>
        <p:spPr>
          <a:xfrm>
            <a:off x="9619434" y="2701937"/>
            <a:ext cx="1388626" cy="590931"/>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sz="1100" dirty="0"/>
              <a:t>Nosocomial </a:t>
            </a:r>
            <a:r>
              <a:rPr lang="en-US" sz="1100" i="1" dirty="0"/>
              <a:t>S. aureus </a:t>
            </a:r>
            <a:r>
              <a:rPr lang="en-US" sz="1100" dirty="0"/>
              <a:t>bacteremia with known portal</a:t>
            </a:r>
          </a:p>
        </p:txBody>
      </p:sp>
      <p:sp>
        <p:nvSpPr>
          <p:cNvPr id="38" name="Rectangle Container">
            <a:extLst>
              <a:ext uri="{FF2B5EF4-FFF2-40B4-BE49-F238E27FC236}">
                <a16:creationId xmlns:a16="http://schemas.microsoft.com/office/drawing/2014/main" id="{BE34D1A8-E910-4DE1-89B7-735916E06AF3}"/>
              </a:ext>
              <a:ext uri="{C183D7F6-B498-43B3-948B-1728B52AA6E4}">
                <adec:decorative xmlns:adec="http://schemas.microsoft.com/office/drawing/2017/decorative" val="1"/>
              </a:ext>
            </a:extLst>
          </p:cNvPr>
          <p:cNvSpPr/>
          <p:nvPr/>
        </p:nvSpPr>
        <p:spPr>
          <a:xfrm>
            <a:off x="5784839" y="3298529"/>
            <a:ext cx="371490" cy="24556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OR</a:t>
            </a:r>
          </a:p>
        </p:txBody>
      </p:sp>
      <p:sp>
        <p:nvSpPr>
          <p:cNvPr id="40" name="TextBox 39">
            <a:extLst>
              <a:ext uri="{FF2B5EF4-FFF2-40B4-BE49-F238E27FC236}">
                <a16:creationId xmlns:a16="http://schemas.microsoft.com/office/drawing/2014/main" id="{D24AF3CA-F5E5-4FE1-920C-0117136190D1}"/>
              </a:ext>
              <a:ext uri="{C183D7F6-B498-43B3-948B-1728B52AA6E4}">
                <adec:decorative xmlns:adec="http://schemas.microsoft.com/office/drawing/2017/decorative" val="1"/>
              </a:ext>
            </a:extLst>
          </p:cNvPr>
          <p:cNvSpPr txBox="1"/>
          <p:nvPr/>
        </p:nvSpPr>
        <p:spPr>
          <a:xfrm>
            <a:off x="1227669" y="4534861"/>
            <a:ext cx="2517742" cy="528604"/>
          </a:xfrm>
          <a:prstGeom prst="rect">
            <a:avLst/>
          </a:prstGeom>
          <a:solidFill>
            <a:schemeClr val="tx1">
              <a:lumMod val="65000"/>
              <a:lumOff val="35000"/>
            </a:schemeClr>
          </a:solidFill>
          <a:ln w="25400">
            <a:noFill/>
          </a:ln>
        </p:spPr>
        <p:txBody>
          <a:bodyPr spcFirstLastPara="0" lIns="91440" tIns="0" rIns="91440" bIns="0" anchor="ctr"/>
          <a:lstStyle>
            <a:defPPr>
              <a:defRPr lang="en-US"/>
            </a:defPPr>
            <a:lvl1pPr algn="ctr" hangingPunct="0">
              <a:lnSpc>
                <a:spcPct val="90000"/>
              </a:lnSpc>
              <a:defRPr sz="1200" b="0">
                <a:solidFill>
                  <a:srgbClr val="292929"/>
                </a:solidFill>
                <a:latin typeface="Lub Dub Condensed" panose="020B0506030403020204" pitchFamily="34" charset="0"/>
              </a:defRPr>
            </a:lvl1pPr>
          </a:lstStyle>
          <a:p>
            <a:r>
              <a:rPr lang="en-US" sz="1100" dirty="0">
                <a:solidFill>
                  <a:schemeClr val="bg1"/>
                </a:solidFill>
              </a:rPr>
              <a:t>Stable IE being considered for change to oral antibiotics</a:t>
            </a:r>
          </a:p>
        </p:txBody>
      </p:sp>
      <p:sp>
        <p:nvSpPr>
          <p:cNvPr id="39" name="Rectangle Container">
            <a:extLst>
              <a:ext uri="{FF2B5EF4-FFF2-40B4-BE49-F238E27FC236}">
                <a16:creationId xmlns:a16="http://schemas.microsoft.com/office/drawing/2014/main" id="{162A83AD-AA98-4230-AC30-D83760E5B9B4}"/>
              </a:ext>
              <a:ext uri="{C183D7F6-B498-43B3-948B-1728B52AA6E4}">
                <adec:decorative xmlns:adec="http://schemas.microsoft.com/office/drawing/2017/decorative" val="1"/>
              </a:ext>
            </a:extLst>
          </p:cNvPr>
          <p:cNvSpPr/>
          <p:nvPr/>
        </p:nvSpPr>
        <p:spPr>
          <a:xfrm>
            <a:off x="2342762" y="4348824"/>
            <a:ext cx="371490" cy="24556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OR</a:t>
            </a:r>
          </a:p>
        </p:txBody>
      </p:sp>
      <p:sp>
        <p:nvSpPr>
          <p:cNvPr id="42" name="TextBox 41">
            <a:extLst>
              <a:ext uri="{FF2B5EF4-FFF2-40B4-BE49-F238E27FC236}">
                <a16:creationId xmlns:a16="http://schemas.microsoft.com/office/drawing/2014/main" id="{7AAB5ACE-7AFA-4EC7-BECE-0FF565A07AC6}"/>
              </a:ext>
              <a:ext uri="{C183D7F6-B498-43B3-948B-1728B52AA6E4}">
                <adec:decorative xmlns:adec="http://schemas.microsoft.com/office/drawing/2017/decorative" val="1"/>
              </a:ext>
            </a:extLst>
          </p:cNvPr>
          <p:cNvSpPr txBox="1"/>
          <p:nvPr/>
        </p:nvSpPr>
        <p:spPr>
          <a:xfrm>
            <a:off x="1227669" y="5333592"/>
            <a:ext cx="2517740" cy="2585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Bold" panose="020B0803030403020204" pitchFamily="34" charset="0"/>
                <a:cs typeface="Lato"/>
              </a:defRPr>
            </a:lvl1pPr>
          </a:lstStyle>
          <a:p>
            <a:r>
              <a:rPr lang="en-US" dirty="0">
                <a:solidFill>
                  <a:schemeClr val="tx1"/>
                </a:solidFill>
              </a:rPr>
              <a:t>TTE (1)</a:t>
            </a:r>
          </a:p>
        </p:txBody>
      </p:sp>
      <p:sp>
        <p:nvSpPr>
          <p:cNvPr id="43" name="TextBox 42">
            <a:extLst>
              <a:ext uri="{FF2B5EF4-FFF2-40B4-BE49-F238E27FC236}">
                <a16:creationId xmlns:a16="http://schemas.microsoft.com/office/drawing/2014/main" id="{2C65B10F-AB0E-44CC-9205-444FB279856F}"/>
              </a:ext>
              <a:ext uri="{C183D7F6-B498-43B3-948B-1728B52AA6E4}">
                <adec:decorative xmlns:adec="http://schemas.microsoft.com/office/drawing/2017/decorative" val="1"/>
              </a:ext>
            </a:extLst>
          </p:cNvPr>
          <p:cNvSpPr txBox="1"/>
          <p:nvPr/>
        </p:nvSpPr>
        <p:spPr>
          <a:xfrm>
            <a:off x="4027065" y="5167392"/>
            <a:ext cx="1148793" cy="4247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Bold" panose="020B0803030403020204" pitchFamily="34" charset="0"/>
                <a:cs typeface="Lato"/>
              </a:defRPr>
            </a:lvl1pPr>
          </a:lstStyle>
          <a:p>
            <a:r>
              <a:rPr lang="en-US" dirty="0">
                <a:solidFill>
                  <a:schemeClr val="tx1"/>
                </a:solidFill>
              </a:rPr>
              <a:t>Intraoperative TTE (1)</a:t>
            </a:r>
          </a:p>
        </p:txBody>
      </p:sp>
      <p:sp>
        <p:nvSpPr>
          <p:cNvPr id="44" name="TextBox 43">
            <a:extLst>
              <a:ext uri="{FF2B5EF4-FFF2-40B4-BE49-F238E27FC236}">
                <a16:creationId xmlns:a16="http://schemas.microsoft.com/office/drawing/2014/main" id="{1F09C6DF-0D35-4DD2-8637-A24960ECB4D7}"/>
              </a:ext>
              <a:ext uri="{C183D7F6-B498-43B3-948B-1728B52AA6E4}">
                <adec:decorative xmlns:adec="http://schemas.microsoft.com/office/drawing/2017/decorative" val="1"/>
              </a:ext>
            </a:extLst>
          </p:cNvPr>
          <p:cNvSpPr txBox="1"/>
          <p:nvPr/>
        </p:nvSpPr>
        <p:spPr>
          <a:xfrm>
            <a:off x="5446783" y="5333592"/>
            <a:ext cx="1042864" cy="25853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TEE(2a)</a:t>
            </a:r>
          </a:p>
        </p:txBody>
      </p:sp>
      <p:sp>
        <p:nvSpPr>
          <p:cNvPr id="45" name="TextBox 44">
            <a:extLst>
              <a:ext uri="{FF2B5EF4-FFF2-40B4-BE49-F238E27FC236}">
                <a16:creationId xmlns:a16="http://schemas.microsoft.com/office/drawing/2014/main" id="{87A08217-C3E5-46CD-853C-0D70732471D5}"/>
              </a:ext>
              <a:ext uri="{C183D7F6-B498-43B3-948B-1728B52AA6E4}">
                <adec:decorative xmlns:adec="http://schemas.microsoft.com/office/drawing/2017/decorative" val="1"/>
              </a:ext>
            </a:extLst>
          </p:cNvPr>
          <p:cNvSpPr txBox="1"/>
          <p:nvPr/>
        </p:nvSpPr>
        <p:spPr>
          <a:xfrm>
            <a:off x="6738710" y="5192388"/>
            <a:ext cx="1180819" cy="399736"/>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Cardiac CT </a:t>
            </a:r>
            <a:br>
              <a:rPr lang="en-US" dirty="0"/>
            </a:br>
            <a:r>
              <a:rPr lang="en-US" dirty="0"/>
              <a:t>(2a)</a:t>
            </a:r>
          </a:p>
        </p:txBody>
      </p:sp>
      <p:sp>
        <p:nvSpPr>
          <p:cNvPr id="46" name="TextBox 45">
            <a:extLst>
              <a:ext uri="{FF2B5EF4-FFF2-40B4-BE49-F238E27FC236}">
                <a16:creationId xmlns:a16="http://schemas.microsoft.com/office/drawing/2014/main" id="{1406EF69-8470-418F-AEB8-99FF04819A31}"/>
              </a:ext>
              <a:ext uri="{C183D7F6-B498-43B3-948B-1728B52AA6E4}">
                <adec:decorative xmlns:adec="http://schemas.microsoft.com/office/drawing/2017/decorative" val="1"/>
              </a:ext>
            </a:extLst>
          </p:cNvPr>
          <p:cNvSpPr txBox="1"/>
          <p:nvPr/>
        </p:nvSpPr>
        <p:spPr>
          <a:xfrm>
            <a:off x="8208722" y="5167392"/>
            <a:ext cx="1088923" cy="42473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baseline="30000" dirty="0"/>
              <a:t>18</a:t>
            </a:r>
            <a:r>
              <a:rPr lang="en-US" dirty="0"/>
              <a:t>FDG PET/CT (2a)</a:t>
            </a:r>
          </a:p>
        </p:txBody>
      </p:sp>
      <p:sp>
        <p:nvSpPr>
          <p:cNvPr id="47" name="TextBox 46">
            <a:extLst>
              <a:ext uri="{FF2B5EF4-FFF2-40B4-BE49-F238E27FC236}">
                <a16:creationId xmlns:a16="http://schemas.microsoft.com/office/drawing/2014/main" id="{93609A1D-7D62-4290-9C1B-E1D07FEB11C6}"/>
              </a:ext>
              <a:ext uri="{C183D7F6-B498-43B3-948B-1728B52AA6E4}">
                <adec:decorative xmlns:adec="http://schemas.microsoft.com/office/drawing/2017/decorative" val="1"/>
              </a:ext>
            </a:extLst>
          </p:cNvPr>
          <p:cNvSpPr txBox="1"/>
          <p:nvPr/>
        </p:nvSpPr>
        <p:spPr>
          <a:xfrm>
            <a:off x="9619434" y="5333592"/>
            <a:ext cx="1388626" cy="258532"/>
          </a:xfrm>
          <a:prstGeom prst="rect">
            <a:avLst/>
          </a:prstGeom>
          <a:solidFill>
            <a:schemeClr val="accent2"/>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t>TEE(2b)</a:t>
            </a:r>
          </a:p>
        </p:txBody>
      </p:sp>
      <p:cxnSp>
        <p:nvCxnSpPr>
          <p:cNvPr id="48" name="Straight Arrow Connector 47">
            <a:extLst>
              <a:ext uri="{FF2B5EF4-FFF2-40B4-BE49-F238E27FC236}">
                <a16:creationId xmlns:a16="http://schemas.microsoft.com/office/drawing/2014/main" id="{C9547198-0C9F-4CEE-A270-FAC1FEAEEBD5}"/>
              </a:ext>
              <a:ext uri="{C183D7F6-B498-43B3-948B-1728B52AA6E4}">
                <adec:decorative xmlns:adec="http://schemas.microsoft.com/office/drawing/2017/decorative" val="1"/>
              </a:ext>
            </a:extLst>
          </p:cNvPr>
          <p:cNvCxnSpPr>
            <a:cxnSpLocks/>
          </p:cNvCxnSpPr>
          <p:nvPr/>
        </p:nvCxnSpPr>
        <p:spPr>
          <a:xfrm>
            <a:off x="4603038" y="3393302"/>
            <a:ext cx="420" cy="177408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30D7D92-4A99-4BEB-99A2-D3DFD76342E5}"/>
              </a:ext>
              <a:ext uri="{C183D7F6-B498-43B3-948B-1728B52AA6E4}">
                <adec:decorative xmlns:adec="http://schemas.microsoft.com/office/drawing/2017/decorative" val="1"/>
              </a:ext>
            </a:extLst>
          </p:cNvPr>
          <p:cNvCxnSpPr>
            <a:cxnSpLocks/>
            <a:stCxn id="34" idx="2"/>
          </p:cNvCxnSpPr>
          <p:nvPr/>
        </p:nvCxnSpPr>
        <p:spPr>
          <a:xfrm>
            <a:off x="5968215" y="4648558"/>
            <a:ext cx="1787" cy="6885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CF8D52C-10FF-4967-9261-8D3EBC64162A}"/>
              </a:ext>
              <a:ext uri="{C183D7F6-B498-43B3-948B-1728B52AA6E4}">
                <adec:decorative xmlns:adec="http://schemas.microsoft.com/office/drawing/2017/decorative" val="1"/>
              </a:ext>
            </a:extLst>
          </p:cNvPr>
          <p:cNvCxnSpPr>
            <a:cxnSpLocks/>
            <a:stCxn id="35" idx="2"/>
          </p:cNvCxnSpPr>
          <p:nvPr/>
        </p:nvCxnSpPr>
        <p:spPr>
          <a:xfrm>
            <a:off x="7329120" y="3700193"/>
            <a:ext cx="1785" cy="146719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561E99B-6D6D-471F-92E6-F72C43680EC6}"/>
              </a:ext>
              <a:ext uri="{C183D7F6-B498-43B3-948B-1728B52AA6E4}">
                <adec:decorative xmlns:adec="http://schemas.microsoft.com/office/drawing/2017/decorative" val="1"/>
              </a:ext>
            </a:extLst>
          </p:cNvPr>
          <p:cNvCxnSpPr>
            <a:cxnSpLocks/>
            <a:stCxn id="36" idx="2"/>
          </p:cNvCxnSpPr>
          <p:nvPr/>
        </p:nvCxnSpPr>
        <p:spPr>
          <a:xfrm>
            <a:off x="8753184" y="3287674"/>
            <a:ext cx="1785" cy="187971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15673B6-F210-44D6-A5C2-883EFB44EC31}"/>
              </a:ext>
              <a:ext uri="{C183D7F6-B498-43B3-948B-1728B52AA6E4}">
                <adec:decorative xmlns:adec="http://schemas.microsoft.com/office/drawing/2017/decorative" val="1"/>
              </a:ext>
            </a:extLst>
          </p:cNvPr>
          <p:cNvCxnSpPr>
            <a:cxnSpLocks/>
            <a:stCxn id="37" idx="2"/>
          </p:cNvCxnSpPr>
          <p:nvPr/>
        </p:nvCxnSpPr>
        <p:spPr>
          <a:xfrm flipH="1">
            <a:off x="10286505" y="3292868"/>
            <a:ext cx="0" cy="20407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4C0E118-6ECC-410C-9212-C755AEF7F1CB}"/>
              </a:ext>
              <a:ext uri="{C183D7F6-B498-43B3-948B-1728B52AA6E4}">
                <adec:decorative xmlns:adec="http://schemas.microsoft.com/office/drawing/2017/decorative" val="1"/>
              </a:ext>
            </a:extLst>
          </p:cNvPr>
          <p:cNvCxnSpPr>
            <a:cxnSpLocks/>
            <a:stCxn id="40" idx="2"/>
          </p:cNvCxnSpPr>
          <p:nvPr/>
        </p:nvCxnSpPr>
        <p:spPr>
          <a:xfrm>
            <a:off x="2486540" y="5063465"/>
            <a:ext cx="893" cy="2695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82053EE8-D8C5-4720-B922-073F763012C1}"/>
              </a:ext>
              <a:ext uri="{C183D7F6-B498-43B3-948B-1728B52AA6E4}">
                <adec:decorative xmlns:adec="http://schemas.microsoft.com/office/drawing/2017/decorative" val="1"/>
              </a:ext>
            </a:extLst>
          </p:cNvPr>
          <p:cNvGrpSpPr/>
          <p:nvPr/>
        </p:nvGrpSpPr>
        <p:grpSpPr>
          <a:xfrm>
            <a:off x="2342763" y="2275678"/>
            <a:ext cx="3762221" cy="421063"/>
            <a:chOff x="7899280" y="2985702"/>
            <a:chExt cx="1445542" cy="319585"/>
          </a:xfrm>
        </p:grpSpPr>
        <p:cxnSp>
          <p:nvCxnSpPr>
            <p:cNvPr id="53" name="Straight Arrow Connector 52">
              <a:extLst>
                <a:ext uri="{FF2B5EF4-FFF2-40B4-BE49-F238E27FC236}">
                  <a16:creationId xmlns:a16="http://schemas.microsoft.com/office/drawing/2014/main" id="{C52E31E5-7667-4952-BA2F-9DC8691C2B68}"/>
                </a:ext>
              </a:extLst>
            </p:cNvPr>
            <p:cNvCxnSpPr>
              <a:cxnSpLocks/>
            </p:cNvCxnSpPr>
            <p:nvPr/>
          </p:nvCxnSpPr>
          <p:spPr>
            <a:xfrm>
              <a:off x="9344822" y="2985702"/>
              <a:ext cx="0" cy="13785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Rectangle 2">
              <a:extLst>
                <a:ext uri="{FF2B5EF4-FFF2-40B4-BE49-F238E27FC236}">
                  <a16:creationId xmlns:a16="http://schemas.microsoft.com/office/drawing/2014/main" id="{8FDDEAB9-1A05-4EE1-9971-2F762F1008A0}"/>
                </a:ext>
              </a:extLst>
            </p:cNvPr>
            <p:cNvSpPr/>
            <p:nvPr/>
          </p:nvSpPr>
          <p:spPr>
            <a:xfrm>
              <a:off x="7899280" y="3112110"/>
              <a:ext cx="1445305" cy="19317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6" name="Rectangle 2">
            <a:extLst>
              <a:ext uri="{FF2B5EF4-FFF2-40B4-BE49-F238E27FC236}">
                <a16:creationId xmlns:a16="http://schemas.microsoft.com/office/drawing/2014/main" id="{163DF717-981C-4948-98EA-405D620DD97D}"/>
              </a:ext>
              <a:ext uri="{C183D7F6-B498-43B3-948B-1728B52AA6E4}">
                <adec:decorative xmlns:adec="http://schemas.microsoft.com/office/drawing/2017/decorative" val="1"/>
              </a:ext>
            </a:extLst>
          </p:cNvPr>
          <p:cNvSpPr/>
          <p:nvPr/>
        </p:nvSpPr>
        <p:spPr>
          <a:xfrm flipH="1">
            <a:off x="6104983" y="2442220"/>
            <a:ext cx="4181517" cy="25451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7" name="Rectangle 2">
            <a:extLst>
              <a:ext uri="{FF2B5EF4-FFF2-40B4-BE49-F238E27FC236}">
                <a16:creationId xmlns:a16="http://schemas.microsoft.com/office/drawing/2014/main" id="{1746278F-1150-4D10-B2AF-BD0E7D20EBD2}"/>
              </a:ext>
              <a:ext uri="{C183D7F6-B498-43B3-948B-1728B52AA6E4}">
                <adec:decorative xmlns:adec="http://schemas.microsoft.com/office/drawing/2017/decorative" val="1"/>
              </a:ext>
            </a:extLst>
          </p:cNvPr>
          <p:cNvSpPr/>
          <p:nvPr/>
        </p:nvSpPr>
        <p:spPr>
          <a:xfrm flipH="1">
            <a:off x="6004109" y="2440353"/>
            <a:ext cx="1323748" cy="25451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9" name="Rectangle 2">
            <a:extLst>
              <a:ext uri="{FF2B5EF4-FFF2-40B4-BE49-F238E27FC236}">
                <a16:creationId xmlns:a16="http://schemas.microsoft.com/office/drawing/2014/main" id="{33DA5B45-3889-4508-A159-EFF7F243CD35}"/>
              </a:ext>
              <a:ext uri="{C183D7F6-B498-43B3-948B-1728B52AA6E4}">
                <adec:decorative xmlns:adec="http://schemas.microsoft.com/office/drawing/2017/decorative" val="1"/>
              </a:ext>
            </a:extLst>
          </p:cNvPr>
          <p:cNvSpPr/>
          <p:nvPr/>
        </p:nvSpPr>
        <p:spPr>
          <a:xfrm flipH="1">
            <a:off x="6140050" y="2449201"/>
            <a:ext cx="2613133" cy="25451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87330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right)">
                                      <p:cBhvr>
                                        <p:cTn id="27" dur="500"/>
                                        <p:tgtEl>
                                          <p:spTgt spid="5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childTnLst>
                          </p:cTn>
                        </p:par>
                        <p:par>
                          <p:cTn id="46" fill="hold">
                            <p:stCondLst>
                              <p:cond delay="4500"/>
                            </p:stCondLst>
                            <p:childTnLst>
                              <p:par>
                                <p:cTn id="47" presetID="22" presetClass="entr" presetSubtype="1"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up)">
                                      <p:cBhvr>
                                        <p:cTn id="58" dur="500"/>
                                        <p:tgtEl>
                                          <p:spTgt spid="24"/>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par>
                          <p:cTn id="63" fill="hold">
                            <p:stCondLst>
                              <p:cond delay="1000"/>
                            </p:stCondLst>
                            <p:childTnLst>
                              <p:par>
                                <p:cTn id="64" presetID="22" presetClass="entr" presetSubtype="1"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up)">
                                      <p:cBhvr>
                                        <p:cTn id="66" dur="500"/>
                                        <p:tgtEl>
                                          <p:spTgt spid="48"/>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up)">
                                      <p:cBhvr>
                                        <p:cTn id="75" dur="500"/>
                                        <p:tgtEl>
                                          <p:spTgt spid="25"/>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childTnLst>
                                </p:cTn>
                              </p:par>
                            </p:childTnLst>
                          </p:cTn>
                        </p:par>
                        <p:par>
                          <p:cTn id="87" fill="hold">
                            <p:stCondLst>
                              <p:cond delay="150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par>
                          <p:cTn id="91" fill="hold">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fade">
                                      <p:cBhvr>
                                        <p:cTn id="94" dur="500"/>
                                        <p:tgtEl>
                                          <p:spTgt spid="44"/>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wipe(left)">
                                      <p:cBhvr>
                                        <p:cTn id="99" dur="500"/>
                                        <p:tgtEl>
                                          <p:spTgt spid="57"/>
                                        </p:tgtEl>
                                      </p:cBhvr>
                                    </p:animEffect>
                                  </p:childTnLst>
                                </p:cTn>
                              </p:par>
                            </p:childTnLst>
                          </p:cTn>
                        </p:par>
                        <p:par>
                          <p:cTn id="100" fill="hold">
                            <p:stCondLst>
                              <p:cond delay="500"/>
                            </p:stCondLst>
                            <p:childTnLst>
                              <p:par>
                                <p:cTn id="101" presetID="10" presetClass="entr" presetSubtype="0" fill="hold" grpId="0" nodeType="after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0"/>
                                        <p:tgtEl>
                                          <p:spTgt spid="35"/>
                                        </p:tgtEl>
                                      </p:cBhvr>
                                    </p:animEffect>
                                  </p:childTnLst>
                                </p:cTn>
                              </p:par>
                            </p:childTnLst>
                          </p:cTn>
                        </p:par>
                        <p:par>
                          <p:cTn id="104" fill="hold">
                            <p:stCondLst>
                              <p:cond delay="1000"/>
                            </p:stCondLst>
                            <p:childTnLst>
                              <p:par>
                                <p:cTn id="105" presetID="22" presetClass="entr" presetSubtype="1" fill="hold"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wipe(up)">
                                      <p:cBhvr>
                                        <p:cTn id="107" dur="500"/>
                                        <p:tgtEl>
                                          <p:spTgt spid="50"/>
                                        </p:tgtEl>
                                      </p:cBhvr>
                                    </p:animEffect>
                                  </p:childTnLst>
                                </p:cTn>
                              </p:par>
                            </p:childTnLst>
                          </p:cTn>
                        </p:par>
                        <p:par>
                          <p:cTn id="108" fill="hold">
                            <p:stCondLst>
                              <p:cond delay="1500"/>
                            </p:stCondLst>
                            <p:childTnLst>
                              <p:par>
                                <p:cTn id="109" presetID="10" presetClass="entr" presetSubtype="0" fill="hold" grpId="0"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fade">
                                      <p:cBhvr>
                                        <p:cTn id="111" dur="500"/>
                                        <p:tgtEl>
                                          <p:spTgt spid="45"/>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wipe(left)">
                                      <p:cBhvr>
                                        <p:cTn id="116" dur="500"/>
                                        <p:tgtEl>
                                          <p:spTgt spid="59"/>
                                        </p:tgtEl>
                                      </p:cBhvr>
                                    </p:animEffect>
                                  </p:childTnLst>
                                </p:cTn>
                              </p:par>
                            </p:childTnLst>
                          </p:cTn>
                        </p:par>
                        <p:par>
                          <p:cTn id="117" fill="hold">
                            <p:stCondLst>
                              <p:cond delay="500"/>
                            </p:stCondLst>
                            <p:childTnLst>
                              <p:par>
                                <p:cTn id="118" presetID="10" presetClass="entr" presetSubtype="0" fill="hold" grpId="0" nodeType="after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fade">
                                      <p:cBhvr>
                                        <p:cTn id="120" dur="500"/>
                                        <p:tgtEl>
                                          <p:spTgt spid="36"/>
                                        </p:tgtEl>
                                      </p:cBhvr>
                                    </p:animEffect>
                                  </p:childTnLst>
                                </p:cTn>
                              </p:par>
                            </p:childTnLst>
                          </p:cTn>
                        </p:par>
                        <p:par>
                          <p:cTn id="121" fill="hold">
                            <p:stCondLst>
                              <p:cond delay="1000"/>
                            </p:stCondLst>
                            <p:childTnLst>
                              <p:par>
                                <p:cTn id="122" presetID="22" presetClass="entr" presetSubtype="1" fill="hold" nodeType="after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wipe(up)">
                                      <p:cBhvr>
                                        <p:cTn id="124" dur="500"/>
                                        <p:tgtEl>
                                          <p:spTgt spid="51"/>
                                        </p:tgtEl>
                                      </p:cBhvr>
                                    </p:animEffect>
                                  </p:childTnLst>
                                </p:cTn>
                              </p:par>
                            </p:childTnLst>
                          </p:cTn>
                        </p:par>
                        <p:par>
                          <p:cTn id="125" fill="hold">
                            <p:stCondLst>
                              <p:cond delay="1500"/>
                            </p:stCondLst>
                            <p:childTnLst>
                              <p:par>
                                <p:cTn id="126" presetID="10" presetClass="entr" presetSubtype="0" fill="hold" grpId="0" nodeType="after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500"/>
                                        <p:tgtEl>
                                          <p:spTgt spid="46"/>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56"/>
                                        </p:tgtEl>
                                        <p:attrNameLst>
                                          <p:attrName>style.visibility</p:attrName>
                                        </p:attrNameLst>
                                      </p:cBhvr>
                                      <p:to>
                                        <p:strVal val="visible"/>
                                      </p:to>
                                    </p:set>
                                    <p:animEffect transition="in" filter="wipe(left)">
                                      <p:cBhvr>
                                        <p:cTn id="133" dur="500"/>
                                        <p:tgtEl>
                                          <p:spTgt spid="56"/>
                                        </p:tgtEl>
                                      </p:cBhvr>
                                    </p:animEffect>
                                  </p:childTnLst>
                                </p:cTn>
                              </p:par>
                            </p:childTnLst>
                          </p:cTn>
                        </p:par>
                        <p:par>
                          <p:cTn id="134" fill="hold">
                            <p:stCondLst>
                              <p:cond delay="500"/>
                            </p:stCondLst>
                            <p:childTnLst>
                              <p:par>
                                <p:cTn id="135" presetID="10" presetClass="entr" presetSubtype="0" fill="hold" grpId="0" nodeType="after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fade">
                                      <p:cBhvr>
                                        <p:cTn id="137" dur="500"/>
                                        <p:tgtEl>
                                          <p:spTgt spid="37"/>
                                        </p:tgtEl>
                                      </p:cBhvr>
                                    </p:animEffect>
                                  </p:childTnLst>
                                </p:cTn>
                              </p:par>
                            </p:childTnLst>
                          </p:cTn>
                        </p:par>
                        <p:par>
                          <p:cTn id="138" fill="hold">
                            <p:stCondLst>
                              <p:cond delay="1000"/>
                            </p:stCondLst>
                            <p:childTnLst>
                              <p:par>
                                <p:cTn id="139" presetID="22" presetClass="entr" presetSubtype="1"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Effect transition="in" filter="wipe(up)">
                                      <p:cBhvr>
                                        <p:cTn id="141" dur="500"/>
                                        <p:tgtEl>
                                          <p:spTgt spid="55"/>
                                        </p:tgtEl>
                                      </p:cBhvr>
                                    </p:animEffect>
                                  </p:childTnLst>
                                </p:cTn>
                              </p:par>
                            </p:childTnLst>
                          </p:cTn>
                        </p:par>
                        <p:par>
                          <p:cTn id="142" fill="hold">
                            <p:stCondLst>
                              <p:cond delay="1500"/>
                            </p:stCondLst>
                            <p:childTnLst>
                              <p:par>
                                <p:cTn id="143" presetID="10" presetClass="entr" presetSubtype="0" fill="hold" grpId="0" nodeType="after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fade">
                                      <p:cBhvr>
                                        <p:cTn id="14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animBg="1"/>
      <p:bldP spid="39" grpId="0" animBg="1"/>
      <p:bldP spid="42" grpId="0" animBg="1"/>
      <p:bldP spid="43" grpId="0" animBg="1"/>
      <p:bldP spid="44" grpId="0" animBg="1"/>
      <p:bldP spid="45" grpId="0" animBg="1"/>
      <p:bldP spid="46" grpId="0" animBg="1"/>
      <p:bldP spid="47" grpId="0" animBg="1"/>
      <p:bldP spid="56" grpId="0" animBg="1"/>
      <p:bldP spid="57" grpId="0" animBg="1"/>
      <p:bldP spid="5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Container copy 2">
            <a:extLst>
              <a:ext uri="{FF2B5EF4-FFF2-40B4-BE49-F238E27FC236}">
                <a16:creationId xmlns:a16="http://schemas.microsoft.com/office/drawing/2014/main" id="{1153F047-1C08-4A8C-80EA-CE9201AB1831}"/>
              </a:ext>
              <a:ext uri="{C183D7F6-B498-43B3-948B-1728B52AA6E4}">
                <adec:decorative xmlns:adec="http://schemas.microsoft.com/office/drawing/2017/decorative" val="1"/>
              </a:ext>
            </a:extLst>
          </p:cNvPr>
          <p:cNvSpPr/>
          <p:nvPr/>
        </p:nvSpPr>
        <p:spPr>
          <a:xfrm>
            <a:off x="4692899" y="1548334"/>
            <a:ext cx="3188855" cy="2575358"/>
          </a:xfrm>
          <a:prstGeom prst="rect">
            <a:avLst/>
          </a:prstGeom>
          <a:solidFill>
            <a:schemeClr val="bg1"/>
          </a:solidFill>
          <a:ln w="25400">
            <a:solidFill>
              <a:schemeClr val="tx1">
                <a:lumMod val="65000"/>
                <a:lumOff val="35000"/>
              </a:schemeClr>
            </a:solidFill>
          </a:ln>
        </p:spPr>
        <p:txBody>
          <a:bodyPr spcFirstLastPara="0" lIns="0" tIns="91440" rIns="91440" bIns="0" anchor="t"/>
          <a:lstStyle/>
          <a:p>
            <a:pPr marL="341313" indent="-173038" hangingPunct="0">
              <a:lnSpc>
                <a:spcPct val="100000"/>
              </a:lnSpc>
              <a:spcAft>
                <a:spcPts val="600"/>
              </a:spcAft>
              <a:buFont typeface="Arial" panose="020B0604020202020204" pitchFamily="34" charset="0"/>
              <a:buChar char="•"/>
            </a:pPr>
            <a:endParaRPr lang="en-US" sz="1600" dirty="0">
              <a:solidFill>
                <a:srgbClr val="292929"/>
              </a:solidFill>
              <a:latin typeface="Lub Dub Condensed" panose="020B0506030403020204" pitchFamily="34" charset="0"/>
              <a:cs typeface="Lato"/>
            </a:endParaRPr>
          </a:p>
        </p:txBody>
      </p:sp>
      <p:sp>
        <p:nvSpPr>
          <p:cNvPr id="7" name="Rectangle Container copy 2">
            <a:extLst>
              <a:ext uri="{FF2B5EF4-FFF2-40B4-BE49-F238E27FC236}">
                <a16:creationId xmlns:a16="http://schemas.microsoft.com/office/drawing/2014/main" id="{BE733855-B258-4E8D-A74B-63EF238A6995}"/>
              </a:ext>
              <a:ext uri="{C183D7F6-B498-43B3-948B-1728B52AA6E4}">
                <adec:decorative xmlns:adec="http://schemas.microsoft.com/office/drawing/2017/decorative" val="1"/>
              </a:ext>
            </a:extLst>
          </p:cNvPr>
          <p:cNvSpPr/>
          <p:nvPr/>
        </p:nvSpPr>
        <p:spPr>
          <a:xfrm>
            <a:off x="838200" y="1549456"/>
            <a:ext cx="3188855" cy="3961717"/>
          </a:xfrm>
          <a:prstGeom prst="rect">
            <a:avLst/>
          </a:prstGeom>
          <a:solidFill>
            <a:schemeClr val="bg1"/>
          </a:solidFill>
          <a:ln w="25400">
            <a:solidFill>
              <a:schemeClr val="tx1">
                <a:lumMod val="65000"/>
                <a:lumOff val="35000"/>
              </a:schemeClr>
            </a:solidFill>
          </a:ln>
        </p:spPr>
        <p:txBody>
          <a:bodyPr spcFirstLastPara="0" lIns="0" tIns="91440" rIns="91440" bIns="0" anchor="t"/>
          <a:lstStyle/>
          <a:p>
            <a:pPr marL="341313" indent="-173038" hangingPunct="0">
              <a:lnSpc>
                <a:spcPct val="100000"/>
              </a:lnSpc>
              <a:spcAft>
                <a:spcPts val="600"/>
              </a:spcAft>
              <a:buFont typeface="Arial" panose="020B0604020202020204" pitchFamily="34" charset="0"/>
              <a:buChar char="•"/>
            </a:pPr>
            <a:endParaRPr lang="en-US" sz="1600" dirty="0">
              <a:solidFill>
                <a:srgbClr val="292929"/>
              </a:solidFill>
              <a:latin typeface="Lub Dub Condensed" panose="020B0506030403020204" pitchFamily="34" charset="0"/>
              <a:cs typeface="Lato"/>
            </a:endParaRPr>
          </a:p>
        </p:txBody>
      </p:sp>
      <p:sp>
        <p:nvSpPr>
          <p:cNvPr id="20" name="Rectangle Container copy 2">
            <a:extLst>
              <a:ext uri="{FF2B5EF4-FFF2-40B4-BE49-F238E27FC236}">
                <a16:creationId xmlns:a16="http://schemas.microsoft.com/office/drawing/2014/main" id="{6A1F23F7-41C3-4322-BD6D-2FD3F10A7E22}"/>
              </a:ext>
              <a:ext uri="{C183D7F6-B498-43B3-948B-1728B52AA6E4}">
                <adec:decorative xmlns:adec="http://schemas.microsoft.com/office/drawing/2017/decorative" val="1"/>
              </a:ext>
            </a:extLst>
          </p:cNvPr>
          <p:cNvSpPr/>
          <p:nvPr/>
        </p:nvSpPr>
        <p:spPr>
          <a:xfrm>
            <a:off x="8547598" y="1548334"/>
            <a:ext cx="3188855" cy="1317252"/>
          </a:xfrm>
          <a:prstGeom prst="rect">
            <a:avLst/>
          </a:prstGeom>
          <a:solidFill>
            <a:schemeClr val="bg1"/>
          </a:solidFill>
          <a:ln w="25400">
            <a:solidFill>
              <a:schemeClr val="tx1">
                <a:lumMod val="65000"/>
                <a:lumOff val="35000"/>
              </a:schemeClr>
            </a:solidFill>
          </a:ln>
        </p:spPr>
        <p:txBody>
          <a:bodyPr spcFirstLastPara="0" lIns="0" tIns="91440" rIns="91440" bIns="0" anchor="t"/>
          <a:lstStyle/>
          <a:p>
            <a:pPr marL="341313" indent="-173038" hangingPunct="0">
              <a:lnSpc>
                <a:spcPct val="100000"/>
              </a:lnSpc>
              <a:spcAft>
                <a:spcPts val="600"/>
              </a:spcAft>
              <a:buFont typeface="Arial" panose="020B0604020202020204" pitchFamily="34" charset="0"/>
              <a:buChar char="•"/>
            </a:pPr>
            <a:endParaRPr lang="en-US" sz="1600" dirty="0">
              <a:solidFill>
                <a:srgbClr val="292929"/>
              </a:solidFill>
              <a:latin typeface="Lub Dub Condensed" panose="020B0506030403020204" pitchFamily="34" charset="0"/>
              <a:cs typeface="Lato"/>
            </a:endParaRPr>
          </a:p>
        </p:txBody>
      </p:sp>
      <p:sp>
        <p:nvSpPr>
          <p:cNvPr id="2" name="Title 1">
            <a:extLst>
              <a:ext uri="{FF2B5EF4-FFF2-40B4-BE49-F238E27FC236}">
                <a16:creationId xmlns:a16="http://schemas.microsoft.com/office/drawing/2014/main" id="{07245DD6-7D7E-4DDF-95CD-387A22A995F9}"/>
              </a:ext>
            </a:extLst>
          </p:cNvPr>
          <p:cNvSpPr>
            <a:spLocks noGrp="1"/>
          </p:cNvSpPr>
          <p:nvPr>
            <p:ph type="title"/>
          </p:nvPr>
        </p:nvSpPr>
        <p:spPr/>
        <p:txBody>
          <a:bodyPr/>
          <a:lstStyle/>
          <a:p>
            <a:r>
              <a:rPr lang="en-US" sz="2800" dirty="0"/>
              <a:t>Infective Endocarditis: </a:t>
            </a:r>
            <a:r>
              <a:rPr lang="en-US" sz="2800" dirty="0">
                <a:latin typeface="Lub Dub Medium" panose="020B0603030403020204" pitchFamily="34" charset="0"/>
              </a:rPr>
              <a:t>Medical Therapy</a:t>
            </a:r>
          </a:p>
        </p:txBody>
      </p:sp>
      <p:sp>
        <p:nvSpPr>
          <p:cNvPr id="6" name="Rectangle Container">
            <a:extLst>
              <a:ext uri="{FF2B5EF4-FFF2-40B4-BE49-F238E27FC236}">
                <a16:creationId xmlns:a16="http://schemas.microsoft.com/office/drawing/2014/main" id="{471CC674-F5F3-4701-B088-A79234C872BD}"/>
              </a:ext>
            </a:extLst>
          </p:cNvPr>
          <p:cNvSpPr/>
          <p:nvPr/>
        </p:nvSpPr>
        <p:spPr>
          <a:xfrm>
            <a:off x="838202" y="1229088"/>
            <a:ext cx="3188853" cy="53843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dirty="0">
                <a:solidFill>
                  <a:schemeClr val="bg1"/>
                </a:solidFill>
                <a:latin typeface="Lub Dub Bold" panose="020B0803030403020204" pitchFamily="34" charset="0"/>
                <a:cs typeface="Lato"/>
              </a:rPr>
              <a:t>Antibiotics</a:t>
            </a:r>
          </a:p>
        </p:txBody>
      </p:sp>
      <p:sp>
        <p:nvSpPr>
          <p:cNvPr id="11" name="TextBox 10">
            <a:extLst>
              <a:ext uri="{FF2B5EF4-FFF2-40B4-BE49-F238E27FC236}">
                <a16:creationId xmlns:a16="http://schemas.microsoft.com/office/drawing/2014/main" id="{A6437577-98FF-44C3-8A73-112F00AF1129}"/>
              </a:ext>
            </a:extLst>
          </p:cNvPr>
          <p:cNvSpPr txBox="1"/>
          <p:nvPr/>
        </p:nvSpPr>
        <p:spPr>
          <a:xfrm flipH="1">
            <a:off x="941897" y="1909844"/>
            <a:ext cx="2979654" cy="826329"/>
          </a:xfrm>
          <a:prstGeom prst="rect">
            <a:avLst/>
          </a:prstGeom>
          <a:solidFill>
            <a:srgbClr val="46A547"/>
          </a:solidFill>
          <a:ln w="25400">
            <a:noFill/>
          </a:ln>
        </p:spPr>
        <p:txBody>
          <a:bodyPr spcFirstLastPara="0" lIns="91440" tIns="91440" rIns="91440" bIns="9144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pPr algn="ctr" hangingPunct="0">
              <a:lnSpc>
                <a:spcPct val="100000"/>
              </a:lnSpc>
            </a:pPr>
            <a:r>
              <a:rPr lang="en-US" sz="1200" b="1" dirty="0">
                <a:solidFill>
                  <a:schemeClr val="tx1"/>
                </a:solidFill>
                <a:latin typeface="Roboto"/>
                <a:cs typeface="Roboto"/>
              </a:rPr>
              <a:t> </a:t>
            </a:r>
            <a:r>
              <a:rPr lang="en-US" sz="1200" b="1" dirty="0">
                <a:solidFill>
                  <a:schemeClr val="tx1"/>
                </a:solidFill>
                <a:cs typeface="Roboto"/>
              </a:rPr>
              <a:t>Antibiotics should be initiated after blood cultures are obtained, </a:t>
            </a:r>
            <a:r>
              <a:rPr lang="en-US" sz="1200" dirty="0">
                <a:solidFill>
                  <a:schemeClr val="tx1"/>
                </a:solidFill>
                <a:latin typeface="Lub Dub Medium" panose="020B0603030403020204" pitchFamily="34" charset="0"/>
                <a:cs typeface="Roboto"/>
              </a:rPr>
              <a:t>with guidance from infectious disease plus antibiotic sensitivity data (1)</a:t>
            </a:r>
          </a:p>
        </p:txBody>
      </p:sp>
      <p:sp>
        <p:nvSpPr>
          <p:cNvPr id="12" name="TextBox 11">
            <a:extLst>
              <a:ext uri="{FF2B5EF4-FFF2-40B4-BE49-F238E27FC236}">
                <a16:creationId xmlns:a16="http://schemas.microsoft.com/office/drawing/2014/main" id="{12378405-452B-4A2F-A70D-B30852CAD0C4}"/>
              </a:ext>
            </a:extLst>
          </p:cNvPr>
          <p:cNvSpPr txBox="1"/>
          <p:nvPr/>
        </p:nvSpPr>
        <p:spPr>
          <a:xfrm>
            <a:off x="941898" y="2831687"/>
            <a:ext cx="2979654" cy="1461564"/>
          </a:xfrm>
          <a:prstGeom prst="rect">
            <a:avLst/>
          </a:prstGeom>
          <a:solidFill>
            <a:schemeClr val="accent2"/>
          </a:solidFill>
          <a:ln w="25400">
            <a:noFill/>
          </a:ln>
        </p:spPr>
        <p:txBody>
          <a:bodyPr spcFirstLastPara="0" lIns="91440" tIns="91440" rIns="91440" bIns="91440" anchor="ctr"/>
          <a:lstStyle>
            <a:defPPr>
              <a:defRPr lang="en-US"/>
            </a:defPPr>
            <a:lvl1pPr algn="ctr" hangingPunct="0">
              <a:lnSpc>
                <a:spcPct val="90000"/>
              </a:lnSpc>
              <a:defRPr sz="1200">
                <a:latin typeface="Lub Dub Bold" panose="020B0803030403020204" pitchFamily="34" charset="0"/>
                <a:cs typeface="Lato"/>
              </a:defRPr>
            </a:lvl1pPr>
          </a:lstStyle>
          <a:p>
            <a:endParaRPr lang="en-US" dirty="0"/>
          </a:p>
          <a:p>
            <a:r>
              <a:rPr lang="en-US" dirty="0"/>
              <a:t> *In stable left-sided IE - consider </a:t>
            </a:r>
          </a:p>
          <a:p>
            <a:r>
              <a:rPr lang="en-US" dirty="0"/>
              <a:t> changing to oral antibiotics if:</a:t>
            </a:r>
          </a:p>
          <a:p>
            <a:endParaRPr lang="en-US" dirty="0">
              <a:latin typeface="Lub Dub Medium" panose="020B0603030403020204" pitchFamily="34" charset="0"/>
            </a:endParaRPr>
          </a:p>
          <a:p>
            <a:pPr marL="171450" indent="-171450" algn="l">
              <a:buFont typeface="Arial" panose="020B0604020202020204" pitchFamily="34" charset="0"/>
              <a:buChar char="•"/>
            </a:pPr>
            <a:r>
              <a:rPr lang="en-US" sz="1100" dirty="0">
                <a:latin typeface="Lub Dub Medium" panose="020B0603030403020204" pitchFamily="34" charset="0"/>
              </a:rPr>
              <a:t>No paravalvular infection on TEE</a:t>
            </a:r>
          </a:p>
          <a:p>
            <a:pPr marL="171450" indent="-171450" algn="l">
              <a:buFont typeface="Arial" panose="020B0604020202020204" pitchFamily="34" charset="0"/>
              <a:buChar char="•"/>
            </a:pPr>
            <a:r>
              <a:rPr lang="en-US" sz="1100" dirty="0">
                <a:latin typeface="Lub Dub Medium" panose="020B0603030403020204" pitchFamily="34" charset="0"/>
              </a:rPr>
              <a:t>Follow-up can be assured</a:t>
            </a:r>
          </a:p>
          <a:p>
            <a:pPr marL="171450" indent="-171450" algn="l">
              <a:buFont typeface="Arial" panose="020B0604020202020204" pitchFamily="34" charset="0"/>
              <a:buChar char="•"/>
            </a:pPr>
            <a:r>
              <a:rPr lang="en-US" sz="1100" dirty="0">
                <a:latin typeface="Lub Dub Medium" panose="020B0603030403020204" pitchFamily="34" charset="0"/>
              </a:rPr>
              <a:t>Follow-up TEE can be performed 1-3 days prior to antibiotics completion </a:t>
            </a:r>
          </a:p>
          <a:p>
            <a:r>
              <a:rPr lang="en-US" dirty="0">
                <a:latin typeface="Lub Dub Medium" panose="020B0603030403020204" pitchFamily="34" charset="0"/>
              </a:rPr>
              <a:t>(2b)</a:t>
            </a:r>
          </a:p>
          <a:p>
            <a:endParaRPr lang="en-US" dirty="0"/>
          </a:p>
        </p:txBody>
      </p:sp>
      <p:sp>
        <p:nvSpPr>
          <p:cNvPr id="19" name="TextBox 18">
            <a:extLst>
              <a:ext uri="{FF2B5EF4-FFF2-40B4-BE49-F238E27FC236}">
                <a16:creationId xmlns:a16="http://schemas.microsoft.com/office/drawing/2014/main" id="{2D8F55AA-9644-4433-999F-F54CEFFBE63A}"/>
              </a:ext>
            </a:extLst>
          </p:cNvPr>
          <p:cNvSpPr txBox="1"/>
          <p:nvPr/>
        </p:nvSpPr>
        <p:spPr>
          <a:xfrm>
            <a:off x="941899" y="4402318"/>
            <a:ext cx="2979654" cy="906226"/>
          </a:xfrm>
          <a:prstGeom prst="rect">
            <a:avLst/>
          </a:prstGeom>
          <a:solidFill>
            <a:srgbClr val="EE3823"/>
          </a:solidFill>
          <a:ln w="25400">
            <a:noFill/>
          </a:ln>
        </p:spPr>
        <p:txBody>
          <a:bodyPr spcFirstLastPara="0" lIns="91440" tIns="91440" rIns="91440" bIns="91440" anchor="ctr"/>
          <a:lstStyle>
            <a:defPPr>
              <a:defRPr lang="en-US"/>
            </a:defPPr>
            <a:lvl1pPr algn="ctr" hangingPunct="0">
              <a:lnSpc>
                <a:spcPct val="90000"/>
              </a:lnSpc>
              <a:defRPr sz="1200">
                <a:solidFill>
                  <a:schemeClr val="tx1"/>
                </a:solidFill>
                <a:latin typeface="Lub Dub Bold" panose="020B0803030403020204" pitchFamily="34" charset="0"/>
                <a:cs typeface="Lato"/>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b="1" dirty="0"/>
              <a:t>Patients with known VHD and </a:t>
            </a:r>
          </a:p>
          <a:p>
            <a:r>
              <a:rPr lang="en-US" b="1" dirty="0"/>
              <a:t> unexplained fever should NOT receive  antibiotics before blood cultures are  obtained  (3:Harm)</a:t>
            </a:r>
          </a:p>
        </p:txBody>
      </p:sp>
      <p:sp>
        <p:nvSpPr>
          <p:cNvPr id="8" name="Rectangle Container">
            <a:extLst>
              <a:ext uri="{FF2B5EF4-FFF2-40B4-BE49-F238E27FC236}">
                <a16:creationId xmlns:a16="http://schemas.microsoft.com/office/drawing/2014/main" id="{7DFDD506-E434-4C0C-B7F6-74DF64091DA9}"/>
              </a:ext>
            </a:extLst>
          </p:cNvPr>
          <p:cNvSpPr/>
          <p:nvPr/>
        </p:nvSpPr>
        <p:spPr>
          <a:xfrm>
            <a:off x="4692901" y="1227965"/>
            <a:ext cx="3188853" cy="538441"/>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dirty="0">
                <a:solidFill>
                  <a:schemeClr val="bg1"/>
                </a:solidFill>
                <a:latin typeface="Lub Dub Bold" panose="020B0803030403020204" pitchFamily="34" charset="0"/>
                <a:cs typeface="Lato"/>
              </a:rPr>
              <a:t>Anticoagulation</a:t>
            </a:r>
          </a:p>
        </p:txBody>
      </p:sp>
      <p:sp>
        <p:nvSpPr>
          <p:cNvPr id="13" name="TextBox 12">
            <a:extLst>
              <a:ext uri="{FF2B5EF4-FFF2-40B4-BE49-F238E27FC236}">
                <a16:creationId xmlns:a16="http://schemas.microsoft.com/office/drawing/2014/main" id="{14DE06FE-3352-49E8-875F-1E23FF036242}"/>
              </a:ext>
            </a:extLst>
          </p:cNvPr>
          <p:cNvSpPr txBox="1"/>
          <p:nvPr/>
        </p:nvSpPr>
        <p:spPr>
          <a:xfrm>
            <a:off x="4797502" y="1909845"/>
            <a:ext cx="2979652" cy="896450"/>
          </a:xfrm>
          <a:prstGeom prst="rect">
            <a:avLst/>
          </a:prstGeom>
          <a:solidFill>
            <a:srgbClr val="F0DB10"/>
          </a:solidFill>
          <a:ln w="25400">
            <a:noFill/>
          </a:ln>
        </p:spPr>
        <p:txBody>
          <a:bodyPr spcFirstLastPara="0" lIns="91440" tIns="91440" rIns="91440" bIns="9144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b="1" dirty="0">
                <a:solidFill>
                  <a:schemeClr val="tx1"/>
                </a:solidFill>
              </a:rPr>
              <a:t> If there is evidence of cerebral </a:t>
            </a:r>
          </a:p>
          <a:p>
            <a:r>
              <a:rPr lang="en-US" b="1" dirty="0">
                <a:solidFill>
                  <a:schemeClr val="tx1"/>
                </a:solidFill>
              </a:rPr>
              <a:t> embolism or stroke, </a:t>
            </a:r>
            <a:r>
              <a:rPr lang="en-US" dirty="0">
                <a:solidFill>
                  <a:schemeClr val="tx1"/>
                </a:solidFill>
                <a:latin typeface="Lub Dub Medium" panose="020B0603030403020204" pitchFamily="34" charset="0"/>
              </a:rPr>
              <a:t>irrespective of other indications for anticoagulation, it is reasonable to temporarily hold </a:t>
            </a:r>
          </a:p>
          <a:p>
            <a:r>
              <a:rPr lang="en-US" dirty="0">
                <a:solidFill>
                  <a:schemeClr val="tx1"/>
                </a:solidFill>
                <a:latin typeface="Lub Dub Medium" panose="020B0603030403020204" pitchFamily="34" charset="0"/>
              </a:rPr>
              <a:t> anticoagulation (2a)</a:t>
            </a:r>
          </a:p>
        </p:txBody>
      </p:sp>
      <p:sp>
        <p:nvSpPr>
          <p:cNvPr id="14" name="TextBox 13">
            <a:extLst>
              <a:ext uri="{FF2B5EF4-FFF2-40B4-BE49-F238E27FC236}">
                <a16:creationId xmlns:a16="http://schemas.microsoft.com/office/drawing/2014/main" id="{8084032B-E44E-4A89-AEC4-8212D3074FD8}"/>
              </a:ext>
            </a:extLst>
          </p:cNvPr>
          <p:cNvSpPr txBox="1"/>
          <p:nvPr/>
        </p:nvSpPr>
        <p:spPr>
          <a:xfrm>
            <a:off x="4797502" y="2918168"/>
            <a:ext cx="2979652" cy="896450"/>
          </a:xfrm>
          <a:prstGeom prst="rect">
            <a:avLst/>
          </a:prstGeom>
          <a:solidFill>
            <a:srgbClr val="F99B1D"/>
          </a:solidFill>
          <a:ln w="25400">
            <a:noFill/>
          </a:ln>
        </p:spPr>
        <p:txBody>
          <a:bodyPr spcFirstLastPara="0" lIns="91440" tIns="91440" rIns="91440" bIns="9144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pPr algn="ctr" hangingPunct="0">
              <a:lnSpc>
                <a:spcPct val="100000"/>
              </a:lnSpc>
            </a:pPr>
            <a:r>
              <a:rPr lang="en-US" sz="1200" b="1" dirty="0">
                <a:solidFill>
                  <a:schemeClr val="tx1"/>
                </a:solidFill>
                <a:latin typeface="Roboto"/>
                <a:cs typeface="Roboto"/>
              </a:rPr>
              <a:t> </a:t>
            </a:r>
            <a:r>
              <a:rPr lang="en-US" sz="1200" b="1" dirty="0">
                <a:solidFill>
                  <a:schemeClr val="tx1"/>
                </a:solidFill>
                <a:cs typeface="Roboto"/>
              </a:rPr>
              <a:t>In patients on VKA anticoagulation at the time of IE diagnosis, </a:t>
            </a:r>
            <a:r>
              <a:rPr lang="en-US" sz="1200" dirty="0">
                <a:solidFill>
                  <a:schemeClr val="tx1"/>
                </a:solidFill>
                <a:latin typeface="Lub Dub Medium" panose="020B0603030403020204" pitchFamily="34" charset="0"/>
                <a:cs typeface="Roboto"/>
              </a:rPr>
              <a:t>temporary discontinuation of VKA may be considered  (2b)</a:t>
            </a:r>
          </a:p>
        </p:txBody>
      </p:sp>
      <p:sp>
        <p:nvSpPr>
          <p:cNvPr id="21" name="Rectangle Container">
            <a:extLst>
              <a:ext uri="{FF2B5EF4-FFF2-40B4-BE49-F238E27FC236}">
                <a16:creationId xmlns:a16="http://schemas.microsoft.com/office/drawing/2014/main" id="{4BD19C53-535F-44A4-A2FE-977D536541B6}"/>
              </a:ext>
            </a:extLst>
          </p:cNvPr>
          <p:cNvSpPr/>
          <p:nvPr/>
        </p:nvSpPr>
        <p:spPr>
          <a:xfrm>
            <a:off x="8547600" y="1227965"/>
            <a:ext cx="3188853" cy="54222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dirty="0">
                <a:solidFill>
                  <a:schemeClr val="bg1"/>
                </a:solidFill>
                <a:latin typeface="Lub Dub Bold" panose="020B0803030403020204" pitchFamily="34" charset="0"/>
                <a:cs typeface="Lato"/>
              </a:rPr>
              <a:t>Addiction Rx</a:t>
            </a:r>
          </a:p>
        </p:txBody>
      </p:sp>
      <p:sp>
        <p:nvSpPr>
          <p:cNvPr id="22" name="TextBox 21">
            <a:extLst>
              <a:ext uri="{FF2B5EF4-FFF2-40B4-BE49-F238E27FC236}">
                <a16:creationId xmlns:a16="http://schemas.microsoft.com/office/drawing/2014/main" id="{749B4067-D5E0-4FFE-ABF1-6B4BA3D7E611}"/>
              </a:ext>
            </a:extLst>
          </p:cNvPr>
          <p:cNvSpPr txBox="1"/>
          <p:nvPr/>
        </p:nvSpPr>
        <p:spPr>
          <a:xfrm>
            <a:off x="8652201" y="1909845"/>
            <a:ext cx="2979652" cy="896450"/>
          </a:xfrm>
          <a:prstGeom prst="rect">
            <a:avLst/>
          </a:prstGeom>
          <a:solidFill>
            <a:srgbClr val="46A547"/>
          </a:solidFill>
          <a:ln w="25400">
            <a:noFill/>
          </a:ln>
        </p:spPr>
        <p:txBody>
          <a:bodyPr spcFirstLastPara="0" lIns="91440" tIns="91440" rIns="91440" bIns="9144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pPr algn="ctr" hangingPunct="0">
              <a:lnSpc>
                <a:spcPct val="100000"/>
              </a:lnSpc>
            </a:pPr>
            <a:r>
              <a:rPr lang="en-US" sz="1200" b="1" dirty="0">
                <a:solidFill>
                  <a:schemeClr val="tx1"/>
                </a:solidFill>
                <a:latin typeface="Roboto"/>
                <a:cs typeface="Roboto"/>
              </a:rPr>
              <a:t> </a:t>
            </a:r>
            <a:r>
              <a:rPr lang="en-US" sz="1200" b="1" dirty="0">
                <a:solidFill>
                  <a:schemeClr val="tx1"/>
                </a:solidFill>
                <a:cs typeface="Roboto"/>
              </a:rPr>
              <a:t>If IE is a consequence of injection drug use, </a:t>
            </a:r>
            <a:r>
              <a:rPr lang="en-US" sz="1200" dirty="0">
                <a:solidFill>
                  <a:schemeClr val="tx1"/>
                </a:solidFill>
                <a:latin typeface="Lub Dub Medium" panose="020B0603030403020204" pitchFamily="34" charset="0"/>
                <a:cs typeface="Roboto"/>
              </a:rPr>
              <a:t>the patient should be referred to addiction treatment for opioid substitution  therapy (1)</a:t>
            </a:r>
          </a:p>
        </p:txBody>
      </p:sp>
      <p:sp>
        <p:nvSpPr>
          <p:cNvPr id="5" name="Text Placeholder 4">
            <a:extLst>
              <a:ext uri="{FF2B5EF4-FFF2-40B4-BE49-F238E27FC236}">
                <a16:creationId xmlns:a16="http://schemas.microsoft.com/office/drawing/2014/main" id="{9BC2B33F-C534-46DD-8BB8-DFCAA603B6AD}"/>
              </a:ext>
            </a:extLst>
          </p:cNvPr>
          <p:cNvSpPr>
            <a:spLocks noGrp="1"/>
          </p:cNvSpPr>
          <p:nvPr>
            <p:ph type="body" sz="quarter" idx="13"/>
          </p:nvPr>
        </p:nvSpPr>
        <p:spPr>
          <a:xfrm>
            <a:off x="2983299" y="5591031"/>
            <a:ext cx="6225401" cy="271939"/>
          </a:xfrm>
        </p:spPr>
        <p:txBody>
          <a:bodyPr/>
          <a:lstStyle/>
          <a:p>
            <a:pPr marL="0" indent="0" algn="ctr">
              <a:defRPr/>
            </a:pPr>
            <a:r>
              <a:rPr kumimoji="0" lang="en-US" sz="90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*IE caused by streptococcus</a:t>
            </a:r>
            <a:r>
              <a:rPr kumimoji="0" lang="en-US" sz="900" i="1"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E. faecalis</a:t>
            </a:r>
            <a:r>
              <a:rPr kumimoji="0" lang="en-US" sz="90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t>
            </a:r>
            <a:r>
              <a:rPr kumimoji="0" lang="en-US" sz="900" i="1"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S. aureus</a:t>
            </a:r>
            <a:r>
              <a:rPr kumimoji="0" lang="en-US" sz="90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or coagulase-negative staphylococci deemed stable by the Heart Valve Team. </a:t>
            </a:r>
          </a:p>
          <a:p>
            <a:pPr marL="0" indent="0" algn="ctr">
              <a:defRPr/>
            </a:pPr>
            <a:r>
              <a:rPr kumimoji="0" lang="en-US" sz="9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Abbreviations: </a:t>
            </a:r>
            <a:r>
              <a:rPr kumimoji="0" lang="en-US" sz="90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IE indicates infective endocarditis; Rx, treatment; TEE, trans-esophageal echocardiography; VHD, valvular heart disease; and VKA, vitamin K antagonists. </a:t>
            </a:r>
          </a:p>
        </p:txBody>
      </p:sp>
      <p:pic>
        <p:nvPicPr>
          <p:cNvPr id="24" name="valves_06">
            <a:extLst>
              <a:ext uri="{FF2B5EF4-FFF2-40B4-BE49-F238E27FC236}">
                <a16:creationId xmlns:a16="http://schemas.microsoft.com/office/drawing/2014/main" id="{AE645699-C756-4229-81A2-CCD02129B6E6}"/>
              </a:ext>
              <a:ext uri="{C183D7F6-B498-43B3-948B-1728B52AA6E4}">
                <adec:decorative xmlns:adec="http://schemas.microsoft.com/office/drawing/2017/decorative" val="1"/>
              </a:ext>
            </a:extLst>
          </p:cNvPr>
          <p:cNvPicPr/>
          <p:nvPr/>
        </p:nvPicPr>
        <p:blipFill rotWithShape="1">
          <a:blip r:embed="rId2"/>
          <a:stretch>
            <a:fillRect/>
          </a:stretch>
        </p:blipFill>
        <p:spPr>
          <a:xfrm>
            <a:off x="9313303" y="4123691"/>
            <a:ext cx="1880799" cy="1463479"/>
          </a:xfrm>
          <a:prstGeom prst="rect">
            <a:avLst/>
          </a:prstGeom>
        </p:spPr>
      </p:pic>
      <p:pic>
        <p:nvPicPr>
          <p:cNvPr id="3" name="Graphic 2">
            <a:extLst>
              <a:ext uri="{FF2B5EF4-FFF2-40B4-BE49-F238E27FC236}">
                <a16:creationId xmlns:a16="http://schemas.microsoft.com/office/drawing/2014/main" id="{34D78E63-CB89-4F2F-B661-D4C34D91807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97502" y="1205688"/>
            <a:ext cx="510325" cy="613476"/>
          </a:xfrm>
          <a:prstGeom prst="rect">
            <a:avLst/>
          </a:prstGeom>
        </p:spPr>
      </p:pic>
      <p:pic>
        <p:nvPicPr>
          <p:cNvPr id="10" name="Graphic 9">
            <a:extLst>
              <a:ext uri="{FF2B5EF4-FFF2-40B4-BE49-F238E27FC236}">
                <a16:creationId xmlns:a16="http://schemas.microsoft.com/office/drawing/2014/main" id="{1CA36D45-A59C-4E4D-9B76-3A7711AB8E0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9079" y="1205688"/>
            <a:ext cx="392415" cy="624297"/>
          </a:xfrm>
          <a:prstGeom prst="rect">
            <a:avLst/>
          </a:prstGeom>
        </p:spPr>
      </p:pic>
      <p:pic>
        <p:nvPicPr>
          <p:cNvPr id="16" name="Graphic 15">
            <a:extLst>
              <a:ext uri="{FF2B5EF4-FFF2-40B4-BE49-F238E27FC236}">
                <a16:creationId xmlns:a16="http://schemas.microsoft.com/office/drawing/2014/main" id="{9AC8E4DC-1B38-47C9-B627-F0909347356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90012" y="1187868"/>
            <a:ext cx="478705" cy="618634"/>
          </a:xfrm>
          <a:prstGeom prst="rect">
            <a:avLst/>
          </a:prstGeom>
        </p:spPr>
      </p:pic>
      <p:sp>
        <p:nvSpPr>
          <p:cNvPr id="4" name="Slide Number Placeholder 3">
            <a:extLst>
              <a:ext uri="{FF2B5EF4-FFF2-40B4-BE49-F238E27FC236}">
                <a16:creationId xmlns:a16="http://schemas.microsoft.com/office/drawing/2014/main" id="{84BB653C-B802-40BA-8E0B-9085CB59BED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38</a:t>
            </a:fld>
            <a:endParaRPr lang="en-US" sz="900" dirty="0"/>
          </a:p>
        </p:txBody>
      </p:sp>
    </p:spTree>
    <p:extLst>
      <p:ext uri="{BB962C8B-B14F-4D97-AF65-F5344CB8AC3E}">
        <p14:creationId xmlns:p14="http://schemas.microsoft.com/office/powerpoint/2010/main" val="4288650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C5A54-5398-4786-8876-61027AB45498}"/>
              </a:ext>
            </a:extLst>
          </p:cNvPr>
          <p:cNvSpPr>
            <a:spLocks noGrp="1"/>
          </p:cNvSpPr>
          <p:nvPr>
            <p:ph type="title"/>
          </p:nvPr>
        </p:nvSpPr>
        <p:spPr/>
        <p:txBody>
          <a:bodyPr/>
          <a:lstStyle/>
          <a:p>
            <a:r>
              <a:rPr lang="en-US" sz="2700" dirty="0">
                <a:solidFill>
                  <a:srgbClr val="AC1B1F"/>
                </a:solidFill>
              </a:rPr>
              <a:t>Figure 17. </a:t>
            </a:r>
            <a:r>
              <a:rPr lang="en-US" sz="2700" dirty="0"/>
              <a:t>Preconception Management of Women with NVD</a:t>
            </a:r>
          </a:p>
        </p:txBody>
      </p:sp>
      <p:sp>
        <p:nvSpPr>
          <p:cNvPr id="61" name="Rectangle 60" descr="In women with severe valvular heart disease (VHD) who are considering pregnancy,&#10;the indications for considering intervention include the presence of symptoms, asymptomatic severe aortic stenosis (AS), asymptomatic severe mitral regurgitation (MR) with a repairable valve, and asymptomatic severe rheumatic mitral stenosis (MS) with a valve morphology suitable for percutaneous mitral balloon commissurotomy (PMBC). If a prosthetic valve is needed, the shared decision-making process about the choice of type of prosthetic valve should include discussion of the risks of valve thrombosis and adverse effects from anticoagulation with mechanical valves versus the reduced durability of bioprosthetic valves in young women (see Section 13.1.2.1)&#10;">
            <a:extLst>
              <a:ext uri="{FF2B5EF4-FFF2-40B4-BE49-F238E27FC236}">
                <a16:creationId xmlns:a16="http://schemas.microsoft.com/office/drawing/2014/main" id="{FE042611-731D-4C43-93C5-F73DB1870FAF}"/>
              </a:ext>
              <a:ext uri="{C183D7F6-B498-43B3-948B-1728B52AA6E4}">
                <adec:decorative xmlns:adec="http://schemas.microsoft.com/office/drawing/2017/decorative" val="0"/>
              </a:ext>
            </a:extLst>
          </p:cNvPr>
          <p:cNvSpPr/>
          <p:nvPr/>
        </p:nvSpPr>
        <p:spPr>
          <a:xfrm>
            <a:off x="257176" y="1021424"/>
            <a:ext cx="10173136" cy="4921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170568A5-E360-4216-9370-80A8597B7913}"/>
              </a:ext>
            </a:extLst>
          </p:cNvPr>
          <p:cNvSpPr>
            <a:spLocks noGrp="1"/>
          </p:cNvSpPr>
          <p:nvPr>
            <p:ph type="body" sz="quarter" idx="13"/>
          </p:nvPr>
        </p:nvSpPr>
        <p:spPr>
          <a:xfrm>
            <a:off x="838200" y="5942872"/>
            <a:ext cx="10515600" cy="226135"/>
          </a:xfrm>
        </p:spPr>
        <p:txBody>
          <a:bodyPr/>
          <a:lstStyle/>
          <a:p>
            <a:pPr lvl="0" algn="ctr">
              <a:buClr>
                <a:srgbClr val="000000"/>
              </a:buClr>
            </a:pPr>
            <a:r>
              <a:rPr lang="en-US" sz="900" b="1" dirty="0">
                <a:solidFill>
                  <a:prstClr val="black"/>
                </a:solidFill>
                <a:sym typeface="Arial"/>
              </a:rPr>
              <a:t>Abbreviations: </a:t>
            </a:r>
            <a:r>
              <a:rPr lang="en-US" sz="900" dirty="0">
                <a:solidFill>
                  <a:prstClr val="black"/>
                </a:solidFill>
                <a:sym typeface="Arial"/>
              </a:rPr>
              <a:t>AS indicates aortic stenosis; MR, mitral regurgitation; MS, mitral stenosis;  TTE, transthoracic echocardiography; and VHD, valvular heart disease.</a:t>
            </a:r>
          </a:p>
        </p:txBody>
      </p:sp>
      <p:grpSp>
        <p:nvGrpSpPr>
          <p:cNvPr id="86" name="Group 85">
            <a:extLst>
              <a:ext uri="{FF2B5EF4-FFF2-40B4-BE49-F238E27FC236}">
                <a16:creationId xmlns:a16="http://schemas.microsoft.com/office/drawing/2014/main" id="{D91FCDD2-5C5D-4D2F-94A3-212FDDFB21EE}"/>
              </a:ext>
              <a:ext uri="{C183D7F6-B498-43B3-948B-1728B52AA6E4}">
                <adec:decorative xmlns:adec="http://schemas.microsoft.com/office/drawing/2017/decorative" val="1"/>
              </a:ext>
            </a:extLst>
          </p:cNvPr>
          <p:cNvGrpSpPr/>
          <p:nvPr/>
        </p:nvGrpSpPr>
        <p:grpSpPr>
          <a:xfrm>
            <a:off x="1768518" y="2774573"/>
            <a:ext cx="625351" cy="304574"/>
            <a:chOff x="2028515" y="1477008"/>
            <a:chExt cx="2362392" cy="386527"/>
          </a:xfrm>
        </p:grpSpPr>
        <p:cxnSp>
          <p:nvCxnSpPr>
            <p:cNvPr id="87" name="Straight Arrow Connector 86">
              <a:extLst>
                <a:ext uri="{FF2B5EF4-FFF2-40B4-BE49-F238E27FC236}">
                  <a16:creationId xmlns:a16="http://schemas.microsoft.com/office/drawing/2014/main" id="{E35B6CC2-603A-4922-9D04-55E72CB87A9B}"/>
                </a:ext>
              </a:extLst>
            </p:cNvPr>
            <p:cNvCxnSpPr>
              <a:cxnSpLocks/>
            </p:cNvCxnSpPr>
            <p:nvPr/>
          </p:nvCxnSpPr>
          <p:spPr>
            <a:xfrm>
              <a:off x="4381572" y="1477008"/>
              <a:ext cx="0" cy="38652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Rectangle 2">
              <a:extLst>
                <a:ext uri="{FF2B5EF4-FFF2-40B4-BE49-F238E27FC236}">
                  <a16:creationId xmlns:a16="http://schemas.microsoft.com/office/drawing/2014/main" id="{17B290A2-D6D8-4BD3-820E-5FA26AF1D38B}"/>
                </a:ext>
              </a:extLst>
            </p:cNvPr>
            <p:cNvSpPr/>
            <p:nvPr/>
          </p:nvSpPr>
          <p:spPr>
            <a:xfrm>
              <a:off x="2028515" y="1835094"/>
              <a:ext cx="2362392" cy="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32" name="Rectangle 131">
            <a:extLst>
              <a:ext uri="{FF2B5EF4-FFF2-40B4-BE49-F238E27FC236}">
                <a16:creationId xmlns:a16="http://schemas.microsoft.com/office/drawing/2014/main" id="{67C9F72C-DDE1-4CCD-AB26-1CC2C683C26C}"/>
              </a:ext>
              <a:ext uri="{C183D7F6-B498-43B3-948B-1728B52AA6E4}">
                <adec:decorative xmlns:adec="http://schemas.microsoft.com/office/drawing/2017/decorative" val="1"/>
              </a:ext>
            </a:extLst>
          </p:cNvPr>
          <p:cNvSpPr/>
          <p:nvPr/>
        </p:nvSpPr>
        <p:spPr>
          <a:xfrm>
            <a:off x="5856587" y="3151985"/>
            <a:ext cx="5403020" cy="2447537"/>
          </a:xfrm>
          <a:custGeom>
            <a:avLst/>
            <a:gdLst>
              <a:gd name="connsiteX0" fmla="*/ 0 w 5499828"/>
              <a:gd name="connsiteY0" fmla="*/ 0 h 2518276"/>
              <a:gd name="connsiteX1" fmla="*/ 5499828 w 5499828"/>
              <a:gd name="connsiteY1" fmla="*/ 0 h 2518276"/>
              <a:gd name="connsiteX2" fmla="*/ 5499828 w 5499828"/>
              <a:gd name="connsiteY2" fmla="*/ 2518276 h 2518276"/>
              <a:gd name="connsiteX3" fmla="*/ 0 w 5499828"/>
              <a:gd name="connsiteY3" fmla="*/ 2518276 h 2518276"/>
              <a:gd name="connsiteX4" fmla="*/ 0 w 5499828"/>
              <a:gd name="connsiteY4" fmla="*/ 0 h 2518276"/>
              <a:gd name="connsiteX0" fmla="*/ 0 w 5499828"/>
              <a:gd name="connsiteY0" fmla="*/ 0 h 2518276"/>
              <a:gd name="connsiteX1" fmla="*/ 5499828 w 5499828"/>
              <a:gd name="connsiteY1" fmla="*/ 0 h 2518276"/>
              <a:gd name="connsiteX2" fmla="*/ 5499828 w 5499828"/>
              <a:gd name="connsiteY2" fmla="*/ 2518276 h 2518276"/>
              <a:gd name="connsiteX3" fmla="*/ 0 w 5499828"/>
              <a:gd name="connsiteY3" fmla="*/ 2518276 h 2518276"/>
              <a:gd name="connsiteX4" fmla="*/ 91440 w 5499828"/>
              <a:gd name="connsiteY4" fmla="*/ 91440 h 2518276"/>
              <a:gd name="connsiteX0" fmla="*/ 0 w 5499828"/>
              <a:gd name="connsiteY0" fmla="*/ 0 h 2518276"/>
              <a:gd name="connsiteX1" fmla="*/ 5499828 w 5499828"/>
              <a:gd name="connsiteY1" fmla="*/ 0 h 2518276"/>
              <a:gd name="connsiteX2" fmla="*/ 5499828 w 5499828"/>
              <a:gd name="connsiteY2" fmla="*/ 2518276 h 2518276"/>
              <a:gd name="connsiteX3" fmla="*/ 0 w 5499828"/>
              <a:gd name="connsiteY3" fmla="*/ 2518276 h 2518276"/>
              <a:gd name="connsiteX0" fmla="*/ 0 w 5499828"/>
              <a:gd name="connsiteY0" fmla="*/ 0 h 2527703"/>
              <a:gd name="connsiteX1" fmla="*/ 5499828 w 5499828"/>
              <a:gd name="connsiteY1" fmla="*/ 0 h 2527703"/>
              <a:gd name="connsiteX2" fmla="*/ 5499828 w 5499828"/>
              <a:gd name="connsiteY2" fmla="*/ 2518276 h 2527703"/>
              <a:gd name="connsiteX3" fmla="*/ 179109 w 5499828"/>
              <a:gd name="connsiteY3" fmla="*/ 2527703 h 2527703"/>
              <a:gd name="connsiteX0" fmla="*/ 3535052 w 5320719"/>
              <a:gd name="connsiteY0" fmla="*/ 0 h 2527703"/>
              <a:gd name="connsiteX1" fmla="*/ 5320719 w 5320719"/>
              <a:gd name="connsiteY1" fmla="*/ 0 h 2527703"/>
              <a:gd name="connsiteX2" fmla="*/ 5320719 w 5320719"/>
              <a:gd name="connsiteY2" fmla="*/ 2518276 h 2527703"/>
              <a:gd name="connsiteX3" fmla="*/ 0 w 5320719"/>
              <a:gd name="connsiteY3" fmla="*/ 2527703 h 2527703"/>
            </a:gdLst>
            <a:ahLst/>
            <a:cxnLst>
              <a:cxn ang="0">
                <a:pos x="connsiteX0" y="connsiteY0"/>
              </a:cxn>
              <a:cxn ang="0">
                <a:pos x="connsiteX1" y="connsiteY1"/>
              </a:cxn>
              <a:cxn ang="0">
                <a:pos x="connsiteX2" y="connsiteY2"/>
              </a:cxn>
              <a:cxn ang="0">
                <a:pos x="connsiteX3" y="connsiteY3"/>
              </a:cxn>
            </a:cxnLst>
            <a:rect l="l" t="t" r="r" b="b"/>
            <a:pathLst>
              <a:path w="5320719" h="2527703">
                <a:moveTo>
                  <a:pt x="3535052" y="0"/>
                </a:moveTo>
                <a:lnTo>
                  <a:pt x="5320719" y="0"/>
                </a:lnTo>
                <a:lnTo>
                  <a:pt x="5320719" y="2518276"/>
                </a:lnTo>
                <a:lnTo>
                  <a:pt x="0" y="2527703"/>
                </a:ln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5" name="Straight Arrow Connector 94">
            <a:extLst>
              <a:ext uri="{FF2B5EF4-FFF2-40B4-BE49-F238E27FC236}">
                <a16:creationId xmlns:a16="http://schemas.microsoft.com/office/drawing/2014/main" id="{36C6C1CB-E654-49A1-806A-B3061EA947A6}"/>
              </a:ext>
              <a:ext uri="{C183D7F6-B498-43B3-948B-1728B52AA6E4}">
                <adec:decorative xmlns:adec="http://schemas.microsoft.com/office/drawing/2017/decorative" val="1"/>
              </a:ext>
            </a:extLst>
          </p:cNvPr>
          <p:cNvCxnSpPr>
            <a:cxnSpLocks/>
          </p:cNvCxnSpPr>
          <p:nvPr/>
        </p:nvCxnSpPr>
        <p:spPr>
          <a:xfrm>
            <a:off x="1358790" y="3096399"/>
            <a:ext cx="0" cy="2572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324272B3-0103-4A31-86B8-2AC6A8A3BE7A}"/>
              </a:ext>
              <a:ext uri="{C183D7F6-B498-43B3-948B-1728B52AA6E4}">
                <adec:decorative xmlns:adec="http://schemas.microsoft.com/office/drawing/2017/decorative" val="1"/>
              </a:ext>
            </a:extLst>
          </p:cNvPr>
          <p:cNvCxnSpPr>
            <a:cxnSpLocks/>
          </p:cNvCxnSpPr>
          <p:nvPr/>
        </p:nvCxnSpPr>
        <p:spPr>
          <a:xfrm>
            <a:off x="6630233" y="2654617"/>
            <a:ext cx="99619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C314B964-2D5C-46F5-9E29-139605BC2819}"/>
              </a:ext>
              <a:ext uri="{C183D7F6-B498-43B3-948B-1728B52AA6E4}">
                <adec:decorative xmlns:adec="http://schemas.microsoft.com/office/drawing/2017/decorative" val="1"/>
              </a:ext>
            </a:extLst>
          </p:cNvPr>
          <p:cNvCxnSpPr>
            <a:cxnSpLocks/>
          </p:cNvCxnSpPr>
          <p:nvPr/>
        </p:nvCxnSpPr>
        <p:spPr>
          <a:xfrm flipH="1">
            <a:off x="4282991" y="2654617"/>
            <a:ext cx="97921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74753F29-3828-48B9-89D9-A1959B504BCA}"/>
              </a:ext>
              <a:ext uri="{C183D7F6-B498-43B3-948B-1728B52AA6E4}">
                <adec:decorative xmlns:adec="http://schemas.microsoft.com/office/drawing/2017/decorative" val="1"/>
              </a:ext>
            </a:extLst>
          </p:cNvPr>
          <p:cNvCxnSpPr>
            <a:cxnSpLocks/>
          </p:cNvCxnSpPr>
          <p:nvPr/>
        </p:nvCxnSpPr>
        <p:spPr>
          <a:xfrm>
            <a:off x="5963943" y="2279453"/>
            <a:ext cx="0" cy="2572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A02A9FC0-A1D1-46A8-A485-A4045B47304E}"/>
              </a:ext>
              <a:ext uri="{C183D7F6-B498-43B3-948B-1728B52AA6E4}">
                <adec:decorative xmlns:adec="http://schemas.microsoft.com/office/drawing/2017/decorative" val="1"/>
              </a:ext>
            </a:extLst>
          </p:cNvPr>
          <p:cNvCxnSpPr>
            <a:cxnSpLocks/>
          </p:cNvCxnSpPr>
          <p:nvPr/>
        </p:nvCxnSpPr>
        <p:spPr>
          <a:xfrm>
            <a:off x="5963943" y="1620528"/>
            <a:ext cx="0" cy="4750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BD77561-2B60-4ADE-A746-3CA3E33EC660}"/>
              </a:ext>
              <a:ext uri="{C183D7F6-B498-43B3-948B-1728B52AA6E4}">
                <adec:decorative xmlns:adec="http://schemas.microsoft.com/office/drawing/2017/decorative" val="1"/>
              </a:ext>
            </a:extLst>
          </p:cNvPr>
          <p:cNvSpPr/>
          <p:nvPr/>
        </p:nvSpPr>
        <p:spPr>
          <a:xfrm>
            <a:off x="5099949" y="1365499"/>
            <a:ext cx="1780776" cy="261610"/>
          </a:xfrm>
          <a:prstGeom prst="rect">
            <a:avLst/>
          </a:prstGeom>
          <a:solidFill>
            <a:schemeClr val="tx1">
              <a:lumMod val="65000"/>
              <a:lumOff val="35000"/>
            </a:schemeClr>
          </a:solidFill>
        </p:spPr>
        <p:txBody>
          <a:bodyPr wrap="square" rtlCol="0">
            <a:spAutoFit/>
          </a:bodyPr>
          <a:lstStyle/>
          <a:p>
            <a:pPr marL="58738" algn="ctr" hangingPunct="0">
              <a:spcAft>
                <a:spcPts val="600"/>
              </a:spcAft>
              <a:buClr>
                <a:schemeClr val="bg1"/>
              </a:buClr>
            </a:pPr>
            <a:r>
              <a:rPr lang="en-US" sz="1100" b="1" dirty="0">
                <a:solidFill>
                  <a:schemeClr val="bg1"/>
                </a:solidFill>
                <a:latin typeface="Lub Dub Bold" panose="020B0803030403020204" pitchFamily="34" charset="0"/>
              </a:rPr>
              <a:t>Severe valve disease?</a:t>
            </a:r>
          </a:p>
        </p:txBody>
      </p:sp>
      <p:cxnSp>
        <p:nvCxnSpPr>
          <p:cNvPr id="79" name="Straight Arrow Connector 78">
            <a:extLst>
              <a:ext uri="{FF2B5EF4-FFF2-40B4-BE49-F238E27FC236}">
                <a16:creationId xmlns:a16="http://schemas.microsoft.com/office/drawing/2014/main" id="{C4B25E16-0EC7-4E03-8ACE-D02AE7A638C0}"/>
              </a:ext>
              <a:ext uri="{C183D7F6-B498-43B3-948B-1728B52AA6E4}">
                <adec:decorative xmlns:adec="http://schemas.microsoft.com/office/drawing/2017/decorative" val="1"/>
              </a:ext>
            </a:extLst>
          </p:cNvPr>
          <p:cNvCxnSpPr>
            <a:cxnSpLocks/>
          </p:cNvCxnSpPr>
          <p:nvPr/>
        </p:nvCxnSpPr>
        <p:spPr>
          <a:xfrm rot="16200000">
            <a:off x="4980304" y="1375028"/>
            <a:ext cx="0" cy="2572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26921F7-B3D6-4ACA-B1F7-5B7AC92B830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39</a:t>
            </a:fld>
            <a:endParaRPr lang="en-US" sz="900" dirty="0"/>
          </a:p>
        </p:txBody>
      </p:sp>
      <p:sp>
        <p:nvSpPr>
          <p:cNvPr id="7" name="TextBox 6">
            <a:extLst>
              <a:ext uri="{FF2B5EF4-FFF2-40B4-BE49-F238E27FC236}">
                <a16:creationId xmlns:a16="http://schemas.microsoft.com/office/drawing/2014/main" id="{BD2DCF8A-ED10-4627-A589-01CAEF3DDFD4}"/>
              </a:ext>
              <a:ext uri="{C183D7F6-B498-43B3-948B-1728B52AA6E4}">
                <adec:decorative xmlns:adec="http://schemas.microsoft.com/office/drawing/2017/decorative" val="1"/>
              </a:ext>
            </a:extLst>
          </p:cNvPr>
          <p:cNvSpPr txBox="1"/>
          <p:nvPr/>
        </p:nvSpPr>
        <p:spPr>
          <a:xfrm>
            <a:off x="838198" y="5366366"/>
            <a:ext cx="5018388" cy="4247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Bold" panose="020B0803030403020204" pitchFamily="34" charset="0"/>
                <a:cs typeface="Lato"/>
              </a:defRPr>
            </a:lvl1pPr>
          </a:lstStyle>
          <a:p>
            <a:r>
              <a:rPr lang="en-US" dirty="0">
                <a:solidFill>
                  <a:schemeClr val="tx1"/>
                </a:solidFill>
                <a:latin typeface="Lub Dub Condensed" panose="020B0506030403020204" pitchFamily="34" charset="0"/>
              </a:rPr>
              <a:t>Monitor with dedicated Multidisciplinary Heart Valve Team with expertise in management of high-risk cardiac conditions during pregnancy (1)</a:t>
            </a:r>
          </a:p>
        </p:txBody>
      </p:sp>
      <p:sp>
        <p:nvSpPr>
          <p:cNvPr id="8" name="TextBox 7">
            <a:extLst>
              <a:ext uri="{FF2B5EF4-FFF2-40B4-BE49-F238E27FC236}">
                <a16:creationId xmlns:a16="http://schemas.microsoft.com/office/drawing/2014/main" id="{004B82A3-844A-44D9-8FAE-B23064A968FF}"/>
              </a:ext>
              <a:ext uri="{C183D7F6-B498-43B3-948B-1728B52AA6E4}">
                <adec:decorative xmlns:adec="http://schemas.microsoft.com/office/drawing/2017/decorative" val="1"/>
              </a:ext>
            </a:extLst>
          </p:cNvPr>
          <p:cNvSpPr txBox="1"/>
          <p:nvPr/>
        </p:nvSpPr>
        <p:spPr>
          <a:xfrm>
            <a:off x="1574284" y="1195144"/>
            <a:ext cx="3277388" cy="615817"/>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Bold" panose="020B0803030403020204" pitchFamily="34" charset="0"/>
                <a:cs typeface="Lato"/>
              </a:defRPr>
            </a:lvl1pPr>
          </a:lstStyle>
          <a:p>
            <a:r>
              <a:rPr lang="en-US" dirty="0">
                <a:solidFill>
                  <a:schemeClr val="tx1"/>
                </a:solidFill>
                <a:latin typeface="Lub Dub Condensed" panose="020B0506030403020204" pitchFamily="34" charset="0"/>
              </a:rPr>
              <a:t>All women with suspected valve disease  who are considering pregnancy should undergo a clinical evaluation &amp; TTE before pregnancy (1)</a:t>
            </a:r>
          </a:p>
        </p:txBody>
      </p:sp>
      <p:sp>
        <p:nvSpPr>
          <p:cNvPr id="9" name="TextBox 8">
            <a:extLst>
              <a:ext uri="{FF2B5EF4-FFF2-40B4-BE49-F238E27FC236}">
                <a16:creationId xmlns:a16="http://schemas.microsoft.com/office/drawing/2014/main" id="{8BE2605A-01B7-4F41-9126-F8C41D8AC283}"/>
              </a:ext>
              <a:ext uri="{C183D7F6-B498-43B3-948B-1728B52AA6E4}">
                <adec:decorative xmlns:adec="http://schemas.microsoft.com/office/drawing/2017/decorative" val="1"/>
              </a:ext>
            </a:extLst>
          </p:cNvPr>
          <p:cNvSpPr txBox="1"/>
          <p:nvPr/>
        </p:nvSpPr>
        <p:spPr>
          <a:xfrm>
            <a:off x="2304595" y="2094387"/>
            <a:ext cx="7251720" cy="185066"/>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Bold" panose="020B0803030403020204" pitchFamily="34" charset="0"/>
                <a:cs typeface="Lato"/>
              </a:defRPr>
            </a:lvl1pPr>
          </a:lstStyle>
          <a:p>
            <a:r>
              <a:rPr lang="en-US" dirty="0">
                <a:solidFill>
                  <a:schemeClr val="tx1"/>
                </a:solidFill>
                <a:latin typeface="Lub Dub Condensed" panose="020B0506030403020204" pitchFamily="34" charset="0"/>
              </a:rPr>
              <a:t>Pre-pregnancy counseling by cardiologist with expertise in managing VHD during pregnancy (1)</a:t>
            </a:r>
          </a:p>
        </p:txBody>
      </p:sp>
      <p:sp>
        <p:nvSpPr>
          <p:cNvPr id="10" name="TextBox 9">
            <a:extLst>
              <a:ext uri="{FF2B5EF4-FFF2-40B4-BE49-F238E27FC236}">
                <a16:creationId xmlns:a16="http://schemas.microsoft.com/office/drawing/2014/main" id="{98FEAAEF-B3E2-493D-ADE1-C3CE2970292E}"/>
              </a:ext>
              <a:ext uri="{C183D7F6-B498-43B3-948B-1728B52AA6E4}">
                <adec:decorative xmlns:adec="http://schemas.microsoft.com/office/drawing/2017/decorative" val="1"/>
              </a:ext>
            </a:extLst>
          </p:cNvPr>
          <p:cNvSpPr txBox="1"/>
          <p:nvPr/>
        </p:nvSpPr>
        <p:spPr>
          <a:xfrm>
            <a:off x="838200" y="2508395"/>
            <a:ext cx="3405707" cy="300914"/>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b="1" dirty="0">
                <a:latin typeface="Lub Dub Condensed" panose="020B0506030403020204" pitchFamily="34" charset="0"/>
              </a:rPr>
              <a:t>Exercise testing is reasonable before pregnancy (2a)</a:t>
            </a:r>
          </a:p>
        </p:txBody>
      </p:sp>
      <p:sp>
        <p:nvSpPr>
          <p:cNvPr id="11" name="TextBox 10">
            <a:extLst>
              <a:ext uri="{FF2B5EF4-FFF2-40B4-BE49-F238E27FC236}">
                <a16:creationId xmlns:a16="http://schemas.microsoft.com/office/drawing/2014/main" id="{5D77C523-3AA6-4547-9088-C5BA615E58E6}"/>
              </a:ext>
              <a:ext uri="{C183D7F6-B498-43B3-948B-1728B52AA6E4}">
                <adec:decorative xmlns:adec="http://schemas.microsoft.com/office/drawing/2017/decorative" val="1"/>
              </a:ext>
            </a:extLst>
          </p:cNvPr>
          <p:cNvSpPr txBox="1"/>
          <p:nvPr/>
        </p:nvSpPr>
        <p:spPr>
          <a:xfrm>
            <a:off x="7617003" y="2529431"/>
            <a:ext cx="2813308" cy="267578"/>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Bold" panose="020B0803030403020204" pitchFamily="34" charset="0"/>
                <a:cs typeface="Lato"/>
              </a:defRPr>
            </a:lvl1pPr>
          </a:lstStyle>
          <a:p>
            <a:r>
              <a:rPr lang="en-US" dirty="0">
                <a:solidFill>
                  <a:schemeClr val="tx1"/>
                </a:solidFill>
                <a:latin typeface="Lub Dub Condensed" panose="020B0506030403020204" pitchFamily="34" charset="0"/>
              </a:rPr>
              <a:t>Intervention before pregnancy (1)</a:t>
            </a:r>
          </a:p>
        </p:txBody>
      </p:sp>
      <p:sp>
        <p:nvSpPr>
          <p:cNvPr id="12" name="TextBox 11">
            <a:extLst>
              <a:ext uri="{FF2B5EF4-FFF2-40B4-BE49-F238E27FC236}">
                <a16:creationId xmlns:a16="http://schemas.microsoft.com/office/drawing/2014/main" id="{673B0278-1464-4579-A965-9A01259E13F1}"/>
              </a:ext>
              <a:ext uri="{C183D7F6-B498-43B3-948B-1728B52AA6E4}">
                <adec:decorative xmlns:adec="http://schemas.microsoft.com/office/drawing/2017/decorative" val="1"/>
              </a:ext>
            </a:extLst>
          </p:cNvPr>
          <p:cNvSpPr txBox="1"/>
          <p:nvPr/>
        </p:nvSpPr>
        <p:spPr>
          <a:xfrm>
            <a:off x="4636467" y="3358582"/>
            <a:ext cx="2574304" cy="396766"/>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b="1" dirty="0">
                <a:latin typeface="Lub Dub Condensed" panose="020B0506030403020204" pitchFamily="34" charset="0"/>
              </a:rPr>
              <a:t>Balloon commissurotomy before pregnancy (2a)</a:t>
            </a:r>
          </a:p>
        </p:txBody>
      </p:sp>
      <p:sp>
        <p:nvSpPr>
          <p:cNvPr id="18" name="Rectangle 17">
            <a:extLst>
              <a:ext uri="{FF2B5EF4-FFF2-40B4-BE49-F238E27FC236}">
                <a16:creationId xmlns:a16="http://schemas.microsoft.com/office/drawing/2014/main" id="{CDD2E3AF-E55C-4350-95E5-17DE47CEFE8A}"/>
              </a:ext>
              <a:ext uri="{C183D7F6-B498-43B3-948B-1728B52AA6E4}">
                <adec:decorative xmlns:adec="http://schemas.microsoft.com/office/drawing/2017/decorative" val="1"/>
              </a:ext>
            </a:extLst>
          </p:cNvPr>
          <p:cNvSpPr/>
          <p:nvPr/>
        </p:nvSpPr>
        <p:spPr>
          <a:xfrm>
            <a:off x="838200" y="4144087"/>
            <a:ext cx="2574303" cy="261610"/>
          </a:xfrm>
          <a:prstGeom prst="rect">
            <a:avLst/>
          </a:prstGeom>
          <a:solidFill>
            <a:schemeClr val="tx1">
              <a:lumMod val="65000"/>
              <a:lumOff val="35000"/>
            </a:schemeClr>
          </a:solidFill>
        </p:spPr>
        <p:txBody>
          <a:bodyPr wrap="square" rtlCol="0">
            <a:spAutoFit/>
          </a:bodyPr>
          <a:lstStyle/>
          <a:p>
            <a:pPr marL="58738" algn="ctr" hangingPunct="0">
              <a:spcAft>
                <a:spcPts val="600"/>
              </a:spcAft>
              <a:buClr>
                <a:schemeClr val="bg1"/>
              </a:buClr>
            </a:pPr>
            <a:r>
              <a:rPr lang="en-US" sz="1100" b="1" dirty="0">
                <a:solidFill>
                  <a:schemeClr val="bg1"/>
                </a:solidFill>
                <a:latin typeface="Lub Dub Condensed" panose="020B0506030403020204" pitchFamily="34" charset="0"/>
              </a:rPr>
              <a:t>Severe AS?</a:t>
            </a:r>
          </a:p>
        </p:txBody>
      </p:sp>
      <p:sp>
        <p:nvSpPr>
          <p:cNvPr id="19" name="TextBox 18">
            <a:extLst>
              <a:ext uri="{FF2B5EF4-FFF2-40B4-BE49-F238E27FC236}">
                <a16:creationId xmlns:a16="http://schemas.microsoft.com/office/drawing/2014/main" id="{1AFFD544-5EF9-48DD-A639-EF699ADEBDF4}"/>
              </a:ext>
              <a:ext uri="{C183D7F6-B498-43B3-948B-1728B52AA6E4}">
                <adec:decorative xmlns:adec="http://schemas.microsoft.com/office/drawing/2017/decorative" val="1"/>
              </a:ext>
            </a:extLst>
          </p:cNvPr>
          <p:cNvSpPr txBox="1"/>
          <p:nvPr/>
        </p:nvSpPr>
        <p:spPr>
          <a:xfrm>
            <a:off x="3019220" y="2994134"/>
            <a:ext cx="1382625" cy="157851"/>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100" b="0">
                <a:solidFill>
                  <a:srgbClr val="292929"/>
                </a:solidFill>
                <a:latin typeface="Lub Dub Condensed" panose="020B0506030403020204" pitchFamily="34" charset="0"/>
              </a:defRPr>
            </a:lvl1pPr>
          </a:lstStyle>
          <a:p>
            <a:r>
              <a:rPr lang="en-US" dirty="0"/>
              <a:t>Provoked symptoms</a:t>
            </a:r>
          </a:p>
        </p:txBody>
      </p:sp>
      <p:sp>
        <p:nvSpPr>
          <p:cNvPr id="20" name="Rectangle 19">
            <a:extLst>
              <a:ext uri="{FF2B5EF4-FFF2-40B4-BE49-F238E27FC236}">
                <a16:creationId xmlns:a16="http://schemas.microsoft.com/office/drawing/2014/main" id="{6154EBDF-5C7D-42DF-ABC8-0DDB96261EC1}"/>
              </a:ext>
              <a:ext uri="{C183D7F6-B498-43B3-948B-1728B52AA6E4}">
                <adec:decorative xmlns:adec="http://schemas.microsoft.com/office/drawing/2017/decorative" val="1"/>
              </a:ext>
            </a:extLst>
          </p:cNvPr>
          <p:cNvSpPr/>
          <p:nvPr/>
        </p:nvSpPr>
        <p:spPr>
          <a:xfrm>
            <a:off x="4851671" y="2529431"/>
            <a:ext cx="2157568" cy="261610"/>
          </a:xfrm>
          <a:prstGeom prst="rect">
            <a:avLst/>
          </a:prstGeom>
          <a:solidFill>
            <a:schemeClr val="tx1">
              <a:lumMod val="65000"/>
              <a:lumOff val="35000"/>
            </a:schemeClr>
          </a:solidFill>
        </p:spPr>
        <p:txBody>
          <a:bodyPr wrap="square" rtlCol="0">
            <a:spAutoFit/>
          </a:bodyPr>
          <a:lstStyle/>
          <a:p>
            <a:pPr marL="58738" algn="ctr" hangingPunct="0">
              <a:spcAft>
                <a:spcPts val="600"/>
              </a:spcAft>
              <a:buClr>
                <a:schemeClr val="bg1"/>
              </a:buClr>
            </a:pPr>
            <a:r>
              <a:rPr lang="en-US" sz="1100" b="1" dirty="0">
                <a:solidFill>
                  <a:schemeClr val="bg1"/>
                </a:solidFill>
                <a:latin typeface="Lub Dub Bold" panose="020B0803030403020204" pitchFamily="34" charset="0"/>
              </a:rPr>
              <a:t>Clinical symptoms?</a:t>
            </a:r>
          </a:p>
        </p:txBody>
      </p:sp>
      <p:sp>
        <p:nvSpPr>
          <p:cNvPr id="21" name="Rectangle 20">
            <a:extLst>
              <a:ext uri="{FF2B5EF4-FFF2-40B4-BE49-F238E27FC236}">
                <a16:creationId xmlns:a16="http://schemas.microsoft.com/office/drawing/2014/main" id="{2288F758-ECD7-4CAB-823A-53A143696D2D}"/>
              </a:ext>
              <a:ext uri="{C183D7F6-B498-43B3-948B-1728B52AA6E4}">
                <adec:decorative xmlns:adec="http://schemas.microsoft.com/office/drawing/2017/decorative" val="1"/>
              </a:ext>
            </a:extLst>
          </p:cNvPr>
          <p:cNvSpPr/>
          <p:nvPr/>
        </p:nvSpPr>
        <p:spPr>
          <a:xfrm>
            <a:off x="838200" y="3341522"/>
            <a:ext cx="2574304" cy="430887"/>
          </a:xfrm>
          <a:prstGeom prst="rect">
            <a:avLst/>
          </a:prstGeom>
          <a:solidFill>
            <a:schemeClr val="tx1">
              <a:lumMod val="65000"/>
              <a:lumOff val="35000"/>
            </a:schemeClr>
          </a:solidFill>
        </p:spPr>
        <p:txBody>
          <a:bodyPr wrap="square" rtlCol="0">
            <a:spAutoFit/>
          </a:bodyPr>
          <a:lstStyle/>
          <a:p>
            <a:pPr marL="58738" algn="ctr" hangingPunct="0">
              <a:spcAft>
                <a:spcPts val="600"/>
              </a:spcAft>
              <a:buClr>
                <a:schemeClr val="bg1"/>
              </a:buClr>
            </a:pPr>
            <a:r>
              <a:rPr lang="en-US" sz="1100" b="1" dirty="0">
                <a:solidFill>
                  <a:schemeClr val="bg1"/>
                </a:solidFill>
                <a:latin typeface="Lub Dub Condensed" panose="020B0506030403020204" pitchFamily="34" charset="0"/>
              </a:rPr>
              <a:t>Severe rheumatic MS amenable to balloon commissurotomy?</a:t>
            </a:r>
          </a:p>
        </p:txBody>
      </p:sp>
      <p:sp>
        <p:nvSpPr>
          <p:cNvPr id="25" name="Rectangle 24">
            <a:extLst>
              <a:ext uri="{FF2B5EF4-FFF2-40B4-BE49-F238E27FC236}">
                <a16:creationId xmlns:a16="http://schemas.microsoft.com/office/drawing/2014/main" id="{C93EA8FA-7646-40D1-9DB0-5B439FA37991}"/>
              </a:ext>
              <a:ext uri="{C183D7F6-B498-43B3-948B-1728B52AA6E4}">
                <adec:decorative xmlns:adec="http://schemas.microsoft.com/office/drawing/2017/decorative" val="1"/>
              </a:ext>
            </a:extLst>
          </p:cNvPr>
          <p:cNvSpPr/>
          <p:nvPr/>
        </p:nvSpPr>
        <p:spPr>
          <a:xfrm>
            <a:off x="838198" y="4758181"/>
            <a:ext cx="2574305" cy="261610"/>
          </a:xfrm>
          <a:prstGeom prst="rect">
            <a:avLst/>
          </a:prstGeom>
          <a:solidFill>
            <a:schemeClr val="tx1">
              <a:lumMod val="65000"/>
              <a:lumOff val="35000"/>
            </a:schemeClr>
          </a:solidFill>
        </p:spPr>
        <p:txBody>
          <a:bodyPr wrap="square" rtlCol="0">
            <a:spAutoFit/>
          </a:bodyPr>
          <a:lstStyle/>
          <a:p>
            <a:pPr marL="58738" algn="ctr" hangingPunct="0">
              <a:spcAft>
                <a:spcPts val="600"/>
              </a:spcAft>
              <a:buClr>
                <a:schemeClr val="bg1"/>
              </a:buClr>
            </a:pPr>
            <a:r>
              <a:rPr lang="en-US" sz="1100" b="1" dirty="0">
                <a:solidFill>
                  <a:schemeClr val="bg1"/>
                </a:solidFill>
                <a:latin typeface="Lub Dub Condensed" panose="020B0506030403020204" pitchFamily="34" charset="0"/>
              </a:rPr>
              <a:t>Severe MR and valve suitable for repair?</a:t>
            </a:r>
          </a:p>
        </p:txBody>
      </p:sp>
      <p:sp>
        <p:nvSpPr>
          <p:cNvPr id="31" name="TextBox 30">
            <a:extLst>
              <a:ext uri="{FF2B5EF4-FFF2-40B4-BE49-F238E27FC236}">
                <a16:creationId xmlns:a16="http://schemas.microsoft.com/office/drawing/2014/main" id="{CFB83B1E-0876-4723-B113-E98BCB06144D}"/>
              </a:ext>
              <a:ext uri="{C183D7F6-B498-43B3-948B-1728B52AA6E4}">
                <adec:decorative xmlns:adec="http://schemas.microsoft.com/office/drawing/2017/decorative" val="1"/>
              </a:ext>
            </a:extLst>
          </p:cNvPr>
          <p:cNvSpPr txBox="1"/>
          <p:nvPr/>
        </p:nvSpPr>
        <p:spPr>
          <a:xfrm>
            <a:off x="4636467" y="4076509"/>
            <a:ext cx="2574304" cy="396766"/>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b="1" dirty="0">
                <a:latin typeface="Lub Dub Condensed" panose="020B0506030403020204" pitchFamily="34" charset="0"/>
              </a:rPr>
              <a:t>Valve intervention before pregnancy is reasonable (2a)</a:t>
            </a:r>
          </a:p>
        </p:txBody>
      </p:sp>
      <p:sp>
        <p:nvSpPr>
          <p:cNvPr id="32" name="TextBox 31">
            <a:extLst>
              <a:ext uri="{FF2B5EF4-FFF2-40B4-BE49-F238E27FC236}">
                <a16:creationId xmlns:a16="http://schemas.microsoft.com/office/drawing/2014/main" id="{112D75CA-0F5F-4F06-8556-DC5ECA1A394B}"/>
              </a:ext>
              <a:ext uri="{C183D7F6-B498-43B3-948B-1728B52AA6E4}">
                <adec:decorative xmlns:adec="http://schemas.microsoft.com/office/drawing/2017/decorative" val="1"/>
              </a:ext>
            </a:extLst>
          </p:cNvPr>
          <p:cNvSpPr txBox="1"/>
          <p:nvPr/>
        </p:nvSpPr>
        <p:spPr>
          <a:xfrm>
            <a:off x="4620892" y="4652059"/>
            <a:ext cx="2589324" cy="438464"/>
          </a:xfrm>
          <a:prstGeom prst="rect">
            <a:avLst/>
          </a:prstGeom>
          <a:solidFill>
            <a:srgbClr val="F99B1D"/>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b="1" dirty="0">
                <a:latin typeface="Lub Dub Condensed" panose="020B0506030403020204" pitchFamily="34" charset="0"/>
              </a:rPr>
              <a:t>Valve repair may be considered after detailed discussion with patient (2b)</a:t>
            </a:r>
          </a:p>
        </p:txBody>
      </p:sp>
      <p:sp>
        <p:nvSpPr>
          <p:cNvPr id="33" name="Rectangle 32">
            <a:extLst>
              <a:ext uri="{FF2B5EF4-FFF2-40B4-BE49-F238E27FC236}">
                <a16:creationId xmlns:a16="http://schemas.microsoft.com/office/drawing/2014/main" id="{EB896F8C-47AC-452F-9828-6E49E9D0716C}"/>
              </a:ext>
              <a:ext uri="{C183D7F6-B498-43B3-948B-1728B52AA6E4}">
                <adec:decorative xmlns:adec="http://schemas.microsoft.com/office/drawing/2017/decorative" val="1"/>
              </a:ext>
            </a:extLst>
          </p:cNvPr>
          <p:cNvSpPr/>
          <p:nvPr/>
        </p:nvSpPr>
        <p:spPr>
          <a:xfrm>
            <a:off x="7950845" y="3005132"/>
            <a:ext cx="2157568" cy="261610"/>
          </a:xfrm>
          <a:prstGeom prst="rect">
            <a:avLst/>
          </a:prstGeom>
          <a:solidFill>
            <a:schemeClr val="tx1">
              <a:lumMod val="65000"/>
              <a:lumOff val="35000"/>
            </a:schemeClr>
          </a:solidFill>
        </p:spPr>
        <p:txBody>
          <a:bodyPr wrap="square" rtlCol="0">
            <a:spAutoFit/>
          </a:bodyPr>
          <a:lstStyle/>
          <a:p>
            <a:pPr marL="58738" algn="ctr" hangingPunct="0">
              <a:spcAft>
                <a:spcPts val="600"/>
              </a:spcAft>
              <a:buClr>
                <a:schemeClr val="bg1"/>
              </a:buClr>
            </a:pPr>
            <a:r>
              <a:rPr lang="en-US" sz="1100" b="1" dirty="0">
                <a:solidFill>
                  <a:schemeClr val="bg1"/>
                </a:solidFill>
                <a:latin typeface="Lub Dub Bold" panose="020B0803030403020204" pitchFamily="34" charset="0"/>
              </a:rPr>
              <a:t>Prosthetic valve required?</a:t>
            </a:r>
          </a:p>
        </p:txBody>
      </p:sp>
      <p:sp>
        <p:nvSpPr>
          <p:cNvPr id="34" name="TextBox 33">
            <a:extLst>
              <a:ext uri="{FF2B5EF4-FFF2-40B4-BE49-F238E27FC236}">
                <a16:creationId xmlns:a16="http://schemas.microsoft.com/office/drawing/2014/main" id="{2E508E52-DFD4-41B8-81B5-6F7DFDF11E6D}"/>
              </a:ext>
              <a:ext uri="{C183D7F6-B498-43B3-948B-1728B52AA6E4}">
                <adec:decorative xmlns:adec="http://schemas.microsoft.com/office/drawing/2017/decorative" val="1"/>
              </a:ext>
            </a:extLst>
          </p:cNvPr>
          <p:cNvSpPr txBox="1"/>
          <p:nvPr/>
        </p:nvSpPr>
        <p:spPr>
          <a:xfrm>
            <a:off x="8003013" y="3735696"/>
            <a:ext cx="2064468" cy="590931"/>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Bold" panose="020B0803030403020204" pitchFamily="34" charset="0"/>
                <a:cs typeface="Lato"/>
              </a:defRPr>
            </a:lvl1pPr>
          </a:lstStyle>
          <a:p>
            <a:r>
              <a:rPr lang="en-US" dirty="0">
                <a:solidFill>
                  <a:schemeClr val="tx1"/>
                </a:solidFill>
                <a:latin typeface="Lub Dub Condensed" panose="020B0506030403020204" pitchFamily="34" charset="0"/>
              </a:rPr>
              <a:t>Shared decision-making regarding bioprosthetic versus mechanical valve (1)</a:t>
            </a:r>
          </a:p>
        </p:txBody>
      </p:sp>
      <p:sp>
        <p:nvSpPr>
          <p:cNvPr id="35" name="TextBox 34">
            <a:extLst>
              <a:ext uri="{FF2B5EF4-FFF2-40B4-BE49-F238E27FC236}">
                <a16:creationId xmlns:a16="http://schemas.microsoft.com/office/drawing/2014/main" id="{6D0C683F-D6C0-4D0C-BE8C-A93DAB0C84FF}"/>
              </a:ext>
              <a:ext uri="{C183D7F6-B498-43B3-948B-1728B52AA6E4}">
                <adec:decorative xmlns:adec="http://schemas.microsoft.com/office/drawing/2017/decorative" val="1"/>
              </a:ext>
            </a:extLst>
          </p:cNvPr>
          <p:cNvSpPr txBox="1"/>
          <p:nvPr/>
        </p:nvSpPr>
        <p:spPr>
          <a:xfrm>
            <a:off x="7917819" y="4573515"/>
            <a:ext cx="2192921" cy="42473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b="1" dirty="0">
                <a:latin typeface="Lub Dub Condensed" panose="020B0506030403020204" pitchFamily="34" charset="0"/>
              </a:rPr>
              <a:t>Bioprosthetic valve preferred over mechanical heart valve (2a)</a:t>
            </a:r>
          </a:p>
        </p:txBody>
      </p:sp>
      <p:sp>
        <p:nvSpPr>
          <p:cNvPr id="36" name="TextBox 35">
            <a:extLst>
              <a:ext uri="{FF2B5EF4-FFF2-40B4-BE49-F238E27FC236}">
                <a16:creationId xmlns:a16="http://schemas.microsoft.com/office/drawing/2014/main" id="{4FC8F6D9-760A-41FF-8DF8-0E3B765B0B04}"/>
              </a:ext>
              <a:ext uri="{C183D7F6-B498-43B3-948B-1728B52AA6E4}">
                <adec:decorative xmlns:adec="http://schemas.microsoft.com/office/drawing/2017/decorative" val="1"/>
              </a:ext>
            </a:extLst>
          </p:cNvPr>
          <p:cNvSpPr txBox="1"/>
          <p:nvPr/>
        </p:nvSpPr>
        <p:spPr>
          <a:xfrm>
            <a:off x="8184846" y="5260698"/>
            <a:ext cx="1627193" cy="204439"/>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100" b="0">
                <a:solidFill>
                  <a:srgbClr val="292929"/>
                </a:solidFill>
                <a:latin typeface="Lub Dub Condensed" panose="020B0506030403020204" pitchFamily="34" charset="0"/>
              </a:defRPr>
            </a:lvl1pPr>
          </a:lstStyle>
          <a:p>
            <a:r>
              <a:rPr lang="en-US" dirty="0"/>
              <a:t>See Section 13.2</a:t>
            </a:r>
          </a:p>
        </p:txBody>
      </p:sp>
      <p:sp>
        <p:nvSpPr>
          <p:cNvPr id="58" name="TextBox 57">
            <a:extLst>
              <a:ext uri="{FF2B5EF4-FFF2-40B4-BE49-F238E27FC236}">
                <a16:creationId xmlns:a16="http://schemas.microsoft.com/office/drawing/2014/main" id="{EA0AB447-8B51-4B2A-A28A-044450F0098F}"/>
              </a:ext>
              <a:ext uri="{C183D7F6-B498-43B3-948B-1728B52AA6E4}">
                <adec:decorative xmlns:adec="http://schemas.microsoft.com/office/drawing/2017/decorative" val="1"/>
              </a:ext>
            </a:extLst>
          </p:cNvPr>
          <p:cNvSpPr txBox="1"/>
          <p:nvPr/>
        </p:nvSpPr>
        <p:spPr>
          <a:xfrm>
            <a:off x="943340" y="2986278"/>
            <a:ext cx="825178" cy="157851"/>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100" b="0">
                <a:solidFill>
                  <a:srgbClr val="292929"/>
                </a:solidFill>
                <a:latin typeface="Lub Dub Condensed" panose="020B0506030403020204" pitchFamily="34" charset="0"/>
              </a:defRPr>
            </a:lvl1pPr>
          </a:lstStyle>
          <a:p>
            <a:r>
              <a:rPr lang="en-US" dirty="0"/>
              <a:t>Normal</a:t>
            </a:r>
          </a:p>
        </p:txBody>
      </p:sp>
      <p:sp>
        <p:nvSpPr>
          <p:cNvPr id="77" name="Rectangle Container">
            <a:extLst>
              <a:ext uri="{FF2B5EF4-FFF2-40B4-BE49-F238E27FC236}">
                <a16:creationId xmlns:a16="http://schemas.microsoft.com/office/drawing/2014/main" id="{1B90A472-0BE3-4BFE-8D6E-1953C596B00B}"/>
              </a:ext>
              <a:ext uri="{C183D7F6-B498-43B3-948B-1728B52AA6E4}">
                <adec:decorative xmlns:adec="http://schemas.microsoft.com/office/drawing/2017/decorative" val="1"/>
              </a:ext>
            </a:extLst>
          </p:cNvPr>
          <p:cNvSpPr/>
          <p:nvPr/>
        </p:nvSpPr>
        <p:spPr>
          <a:xfrm>
            <a:off x="5669072" y="1678315"/>
            <a:ext cx="589742" cy="21052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cxnSp>
        <p:nvCxnSpPr>
          <p:cNvPr id="96" name="Straight Arrow Connector 95">
            <a:extLst>
              <a:ext uri="{FF2B5EF4-FFF2-40B4-BE49-F238E27FC236}">
                <a16:creationId xmlns:a16="http://schemas.microsoft.com/office/drawing/2014/main" id="{13F9E4FA-1086-4261-A40C-105E8824B860}"/>
              </a:ext>
              <a:ext uri="{C183D7F6-B498-43B3-948B-1728B52AA6E4}">
                <adec:decorative xmlns:adec="http://schemas.microsoft.com/office/drawing/2017/decorative" val="1"/>
              </a:ext>
            </a:extLst>
          </p:cNvPr>
          <p:cNvCxnSpPr>
            <a:cxnSpLocks/>
            <a:endCxn id="18" idx="0"/>
          </p:cNvCxnSpPr>
          <p:nvPr/>
        </p:nvCxnSpPr>
        <p:spPr>
          <a:xfrm>
            <a:off x="2125352" y="3764161"/>
            <a:ext cx="0" cy="37992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2812D2CC-B430-4BED-9FBE-F79611BF9D6D}"/>
              </a:ext>
              <a:ext uri="{C183D7F6-B498-43B3-948B-1728B52AA6E4}">
                <adec:decorative xmlns:adec="http://schemas.microsoft.com/office/drawing/2017/decorative" val="1"/>
              </a:ext>
            </a:extLst>
          </p:cNvPr>
          <p:cNvCxnSpPr>
            <a:cxnSpLocks/>
          </p:cNvCxnSpPr>
          <p:nvPr/>
        </p:nvCxnSpPr>
        <p:spPr>
          <a:xfrm>
            <a:off x="3412504" y="3565616"/>
            <a:ext cx="120838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Rectangle Container">
            <a:extLst>
              <a:ext uri="{FF2B5EF4-FFF2-40B4-BE49-F238E27FC236}">
                <a16:creationId xmlns:a16="http://schemas.microsoft.com/office/drawing/2014/main" id="{540EAE64-1BF7-4D84-A866-520A79BAD360}"/>
              </a:ext>
              <a:ext uri="{C183D7F6-B498-43B3-948B-1728B52AA6E4}">
                <adec:decorative xmlns:adec="http://schemas.microsoft.com/office/drawing/2017/decorative" val="1"/>
              </a:ext>
            </a:extLst>
          </p:cNvPr>
          <p:cNvSpPr/>
          <p:nvPr/>
        </p:nvSpPr>
        <p:spPr>
          <a:xfrm>
            <a:off x="1890975" y="3786283"/>
            <a:ext cx="468754" cy="204439"/>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01" name="Rectangle Container">
            <a:extLst>
              <a:ext uri="{FF2B5EF4-FFF2-40B4-BE49-F238E27FC236}">
                <a16:creationId xmlns:a16="http://schemas.microsoft.com/office/drawing/2014/main" id="{D9385664-3E8B-49EB-874A-20B4C0F8C32D}"/>
              </a:ext>
              <a:ext uri="{C183D7F6-B498-43B3-948B-1728B52AA6E4}">
                <adec:decorative xmlns:adec="http://schemas.microsoft.com/office/drawing/2017/decorative" val="1"/>
              </a:ext>
            </a:extLst>
          </p:cNvPr>
          <p:cNvSpPr/>
          <p:nvPr/>
        </p:nvSpPr>
        <p:spPr>
          <a:xfrm>
            <a:off x="3508291" y="3445359"/>
            <a:ext cx="441540" cy="21052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cxnSp>
        <p:nvCxnSpPr>
          <p:cNvPr id="102" name="Straight Arrow Connector 101">
            <a:extLst>
              <a:ext uri="{FF2B5EF4-FFF2-40B4-BE49-F238E27FC236}">
                <a16:creationId xmlns:a16="http://schemas.microsoft.com/office/drawing/2014/main" id="{D55081C6-5DF8-46BD-82C4-3E4A02B315EF}"/>
              </a:ext>
              <a:ext uri="{C183D7F6-B498-43B3-948B-1728B52AA6E4}">
                <adec:decorative xmlns:adec="http://schemas.microsoft.com/office/drawing/2017/decorative" val="1"/>
              </a:ext>
            </a:extLst>
          </p:cNvPr>
          <p:cNvCxnSpPr>
            <a:cxnSpLocks/>
          </p:cNvCxnSpPr>
          <p:nvPr/>
        </p:nvCxnSpPr>
        <p:spPr>
          <a:xfrm>
            <a:off x="2125351" y="4396133"/>
            <a:ext cx="0" cy="37992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D3DDF1D5-2760-4299-B5BB-9959964E4CBD}"/>
              </a:ext>
              <a:ext uri="{C183D7F6-B498-43B3-948B-1728B52AA6E4}">
                <adec:decorative xmlns:adec="http://schemas.microsoft.com/office/drawing/2017/decorative" val="1"/>
              </a:ext>
            </a:extLst>
          </p:cNvPr>
          <p:cNvCxnSpPr>
            <a:cxnSpLocks/>
          </p:cNvCxnSpPr>
          <p:nvPr/>
        </p:nvCxnSpPr>
        <p:spPr>
          <a:xfrm>
            <a:off x="3412503" y="4280404"/>
            <a:ext cx="120838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Rectangle Container">
            <a:extLst>
              <a:ext uri="{FF2B5EF4-FFF2-40B4-BE49-F238E27FC236}">
                <a16:creationId xmlns:a16="http://schemas.microsoft.com/office/drawing/2014/main" id="{0F0313FC-7562-4012-9BC2-1EAA940AD04F}"/>
              </a:ext>
              <a:ext uri="{C183D7F6-B498-43B3-948B-1728B52AA6E4}">
                <adec:decorative xmlns:adec="http://schemas.microsoft.com/office/drawing/2017/decorative" val="1"/>
              </a:ext>
            </a:extLst>
          </p:cNvPr>
          <p:cNvSpPr/>
          <p:nvPr/>
        </p:nvSpPr>
        <p:spPr>
          <a:xfrm>
            <a:off x="1890974" y="4418255"/>
            <a:ext cx="468754" cy="204439"/>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05" name="Rectangle Container">
            <a:extLst>
              <a:ext uri="{FF2B5EF4-FFF2-40B4-BE49-F238E27FC236}">
                <a16:creationId xmlns:a16="http://schemas.microsoft.com/office/drawing/2014/main" id="{5E15D9A3-5212-43B8-8BCA-CA84D4E79135}"/>
              </a:ext>
              <a:ext uri="{C183D7F6-B498-43B3-948B-1728B52AA6E4}">
                <adec:decorative xmlns:adec="http://schemas.microsoft.com/office/drawing/2017/decorative" val="1"/>
              </a:ext>
            </a:extLst>
          </p:cNvPr>
          <p:cNvSpPr/>
          <p:nvPr/>
        </p:nvSpPr>
        <p:spPr>
          <a:xfrm>
            <a:off x="3508290" y="4160147"/>
            <a:ext cx="441540" cy="21052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cxnSp>
        <p:nvCxnSpPr>
          <p:cNvPr id="111" name="Straight Arrow Connector 110">
            <a:extLst>
              <a:ext uri="{FF2B5EF4-FFF2-40B4-BE49-F238E27FC236}">
                <a16:creationId xmlns:a16="http://schemas.microsoft.com/office/drawing/2014/main" id="{9C488E30-3FB7-4994-B89A-F63F702E0CC8}"/>
              </a:ext>
              <a:ext uri="{C183D7F6-B498-43B3-948B-1728B52AA6E4}">
                <adec:decorative xmlns:adec="http://schemas.microsoft.com/office/drawing/2017/decorative" val="1"/>
              </a:ext>
            </a:extLst>
          </p:cNvPr>
          <p:cNvCxnSpPr>
            <a:cxnSpLocks/>
          </p:cNvCxnSpPr>
          <p:nvPr/>
        </p:nvCxnSpPr>
        <p:spPr>
          <a:xfrm>
            <a:off x="2125352" y="5007663"/>
            <a:ext cx="0" cy="37992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F847BCA7-B9D7-40F1-88D1-5189317C9667}"/>
              </a:ext>
              <a:ext uri="{C183D7F6-B498-43B3-948B-1728B52AA6E4}">
                <adec:decorative xmlns:adec="http://schemas.microsoft.com/office/drawing/2017/decorative" val="1"/>
              </a:ext>
            </a:extLst>
          </p:cNvPr>
          <p:cNvCxnSpPr>
            <a:cxnSpLocks/>
          </p:cNvCxnSpPr>
          <p:nvPr/>
        </p:nvCxnSpPr>
        <p:spPr>
          <a:xfrm>
            <a:off x="3412504" y="4891934"/>
            <a:ext cx="120838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3" name="Rectangle Container">
            <a:extLst>
              <a:ext uri="{FF2B5EF4-FFF2-40B4-BE49-F238E27FC236}">
                <a16:creationId xmlns:a16="http://schemas.microsoft.com/office/drawing/2014/main" id="{BE7628C4-B6EF-4C85-B723-296DFB0D33B9}"/>
              </a:ext>
              <a:ext uri="{C183D7F6-B498-43B3-948B-1728B52AA6E4}">
                <adec:decorative xmlns:adec="http://schemas.microsoft.com/office/drawing/2017/decorative" val="1"/>
              </a:ext>
            </a:extLst>
          </p:cNvPr>
          <p:cNvSpPr/>
          <p:nvPr/>
        </p:nvSpPr>
        <p:spPr>
          <a:xfrm>
            <a:off x="1890975" y="5029785"/>
            <a:ext cx="468754" cy="204439"/>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14" name="Rectangle Container">
            <a:extLst>
              <a:ext uri="{FF2B5EF4-FFF2-40B4-BE49-F238E27FC236}">
                <a16:creationId xmlns:a16="http://schemas.microsoft.com/office/drawing/2014/main" id="{77A8E5CE-22E2-4502-9A48-D907EB2F8059}"/>
              </a:ext>
              <a:ext uri="{C183D7F6-B498-43B3-948B-1728B52AA6E4}">
                <adec:decorative xmlns:adec="http://schemas.microsoft.com/office/drawing/2017/decorative" val="1"/>
              </a:ext>
            </a:extLst>
          </p:cNvPr>
          <p:cNvSpPr/>
          <p:nvPr/>
        </p:nvSpPr>
        <p:spPr>
          <a:xfrm>
            <a:off x="3508291" y="4771677"/>
            <a:ext cx="441540" cy="21052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grpSp>
        <p:nvGrpSpPr>
          <p:cNvPr id="6" name="Group 5">
            <a:extLst>
              <a:ext uri="{FF2B5EF4-FFF2-40B4-BE49-F238E27FC236}">
                <a16:creationId xmlns:a16="http://schemas.microsoft.com/office/drawing/2014/main" id="{0115BAB2-D905-4137-B360-30BFAF926958}"/>
              </a:ext>
              <a:ext uri="{C183D7F6-B498-43B3-948B-1728B52AA6E4}">
                <adec:decorative xmlns:adec="http://schemas.microsoft.com/office/drawing/2017/decorative" val="1"/>
              </a:ext>
            </a:extLst>
          </p:cNvPr>
          <p:cNvGrpSpPr/>
          <p:nvPr/>
        </p:nvGrpSpPr>
        <p:grpSpPr>
          <a:xfrm>
            <a:off x="7210770" y="3565835"/>
            <a:ext cx="415657" cy="2033688"/>
            <a:chOff x="7210770" y="3565835"/>
            <a:chExt cx="415657" cy="2033688"/>
          </a:xfrm>
        </p:grpSpPr>
        <p:sp>
          <p:nvSpPr>
            <p:cNvPr id="115" name="Rectangle 2">
              <a:extLst>
                <a:ext uri="{FF2B5EF4-FFF2-40B4-BE49-F238E27FC236}">
                  <a16:creationId xmlns:a16="http://schemas.microsoft.com/office/drawing/2014/main" id="{C9663D8E-8124-4697-A08A-21B97D66017C}"/>
                </a:ext>
              </a:extLst>
            </p:cNvPr>
            <p:cNvSpPr/>
            <p:nvPr/>
          </p:nvSpPr>
          <p:spPr>
            <a:xfrm flipH="1">
              <a:off x="7210770" y="3565835"/>
              <a:ext cx="415656" cy="203368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6" name="Straight Arrow Connector 115">
              <a:extLst>
                <a:ext uri="{FF2B5EF4-FFF2-40B4-BE49-F238E27FC236}">
                  <a16:creationId xmlns:a16="http://schemas.microsoft.com/office/drawing/2014/main" id="{52A9D90A-2D4B-4FA1-9336-1F6C98335E50}"/>
                </a:ext>
              </a:extLst>
            </p:cNvPr>
            <p:cNvCxnSpPr>
              <a:cxnSpLocks/>
            </p:cNvCxnSpPr>
            <p:nvPr/>
          </p:nvCxnSpPr>
          <p:spPr>
            <a:xfrm>
              <a:off x="7210771" y="4871545"/>
              <a:ext cx="415656"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9" name="Rectangle Container">
            <a:extLst>
              <a:ext uri="{FF2B5EF4-FFF2-40B4-BE49-F238E27FC236}">
                <a16:creationId xmlns:a16="http://schemas.microsoft.com/office/drawing/2014/main" id="{542483A3-719D-4CCE-858B-824B82092B22}"/>
              </a:ext>
              <a:ext uri="{C183D7F6-B498-43B3-948B-1728B52AA6E4}">
                <adec:decorative xmlns:adec="http://schemas.microsoft.com/office/drawing/2017/decorative" val="1"/>
              </a:ext>
            </a:extLst>
          </p:cNvPr>
          <p:cNvSpPr/>
          <p:nvPr/>
        </p:nvSpPr>
        <p:spPr>
          <a:xfrm>
            <a:off x="4446880" y="2541327"/>
            <a:ext cx="348023" cy="205404"/>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20" name="Rectangle Container">
            <a:extLst>
              <a:ext uri="{FF2B5EF4-FFF2-40B4-BE49-F238E27FC236}">
                <a16:creationId xmlns:a16="http://schemas.microsoft.com/office/drawing/2014/main" id="{519D3D34-F398-40E5-93FF-5181995858A9}"/>
              </a:ext>
              <a:ext uri="{C183D7F6-B498-43B3-948B-1728B52AA6E4}">
                <adec:decorative xmlns:adec="http://schemas.microsoft.com/office/drawing/2017/decorative" val="1"/>
              </a:ext>
            </a:extLst>
          </p:cNvPr>
          <p:cNvSpPr/>
          <p:nvPr/>
        </p:nvSpPr>
        <p:spPr>
          <a:xfrm>
            <a:off x="7082628" y="2545844"/>
            <a:ext cx="335970" cy="200887"/>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cxnSp>
        <p:nvCxnSpPr>
          <p:cNvPr id="121" name="Straight Arrow Connector 120">
            <a:extLst>
              <a:ext uri="{FF2B5EF4-FFF2-40B4-BE49-F238E27FC236}">
                <a16:creationId xmlns:a16="http://schemas.microsoft.com/office/drawing/2014/main" id="{5A1C9D24-69B9-4AC8-BACA-4E874BC4A290}"/>
              </a:ext>
              <a:ext uri="{C183D7F6-B498-43B3-948B-1728B52AA6E4}">
                <adec:decorative xmlns:adec="http://schemas.microsoft.com/office/drawing/2017/decorative" val="1"/>
              </a:ext>
            </a:extLst>
          </p:cNvPr>
          <p:cNvCxnSpPr>
            <a:cxnSpLocks/>
          </p:cNvCxnSpPr>
          <p:nvPr/>
        </p:nvCxnSpPr>
        <p:spPr>
          <a:xfrm>
            <a:off x="9023657" y="2791041"/>
            <a:ext cx="0" cy="20309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E9516245-3006-4EBE-88DA-24192A7FC698}"/>
              </a:ext>
              <a:ext uri="{C183D7F6-B498-43B3-948B-1728B52AA6E4}">
                <adec:decorative xmlns:adec="http://schemas.microsoft.com/office/drawing/2017/decorative" val="1"/>
              </a:ext>
            </a:extLst>
          </p:cNvPr>
          <p:cNvCxnSpPr>
            <a:cxnSpLocks/>
          </p:cNvCxnSpPr>
          <p:nvPr/>
        </p:nvCxnSpPr>
        <p:spPr>
          <a:xfrm>
            <a:off x="9013875" y="3274265"/>
            <a:ext cx="0" cy="4572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5" name="Rectangle Container">
            <a:extLst>
              <a:ext uri="{FF2B5EF4-FFF2-40B4-BE49-F238E27FC236}">
                <a16:creationId xmlns:a16="http://schemas.microsoft.com/office/drawing/2014/main" id="{29CAD7D2-AF60-45BB-AAAE-78E2B973274C}"/>
              </a:ext>
              <a:ext uri="{C183D7F6-B498-43B3-948B-1728B52AA6E4}">
                <adec:decorative xmlns:adec="http://schemas.microsoft.com/office/drawing/2017/decorative" val="1"/>
              </a:ext>
            </a:extLst>
          </p:cNvPr>
          <p:cNvSpPr/>
          <p:nvPr/>
        </p:nvSpPr>
        <p:spPr>
          <a:xfrm>
            <a:off x="10195934" y="3039445"/>
            <a:ext cx="468754" cy="204439"/>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26" name="Rectangle Container">
            <a:extLst>
              <a:ext uri="{FF2B5EF4-FFF2-40B4-BE49-F238E27FC236}">
                <a16:creationId xmlns:a16="http://schemas.microsoft.com/office/drawing/2014/main" id="{4BDFB0EE-CBAA-44CE-8289-ACF7FA12DE64}"/>
              </a:ext>
              <a:ext uri="{C183D7F6-B498-43B3-948B-1728B52AA6E4}">
                <adec:decorative xmlns:adec="http://schemas.microsoft.com/office/drawing/2017/decorative" val="1"/>
              </a:ext>
            </a:extLst>
          </p:cNvPr>
          <p:cNvSpPr/>
          <p:nvPr/>
        </p:nvSpPr>
        <p:spPr>
          <a:xfrm>
            <a:off x="8793105" y="3291663"/>
            <a:ext cx="441540" cy="21052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cxnSp>
        <p:nvCxnSpPr>
          <p:cNvPr id="129" name="Straight Arrow Connector 128">
            <a:extLst>
              <a:ext uri="{FF2B5EF4-FFF2-40B4-BE49-F238E27FC236}">
                <a16:creationId xmlns:a16="http://schemas.microsoft.com/office/drawing/2014/main" id="{409FE9D5-259C-41C6-822D-42E3B42B0709}"/>
              </a:ext>
              <a:ext uri="{C183D7F6-B498-43B3-948B-1728B52AA6E4}">
                <adec:decorative xmlns:adec="http://schemas.microsoft.com/office/drawing/2017/decorative" val="1"/>
              </a:ext>
            </a:extLst>
          </p:cNvPr>
          <p:cNvCxnSpPr>
            <a:cxnSpLocks/>
            <a:stCxn id="34" idx="2"/>
          </p:cNvCxnSpPr>
          <p:nvPr/>
        </p:nvCxnSpPr>
        <p:spPr>
          <a:xfrm flipH="1">
            <a:off x="9013875" y="4326627"/>
            <a:ext cx="0" cy="24013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A6685A12-808D-4461-9DF1-CB239ADAE86A}"/>
              </a:ext>
              <a:ext uri="{C183D7F6-B498-43B3-948B-1728B52AA6E4}">
                <adec:decorative xmlns:adec="http://schemas.microsoft.com/office/drawing/2017/decorative" val="1"/>
              </a:ext>
            </a:extLst>
          </p:cNvPr>
          <p:cNvCxnSpPr>
            <a:cxnSpLocks/>
          </p:cNvCxnSpPr>
          <p:nvPr/>
        </p:nvCxnSpPr>
        <p:spPr>
          <a:xfrm flipH="1">
            <a:off x="8998443" y="4998247"/>
            <a:ext cx="0" cy="24013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Rectangle 2">
            <a:extLst>
              <a:ext uri="{FF2B5EF4-FFF2-40B4-BE49-F238E27FC236}">
                <a16:creationId xmlns:a16="http://schemas.microsoft.com/office/drawing/2014/main" id="{C8778EE4-0972-4FDE-8F9A-7516A186AE1A}"/>
              </a:ext>
              <a:ext uri="{C183D7F6-B498-43B3-948B-1728B52AA6E4}">
                <adec:decorative xmlns:adec="http://schemas.microsoft.com/office/drawing/2017/decorative" val="1"/>
              </a:ext>
            </a:extLst>
          </p:cNvPr>
          <p:cNvSpPr/>
          <p:nvPr/>
        </p:nvSpPr>
        <p:spPr>
          <a:xfrm flipH="1" flipV="1">
            <a:off x="2396338" y="3011016"/>
            <a:ext cx="617933" cy="4571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 name="connsiteX0" fmla="*/ 0 w 6714836"/>
              <a:gd name="connsiteY0" fmla="*/ 0 h 0"/>
              <a:gd name="connsiteX1" fmla="*/ 6714836 w 6714836"/>
              <a:gd name="connsiteY1" fmla="*/ 0 h 0"/>
            </a:gdLst>
            <a:ahLst/>
            <a:cxnLst>
              <a:cxn ang="0">
                <a:pos x="connsiteX0" y="connsiteY0"/>
              </a:cxn>
              <a:cxn ang="0">
                <a:pos x="connsiteX1" y="connsiteY1"/>
              </a:cxn>
            </a:cxnLst>
            <a:rect l="l" t="t" r="r" b="b"/>
            <a:pathLst>
              <a:path w="6714836">
                <a:moveTo>
                  <a:pt x="0" y="0"/>
                </a:move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2" name="Straight Arrow Connector 61">
            <a:extLst>
              <a:ext uri="{FF2B5EF4-FFF2-40B4-BE49-F238E27FC236}">
                <a16:creationId xmlns:a16="http://schemas.microsoft.com/office/drawing/2014/main" id="{474C62F2-A981-4B37-9EC9-4D7A5EDD664E}"/>
              </a:ext>
              <a:ext uri="{C183D7F6-B498-43B3-948B-1728B52AA6E4}">
                <adec:decorative xmlns:adec="http://schemas.microsoft.com/office/drawing/2017/decorative" val="1"/>
              </a:ext>
            </a:extLst>
          </p:cNvPr>
          <p:cNvCxnSpPr>
            <a:cxnSpLocks/>
          </p:cNvCxnSpPr>
          <p:nvPr/>
        </p:nvCxnSpPr>
        <p:spPr>
          <a:xfrm flipH="1">
            <a:off x="5874240" y="5599522"/>
            <a:ext cx="1752187"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78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wipe(left)">
                                      <p:cBhvr>
                                        <p:cTn id="11" dur="500"/>
                                        <p:tgtEl>
                                          <p:spTgt spid="7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wipe(up)">
                                      <p:cBhvr>
                                        <p:cTn id="19" dur="500"/>
                                        <p:tgtEl>
                                          <p:spTgt spid="8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wipe(up)">
                                      <p:cBhvr>
                                        <p:cTn id="30" dur="500"/>
                                        <p:tgtEl>
                                          <p:spTgt spid="82"/>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par>
                          <p:cTn id="35" fill="hold">
                            <p:stCondLst>
                              <p:cond delay="3500"/>
                            </p:stCondLst>
                            <p:childTnLst>
                              <p:par>
                                <p:cTn id="36" presetID="22" presetClass="entr" presetSubtype="2" fill="hold" nodeType="after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wipe(right)">
                                      <p:cBhvr>
                                        <p:cTn id="38" dur="500"/>
                                        <p:tgtEl>
                                          <p:spTgt spid="9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9"/>
                                        </p:tgtEl>
                                        <p:attrNameLst>
                                          <p:attrName>style.visibility</p:attrName>
                                        </p:attrNameLst>
                                      </p:cBhvr>
                                      <p:to>
                                        <p:strVal val="visible"/>
                                      </p:to>
                                    </p:set>
                                    <p:animEffect transition="in" filter="fade">
                                      <p:cBhvr>
                                        <p:cTn id="41" dur="500"/>
                                        <p:tgtEl>
                                          <p:spTgt spid="119"/>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par>
                          <p:cTn id="46" fill="hold">
                            <p:stCondLst>
                              <p:cond delay="4500"/>
                            </p:stCondLst>
                            <p:childTnLst>
                              <p:par>
                                <p:cTn id="47" presetID="22" presetClass="entr" presetSubtype="4" fill="hold" nodeType="after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wipe(down)">
                                      <p:cBhvr>
                                        <p:cTn id="49" dur="500"/>
                                        <p:tgtEl>
                                          <p:spTgt spid="9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0"/>
                                        </p:tgtEl>
                                        <p:attrNameLst>
                                          <p:attrName>style.visibility</p:attrName>
                                        </p:attrNameLst>
                                      </p:cBhvr>
                                      <p:to>
                                        <p:strVal val="visible"/>
                                      </p:to>
                                    </p:set>
                                    <p:animEffect transition="in" filter="fade">
                                      <p:cBhvr>
                                        <p:cTn id="52" dur="500"/>
                                        <p:tgtEl>
                                          <p:spTgt spid="120"/>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wipe(right)">
                                      <p:cBhvr>
                                        <p:cTn id="61" dur="500"/>
                                        <p:tgtEl>
                                          <p:spTgt spid="86"/>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fade">
                                      <p:cBhvr>
                                        <p:cTn id="65" dur="500"/>
                                        <p:tgtEl>
                                          <p:spTgt spid="5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up)">
                                      <p:cBhvr>
                                        <p:cTn id="78" dur="500"/>
                                        <p:tgtEl>
                                          <p:spTgt spid="95"/>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par>
                          <p:cTn id="83" fill="hold">
                            <p:stCondLst>
                              <p:cond delay="1000"/>
                            </p:stCondLst>
                            <p:childTnLst>
                              <p:par>
                                <p:cTn id="84" presetID="22" presetClass="entr" presetSubtype="8" fill="hold" nodeType="afterEffect">
                                  <p:stCondLst>
                                    <p:cond delay="0"/>
                                  </p:stCondLst>
                                  <p:childTnLst>
                                    <p:set>
                                      <p:cBhvr>
                                        <p:cTn id="85" dur="1" fill="hold">
                                          <p:stCondLst>
                                            <p:cond delay="0"/>
                                          </p:stCondLst>
                                        </p:cTn>
                                        <p:tgtEl>
                                          <p:spTgt spid="97"/>
                                        </p:tgtEl>
                                        <p:attrNameLst>
                                          <p:attrName>style.visibility</p:attrName>
                                        </p:attrNameLst>
                                      </p:cBhvr>
                                      <p:to>
                                        <p:strVal val="visible"/>
                                      </p:to>
                                    </p:set>
                                    <p:animEffect transition="in" filter="wipe(left)">
                                      <p:cBhvr>
                                        <p:cTn id="86" dur="500"/>
                                        <p:tgtEl>
                                          <p:spTgt spid="9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fade">
                                      <p:cBhvr>
                                        <p:cTn id="89" dur="500"/>
                                        <p:tgtEl>
                                          <p:spTgt spid="101"/>
                                        </p:tgtEl>
                                      </p:cBhvr>
                                    </p:animEffect>
                                  </p:childTnLst>
                                </p:cTn>
                              </p:par>
                            </p:childTnLst>
                          </p:cTn>
                        </p:par>
                        <p:par>
                          <p:cTn id="90" fill="hold">
                            <p:stCondLst>
                              <p:cond delay="1500"/>
                            </p:stCondLst>
                            <p:childTnLst>
                              <p:par>
                                <p:cTn id="91" presetID="10" presetClass="entr" presetSubtype="0" fill="hold" grpId="0"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childTnLst>
                          </p:cTn>
                        </p:par>
                        <p:par>
                          <p:cTn id="94" fill="hold">
                            <p:stCondLst>
                              <p:cond delay="2000"/>
                            </p:stCondLst>
                            <p:childTnLst>
                              <p:par>
                                <p:cTn id="95" presetID="22" presetClass="entr" presetSubtype="1" fill="hold" nodeType="afterEffect">
                                  <p:stCondLst>
                                    <p:cond delay="0"/>
                                  </p:stCondLst>
                                  <p:childTnLst>
                                    <p:set>
                                      <p:cBhvr>
                                        <p:cTn id="96" dur="1" fill="hold">
                                          <p:stCondLst>
                                            <p:cond delay="0"/>
                                          </p:stCondLst>
                                        </p:cTn>
                                        <p:tgtEl>
                                          <p:spTgt spid="96"/>
                                        </p:tgtEl>
                                        <p:attrNameLst>
                                          <p:attrName>style.visibility</p:attrName>
                                        </p:attrNameLst>
                                      </p:cBhvr>
                                      <p:to>
                                        <p:strVal val="visible"/>
                                      </p:to>
                                    </p:set>
                                    <p:animEffect transition="in" filter="wipe(up)">
                                      <p:cBhvr>
                                        <p:cTn id="97" dur="500"/>
                                        <p:tgtEl>
                                          <p:spTgt spid="9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fade">
                                      <p:cBhvr>
                                        <p:cTn id="100" dur="500"/>
                                        <p:tgtEl>
                                          <p:spTgt spid="78"/>
                                        </p:tgtEl>
                                      </p:cBhvr>
                                    </p:animEffect>
                                  </p:childTnLst>
                                </p:cTn>
                              </p:par>
                            </p:childTnLst>
                          </p:cTn>
                        </p:par>
                        <p:par>
                          <p:cTn id="101" fill="hold">
                            <p:stCondLst>
                              <p:cond delay="2500"/>
                            </p:stCondLst>
                            <p:childTnLst>
                              <p:par>
                                <p:cTn id="102" presetID="10" presetClass="entr" presetSubtype="0"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500"/>
                                        <p:tgtEl>
                                          <p:spTgt spid="18"/>
                                        </p:tgtEl>
                                      </p:cBhvr>
                                    </p:animEffect>
                                  </p:childTnLst>
                                </p:cTn>
                              </p:par>
                            </p:childTnLst>
                          </p:cTn>
                        </p:par>
                        <p:par>
                          <p:cTn id="105" fill="hold">
                            <p:stCondLst>
                              <p:cond delay="3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05"/>
                                        </p:tgtEl>
                                        <p:attrNameLst>
                                          <p:attrName>style.visibility</p:attrName>
                                        </p:attrNameLst>
                                      </p:cBhvr>
                                      <p:to>
                                        <p:strVal val="visible"/>
                                      </p:to>
                                    </p:set>
                                    <p:animEffect transition="in" filter="fade">
                                      <p:cBhvr>
                                        <p:cTn id="111" dur="500"/>
                                        <p:tgtEl>
                                          <p:spTgt spid="105"/>
                                        </p:tgtEl>
                                      </p:cBhvr>
                                    </p:animEffect>
                                  </p:childTnLst>
                                </p:cTn>
                              </p:par>
                            </p:childTnLst>
                          </p:cTn>
                        </p:par>
                        <p:par>
                          <p:cTn id="112" fill="hold">
                            <p:stCondLst>
                              <p:cond delay="3500"/>
                            </p:stCondLst>
                            <p:childTnLst>
                              <p:par>
                                <p:cTn id="113" presetID="10" presetClass="entr" presetSubtype="0"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childTnLst>
                          </p:cTn>
                        </p:par>
                        <p:par>
                          <p:cTn id="116" fill="hold">
                            <p:stCondLst>
                              <p:cond delay="4000"/>
                            </p:stCondLst>
                            <p:childTnLst>
                              <p:par>
                                <p:cTn id="117" presetID="10" presetClass="entr" presetSubtype="0" fill="hold" grpId="0" nodeType="afterEffect">
                                  <p:stCondLst>
                                    <p:cond delay="0"/>
                                  </p:stCondLst>
                                  <p:childTnLst>
                                    <p:set>
                                      <p:cBhvr>
                                        <p:cTn id="118" dur="1" fill="hold">
                                          <p:stCondLst>
                                            <p:cond delay="0"/>
                                          </p:stCondLst>
                                        </p:cTn>
                                        <p:tgtEl>
                                          <p:spTgt spid="104"/>
                                        </p:tgtEl>
                                        <p:attrNameLst>
                                          <p:attrName>style.visibility</p:attrName>
                                        </p:attrNameLst>
                                      </p:cBhvr>
                                      <p:to>
                                        <p:strVal val="visible"/>
                                      </p:to>
                                    </p:set>
                                    <p:animEffect transition="in" filter="fade">
                                      <p:cBhvr>
                                        <p:cTn id="119" dur="500"/>
                                        <p:tgtEl>
                                          <p:spTgt spid="104"/>
                                        </p:tgtEl>
                                      </p:cBhvr>
                                    </p:animEffect>
                                  </p:childTnLst>
                                </p:cTn>
                              </p:par>
                              <p:par>
                                <p:cTn id="120" presetID="22" presetClass="entr" presetSubtype="1" fill="hold" nodeType="withEffect">
                                  <p:stCondLst>
                                    <p:cond delay="0"/>
                                  </p:stCondLst>
                                  <p:childTnLst>
                                    <p:set>
                                      <p:cBhvr>
                                        <p:cTn id="121" dur="1" fill="hold">
                                          <p:stCondLst>
                                            <p:cond delay="0"/>
                                          </p:stCondLst>
                                        </p:cTn>
                                        <p:tgtEl>
                                          <p:spTgt spid="102"/>
                                        </p:tgtEl>
                                        <p:attrNameLst>
                                          <p:attrName>style.visibility</p:attrName>
                                        </p:attrNameLst>
                                      </p:cBhvr>
                                      <p:to>
                                        <p:strVal val="visible"/>
                                      </p:to>
                                    </p:set>
                                    <p:animEffect transition="in" filter="wipe(up)">
                                      <p:cBhvr>
                                        <p:cTn id="122" dur="500"/>
                                        <p:tgtEl>
                                          <p:spTgt spid="102"/>
                                        </p:tgtEl>
                                      </p:cBhvr>
                                    </p:animEffect>
                                  </p:childTnLst>
                                </p:cTn>
                              </p:par>
                            </p:childTnLst>
                          </p:cTn>
                        </p:par>
                        <p:par>
                          <p:cTn id="123" fill="hold">
                            <p:stCondLst>
                              <p:cond delay="4500"/>
                            </p:stCondLst>
                            <p:childTnLst>
                              <p:par>
                                <p:cTn id="124" presetID="10" presetClass="entr" presetSubtype="0" fill="hold" grpId="0" nodeType="after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fade">
                                      <p:cBhvr>
                                        <p:cTn id="126" dur="500"/>
                                        <p:tgtEl>
                                          <p:spTgt spid="25"/>
                                        </p:tgtEl>
                                      </p:cBhvr>
                                    </p:animEffect>
                                  </p:childTnLst>
                                </p:cTn>
                              </p:par>
                            </p:childTnLst>
                          </p:cTn>
                        </p:par>
                        <p:par>
                          <p:cTn id="127" fill="hold">
                            <p:stCondLst>
                              <p:cond delay="5000"/>
                            </p:stCondLst>
                            <p:childTnLst>
                              <p:par>
                                <p:cTn id="128" presetID="22" presetClass="entr" presetSubtype="8" fill="hold" nodeType="afterEffect">
                                  <p:stCondLst>
                                    <p:cond delay="0"/>
                                  </p:stCondLst>
                                  <p:childTnLst>
                                    <p:set>
                                      <p:cBhvr>
                                        <p:cTn id="129" dur="1" fill="hold">
                                          <p:stCondLst>
                                            <p:cond delay="0"/>
                                          </p:stCondLst>
                                        </p:cTn>
                                        <p:tgtEl>
                                          <p:spTgt spid="112"/>
                                        </p:tgtEl>
                                        <p:attrNameLst>
                                          <p:attrName>style.visibility</p:attrName>
                                        </p:attrNameLst>
                                      </p:cBhvr>
                                      <p:to>
                                        <p:strVal val="visible"/>
                                      </p:to>
                                    </p:set>
                                    <p:animEffect transition="in" filter="wipe(left)">
                                      <p:cBhvr>
                                        <p:cTn id="130" dur="500"/>
                                        <p:tgtEl>
                                          <p:spTgt spid="11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14"/>
                                        </p:tgtEl>
                                        <p:attrNameLst>
                                          <p:attrName>style.visibility</p:attrName>
                                        </p:attrNameLst>
                                      </p:cBhvr>
                                      <p:to>
                                        <p:strVal val="visible"/>
                                      </p:to>
                                    </p:set>
                                    <p:animEffect transition="in" filter="fade">
                                      <p:cBhvr>
                                        <p:cTn id="133" dur="500"/>
                                        <p:tgtEl>
                                          <p:spTgt spid="114"/>
                                        </p:tgtEl>
                                      </p:cBhvr>
                                    </p:animEffect>
                                  </p:childTnLst>
                                </p:cTn>
                              </p:par>
                            </p:childTnLst>
                          </p:cTn>
                        </p:par>
                        <p:par>
                          <p:cTn id="134" fill="hold">
                            <p:stCondLst>
                              <p:cond delay="5500"/>
                            </p:stCondLst>
                            <p:childTnLst>
                              <p:par>
                                <p:cTn id="135" presetID="10" presetClass="entr" presetSubtype="0" fill="hold" grpId="0" nodeType="afterEffect">
                                  <p:stCondLst>
                                    <p:cond delay="0"/>
                                  </p:stCondLst>
                                  <p:childTnLst>
                                    <p:set>
                                      <p:cBhvr>
                                        <p:cTn id="136" dur="1" fill="hold">
                                          <p:stCondLst>
                                            <p:cond delay="0"/>
                                          </p:stCondLst>
                                        </p:cTn>
                                        <p:tgtEl>
                                          <p:spTgt spid="32"/>
                                        </p:tgtEl>
                                        <p:attrNameLst>
                                          <p:attrName>style.visibility</p:attrName>
                                        </p:attrNameLst>
                                      </p:cBhvr>
                                      <p:to>
                                        <p:strVal val="visible"/>
                                      </p:to>
                                    </p:set>
                                    <p:animEffect transition="in" filter="fade">
                                      <p:cBhvr>
                                        <p:cTn id="137" dur="500"/>
                                        <p:tgtEl>
                                          <p:spTgt spid="32"/>
                                        </p:tgtEl>
                                      </p:cBhvr>
                                    </p:animEffect>
                                  </p:childTnLst>
                                </p:cTn>
                              </p:par>
                            </p:childTnLst>
                          </p:cTn>
                        </p:par>
                        <p:par>
                          <p:cTn id="138" fill="hold">
                            <p:stCondLst>
                              <p:cond delay="6000"/>
                            </p:stCondLst>
                            <p:childTnLst>
                              <p:par>
                                <p:cTn id="139" presetID="22" presetClass="entr" presetSubtype="1" fill="hold" nodeType="afterEffect">
                                  <p:stCondLst>
                                    <p:cond delay="0"/>
                                  </p:stCondLst>
                                  <p:childTnLst>
                                    <p:set>
                                      <p:cBhvr>
                                        <p:cTn id="140" dur="1" fill="hold">
                                          <p:stCondLst>
                                            <p:cond delay="0"/>
                                          </p:stCondLst>
                                        </p:cTn>
                                        <p:tgtEl>
                                          <p:spTgt spid="111"/>
                                        </p:tgtEl>
                                        <p:attrNameLst>
                                          <p:attrName>style.visibility</p:attrName>
                                        </p:attrNameLst>
                                      </p:cBhvr>
                                      <p:to>
                                        <p:strVal val="visible"/>
                                      </p:to>
                                    </p:set>
                                    <p:animEffect transition="in" filter="wipe(up)">
                                      <p:cBhvr>
                                        <p:cTn id="141" dur="500"/>
                                        <p:tgtEl>
                                          <p:spTgt spid="111"/>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13"/>
                                        </p:tgtEl>
                                        <p:attrNameLst>
                                          <p:attrName>style.visibility</p:attrName>
                                        </p:attrNameLst>
                                      </p:cBhvr>
                                      <p:to>
                                        <p:strVal val="visible"/>
                                      </p:to>
                                    </p:set>
                                    <p:animEffect transition="in" filter="fade">
                                      <p:cBhvr>
                                        <p:cTn id="144" dur="500"/>
                                        <p:tgtEl>
                                          <p:spTgt spid="113"/>
                                        </p:tgtEl>
                                      </p:cBhvr>
                                    </p:animEffect>
                                  </p:childTnLst>
                                </p:cTn>
                              </p:par>
                            </p:childTnLst>
                          </p:cTn>
                        </p:par>
                        <p:par>
                          <p:cTn id="145" fill="hold">
                            <p:stCondLst>
                              <p:cond delay="6500"/>
                            </p:stCondLst>
                            <p:childTnLst>
                              <p:par>
                                <p:cTn id="146" presetID="10" presetClass="entr" presetSubtype="0" fill="hold" grpId="0" nodeType="afterEffect">
                                  <p:stCondLst>
                                    <p:cond delay="0"/>
                                  </p:stCondLst>
                                  <p:childTnLst>
                                    <p:set>
                                      <p:cBhvr>
                                        <p:cTn id="147" dur="1" fill="hold">
                                          <p:stCondLst>
                                            <p:cond delay="0"/>
                                          </p:stCondLst>
                                        </p:cTn>
                                        <p:tgtEl>
                                          <p:spTgt spid="7"/>
                                        </p:tgtEl>
                                        <p:attrNameLst>
                                          <p:attrName>style.visibility</p:attrName>
                                        </p:attrNameLst>
                                      </p:cBhvr>
                                      <p:to>
                                        <p:strVal val="visible"/>
                                      </p:to>
                                    </p:set>
                                    <p:animEffect transition="in" filter="fade">
                                      <p:cBhvr>
                                        <p:cTn id="148" dur="500"/>
                                        <p:tgtEl>
                                          <p:spTgt spid="7"/>
                                        </p:tgtEl>
                                      </p:cBhvr>
                                    </p:animEffect>
                                  </p:childTnLst>
                                </p:cTn>
                              </p:par>
                            </p:childTnLst>
                          </p:cTn>
                        </p:par>
                        <p:par>
                          <p:cTn id="149" fill="hold">
                            <p:stCondLst>
                              <p:cond delay="7000"/>
                            </p:stCondLst>
                            <p:childTnLst>
                              <p:par>
                                <p:cTn id="150" presetID="22" presetClass="entr" presetSubtype="1" fill="hold" nodeType="afterEffect">
                                  <p:stCondLst>
                                    <p:cond delay="0"/>
                                  </p:stCondLst>
                                  <p:childTnLst>
                                    <p:set>
                                      <p:cBhvr>
                                        <p:cTn id="151" dur="1" fill="hold">
                                          <p:stCondLst>
                                            <p:cond delay="0"/>
                                          </p:stCondLst>
                                        </p:cTn>
                                        <p:tgtEl>
                                          <p:spTgt spid="6"/>
                                        </p:tgtEl>
                                        <p:attrNameLst>
                                          <p:attrName>style.visibility</p:attrName>
                                        </p:attrNameLst>
                                      </p:cBhvr>
                                      <p:to>
                                        <p:strVal val="visible"/>
                                      </p:to>
                                    </p:set>
                                    <p:animEffect transition="in" filter="wipe(up)">
                                      <p:cBhvr>
                                        <p:cTn id="152" dur="500"/>
                                        <p:tgtEl>
                                          <p:spTgt spid="6"/>
                                        </p:tgtEl>
                                      </p:cBhvr>
                                    </p:animEffect>
                                  </p:childTnLst>
                                </p:cTn>
                              </p:par>
                            </p:childTnLst>
                          </p:cTn>
                        </p:par>
                        <p:par>
                          <p:cTn id="153" fill="hold">
                            <p:stCondLst>
                              <p:cond delay="7500"/>
                            </p:stCondLst>
                            <p:childTnLst>
                              <p:par>
                                <p:cTn id="154" presetID="22" presetClass="entr" presetSubtype="2" fill="hold"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wipe(right)">
                                      <p:cBhvr>
                                        <p:cTn id="156" dur="500"/>
                                        <p:tgtEl>
                                          <p:spTgt spid="62"/>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1" fill="hold" nodeType="clickEffect">
                                  <p:stCondLst>
                                    <p:cond delay="0"/>
                                  </p:stCondLst>
                                  <p:childTnLst>
                                    <p:set>
                                      <p:cBhvr>
                                        <p:cTn id="160" dur="1" fill="hold">
                                          <p:stCondLst>
                                            <p:cond delay="0"/>
                                          </p:stCondLst>
                                        </p:cTn>
                                        <p:tgtEl>
                                          <p:spTgt spid="121"/>
                                        </p:tgtEl>
                                        <p:attrNameLst>
                                          <p:attrName>style.visibility</p:attrName>
                                        </p:attrNameLst>
                                      </p:cBhvr>
                                      <p:to>
                                        <p:strVal val="visible"/>
                                      </p:to>
                                    </p:set>
                                    <p:animEffect transition="in" filter="wipe(up)">
                                      <p:cBhvr>
                                        <p:cTn id="161" dur="500"/>
                                        <p:tgtEl>
                                          <p:spTgt spid="121"/>
                                        </p:tgtEl>
                                      </p:cBhvr>
                                    </p:animEffect>
                                  </p:childTnLst>
                                </p:cTn>
                              </p:par>
                            </p:childTnLst>
                          </p:cTn>
                        </p:par>
                        <p:par>
                          <p:cTn id="162" fill="hold">
                            <p:stCondLst>
                              <p:cond delay="500"/>
                            </p:stCondLst>
                            <p:childTnLst>
                              <p:par>
                                <p:cTn id="163" presetID="10" presetClass="entr" presetSubtype="0" fill="hold" grpId="0" nodeType="afterEffect">
                                  <p:stCondLst>
                                    <p:cond delay="0"/>
                                  </p:stCondLst>
                                  <p:childTnLst>
                                    <p:set>
                                      <p:cBhvr>
                                        <p:cTn id="164" dur="1" fill="hold">
                                          <p:stCondLst>
                                            <p:cond delay="0"/>
                                          </p:stCondLst>
                                        </p:cTn>
                                        <p:tgtEl>
                                          <p:spTgt spid="33"/>
                                        </p:tgtEl>
                                        <p:attrNameLst>
                                          <p:attrName>style.visibility</p:attrName>
                                        </p:attrNameLst>
                                      </p:cBhvr>
                                      <p:to>
                                        <p:strVal val="visible"/>
                                      </p:to>
                                    </p:set>
                                    <p:animEffect transition="in" filter="fade">
                                      <p:cBhvr>
                                        <p:cTn id="165" dur="500"/>
                                        <p:tgtEl>
                                          <p:spTgt spid="33"/>
                                        </p:tgtEl>
                                      </p:cBhvr>
                                    </p:animEffect>
                                  </p:childTnLst>
                                </p:cTn>
                              </p:par>
                            </p:childTnLst>
                          </p:cTn>
                        </p:par>
                        <p:par>
                          <p:cTn id="166" fill="hold">
                            <p:stCondLst>
                              <p:cond delay="1000"/>
                            </p:stCondLst>
                            <p:childTnLst>
                              <p:par>
                                <p:cTn id="167" presetID="22" presetClass="entr" presetSubtype="1" fill="hold" nodeType="afterEffect">
                                  <p:stCondLst>
                                    <p:cond delay="0"/>
                                  </p:stCondLst>
                                  <p:childTnLst>
                                    <p:set>
                                      <p:cBhvr>
                                        <p:cTn id="168" dur="1" fill="hold">
                                          <p:stCondLst>
                                            <p:cond delay="0"/>
                                          </p:stCondLst>
                                        </p:cTn>
                                        <p:tgtEl>
                                          <p:spTgt spid="123"/>
                                        </p:tgtEl>
                                        <p:attrNameLst>
                                          <p:attrName>style.visibility</p:attrName>
                                        </p:attrNameLst>
                                      </p:cBhvr>
                                      <p:to>
                                        <p:strVal val="visible"/>
                                      </p:to>
                                    </p:set>
                                    <p:animEffect transition="in" filter="wipe(up)">
                                      <p:cBhvr>
                                        <p:cTn id="169" dur="500"/>
                                        <p:tgtEl>
                                          <p:spTgt spid="123"/>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26"/>
                                        </p:tgtEl>
                                        <p:attrNameLst>
                                          <p:attrName>style.visibility</p:attrName>
                                        </p:attrNameLst>
                                      </p:cBhvr>
                                      <p:to>
                                        <p:strVal val="visible"/>
                                      </p:to>
                                    </p:set>
                                    <p:animEffect transition="in" filter="fade">
                                      <p:cBhvr>
                                        <p:cTn id="172" dur="500"/>
                                        <p:tgtEl>
                                          <p:spTgt spid="126"/>
                                        </p:tgtEl>
                                      </p:cBhvr>
                                    </p:animEffect>
                                  </p:childTnLst>
                                </p:cTn>
                              </p:par>
                            </p:childTnLst>
                          </p:cTn>
                        </p:par>
                        <p:par>
                          <p:cTn id="173" fill="hold">
                            <p:stCondLst>
                              <p:cond delay="1500"/>
                            </p:stCondLst>
                            <p:childTnLst>
                              <p:par>
                                <p:cTn id="174" presetID="10" presetClass="entr" presetSubtype="0" fill="hold" grpId="0" nodeType="afterEffect">
                                  <p:stCondLst>
                                    <p:cond delay="0"/>
                                  </p:stCondLst>
                                  <p:childTnLst>
                                    <p:set>
                                      <p:cBhvr>
                                        <p:cTn id="175" dur="1" fill="hold">
                                          <p:stCondLst>
                                            <p:cond delay="0"/>
                                          </p:stCondLst>
                                        </p:cTn>
                                        <p:tgtEl>
                                          <p:spTgt spid="34"/>
                                        </p:tgtEl>
                                        <p:attrNameLst>
                                          <p:attrName>style.visibility</p:attrName>
                                        </p:attrNameLst>
                                      </p:cBhvr>
                                      <p:to>
                                        <p:strVal val="visible"/>
                                      </p:to>
                                    </p:set>
                                    <p:animEffect transition="in" filter="fade">
                                      <p:cBhvr>
                                        <p:cTn id="176" dur="500"/>
                                        <p:tgtEl>
                                          <p:spTgt spid="34"/>
                                        </p:tgtEl>
                                      </p:cBhvr>
                                    </p:animEffect>
                                  </p:childTnLst>
                                </p:cTn>
                              </p:par>
                            </p:childTnLst>
                          </p:cTn>
                        </p:par>
                        <p:par>
                          <p:cTn id="177" fill="hold">
                            <p:stCondLst>
                              <p:cond delay="2000"/>
                            </p:stCondLst>
                            <p:childTnLst>
                              <p:par>
                                <p:cTn id="178" presetID="22" presetClass="entr" presetSubtype="1" fill="hold" nodeType="afterEffect">
                                  <p:stCondLst>
                                    <p:cond delay="0"/>
                                  </p:stCondLst>
                                  <p:childTnLst>
                                    <p:set>
                                      <p:cBhvr>
                                        <p:cTn id="179" dur="1" fill="hold">
                                          <p:stCondLst>
                                            <p:cond delay="0"/>
                                          </p:stCondLst>
                                        </p:cTn>
                                        <p:tgtEl>
                                          <p:spTgt spid="129"/>
                                        </p:tgtEl>
                                        <p:attrNameLst>
                                          <p:attrName>style.visibility</p:attrName>
                                        </p:attrNameLst>
                                      </p:cBhvr>
                                      <p:to>
                                        <p:strVal val="visible"/>
                                      </p:to>
                                    </p:set>
                                    <p:animEffect transition="in" filter="wipe(up)">
                                      <p:cBhvr>
                                        <p:cTn id="180" dur="500"/>
                                        <p:tgtEl>
                                          <p:spTgt spid="129"/>
                                        </p:tgtEl>
                                      </p:cBhvr>
                                    </p:animEffect>
                                  </p:childTnLst>
                                </p:cTn>
                              </p:par>
                            </p:childTnLst>
                          </p:cTn>
                        </p:par>
                        <p:par>
                          <p:cTn id="181" fill="hold">
                            <p:stCondLst>
                              <p:cond delay="2500"/>
                            </p:stCondLst>
                            <p:childTnLst>
                              <p:par>
                                <p:cTn id="182" presetID="10" presetClass="entr" presetSubtype="0" fill="hold" grpId="0" nodeType="afterEffect">
                                  <p:stCondLst>
                                    <p:cond delay="0"/>
                                  </p:stCondLst>
                                  <p:childTnLst>
                                    <p:set>
                                      <p:cBhvr>
                                        <p:cTn id="183" dur="1" fill="hold">
                                          <p:stCondLst>
                                            <p:cond delay="0"/>
                                          </p:stCondLst>
                                        </p:cTn>
                                        <p:tgtEl>
                                          <p:spTgt spid="35"/>
                                        </p:tgtEl>
                                        <p:attrNameLst>
                                          <p:attrName>style.visibility</p:attrName>
                                        </p:attrNameLst>
                                      </p:cBhvr>
                                      <p:to>
                                        <p:strVal val="visible"/>
                                      </p:to>
                                    </p:set>
                                    <p:animEffect transition="in" filter="fade">
                                      <p:cBhvr>
                                        <p:cTn id="184" dur="500"/>
                                        <p:tgtEl>
                                          <p:spTgt spid="35"/>
                                        </p:tgtEl>
                                      </p:cBhvr>
                                    </p:animEffect>
                                  </p:childTnLst>
                                </p:cTn>
                              </p:par>
                            </p:childTnLst>
                          </p:cTn>
                        </p:par>
                        <p:par>
                          <p:cTn id="185" fill="hold">
                            <p:stCondLst>
                              <p:cond delay="3000"/>
                            </p:stCondLst>
                            <p:childTnLst>
                              <p:par>
                                <p:cTn id="186" presetID="22" presetClass="entr" presetSubtype="1" fill="hold" nodeType="afterEffect">
                                  <p:stCondLst>
                                    <p:cond delay="0"/>
                                  </p:stCondLst>
                                  <p:childTnLst>
                                    <p:set>
                                      <p:cBhvr>
                                        <p:cTn id="187" dur="1" fill="hold">
                                          <p:stCondLst>
                                            <p:cond delay="0"/>
                                          </p:stCondLst>
                                        </p:cTn>
                                        <p:tgtEl>
                                          <p:spTgt spid="131"/>
                                        </p:tgtEl>
                                        <p:attrNameLst>
                                          <p:attrName>style.visibility</p:attrName>
                                        </p:attrNameLst>
                                      </p:cBhvr>
                                      <p:to>
                                        <p:strVal val="visible"/>
                                      </p:to>
                                    </p:set>
                                    <p:animEffect transition="in" filter="wipe(up)">
                                      <p:cBhvr>
                                        <p:cTn id="188" dur="500"/>
                                        <p:tgtEl>
                                          <p:spTgt spid="131"/>
                                        </p:tgtEl>
                                      </p:cBhvr>
                                    </p:animEffect>
                                  </p:childTnLst>
                                </p:cTn>
                              </p:par>
                            </p:childTnLst>
                          </p:cTn>
                        </p:par>
                        <p:par>
                          <p:cTn id="189" fill="hold">
                            <p:stCondLst>
                              <p:cond delay="3500"/>
                            </p:stCondLst>
                            <p:childTnLst>
                              <p:par>
                                <p:cTn id="190" presetID="10" presetClass="entr" presetSubtype="0" fill="hold" grpId="0" nodeType="afterEffect">
                                  <p:stCondLst>
                                    <p:cond delay="0"/>
                                  </p:stCondLst>
                                  <p:childTnLst>
                                    <p:set>
                                      <p:cBhvr>
                                        <p:cTn id="191" dur="1" fill="hold">
                                          <p:stCondLst>
                                            <p:cond delay="0"/>
                                          </p:stCondLst>
                                        </p:cTn>
                                        <p:tgtEl>
                                          <p:spTgt spid="36"/>
                                        </p:tgtEl>
                                        <p:attrNameLst>
                                          <p:attrName>style.visibility</p:attrName>
                                        </p:attrNameLst>
                                      </p:cBhvr>
                                      <p:to>
                                        <p:strVal val="visible"/>
                                      </p:to>
                                    </p:set>
                                    <p:animEffect transition="in" filter="fade">
                                      <p:cBhvr>
                                        <p:cTn id="192" dur="500"/>
                                        <p:tgtEl>
                                          <p:spTgt spid="36"/>
                                        </p:tgtEl>
                                      </p:cBhvr>
                                    </p:animEffect>
                                  </p:childTnLst>
                                </p:cTn>
                              </p:par>
                            </p:childTnLst>
                          </p:cTn>
                        </p:par>
                        <p:par>
                          <p:cTn id="193" fill="hold">
                            <p:stCondLst>
                              <p:cond delay="4000"/>
                            </p:stCondLst>
                            <p:childTnLst>
                              <p:par>
                                <p:cTn id="194" presetID="22" presetClass="entr" presetSubtype="1" fill="hold" grpId="0" nodeType="afterEffect">
                                  <p:stCondLst>
                                    <p:cond delay="0"/>
                                  </p:stCondLst>
                                  <p:childTnLst>
                                    <p:set>
                                      <p:cBhvr>
                                        <p:cTn id="195" dur="1" fill="hold">
                                          <p:stCondLst>
                                            <p:cond delay="0"/>
                                          </p:stCondLst>
                                        </p:cTn>
                                        <p:tgtEl>
                                          <p:spTgt spid="132"/>
                                        </p:tgtEl>
                                        <p:attrNameLst>
                                          <p:attrName>style.visibility</p:attrName>
                                        </p:attrNameLst>
                                      </p:cBhvr>
                                      <p:to>
                                        <p:strVal val="visible"/>
                                      </p:to>
                                    </p:set>
                                    <p:animEffect transition="in" filter="wipe(up)">
                                      <p:cBhvr>
                                        <p:cTn id="196" dur="500"/>
                                        <p:tgtEl>
                                          <p:spTgt spid="132"/>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25"/>
                                        </p:tgtEl>
                                        <p:attrNameLst>
                                          <p:attrName>style.visibility</p:attrName>
                                        </p:attrNameLst>
                                      </p:cBhvr>
                                      <p:to>
                                        <p:strVal val="visible"/>
                                      </p:to>
                                    </p:set>
                                    <p:animEffect transition="in" filter="fade">
                                      <p:cBhvr>
                                        <p:cTn id="199"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7" grpId="0" animBg="1"/>
      <p:bldP spid="7" grpId="0" animBg="1"/>
      <p:bldP spid="8" grpId="0" animBg="1"/>
      <p:bldP spid="9" grpId="0" animBg="1"/>
      <p:bldP spid="10" grpId="0" animBg="1"/>
      <p:bldP spid="11" grpId="0" animBg="1"/>
      <p:bldP spid="12" grpId="0" animBg="1"/>
      <p:bldP spid="18" grpId="0" animBg="1"/>
      <p:bldP spid="19" grpId="0" animBg="1"/>
      <p:bldP spid="20" grpId="0" animBg="1"/>
      <p:bldP spid="21" grpId="0" animBg="1"/>
      <p:bldP spid="25" grpId="0" animBg="1"/>
      <p:bldP spid="31" grpId="0" animBg="1"/>
      <p:bldP spid="32" grpId="0" animBg="1"/>
      <p:bldP spid="33" grpId="0" animBg="1"/>
      <p:bldP spid="34" grpId="0" animBg="1"/>
      <p:bldP spid="35" grpId="0" animBg="1"/>
      <p:bldP spid="36" grpId="0" animBg="1"/>
      <p:bldP spid="58" grpId="0" animBg="1"/>
      <p:bldP spid="77" grpId="0" animBg="1"/>
      <p:bldP spid="78" grpId="0" animBg="1"/>
      <p:bldP spid="101" grpId="0" animBg="1"/>
      <p:bldP spid="104" grpId="0" animBg="1"/>
      <p:bldP spid="105" grpId="0" animBg="1"/>
      <p:bldP spid="113" grpId="0" animBg="1"/>
      <p:bldP spid="114" grpId="0" animBg="1"/>
      <p:bldP spid="119" grpId="0" animBg="1"/>
      <p:bldP spid="120" grpId="0" animBg="1"/>
      <p:bldP spid="125" grpId="0" animBg="1"/>
      <p:bldP spid="126"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29ED7-A828-490D-8BF8-FE444A823D55}"/>
              </a:ext>
            </a:extLst>
          </p:cNvPr>
          <p:cNvSpPr>
            <a:spLocks noGrp="1"/>
          </p:cNvSpPr>
          <p:nvPr>
            <p:ph type="title"/>
          </p:nvPr>
        </p:nvSpPr>
        <p:spPr>
          <a:xfrm>
            <a:off x="838200" y="365126"/>
            <a:ext cx="10069945" cy="489066"/>
          </a:xfrm>
        </p:spPr>
        <p:txBody>
          <a:bodyPr/>
          <a:lstStyle/>
          <a:p>
            <a:r>
              <a:rPr lang="en-US" sz="2800" dirty="0">
                <a:solidFill>
                  <a:srgbClr val="AC1B1F"/>
                </a:solidFill>
              </a:rPr>
              <a:t>Table 3. </a:t>
            </a:r>
            <a:r>
              <a:rPr lang="en-US" sz="2800" dirty="0"/>
              <a:t>Additional Diagnostic Evaluation in VHD</a:t>
            </a:r>
          </a:p>
        </p:txBody>
      </p:sp>
      <p:sp>
        <p:nvSpPr>
          <p:cNvPr id="46" name="Rectangle 45" descr="Additional testing may include the following: A chest x-ray to assess the presence or absence of pulmonary congestion or other lung pathology may be helpful in the initial assessment of patients with known or suspected valvular heart disease (VHD).  A comprehensive transthoracic echocardiogram (TTE) with 2-dimensional (2D) imaging and Doppler interrogation should be performed for diagnosis and evaluation of known or suspected VHD.  To determine the optimal treatment for a patient with VHD, ancillary testing may be required, such as cardiac magnetic resonance (CMR) imaging, positron emission tomography (PET) combined with computed tomography (CT) imaging, diagnostic hemodynamic cardiac catheterization, and exercise testing.">
            <a:extLst>
              <a:ext uri="{FF2B5EF4-FFF2-40B4-BE49-F238E27FC236}">
                <a16:creationId xmlns:a16="http://schemas.microsoft.com/office/drawing/2014/main" id="{1D6D4F75-A653-4EC8-A135-3F06A6CD6F88}"/>
              </a:ext>
              <a:ext uri="{C183D7F6-B498-43B3-948B-1728B52AA6E4}">
                <adec:decorative xmlns:adec="http://schemas.microsoft.com/office/drawing/2017/decorative" val="0"/>
              </a:ext>
            </a:extLst>
          </p:cNvPr>
          <p:cNvSpPr/>
          <p:nvPr/>
        </p:nvSpPr>
        <p:spPr>
          <a:xfrm>
            <a:off x="257175" y="1021425"/>
            <a:ext cx="10448925" cy="2942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3B1DD2D1-90D5-4136-A466-6FFD1DCA61FD}"/>
              </a:ext>
            </a:extLst>
          </p:cNvPr>
          <p:cNvSpPr/>
          <p:nvPr/>
        </p:nvSpPr>
        <p:spPr>
          <a:xfrm>
            <a:off x="1116081" y="4222968"/>
            <a:ext cx="9792063" cy="416848"/>
          </a:xfrm>
          <a:prstGeom prst="rect">
            <a:avLst/>
          </a:prstGeom>
          <a:solidFill>
            <a:srgbClr val="2F5597"/>
          </a:solidFill>
          <a:ln w="25400">
            <a:noFill/>
          </a:ln>
        </p:spPr>
        <p:txBody>
          <a:bodyPr spcFirstLastPara="0" lIns="0" tIns="0" rIns="0" bIns="0" anchor="ctr"/>
          <a:lstStyle/>
          <a:p>
            <a:pPr algn="ctr" hangingPunct="0">
              <a:lnSpc>
                <a:spcPct val="90000"/>
              </a:lnSpc>
            </a:pPr>
            <a:r>
              <a:rPr sz="1600" b="1" dirty="0">
                <a:solidFill>
                  <a:schemeClr val="bg1"/>
                </a:solidFill>
                <a:latin typeface="Lub Dub Bold" panose="020B0803030403020204" pitchFamily="34" charset="0"/>
              </a:rPr>
              <a:t>Pre-procedural </a:t>
            </a:r>
            <a:r>
              <a:rPr lang="en-US" sz="1600" b="1" dirty="0">
                <a:solidFill>
                  <a:schemeClr val="bg1"/>
                </a:solidFill>
                <a:latin typeface="Lub Dub Bold" panose="020B0803030403020204" pitchFamily="34" charset="0"/>
              </a:rPr>
              <a:t>T</a:t>
            </a:r>
            <a:r>
              <a:rPr sz="1600" b="1" dirty="0">
                <a:solidFill>
                  <a:schemeClr val="bg1"/>
                </a:solidFill>
                <a:latin typeface="Lub Dub Bold" panose="020B0803030403020204" pitchFamily="34" charset="0"/>
              </a:rPr>
              <a:t>esting</a:t>
            </a:r>
            <a:r>
              <a:rPr lang="en-US" sz="1600" b="1" dirty="0">
                <a:solidFill>
                  <a:schemeClr val="bg1"/>
                </a:solidFill>
                <a:latin typeface="Lub Dub Bold" panose="020B0803030403020204" pitchFamily="34" charset="0"/>
              </a:rPr>
              <a:t> R</a:t>
            </a:r>
            <a:r>
              <a:rPr sz="1600" b="1" dirty="0">
                <a:solidFill>
                  <a:schemeClr val="bg1"/>
                </a:solidFill>
                <a:latin typeface="Lub Dub Bold" panose="020B0803030403020204" pitchFamily="34" charset="0"/>
              </a:rPr>
              <a:t>equired </a:t>
            </a:r>
            <a:r>
              <a:rPr lang="en-US" sz="1600" b="1" dirty="0">
                <a:solidFill>
                  <a:schemeClr val="bg1"/>
                </a:solidFill>
                <a:latin typeface="Lub Dub Bold" panose="020B0803030403020204" pitchFamily="34" charset="0"/>
              </a:rPr>
              <a:t>B</a:t>
            </a:r>
            <a:r>
              <a:rPr sz="1600" b="1" dirty="0">
                <a:solidFill>
                  <a:schemeClr val="bg1"/>
                </a:solidFill>
                <a:latin typeface="Lub Dub Bold" panose="020B0803030403020204" pitchFamily="34" charset="0"/>
              </a:rPr>
              <a:t>efore </a:t>
            </a:r>
            <a:r>
              <a:rPr lang="en-US" sz="1600" b="1" dirty="0">
                <a:solidFill>
                  <a:schemeClr val="bg1"/>
                </a:solidFill>
                <a:latin typeface="Lub Dub Bold" panose="020B0803030403020204" pitchFamily="34" charset="0"/>
              </a:rPr>
              <a:t>V</a:t>
            </a:r>
            <a:r>
              <a:rPr sz="1600" b="1" dirty="0">
                <a:solidFill>
                  <a:schemeClr val="bg1"/>
                </a:solidFill>
                <a:latin typeface="Lub Dub Bold" panose="020B0803030403020204" pitchFamily="34" charset="0"/>
              </a:rPr>
              <a:t>alve </a:t>
            </a:r>
            <a:r>
              <a:rPr lang="en-US" sz="1600" b="1" dirty="0">
                <a:solidFill>
                  <a:schemeClr val="bg1"/>
                </a:solidFill>
                <a:latin typeface="Lub Dub Bold" panose="020B0803030403020204" pitchFamily="34" charset="0"/>
              </a:rPr>
              <a:t>I</a:t>
            </a:r>
            <a:r>
              <a:rPr sz="1600" b="1" dirty="0">
                <a:solidFill>
                  <a:schemeClr val="bg1"/>
                </a:solidFill>
                <a:latin typeface="Lub Dub Bold" panose="020B0803030403020204" pitchFamily="34" charset="0"/>
              </a:rPr>
              <a:t>ntervention</a:t>
            </a:r>
          </a:p>
        </p:txBody>
      </p:sp>
      <p:sp>
        <p:nvSpPr>
          <p:cNvPr id="33" name="Rectangle 32" descr="Encompasses four main areas of evaluation.&#10;1. Dental examination rules out potential infection sources&#10;2. Computed tomography; coronary angiogram or invasive coronary angiogram gives an assessment of coronary anatomy&#10;3. Computed tomography; peripheral assesses femoral access for transcatheter aortic valve implantation&#10;4. Computed tomography; cardiac assesses suitability for transcatheter aortic valve implantation and other transcatheter procedures&#10;">
            <a:extLst>
              <a:ext uri="{FF2B5EF4-FFF2-40B4-BE49-F238E27FC236}">
                <a16:creationId xmlns:a16="http://schemas.microsoft.com/office/drawing/2014/main" id="{5703A24B-3A98-4F74-B42C-11459A4F90D8}"/>
              </a:ext>
              <a:ext uri="{C183D7F6-B498-43B3-948B-1728B52AA6E4}">
                <adec:decorative xmlns:adec="http://schemas.microsoft.com/office/drawing/2017/decorative" val="0"/>
              </a:ext>
            </a:extLst>
          </p:cNvPr>
          <p:cNvSpPr/>
          <p:nvPr/>
        </p:nvSpPr>
        <p:spPr>
          <a:xfrm>
            <a:off x="838199" y="4751216"/>
            <a:ext cx="10237719" cy="1004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AA18C8EA-D968-4FFF-8BAD-8C9950F2A682}"/>
              </a:ext>
            </a:extLst>
          </p:cNvPr>
          <p:cNvSpPr>
            <a:spLocks noGrp="1"/>
          </p:cNvSpPr>
          <p:nvPr>
            <p:ph type="body" sz="quarter" idx="13"/>
          </p:nvPr>
        </p:nvSpPr>
        <p:spPr>
          <a:xfrm>
            <a:off x="838200" y="5824765"/>
            <a:ext cx="10515600" cy="271939"/>
          </a:xfrm>
        </p:spPr>
        <p:txBody>
          <a:bodyPr>
            <a:noAutofit/>
          </a:bodyPr>
          <a:lstStyle/>
          <a:p>
            <a:pPr algn="ctr"/>
            <a:r>
              <a:rPr lang="en-US" sz="900" b="1" dirty="0"/>
              <a:t>Abbreviations: </a:t>
            </a:r>
            <a:r>
              <a:rPr lang="en-US" sz="900" dirty="0"/>
              <a:t>CW indicates continuous wave; LV, left ventricle; PASP, pulmonary artery systolic pressure; PW, pulsed wave; RV, right ventricle; TTE, transthoracic echocardiography; and VHD, valvular heart disease.</a:t>
            </a:r>
          </a:p>
        </p:txBody>
      </p:sp>
      <p:sp>
        <p:nvSpPr>
          <p:cNvPr id="31" name="Rectangle Container">
            <a:extLst>
              <a:ext uri="{FF2B5EF4-FFF2-40B4-BE49-F238E27FC236}">
                <a16:creationId xmlns:a16="http://schemas.microsoft.com/office/drawing/2014/main" id="{BD0622EA-2966-4C2A-B0A6-80F9ADAA480E}"/>
              </a:ext>
              <a:ext uri="{C183D7F6-B498-43B3-948B-1728B52AA6E4}">
                <adec:decorative xmlns:adec="http://schemas.microsoft.com/office/drawing/2017/decorative" val="1"/>
              </a:ext>
            </a:extLst>
          </p:cNvPr>
          <p:cNvSpPr/>
          <p:nvPr/>
        </p:nvSpPr>
        <p:spPr>
          <a:xfrm>
            <a:off x="458038" y="1655378"/>
            <a:ext cx="1412985"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Chest X-Ray</a:t>
            </a:r>
          </a:p>
        </p:txBody>
      </p:sp>
      <p:sp>
        <p:nvSpPr>
          <p:cNvPr id="38" name="Rectangle Container copy 2">
            <a:extLst>
              <a:ext uri="{FF2B5EF4-FFF2-40B4-BE49-F238E27FC236}">
                <a16:creationId xmlns:a16="http://schemas.microsoft.com/office/drawing/2014/main" id="{A1C9EC0C-1136-492C-901B-6FFB3761D2E3}"/>
              </a:ext>
              <a:ext uri="{C183D7F6-B498-43B3-948B-1728B52AA6E4}">
                <adec:decorative xmlns:adec="http://schemas.microsoft.com/office/drawing/2017/decorative" val="1"/>
              </a:ext>
            </a:extLst>
          </p:cNvPr>
          <p:cNvSpPr/>
          <p:nvPr/>
        </p:nvSpPr>
        <p:spPr>
          <a:xfrm>
            <a:off x="458037" y="2081772"/>
            <a:ext cx="1412985" cy="1788265"/>
          </a:xfrm>
          <a:prstGeom prst="rect">
            <a:avLst/>
          </a:prstGeom>
          <a:solidFill>
            <a:schemeClr val="bg1"/>
          </a:solidFill>
          <a:ln w="25400">
            <a:solidFill>
              <a:schemeClr val="tx1">
                <a:lumMod val="65000"/>
                <a:lumOff val="35000"/>
              </a:schemeClr>
            </a:solidFill>
          </a:ln>
        </p:spPr>
        <p:txBody>
          <a:bodyPr spcFirstLastPara="0" lIns="0" tIns="0" rIns="0" bIns="0" anchor="ctr"/>
          <a:lstStyle/>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Important for symptomatic patient</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Establishes heart size </a:t>
            </a:r>
          </a:p>
          <a:p>
            <a:pPr marL="176213" indent="-117475" hangingPunct="0">
              <a:lnSpc>
                <a:spcPct val="100000"/>
              </a:lnSpc>
              <a:spcAft>
                <a:spcPts val="600"/>
              </a:spcAft>
              <a:buFont typeface="Arial" panose="020B0604020202020204" pitchFamily="34" charset="0"/>
              <a:buChar char="•"/>
            </a:pPr>
            <a:r>
              <a:rPr lang="en-US" sz="1100" dirty="0">
                <a:solidFill>
                  <a:srgbClr val="292929"/>
                </a:solidFill>
                <a:latin typeface="Lub Dub Condensed" panose="020B0506030403020204" pitchFamily="34" charset="0"/>
                <a:cs typeface="Lato"/>
              </a:rPr>
              <a:t>Presence or absence of pulmonary vascular congestion, intrinsic lung disease, calcification of aorta &amp; pericardium</a:t>
            </a:r>
          </a:p>
        </p:txBody>
      </p:sp>
      <p:sp>
        <p:nvSpPr>
          <p:cNvPr id="30" name="Rectangle Container">
            <a:extLst>
              <a:ext uri="{FF2B5EF4-FFF2-40B4-BE49-F238E27FC236}">
                <a16:creationId xmlns:a16="http://schemas.microsoft.com/office/drawing/2014/main" id="{B3C4C4ED-8A93-4542-85C3-FB1B4544C2C2}"/>
              </a:ext>
              <a:ext uri="{C183D7F6-B498-43B3-948B-1728B52AA6E4}">
                <adec:decorative xmlns:adec="http://schemas.microsoft.com/office/drawing/2017/decorative" val="1"/>
              </a:ext>
            </a:extLst>
          </p:cNvPr>
          <p:cNvSpPr/>
          <p:nvPr/>
        </p:nvSpPr>
        <p:spPr>
          <a:xfrm>
            <a:off x="2157200" y="1655378"/>
            <a:ext cx="1412985"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TEE</a:t>
            </a:r>
          </a:p>
        </p:txBody>
      </p:sp>
      <p:sp>
        <p:nvSpPr>
          <p:cNvPr id="43" name="Rectangle Container copy 2">
            <a:extLst>
              <a:ext uri="{FF2B5EF4-FFF2-40B4-BE49-F238E27FC236}">
                <a16:creationId xmlns:a16="http://schemas.microsoft.com/office/drawing/2014/main" id="{C02B0161-59A1-49BD-B613-E9D9A758097F}"/>
              </a:ext>
              <a:ext uri="{C183D7F6-B498-43B3-948B-1728B52AA6E4}">
                <adec:decorative xmlns:adec="http://schemas.microsoft.com/office/drawing/2017/decorative" val="1"/>
              </a:ext>
            </a:extLst>
          </p:cNvPr>
          <p:cNvSpPr/>
          <p:nvPr/>
        </p:nvSpPr>
        <p:spPr>
          <a:xfrm>
            <a:off x="2157199" y="2081772"/>
            <a:ext cx="1412985" cy="1788265"/>
          </a:xfrm>
          <a:prstGeom prst="rect">
            <a:avLst/>
          </a:prstGeom>
          <a:solidFill>
            <a:schemeClr val="bg1"/>
          </a:solidFill>
          <a:ln w="25400">
            <a:solidFill>
              <a:schemeClr val="tx1">
                <a:lumMod val="65000"/>
                <a:lumOff val="35000"/>
              </a:schemeClr>
            </a:solidFill>
          </a:ln>
        </p:spPr>
        <p:txBody>
          <a:bodyPr spcFirstLastPara="0" lIns="0" tIns="0" rIns="0" bIns="0" anchor="ctr"/>
          <a:lstStyle/>
          <a:p>
            <a:pPr marL="58738" hangingPunct="0">
              <a:spcAft>
                <a:spcPts val="600"/>
              </a:spcAft>
            </a:pPr>
            <a:r>
              <a:rPr lang="en-US" sz="1100" dirty="0">
                <a:solidFill>
                  <a:srgbClr val="292929"/>
                </a:solidFill>
                <a:latin typeface="Lub Dub Condensed" panose="020B0506030403020204" pitchFamily="34" charset="0"/>
              </a:rPr>
              <a:t>Provides high-quality assessment of mitral and prosthetic valve, including definition </a:t>
            </a:r>
            <a:br>
              <a:rPr lang="en-US" sz="1100" dirty="0">
                <a:solidFill>
                  <a:srgbClr val="292929"/>
                </a:solidFill>
                <a:latin typeface="Lub Dub Condensed" panose="020B0506030403020204" pitchFamily="34" charset="0"/>
              </a:rPr>
            </a:br>
            <a:r>
              <a:rPr lang="en-US" sz="1100" dirty="0">
                <a:solidFill>
                  <a:srgbClr val="292929"/>
                </a:solidFill>
                <a:latin typeface="Lub Dub Condensed" panose="020B0506030403020204" pitchFamily="34" charset="0"/>
              </a:rPr>
              <a:t>of intracardiac masses </a:t>
            </a:r>
            <a:br>
              <a:rPr lang="en-US" sz="1100" dirty="0">
                <a:solidFill>
                  <a:srgbClr val="292929"/>
                </a:solidFill>
                <a:latin typeface="Lub Dub Condensed" panose="020B0506030403020204" pitchFamily="34" charset="0"/>
              </a:rPr>
            </a:br>
            <a:r>
              <a:rPr lang="en-US" sz="1100" dirty="0">
                <a:solidFill>
                  <a:srgbClr val="292929"/>
                </a:solidFill>
                <a:latin typeface="Lub Dub Condensed" panose="020B0506030403020204" pitchFamily="34" charset="0"/>
              </a:rPr>
              <a:t>&amp; possible associated abnormalities</a:t>
            </a:r>
          </a:p>
        </p:txBody>
      </p:sp>
      <p:sp>
        <p:nvSpPr>
          <p:cNvPr id="34" name="Rectangle Container">
            <a:extLst>
              <a:ext uri="{FF2B5EF4-FFF2-40B4-BE49-F238E27FC236}">
                <a16:creationId xmlns:a16="http://schemas.microsoft.com/office/drawing/2014/main" id="{D1CE764A-D731-4752-9181-E3CC2754515A}"/>
              </a:ext>
              <a:ext uri="{C183D7F6-B498-43B3-948B-1728B52AA6E4}">
                <adec:decorative xmlns:adec="http://schemas.microsoft.com/office/drawing/2017/decorative" val="1"/>
              </a:ext>
            </a:extLst>
          </p:cNvPr>
          <p:cNvSpPr/>
          <p:nvPr/>
        </p:nvSpPr>
        <p:spPr>
          <a:xfrm>
            <a:off x="3856362" y="1655378"/>
            <a:ext cx="1412985"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CMR</a:t>
            </a:r>
          </a:p>
        </p:txBody>
      </p:sp>
      <p:sp>
        <p:nvSpPr>
          <p:cNvPr id="35" name="Rectangle Container copy 2">
            <a:extLst>
              <a:ext uri="{FF2B5EF4-FFF2-40B4-BE49-F238E27FC236}">
                <a16:creationId xmlns:a16="http://schemas.microsoft.com/office/drawing/2014/main" id="{1928C162-8065-4510-BFF6-CA09ACE79745}"/>
              </a:ext>
              <a:ext uri="{C183D7F6-B498-43B3-948B-1728B52AA6E4}">
                <adec:decorative xmlns:adec="http://schemas.microsoft.com/office/drawing/2017/decorative" val="1"/>
              </a:ext>
            </a:extLst>
          </p:cNvPr>
          <p:cNvSpPr/>
          <p:nvPr/>
        </p:nvSpPr>
        <p:spPr>
          <a:xfrm>
            <a:off x="3856361" y="2081772"/>
            <a:ext cx="1412985" cy="1788266"/>
          </a:xfrm>
          <a:prstGeom prst="rect">
            <a:avLst/>
          </a:prstGeom>
          <a:solidFill>
            <a:schemeClr val="bg1"/>
          </a:solidFill>
          <a:ln w="25400">
            <a:solidFill>
              <a:schemeClr val="tx1">
                <a:lumMod val="65000"/>
                <a:lumOff val="35000"/>
              </a:schemeClr>
            </a:solidFill>
          </a:ln>
        </p:spPr>
        <p:txBody>
          <a:bodyPr spcFirstLastPara="0" lIns="0" tIns="0" rIns="0" bIns="0" anchor="ctr"/>
          <a:lstStyle/>
          <a:p>
            <a:pPr marL="176213" indent="-117475" hangingPunct="0">
              <a:spcAft>
                <a:spcPts val="600"/>
              </a:spcAft>
              <a:buClr>
                <a:srgbClr val="292929"/>
              </a:buClr>
              <a:buFont typeface="Arial" panose="020B0604020202020204" pitchFamily="34" charset="0"/>
              <a:buChar char="•"/>
            </a:pPr>
            <a:r>
              <a:rPr lang="en-US" sz="1100" dirty="0">
                <a:solidFill>
                  <a:srgbClr val="292929"/>
                </a:solidFill>
                <a:latin typeface="Lub Dub Condensed" panose="020B0506030403020204" pitchFamily="34" charset="0"/>
              </a:rPr>
              <a:t>Provides assessment of LV volumes and function, valve severity, and aortic dilation</a:t>
            </a:r>
          </a:p>
          <a:p>
            <a:pPr marL="176213" indent="-117475" hangingPunct="0">
              <a:spcAft>
                <a:spcPts val="600"/>
              </a:spcAft>
              <a:buClr>
                <a:srgbClr val="292929"/>
              </a:buClr>
              <a:buFont typeface="Arial" panose="020B0604020202020204" pitchFamily="34" charset="0"/>
              <a:buChar char="•"/>
            </a:pPr>
            <a:r>
              <a:rPr lang="en-US" sz="1100" dirty="0">
                <a:solidFill>
                  <a:srgbClr val="292929"/>
                </a:solidFill>
                <a:latin typeface="Lub Dub Condensed" panose="020B0506030403020204" pitchFamily="34" charset="0"/>
              </a:rPr>
              <a:t>Quantitation of </a:t>
            </a:r>
            <a:br>
              <a:rPr lang="en-US" sz="1100" dirty="0">
                <a:solidFill>
                  <a:srgbClr val="292929"/>
                </a:solidFill>
                <a:latin typeface="Lub Dub Condensed" panose="020B0506030403020204" pitchFamily="34" charset="0"/>
              </a:rPr>
            </a:br>
            <a:r>
              <a:rPr lang="en-US" sz="1100" dirty="0">
                <a:solidFill>
                  <a:srgbClr val="292929"/>
                </a:solidFill>
                <a:latin typeface="Lub Dub Condensed" panose="020B0506030403020204" pitchFamily="34" charset="0"/>
              </a:rPr>
              <a:t>aortic regurgitant severity in selected cases. </a:t>
            </a:r>
          </a:p>
        </p:txBody>
      </p:sp>
      <p:sp>
        <p:nvSpPr>
          <p:cNvPr id="39" name="Rectangle Container">
            <a:extLst>
              <a:ext uri="{FF2B5EF4-FFF2-40B4-BE49-F238E27FC236}">
                <a16:creationId xmlns:a16="http://schemas.microsoft.com/office/drawing/2014/main" id="{F95F3F85-4470-4B25-90B8-7C0CE683892B}"/>
              </a:ext>
              <a:ext uri="{C183D7F6-B498-43B3-948B-1728B52AA6E4}">
                <adec:decorative xmlns:adec="http://schemas.microsoft.com/office/drawing/2017/decorative" val="1"/>
              </a:ext>
            </a:extLst>
          </p:cNvPr>
          <p:cNvSpPr/>
          <p:nvPr/>
        </p:nvSpPr>
        <p:spPr>
          <a:xfrm>
            <a:off x="6768949" y="1655378"/>
            <a:ext cx="1412985"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PET-CT</a:t>
            </a:r>
          </a:p>
        </p:txBody>
      </p:sp>
      <p:sp>
        <p:nvSpPr>
          <p:cNvPr id="40" name="Rectangle Container copy 2">
            <a:extLst>
              <a:ext uri="{FF2B5EF4-FFF2-40B4-BE49-F238E27FC236}">
                <a16:creationId xmlns:a16="http://schemas.microsoft.com/office/drawing/2014/main" id="{C451A645-A51A-497F-948F-5DFB437C1295}"/>
              </a:ext>
              <a:ext uri="{C183D7F6-B498-43B3-948B-1728B52AA6E4}">
                <adec:decorative xmlns:adec="http://schemas.microsoft.com/office/drawing/2017/decorative" val="1"/>
              </a:ext>
            </a:extLst>
          </p:cNvPr>
          <p:cNvSpPr/>
          <p:nvPr/>
        </p:nvSpPr>
        <p:spPr>
          <a:xfrm>
            <a:off x="6768948" y="2081772"/>
            <a:ext cx="1412985" cy="1788266"/>
          </a:xfrm>
          <a:prstGeom prst="rect">
            <a:avLst/>
          </a:prstGeom>
          <a:solidFill>
            <a:schemeClr val="bg1"/>
          </a:solidFill>
          <a:ln w="25400">
            <a:solidFill>
              <a:schemeClr val="tx1">
                <a:lumMod val="65000"/>
                <a:lumOff val="35000"/>
              </a:schemeClr>
            </a:solidFill>
          </a:ln>
        </p:spPr>
        <p:txBody>
          <a:bodyPr spcFirstLastPara="0" lIns="0" tIns="0" rIns="0" bIns="0" anchor="ctr"/>
          <a:lstStyle/>
          <a:p>
            <a:pPr marL="114300" algn="l" hangingPunct="0">
              <a:lnSpc>
                <a:spcPct val="100000"/>
              </a:lnSpc>
            </a:pPr>
            <a:r>
              <a:rPr lang="en-US" sz="1100" dirty="0">
                <a:solidFill>
                  <a:srgbClr val="292929"/>
                </a:solidFill>
                <a:latin typeface="Lub Dub Condensed" panose="020B0506030403020204" pitchFamily="34" charset="0"/>
              </a:rPr>
              <a:t>Aids in determination of active infection or inflammation</a:t>
            </a:r>
          </a:p>
        </p:txBody>
      </p:sp>
      <p:sp>
        <p:nvSpPr>
          <p:cNvPr id="42" name="Rectangle Container">
            <a:extLst>
              <a:ext uri="{FF2B5EF4-FFF2-40B4-BE49-F238E27FC236}">
                <a16:creationId xmlns:a16="http://schemas.microsoft.com/office/drawing/2014/main" id="{EB32D67D-AA69-44AC-AED6-4AA72698E6A1}"/>
              </a:ext>
              <a:ext uri="{C183D7F6-B498-43B3-948B-1728B52AA6E4}">
                <adec:decorative xmlns:adec="http://schemas.microsoft.com/office/drawing/2017/decorative" val="1"/>
              </a:ext>
            </a:extLst>
          </p:cNvPr>
          <p:cNvSpPr/>
          <p:nvPr/>
        </p:nvSpPr>
        <p:spPr>
          <a:xfrm>
            <a:off x="8468111" y="1655378"/>
            <a:ext cx="1412985"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Cardiac</a:t>
            </a:r>
          </a:p>
          <a:p>
            <a:pPr algn="ctr" hangingPunct="0">
              <a:lnSpc>
                <a:spcPct val="90000"/>
              </a:lnSpc>
            </a:pPr>
            <a:r>
              <a:rPr lang="en-US" sz="1350" dirty="0">
                <a:solidFill>
                  <a:schemeClr val="bg1"/>
                </a:solidFill>
                <a:latin typeface="Lub Dub Bold" panose="020B0803030403020204" pitchFamily="34" charset="0"/>
                <a:cs typeface="Lato"/>
              </a:rPr>
              <a:t>Catheterization</a:t>
            </a:r>
          </a:p>
        </p:txBody>
      </p:sp>
      <p:sp>
        <p:nvSpPr>
          <p:cNvPr id="48" name="Rectangle Container copy 2">
            <a:extLst>
              <a:ext uri="{FF2B5EF4-FFF2-40B4-BE49-F238E27FC236}">
                <a16:creationId xmlns:a16="http://schemas.microsoft.com/office/drawing/2014/main" id="{E8E0EB39-E1F4-4D07-9B46-6626F1710124}"/>
              </a:ext>
              <a:ext uri="{C183D7F6-B498-43B3-948B-1728B52AA6E4}">
                <adec:decorative xmlns:adec="http://schemas.microsoft.com/office/drawing/2017/decorative" val="1"/>
              </a:ext>
            </a:extLst>
          </p:cNvPr>
          <p:cNvSpPr/>
          <p:nvPr/>
        </p:nvSpPr>
        <p:spPr>
          <a:xfrm>
            <a:off x="8468110" y="2081772"/>
            <a:ext cx="1412985" cy="1788266"/>
          </a:xfrm>
          <a:prstGeom prst="rect">
            <a:avLst/>
          </a:prstGeom>
          <a:solidFill>
            <a:schemeClr val="bg1"/>
          </a:solidFill>
          <a:ln w="25400">
            <a:solidFill>
              <a:schemeClr val="tx1">
                <a:lumMod val="65000"/>
                <a:lumOff val="35000"/>
              </a:schemeClr>
            </a:solidFill>
          </a:ln>
        </p:spPr>
        <p:txBody>
          <a:bodyPr spcFirstLastPara="0" lIns="0" tIns="0" rIns="0" bIns="0" anchor="ctr"/>
          <a:lstStyle/>
          <a:p>
            <a:pPr marL="58738" hangingPunct="0">
              <a:spcAft>
                <a:spcPts val="600"/>
              </a:spcAft>
              <a:buClr>
                <a:srgbClr val="292929"/>
              </a:buClr>
            </a:pPr>
            <a:r>
              <a:rPr lang="en-US" sz="1100" dirty="0">
                <a:solidFill>
                  <a:srgbClr val="292929"/>
                </a:solidFill>
                <a:latin typeface="Lub Dub Condensed" panose="020B0506030403020204" pitchFamily="34" charset="0"/>
              </a:rPr>
              <a:t>Provides measurement of intracardiac and pulmonary pressures, valve severity, and hemodynamic response to exercise &amp; drugs</a:t>
            </a:r>
          </a:p>
        </p:txBody>
      </p:sp>
      <p:sp>
        <p:nvSpPr>
          <p:cNvPr id="54" name="Rectangle Container">
            <a:extLst>
              <a:ext uri="{FF2B5EF4-FFF2-40B4-BE49-F238E27FC236}">
                <a16:creationId xmlns:a16="http://schemas.microsoft.com/office/drawing/2014/main" id="{9471211F-A07A-4573-BA55-2DB26570A58B}"/>
              </a:ext>
              <a:ext uri="{C183D7F6-B498-43B3-948B-1728B52AA6E4}">
                <adec:decorative xmlns:adec="http://schemas.microsoft.com/office/drawing/2017/decorative" val="1"/>
              </a:ext>
            </a:extLst>
          </p:cNvPr>
          <p:cNvSpPr/>
          <p:nvPr/>
        </p:nvSpPr>
        <p:spPr>
          <a:xfrm>
            <a:off x="10167273" y="1655378"/>
            <a:ext cx="1412985"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Exercise</a:t>
            </a:r>
          </a:p>
          <a:p>
            <a:pPr algn="ctr" hangingPunct="0">
              <a:lnSpc>
                <a:spcPct val="90000"/>
              </a:lnSpc>
            </a:pPr>
            <a:r>
              <a:rPr lang="en-US" sz="1350" dirty="0">
                <a:solidFill>
                  <a:schemeClr val="bg1"/>
                </a:solidFill>
                <a:latin typeface="Lub Dub Bold" panose="020B0803030403020204" pitchFamily="34" charset="0"/>
                <a:cs typeface="Lato"/>
              </a:rPr>
              <a:t>Testing</a:t>
            </a:r>
          </a:p>
        </p:txBody>
      </p:sp>
      <p:sp>
        <p:nvSpPr>
          <p:cNvPr id="56" name="Rectangle Container copy 2">
            <a:extLst>
              <a:ext uri="{FF2B5EF4-FFF2-40B4-BE49-F238E27FC236}">
                <a16:creationId xmlns:a16="http://schemas.microsoft.com/office/drawing/2014/main" id="{304E9676-8188-4B28-B893-58F222B26D6D}"/>
              </a:ext>
              <a:ext uri="{C183D7F6-B498-43B3-948B-1728B52AA6E4}">
                <adec:decorative xmlns:adec="http://schemas.microsoft.com/office/drawing/2017/decorative" val="1"/>
              </a:ext>
            </a:extLst>
          </p:cNvPr>
          <p:cNvSpPr/>
          <p:nvPr/>
        </p:nvSpPr>
        <p:spPr>
          <a:xfrm>
            <a:off x="10167272" y="2081772"/>
            <a:ext cx="1412985" cy="1788266"/>
          </a:xfrm>
          <a:prstGeom prst="rect">
            <a:avLst/>
          </a:prstGeom>
          <a:solidFill>
            <a:schemeClr val="bg1"/>
          </a:solidFill>
          <a:ln w="25400">
            <a:solidFill>
              <a:schemeClr val="tx1">
                <a:lumMod val="65000"/>
                <a:lumOff val="35000"/>
              </a:schemeClr>
            </a:solidFill>
          </a:ln>
        </p:spPr>
        <p:txBody>
          <a:bodyPr spcFirstLastPara="0" lIns="0" tIns="0" rIns="0" bIns="0" anchor="ctr"/>
          <a:lstStyle/>
          <a:p>
            <a:pPr marL="176213" indent="-117475" hangingPunct="0">
              <a:spcAft>
                <a:spcPts val="600"/>
              </a:spcAft>
              <a:buClr>
                <a:srgbClr val="292929"/>
              </a:buClr>
              <a:buFont typeface="Arial" panose="020B0604020202020204" pitchFamily="34" charset="0"/>
              <a:buChar char="•"/>
            </a:pPr>
            <a:r>
              <a:rPr lang="en-US" sz="1100" dirty="0">
                <a:solidFill>
                  <a:srgbClr val="292929"/>
                </a:solidFill>
                <a:latin typeface="Lub Dub Condensed" panose="020B0506030403020204" pitchFamily="34" charset="0"/>
              </a:rPr>
              <a:t>Gives an objective measure of exercise capacity</a:t>
            </a:r>
          </a:p>
          <a:p>
            <a:pPr marL="176213" indent="-117475" hangingPunct="0">
              <a:spcAft>
                <a:spcPts val="600"/>
              </a:spcAft>
              <a:buClr>
                <a:srgbClr val="292929"/>
              </a:buClr>
              <a:buFont typeface="Arial" panose="020B0604020202020204" pitchFamily="34" charset="0"/>
              <a:buChar char="•"/>
            </a:pPr>
            <a:r>
              <a:rPr lang="en-US" sz="1100" dirty="0">
                <a:solidFill>
                  <a:srgbClr val="292929"/>
                </a:solidFill>
                <a:latin typeface="Lub Dub Condensed" panose="020B0506030403020204" pitchFamily="34" charset="0"/>
              </a:rPr>
              <a:t>Identifies patients at high risk </a:t>
            </a:r>
          </a:p>
        </p:txBody>
      </p:sp>
      <p:cxnSp>
        <p:nvCxnSpPr>
          <p:cNvPr id="7" name="Straight Arrow Connector 6">
            <a:extLst>
              <a:ext uri="{FF2B5EF4-FFF2-40B4-BE49-F238E27FC236}">
                <a16:creationId xmlns:a16="http://schemas.microsoft.com/office/drawing/2014/main" id="{9E30E268-A806-490B-A5D3-FAD5A660FE36}"/>
              </a:ext>
              <a:ext uri="{C183D7F6-B498-43B3-948B-1728B52AA6E4}">
                <adec:decorative xmlns:adec="http://schemas.microsoft.com/office/drawing/2017/decorative" val="1"/>
              </a:ext>
            </a:extLst>
          </p:cNvPr>
          <p:cNvCxnSpPr>
            <a:cxnSpLocks/>
            <a:endCxn id="30" idx="0"/>
          </p:cNvCxnSpPr>
          <p:nvPr/>
        </p:nvCxnSpPr>
        <p:spPr>
          <a:xfrm>
            <a:off x="2863272" y="1280587"/>
            <a:ext cx="420" cy="3747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33F7398-94EB-4B7B-B53B-B8C767EEA2E3}"/>
              </a:ext>
              <a:ext uri="{C183D7F6-B498-43B3-948B-1728B52AA6E4}">
                <adec:decorative xmlns:adec="http://schemas.microsoft.com/office/drawing/2017/decorative" val="1"/>
              </a:ext>
            </a:extLst>
          </p:cNvPr>
          <p:cNvCxnSpPr>
            <a:cxnSpLocks/>
          </p:cNvCxnSpPr>
          <p:nvPr/>
        </p:nvCxnSpPr>
        <p:spPr>
          <a:xfrm>
            <a:off x="4560708" y="1280588"/>
            <a:ext cx="420" cy="3747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86B85C1F-541C-4C6D-A9D1-2A8A52B54077}"/>
              </a:ext>
              <a:ext uri="{C183D7F6-B498-43B3-948B-1728B52AA6E4}">
                <adec:decorative xmlns:adec="http://schemas.microsoft.com/office/drawing/2017/decorative" val="1"/>
              </a:ext>
            </a:extLst>
          </p:cNvPr>
          <p:cNvCxnSpPr>
            <a:cxnSpLocks/>
          </p:cNvCxnSpPr>
          <p:nvPr/>
        </p:nvCxnSpPr>
        <p:spPr>
          <a:xfrm>
            <a:off x="7467912" y="1280587"/>
            <a:ext cx="420" cy="3747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3675E6A1-2168-492A-BB82-41E745D92635}"/>
              </a:ext>
              <a:ext uri="{C183D7F6-B498-43B3-948B-1728B52AA6E4}">
                <adec:decorative xmlns:adec="http://schemas.microsoft.com/office/drawing/2017/decorative" val="1"/>
              </a:ext>
            </a:extLst>
          </p:cNvPr>
          <p:cNvCxnSpPr>
            <a:cxnSpLocks/>
          </p:cNvCxnSpPr>
          <p:nvPr/>
        </p:nvCxnSpPr>
        <p:spPr>
          <a:xfrm>
            <a:off x="9183820" y="1280588"/>
            <a:ext cx="420" cy="3747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Rectangle Container">
            <a:extLst>
              <a:ext uri="{FF2B5EF4-FFF2-40B4-BE49-F238E27FC236}">
                <a16:creationId xmlns:a16="http://schemas.microsoft.com/office/drawing/2014/main" id="{AF8EE26B-D8C5-4D64-8433-FBF48559ED03}"/>
              </a:ext>
              <a:ext uri="{C183D7F6-B498-43B3-948B-1728B52AA6E4}">
                <adec:decorative xmlns:adec="http://schemas.microsoft.com/office/drawing/2017/decorative" val="1"/>
              </a:ext>
            </a:extLst>
          </p:cNvPr>
          <p:cNvSpPr/>
          <p:nvPr/>
        </p:nvSpPr>
        <p:spPr>
          <a:xfrm>
            <a:off x="1116082" y="4751217"/>
            <a:ext cx="2244436"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400" kern="1200" dirty="0">
                <a:solidFill>
                  <a:schemeClr val="bg1"/>
                </a:solidFill>
                <a:latin typeface="Lub Dub Bold" panose="020B0803030403020204" pitchFamily="34" charset="0"/>
                <a:ea typeface="+mn-ea"/>
                <a:cs typeface="Arial"/>
              </a:rPr>
              <a:t>Dental examination</a:t>
            </a:r>
          </a:p>
        </p:txBody>
      </p:sp>
      <p:sp>
        <p:nvSpPr>
          <p:cNvPr id="74" name="Rectangle Container copy 2">
            <a:extLst>
              <a:ext uri="{FF2B5EF4-FFF2-40B4-BE49-F238E27FC236}">
                <a16:creationId xmlns:a16="http://schemas.microsoft.com/office/drawing/2014/main" id="{28AD0459-BF2D-4659-84D6-2EFC6ABEEDCC}"/>
              </a:ext>
              <a:ext uri="{C183D7F6-B498-43B3-948B-1728B52AA6E4}">
                <adec:decorative xmlns:adec="http://schemas.microsoft.com/office/drawing/2017/decorative" val="1"/>
              </a:ext>
            </a:extLst>
          </p:cNvPr>
          <p:cNvSpPr/>
          <p:nvPr/>
        </p:nvSpPr>
        <p:spPr>
          <a:xfrm>
            <a:off x="1116082" y="5177613"/>
            <a:ext cx="2244436" cy="467065"/>
          </a:xfrm>
          <a:prstGeom prst="rect">
            <a:avLst/>
          </a:prstGeom>
          <a:solidFill>
            <a:schemeClr val="bg1"/>
          </a:solidFill>
          <a:ln w="25400">
            <a:solidFill>
              <a:schemeClr val="tx1">
                <a:lumMod val="65000"/>
                <a:lumOff val="35000"/>
              </a:schemeClr>
            </a:solidFill>
          </a:ln>
        </p:spPr>
        <p:txBody>
          <a:bodyPr spcFirstLastPara="0" lIns="0" tIns="0" rIns="0" bIns="0" anchor="ctr"/>
          <a:lstStyle/>
          <a:p>
            <a:pPr algn="ctr" hangingPunct="0">
              <a:lnSpc>
                <a:spcPct val="100000"/>
              </a:lnSpc>
            </a:pPr>
            <a:r>
              <a:rPr lang="en-US" sz="1100" kern="1200" dirty="0">
                <a:solidFill>
                  <a:srgbClr val="292929"/>
                </a:solidFill>
                <a:latin typeface="Lub Dub Condensed" panose="020B0506030403020204" pitchFamily="34" charset="0"/>
                <a:ea typeface="+mn-ea"/>
                <a:cs typeface="+mn-cs"/>
              </a:rPr>
              <a:t>Rules out potential infection sources</a:t>
            </a:r>
          </a:p>
        </p:txBody>
      </p:sp>
      <p:sp>
        <p:nvSpPr>
          <p:cNvPr id="76" name="Rectangle Container">
            <a:extLst>
              <a:ext uri="{FF2B5EF4-FFF2-40B4-BE49-F238E27FC236}">
                <a16:creationId xmlns:a16="http://schemas.microsoft.com/office/drawing/2014/main" id="{68E4C54E-A172-475E-A2E7-5A329B5E058E}"/>
              </a:ext>
              <a:ext uri="{C183D7F6-B498-43B3-948B-1728B52AA6E4}">
                <adec:decorative xmlns:adec="http://schemas.microsoft.com/office/drawing/2017/decorative" val="1"/>
              </a:ext>
            </a:extLst>
          </p:cNvPr>
          <p:cNvSpPr/>
          <p:nvPr/>
        </p:nvSpPr>
        <p:spPr>
          <a:xfrm>
            <a:off x="3631958" y="4751217"/>
            <a:ext cx="2244436"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400" kern="1200" dirty="0">
                <a:solidFill>
                  <a:schemeClr val="bg1"/>
                </a:solidFill>
                <a:latin typeface="Lub Dub Bold" panose="020B0803030403020204" pitchFamily="34" charset="0"/>
                <a:ea typeface="+mn-ea"/>
                <a:cs typeface="Arial"/>
              </a:rPr>
              <a:t>CT coronary or invasive coronary angiogram</a:t>
            </a:r>
          </a:p>
        </p:txBody>
      </p:sp>
      <p:sp>
        <p:nvSpPr>
          <p:cNvPr id="77" name="Rectangle Container copy 2">
            <a:extLst>
              <a:ext uri="{FF2B5EF4-FFF2-40B4-BE49-F238E27FC236}">
                <a16:creationId xmlns:a16="http://schemas.microsoft.com/office/drawing/2014/main" id="{CF02861B-EBA8-44D9-A4E8-568FF6F18051}"/>
              </a:ext>
              <a:ext uri="{C183D7F6-B498-43B3-948B-1728B52AA6E4}">
                <adec:decorative xmlns:adec="http://schemas.microsoft.com/office/drawing/2017/decorative" val="1"/>
              </a:ext>
            </a:extLst>
          </p:cNvPr>
          <p:cNvSpPr/>
          <p:nvPr/>
        </p:nvSpPr>
        <p:spPr>
          <a:xfrm>
            <a:off x="3631958" y="5177613"/>
            <a:ext cx="2244436" cy="467065"/>
          </a:xfrm>
          <a:prstGeom prst="rect">
            <a:avLst/>
          </a:prstGeom>
          <a:solidFill>
            <a:schemeClr val="bg1"/>
          </a:solidFill>
          <a:ln w="25400">
            <a:solidFill>
              <a:schemeClr val="tx1">
                <a:lumMod val="65000"/>
                <a:lumOff val="35000"/>
              </a:schemeClr>
            </a:solidFill>
          </a:ln>
        </p:spPr>
        <p:txBody>
          <a:bodyPr spcFirstLastPara="0" lIns="0" tIns="0" rIns="0" bIns="0" anchor="ctr"/>
          <a:lstStyle/>
          <a:p>
            <a:pPr algn="ctr" hangingPunct="0">
              <a:lnSpc>
                <a:spcPct val="100000"/>
              </a:lnSpc>
            </a:pPr>
            <a:r>
              <a:rPr lang="en-US" sz="1100" kern="1200" dirty="0">
                <a:solidFill>
                  <a:srgbClr val="292929"/>
                </a:solidFill>
                <a:latin typeface="Lub Dub Condensed" panose="020B0506030403020204" pitchFamily="34" charset="0"/>
                <a:ea typeface="+mn-ea"/>
                <a:cs typeface="+mn-cs"/>
              </a:rPr>
              <a:t>Gives an assessment of coronary anatomy</a:t>
            </a:r>
          </a:p>
        </p:txBody>
      </p:sp>
      <p:sp>
        <p:nvSpPr>
          <p:cNvPr id="79" name="Rectangle Container">
            <a:extLst>
              <a:ext uri="{FF2B5EF4-FFF2-40B4-BE49-F238E27FC236}">
                <a16:creationId xmlns:a16="http://schemas.microsoft.com/office/drawing/2014/main" id="{DDAF1187-ED11-4A1E-8EF1-6385B9FAC4E8}"/>
              </a:ext>
              <a:ext uri="{C183D7F6-B498-43B3-948B-1728B52AA6E4}">
                <adec:decorative xmlns:adec="http://schemas.microsoft.com/office/drawing/2017/decorative" val="1"/>
              </a:ext>
            </a:extLst>
          </p:cNvPr>
          <p:cNvSpPr/>
          <p:nvPr/>
        </p:nvSpPr>
        <p:spPr>
          <a:xfrm>
            <a:off x="6147834" y="4751765"/>
            <a:ext cx="2244436"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Lub Dub Bold" panose="020B0803030403020204" pitchFamily="34" charset="0"/>
                <a:ea typeface="+mn-ea"/>
                <a:cs typeface="Arial"/>
              </a:rPr>
              <a:t>CT: Peripheral</a:t>
            </a:r>
          </a:p>
        </p:txBody>
      </p:sp>
      <p:sp>
        <p:nvSpPr>
          <p:cNvPr id="80" name="Rectangle Container copy 2">
            <a:extLst>
              <a:ext uri="{FF2B5EF4-FFF2-40B4-BE49-F238E27FC236}">
                <a16:creationId xmlns:a16="http://schemas.microsoft.com/office/drawing/2014/main" id="{FAF159C8-4F67-4F14-ADA8-6131A181306A}"/>
              </a:ext>
              <a:ext uri="{C183D7F6-B498-43B3-948B-1728B52AA6E4}">
                <adec:decorative xmlns:adec="http://schemas.microsoft.com/office/drawing/2017/decorative" val="1"/>
              </a:ext>
            </a:extLst>
          </p:cNvPr>
          <p:cNvSpPr/>
          <p:nvPr/>
        </p:nvSpPr>
        <p:spPr>
          <a:xfrm>
            <a:off x="6147834" y="5178161"/>
            <a:ext cx="2244436" cy="467065"/>
          </a:xfrm>
          <a:prstGeom prst="rect">
            <a:avLst/>
          </a:prstGeom>
          <a:solidFill>
            <a:schemeClr val="bg1"/>
          </a:solidFill>
          <a:ln w="25400">
            <a:solidFill>
              <a:schemeClr val="tx1">
                <a:lumMod val="65000"/>
                <a:lumOff val="35000"/>
              </a:schemeClr>
            </a:solidFill>
          </a:ln>
        </p:spPr>
        <p:txBody>
          <a:bodyPr spcFirstLastPara="0" lIns="0" tIns="0" rIns="0" bIns="0" anchor="ctr"/>
          <a:lstStyle/>
          <a:p>
            <a:pPr algn="ctr" hangingPunct="0">
              <a:lnSpc>
                <a:spcPct val="100000"/>
              </a:lnSpc>
            </a:pPr>
            <a:r>
              <a:rPr lang="en-US" sz="1100" kern="1200" dirty="0">
                <a:solidFill>
                  <a:srgbClr val="292929"/>
                </a:solidFill>
                <a:latin typeface="Lub Dub Condensed" panose="020B0506030403020204" pitchFamily="34" charset="0"/>
                <a:ea typeface="+mn-ea"/>
                <a:cs typeface="+mn-cs"/>
              </a:rPr>
              <a:t>Assesses femoral access for TAVI and other transcatheter procedures</a:t>
            </a:r>
          </a:p>
        </p:txBody>
      </p:sp>
      <p:sp>
        <p:nvSpPr>
          <p:cNvPr id="82" name="Rectangle Container">
            <a:extLst>
              <a:ext uri="{FF2B5EF4-FFF2-40B4-BE49-F238E27FC236}">
                <a16:creationId xmlns:a16="http://schemas.microsoft.com/office/drawing/2014/main" id="{8BEC8604-C4D7-4E54-8B6D-020F0A031E02}"/>
              </a:ext>
              <a:ext uri="{C183D7F6-B498-43B3-948B-1728B52AA6E4}">
                <adec:decorative xmlns:adec="http://schemas.microsoft.com/office/drawing/2017/decorative" val="1"/>
              </a:ext>
            </a:extLst>
          </p:cNvPr>
          <p:cNvSpPr/>
          <p:nvPr/>
        </p:nvSpPr>
        <p:spPr>
          <a:xfrm>
            <a:off x="8663709" y="4751765"/>
            <a:ext cx="2244436" cy="447279"/>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400" dirty="0">
                <a:solidFill>
                  <a:schemeClr val="bg1"/>
                </a:solidFill>
                <a:latin typeface="Lub Dub Bold" panose="020B0803030403020204" pitchFamily="34" charset="0"/>
                <a:cs typeface="Arial"/>
              </a:rPr>
              <a:t>CT: Cardiac</a:t>
            </a:r>
          </a:p>
        </p:txBody>
      </p:sp>
      <p:sp>
        <p:nvSpPr>
          <p:cNvPr id="83" name="Rectangle Container copy 2">
            <a:extLst>
              <a:ext uri="{FF2B5EF4-FFF2-40B4-BE49-F238E27FC236}">
                <a16:creationId xmlns:a16="http://schemas.microsoft.com/office/drawing/2014/main" id="{D186EEC6-D5B3-430D-9AE4-C0547A308D08}"/>
              </a:ext>
              <a:ext uri="{C183D7F6-B498-43B3-948B-1728B52AA6E4}">
                <adec:decorative xmlns:adec="http://schemas.microsoft.com/office/drawing/2017/decorative" val="1"/>
              </a:ext>
            </a:extLst>
          </p:cNvPr>
          <p:cNvSpPr/>
          <p:nvPr/>
        </p:nvSpPr>
        <p:spPr>
          <a:xfrm>
            <a:off x="8663709" y="5178161"/>
            <a:ext cx="2244436" cy="467065"/>
          </a:xfrm>
          <a:prstGeom prst="rect">
            <a:avLst/>
          </a:prstGeom>
          <a:solidFill>
            <a:schemeClr val="bg1"/>
          </a:solidFill>
          <a:ln w="25400">
            <a:solidFill>
              <a:schemeClr val="tx1">
                <a:lumMod val="65000"/>
                <a:lumOff val="35000"/>
              </a:schemeClr>
            </a:solidFill>
          </a:ln>
        </p:spPr>
        <p:txBody>
          <a:bodyPr spcFirstLastPara="0" lIns="0" tIns="0" rIns="0" bIns="0" anchor="ctr"/>
          <a:lstStyle/>
          <a:p>
            <a:pPr algn="ctr" hangingPunct="0">
              <a:lnSpc>
                <a:spcPct val="100000"/>
              </a:lnSpc>
            </a:pPr>
            <a:r>
              <a:rPr lang="en-US" sz="1100" kern="1200" dirty="0">
                <a:solidFill>
                  <a:srgbClr val="292929"/>
                </a:solidFill>
                <a:latin typeface="Lub Dub Condensed" panose="020B0506030403020204" pitchFamily="34" charset="0"/>
                <a:ea typeface="+mn-ea"/>
                <a:cs typeface="+mn-cs"/>
              </a:rPr>
              <a:t>Assesses suitability for TAVI and other transcatheter procedures</a:t>
            </a:r>
          </a:p>
        </p:txBody>
      </p:sp>
      <p:sp>
        <p:nvSpPr>
          <p:cNvPr id="3" name="Rectangle 2">
            <a:extLst>
              <a:ext uri="{FF2B5EF4-FFF2-40B4-BE49-F238E27FC236}">
                <a16:creationId xmlns:a16="http://schemas.microsoft.com/office/drawing/2014/main" id="{E4BF1573-56D2-450A-AB52-F7CA71100AD1}"/>
              </a:ext>
              <a:ext uri="{C183D7F6-B498-43B3-948B-1728B52AA6E4}">
                <adec:decorative xmlns:adec="http://schemas.microsoft.com/office/drawing/2017/decorative" val="1"/>
              </a:ext>
            </a:extLst>
          </p:cNvPr>
          <p:cNvSpPr/>
          <p:nvPr/>
        </p:nvSpPr>
        <p:spPr>
          <a:xfrm>
            <a:off x="1089891" y="1280587"/>
            <a:ext cx="9818254" cy="37479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CF4D0EEE-DC13-4278-8BA1-620E19B5010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
        <p:nvSpPr>
          <p:cNvPr id="32" name="Rectangle Container">
            <a:extLst>
              <a:ext uri="{FF2B5EF4-FFF2-40B4-BE49-F238E27FC236}">
                <a16:creationId xmlns:a16="http://schemas.microsoft.com/office/drawing/2014/main" id="{95A0E0B5-7D03-4C8A-A95E-E8515A6EE040}"/>
              </a:ext>
              <a:ext uri="{C183D7F6-B498-43B3-948B-1728B52AA6E4}">
                <adec:decorative xmlns:adec="http://schemas.microsoft.com/office/drawing/2017/decorative" val="1"/>
              </a:ext>
            </a:extLst>
          </p:cNvPr>
          <p:cNvSpPr/>
          <p:nvPr/>
        </p:nvSpPr>
        <p:spPr>
          <a:xfrm>
            <a:off x="4920298" y="1102077"/>
            <a:ext cx="2157440" cy="42387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Additional Testing</a:t>
            </a:r>
          </a:p>
        </p:txBody>
      </p:sp>
    </p:spTree>
    <p:extLst>
      <p:ext uri="{BB962C8B-B14F-4D97-AF65-F5344CB8AC3E}">
        <p14:creationId xmlns:p14="http://schemas.microsoft.com/office/powerpoint/2010/main" val="1639839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E51E-2D46-4B4F-B783-93E8509C98B7}"/>
              </a:ext>
            </a:extLst>
          </p:cNvPr>
          <p:cNvSpPr>
            <a:spLocks noGrp="1"/>
          </p:cNvSpPr>
          <p:nvPr>
            <p:ph type="title"/>
          </p:nvPr>
        </p:nvSpPr>
        <p:spPr>
          <a:xfrm>
            <a:off x="838200" y="365126"/>
            <a:ext cx="10024589" cy="441720"/>
          </a:xfrm>
        </p:spPr>
        <p:txBody>
          <a:bodyPr/>
          <a:lstStyle/>
          <a:p>
            <a:r>
              <a:rPr lang="en-US" sz="2000" dirty="0">
                <a:solidFill>
                  <a:srgbClr val="AC1B1F"/>
                </a:solidFill>
              </a:rPr>
              <a:t>Figure 18. </a:t>
            </a:r>
            <a:r>
              <a:rPr lang="en-US" sz="2000" dirty="0"/>
              <a:t>Anticoagulation for Prosthetic Mechanical Heart Valves in Pregnancy</a:t>
            </a:r>
          </a:p>
        </p:txBody>
      </p:sp>
      <p:sp>
        <p:nvSpPr>
          <p:cNvPr id="62" name="Rectangle 61" descr="Pregnant women with mechanical heart valves are at increased risk of serious maternal complications, including valve thrombosis, thromboembolism, hemorrhage, and death. The risk of poor fetal outcomes is also high, with increased rates of spontaneous abortion,&#10;fetal death, fetal hemorrhage, and teratogenicity related to vitamin K antagonists (VKAs). For women with mechanical heart valves, the maternal mortality rate remains &gt;1%. &#10;&#10;All women with mechanical heart valves require uninterrupted therapeutic anticoagulation throughout pregnancy. The choice of anticoagulation strategy is&#10;challenging because there are inherent trade-offs between maternal safety and fetal safety. Warfarin is the most effective anticoagulant at preventing thrombotic&#10;complications, but warfarin crosses the placenta and can cause miscarriage, spontaneous abortion, warfarin embryopathy, or fetal intracranial hemorrhage.  Although low molecular weight heparin (LMWH) is not teratogenic, women with mechanical heart valves on LMWH are at increased risk of thrombotic events, particularly when LMWH is improperly dosed, monitored, or administered. There is no single optimal anticoagulation strategy that suits all women.&#10;&#10;There are 3 potential strategies: 1) Continue warfarin throughout pregnancy; 2) use heparin throughout pregnancy; and 3) use sequential therapy, with heparin during the first trimester and warfarin during the second and third trimesters (see Section 13.2.2)&#10;">
            <a:extLst>
              <a:ext uri="{FF2B5EF4-FFF2-40B4-BE49-F238E27FC236}">
                <a16:creationId xmlns:a16="http://schemas.microsoft.com/office/drawing/2014/main" id="{8B48AE76-8313-44EB-B659-0E0440C3F345}"/>
              </a:ext>
              <a:ext uri="{C183D7F6-B498-43B3-948B-1728B52AA6E4}">
                <adec:decorative xmlns:adec="http://schemas.microsoft.com/office/drawing/2017/decorative" val="0"/>
              </a:ext>
            </a:extLst>
          </p:cNvPr>
          <p:cNvSpPr/>
          <p:nvPr/>
        </p:nvSpPr>
        <p:spPr>
          <a:xfrm>
            <a:off x="257176" y="950268"/>
            <a:ext cx="10183062" cy="4575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96BA2B28-E0F7-424E-A254-35025B01C0F4}"/>
              </a:ext>
            </a:extLst>
          </p:cNvPr>
          <p:cNvSpPr>
            <a:spLocks noGrp="1"/>
          </p:cNvSpPr>
          <p:nvPr>
            <p:ph type="body" sz="quarter" idx="13"/>
          </p:nvPr>
        </p:nvSpPr>
        <p:spPr/>
        <p:txBody>
          <a:bodyPr/>
          <a:lstStyle/>
          <a:p>
            <a:pPr marL="0" lvl="0" indent="0" algn="ctr">
              <a:buClr>
                <a:srgbClr val="000000"/>
              </a:buClr>
            </a:pPr>
            <a:r>
              <a:rPr lang="en-US" sz="900" dirty="0">
                <a:solidFill>
                  <a:prstClr val="black"/>
                </a:solidFill>
                <a:sym typeface="Arial"/>
              </a:rPr>
              <a:t>*Dose-adjusted LMWH should be given at least 2 times per day, with close monitoring of anti-Xa levels. Target to Xa level of 0.8 to 1.2 U/mL, 4 to 6 hours after dose. </a:t>
            </a:r>
            <a:br>
              <a:rPr lang="en-US" sz="900" dirty="0">
                <a:solidFill>
                  <a:prstClr val="black"/>
                </a:solidFill>
                <a:sym typeface="Arial"/>
              </a:rPr>
            </a:br>
            <a:r>
              <a:rPr lang="en-US" sz="900" dirty="0">
                <a:solidFill>
                  <a:prstClr val="black"/>
                </a:solidFill>
                <a:sym typeface="Arial"/>
              </a:rPr>
              <a:t>Trough levels may aid in maintaining patient in therapeutic range. Continuous UFH should be adjusted to aPTT 2 times control.  </a:t>
            </a:r>
          </a:p>
          <a:p>
            <a:pPr marL="0" lvl="0" indent="0" algn="ctr">
              <a:buClr>
                <a:srgbClr val="000000"/>
              </a:buClr>
            </a:pPr>
            <a:r>
              <a:rPr lang="en-US" sz="900" b="1" dirty="0">
                <a:solidFill>
                  <a:prstClr val="black"/>
                </a:solidFill>
                <a:sym typeface="Arial"/>
              </a:rPr>
              <a:t>Abbreviations: </a:t>
            </a:r>
            <a:r>
              <a:rPr lang="en-US" sz="900" dirty="0">
                <a:solidFill>
                  <a:prstClr val="black"/>
                </a:solidFill>
                <a:sym typeface="Arial"/>
              </a:rPr>
              <a:t>aPTT indicates activated partial thromboplastin time; IV, intravenous; LMWH, low-molecular-weight heparin; UFH, unfractionated heparin; and VKA, vitamin K  antagonist.</a:t>
            </a:r>
          </a:p>
        </p:txBody>
      </p:sp>
      <p:sp>
        <p:nvSpPr>
          <p:cNvPr id="21" name="TextBox 20">
            <a:extLst>
              <a:ext uri="{FF2B5EF4-FFF2-40B4-BE49-F238E27FC236}">
                <a16:creationId xmlns:a16="http://schemas.microsoft.com/office/drawing/2014/main" id="{5A63122E-61FB-41B7-99C7-5A1D8D59A093}"/>
              </a:ext>
              <a:ext uri="{C183D7F6-B498-43B3-948B-1728B52AA6E4}">
                <adec:decorative xmlns:adec="http://schemas.microsoft.com/office/drawing/2017/decorative" val="1"/>
              </a:ext>
            </a:extLst>
          </p:cNvPr>
          <p:cNvSpPr txBox="1"/>
          <p:nvPr/>
        </p:nvSpPr>
        <p:spPr>
          <a:xfrm>
            <a:off x="190168" y="4381324"/>
            <a:ext cx="11715880" cy="276999"/>
          </a:xfrm>
          <a:prstGeom prst="rect">
            <a:avLst/>
          </a:prstGeom>
          <a:solidFill>
            <a:schemeClr val="bg1">
              <a:lumMod val="75000"/>
            </a:schemeClr>
          </a:solidFill>
          <a:ln>
            <a:noFill/>
          </a:ln>
        </p:spPr>
        <p:txBody>
          <a:bodyPr wrap="square" rtlCol="0" anchor="ctr">
            <a:spAutoFit/>
          </a:bodyPr>
          <a:lstStyle>
            <a:defPPr>
              <a:defRPr lang="en-US"/>
            </a:defPPr>
            <a:lvl1pPr>
              <a:defRPr sz="1200">
                <a:latin typeface="Lub Dub Bold" panose="020B0803030403020204" pitchFamily="34" charset="0"/>
              </a:defRPr>
            </a:lvl1pPr>
          </a:lstStyle>
          <a:p>
            <a:r>
              <a:rPr lang="en-US" dirty="0"/>
              <a:t>At least 1 week before delivery</a:t>
            </a:r>
          </a:p>
        </p:txBody>
      </p:sp>
      <p:sp>
        <p:nvSpPr>
          <p:cNvPr id="23" name="TextBox 22">
            <a:extLst>
              <a:ext uri="{FF2B5EF4-FFF2-40B4-BE49-F238E27FC236}">
                <a16:creationId xmlns:a16="http://schemas.microsoft.com/office/drawing/2014/main" id="{5C2A1E5E-F6B5-453B-9FA8-BC01F1D20D87}"/>
              </a:ext>
              <a:ext uri="{C183D7F6-B498-43B3-948B-1728B52AA6E4}">
                <adec:decorative xmlns:adec="http://schemas.microsoft.com/office/drawing/2017/decorative" val="1"/>
              </a:ext>
            </a:extLst>
          </p:cNvPr>
          <p:cNvSpPr txBox="1"/>
          <p:nvPr/>
        </p:nvSpPr>
        <p:spPr>
          <a:xfrm>
            <a:off x="190167" y="4785540"/>
            <a:ext cx="11715886" cy="276999"/>
          </a:xfrm>
          <a:prstGeom prst="rect">
            <a:avLst/>
          </a:prstGeom>
          <a:solidFill>
            <a:schemeClr val="bg1">
              <a:lumMod val="75000"/>
            </a:schemeClr>
          </a:solidFill>
          <a:ln>
            <a:noFill/>
          </a:ln>
        </p:spPr>
        <p:txBody>
          <a:bodyPr wrap="square" rtlCol="0" anchor="ctr">
            <a:spAutoFit/>
          </a:bodyPr>
          <a:lstStyle>
            <a:defPPr>
              <a:defRPr lang="en-US"/>
            </a:defPPr>
            <a:lvl1pPr>
              <a:defRPr sz="1200">
                <a:latin typeface="Lub Dub Bold" panose="020B0803030403020204" pitchFamily="34" charset="0"/>
              </a:defRPr>
            </a:lvl1pPr>
          </a:lstStyle>
          <a:p>
            <a:r>
              <a:rPr lang="en-US" dirty="0"/>
              <a:t>At least 36 hours before delivery</a:t>
            </a:r>
          </a:p>
        </p:txBody>
      </p:sp>
      <p:sp>
        <p:nvSpPr>
          <p:cNvPr id="24" name="TextBox 23">
            <a:extLst>
              <a:ext uri="{FF2B5EF4-FFF2-40B4-BE49-F238E27FC236}">
                <a16:creationId xmlns:a16="http://schemas.microsoft.com/office/drawing/2014/main" id="{0E60D0F4-CC49-433C-AE5D-BA5259A3E565}"/>
              </a:ext>
              <a:ext uri="{C183D7F6-B498-43B3-948B-1728B52AA6E4}">
                <adec:decorative xmlns:adec="http://schemas.microsoft.com/office/drawing/2017/decorative" val="1"/>
              </a:ext>
            </a:extLst>
          </p:cNvPr>
          <p:cNvSpPr txBox="1"/>
          <p:nvPr/>
        </p:nvSpPr>
        <p:spPr>
          <a:xfrm>
            <a:off x="174948" y="5198167"/>
            <a:ext cx="11731105" cy="276999"/>
          </a:xfrm>
          <a:prstGeom prst="rect">
            <a:avLst/>
          </a:prstGeom>
          <a:solidFill>
            <a:schemeClr val="bg1">
              <a:lumMod val="75000"/>
            </a:schemeClr>
          </a:solidFill>
          <a:ln>
            <a:noFill/>
          </a:ln>
        </p:spPr>
        <p:txBody>
          <a:bodyPr wrap="square" rtlCol="0" anchor="ctr">
            <a:spAutoFit/>
          </a:bodyPr>
          <a:lstStyle>
            <a:defPPr>
              <a:defRPr lang="en-US"/>
            </a:defPPr>
            <a:lvl1pPr>
              <a:defRPr sz="1200">
                <a:latin typeface="Lub Dub Bold" panose="020B0803030403020204" pitchFamily="34" charset="0"/>
              </a:defRPr>
            </a:lvl1pPr>
          </a:lstStyle>
          <a:p>
            <a:r>
              <a:rPr lang="en-US" dirty="0"/>
              <a:t>4-6 hours before planned delivery</a:t>
            </a:r>
          </a:p>
        </p:txBody>
      </p:sp>
      <p:sp>
        <p:nvSpPr>
          <p:cNvPr id="25" name="TextBox 24">
            <a:extLst>
              <a:ext uri="{FF2B5EF4-FFF2-40B4-BE49-F238E27FC236}">
                <a16:creationId xmlns:a16="http://schemas.microsoft.com/office/drawing/2014/main" id="{2A1F405E-8AB1-4CDB-B3E9-5DEE5800711D}"/>
              </a:ext>
              <a:ext uri="{C183D7F6-B498-43B3-948B-1728B52AA6E4}">
                <adec:decorative xmlns:adec="http://schemas.microsoft.com/office/drawing/2017/decorative" val="1"/>
              </a:ext>
            </a:extLst>
          </p:cNvPr>
          <p:cNvSpPr txBox="1"/>
          <p:nvPr/>
        </p:nvSpPr>
        <p:spPr>
          <a:xfrm>
            <a:off x="2944579" y="5264415"/>
            <a:ext cx="2986751" cy="174137"/>
          </a:xfrm>
          <a:prstGeom prst="rect">
            <a:avLst/>
          </a:prstGeom>
          <a:solidFill>
            <a:srgbClr val="46A547"/>
          </a:solidFill>
          <a:ln w="25400">
            <a:noFill/>
          </a:ln>
        </p:spPr>
        <p:txBody>
          <a:bodyPr spcFirstLastPara="0" lIns="91440" tIns="91440" rIns="91440" bIns="9144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solidFill>
                  <a:schemeClr val="tx1"/>
                </a:solidFill>
              </a:rPr>
              <a:t>Stop IV heparin (1)</a:t>
            </a:r>
          </a:p>
        </p:txBody>
      </p:sp>
      <p:sp>
        <p:nvSpPr>
          <p:cNvPr id="26" name="TextBox 25">
            <a:extLst>
              <a:ext uri="{FF2B5EF4-FFF2-40B4-BE49-F238E27FC236}">
                <a16:creationId xmlns:a16="http://schemas.microsoft.com/office/drawing/2014/main" id="{1E345537-62C2-4C92-B647-339CB54EC939}"/>
              </a:ext>
              <a:ext uri="{C183D7F6-B498-43B3-948B-1728B52AA6E4}">
                <adec:decorative xmlns:adec="http://schemas.microsoft.com/office/drawing/2017/decorative" val="1"/>
              </a:ext>
            </a:extLst>
          </p:cNvPr>
          <p:cNvSpPr txBox="1"/>
          <p:nvPr/>
        </p:nvSpPr>
        <p:spPr>
          <a:xfrm>
            <a:off x="2944579" y="4409877"/>
            <a:ext cx="5292422" cy="217845"/>
          </a:xfrm>
          <a:prstGeom prst="rect">
            <a:avLst/>
          </a:prstGeom>
          <a:solidFill>
            <a:srgbClr val="46A547"/>
          </a:solidFill>
          <a:ln w="25400">
            <a:noFill/>
          </a:ln>
        </p:spPr>
        <p:txBody>
          <a:bodyPr spcFirstLastPara="0" lIns="91440" tIns="91440" rIns="91440" bIns="9144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solidFill>
                  <a:schemeClr val="tx1"/>
                </a:solidFill>
              </a:rPr>
              <a:t>Discontinue warfarin, switch to continuous IV UFH or dose-adjusted LMWH* (1)</a:t>
            </a:r>
          </a:p>
        </p:txBody>
      </p:sp>
      <p:sp>
        <p:nvSpPr>
          <p:cNvPr id="27" name="TextBox 26">
            <a:extLst>
              <a:ext uri="{FF2B5EF4-FFF2-40B4-BE49-F238E27FC236}">
                <a16:creationId xmlns:a16="http://schemas.microsoft.com/office/drawing/2014/main" id="{03DB195A-7C6C-4116-BCC5-B4FD69F67918}"/>
              </a:ext>
              <a:ext uri="{C183D7F6-B498-43B3-948B-1728B52AA6E4}">
                <adec:decorative xmlns:adec="http://schemas.microsoft.com/office/drawing/2017/decorative" val="1"/>
              </a:ext>
            </a:extLst>
          </p:cNvPr>
          <p:cNvSpPr txBox="1"/>
          <p:nvPr/>
        </p:nvSpPr>
        <p:spPr>
          <a:xfrm>
            <a:off x="2944579" y="4829287"/>
            <a:ext cx="2986751" cy="205543"/>
          </a:xfrm>
          <a:prstGeom prst="rect">
            <a:avLst/>
          </a:prstGeom>
          <a:solidFill>
            <a:srgbClr val="46A547"/>
          </a:solidFill>
          <a:ln w="25400">
            <a:noFill/>
          </a:ln>
        </p:spPr>
        <p:txBody>
          <a:bodyPr spcFirstLastPara="0" lIns="91440" tIns="91440" rIns="91440" bIns="9144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solidFill>
                  <a:schemeClr val="tx1"/>
                </a:solidFill>
              </a:rPr>
              <a:t> Switch to continuous IV UFH* (1)</a:t>
            </a:r>
          </a:p>
        </p:txBody>
      </p:sp>
      <p:sp>
        <p:nvSpPr>
          <p:cNvPr id="31" name="TextBox 30">
            <a:extLst>
              <a:ext uri="{FF2B5EF4-FFF2-40B4-BE49-F238E27FC236}">
                <a16:creationId xmlns:a16="http://schemas.microsoft.com/office/drawing/2014/main" id="{1280335E-2690-47CF-8C40-B81AA54C7004}"/>
              </a:ext>
              <a:ext uri="{C183D7F6-B498-43B3-948B-1728B52AA6E4}">
                <adec:decorative xmlns:adec="http://schemas.microsoft.com/office/drawing/2017/decorative" val="1"/>
              </a:ext>
            </a:extLst>
          </p:cNvPr>
          <p:cNvSpPr txBox="1"/>
          <p:nvPr/>
        </p:nvSpPr>
        <p:spPr>
          <a:xfrm>
            <a:off x="7661536" y="4842476"/>
            <a:ext cx="4035287" cy="580728"/>
          </a:xfrm>
          <a:prstGeom prst="rect">
            <a:avLst/>
          </a:prstGeom>
          <a:solidFill>
            <a:srgbClr val="46A547"/>
          </a:solidFill>
          <a:ln w="25400">
            <a:noFill/>
          </a:ln>
        </p:spPr>
        <p:txBody>
          <a:bodyPr spcFirstLastPara="0" lIns="91440" tIns="91440" rIns="91440" bIns="9144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solidFill>
                  <a:schemeClr val="tx1"/>
                </a:solidFill>
              </a:rPr>
              <a:t>If labor begins or urgent delivery is requested in a woman therapeutically anticoagulated with a VKA, cesarean section should be performed after reversal of anticoagulation (1)</a:t>
            </a:r>
          </a:p>
        </p:txBody>
      </p:sp>
      <p:sp>
        <p:nvSpPr>
          <p:cNvPr id="22" name="TextBox 21">
            <a:extLst>
              <a:ext uri="{FF2B5EF4-FFF2-40B4-BE49-F238E27FC236}">
                <a16:creationId xmlns:a16="http://schemas.microsoft.com/office/drawing/2014/main" id="{1CDCE57A-9103-4C0F-9A78-168EF39D4D4E}"/>
              </a:ext>
              <a:ext uri="{C183D7F6-B498-43B3-948B-1728B52AA6E4}">
                <adec:decorative xmlns:adec="http://schemas.microsoft.com/office/drawing/2017/decorative" val="1"/>
              </a:ext>
            </a:extLst>
          </p:cNvPr>
          <p:cNvSpPr txBox="1"/>
          <p:nvPr/>
        </p:nvSpPr>
        <p:spPr>
          <a:xfrm>
            <a:off x="190168" y="3319414"/>
            <a:ext cx="11715885" cy="731520"/>
          </a:xfrm>
          <a:prstGeom prst="rect">
            <a:avLst/>
          </a:prstGeom>
          <a:solidFill>
            <a:schemeClr val="bg1">
              <a:lumMod val="75000"/>
            </a:schemeClr>
          </a:solidFill>
          <a:ln>
            <a:noFill/>
          </a:ln>
        </p:spPr>
        <p:txBody>
          <a:bodyPr wrap="square" rtlCol="0" anchor="ctr">
            <a:spAutoFit/>
          </a:bodyPr>
          <a:lstStyle/>
          <a:p>
            <a:r>
              <a:rPr lang="en-US" sz="1200" dirty="0">
                <a:latin typeface="Lub Dub Bold" panose="020B0803030403020204" pitchFamily="34" charset="0"/>
              </a:rPr>
              <a:t>1</a:t>
            </a:r>
            <a:r>
              <a:rPr lang="en-US" sz="1200" baseline="30000" dirty="0">
                <a:latin typeface="Lub Dub Bold" panose="020B0803030403020204" pitchFamily="34" charset="0"/>
              </a:rPr>
              <a:t>st</a:t>
            </a:r>
            <a:r>
              <a:rPr lang="en-US" sz="1200" dirty="0">
                <a:latin typeface="Lub Dub Bold" panose="020B0803030403020204" pitchFamily="34" charset="0"/>
              </a:rPr>
              <a:t>, 2</a:t>
            </a:r>
            <a:r>
              <a:rPr lang="en-US" sz="1200" baseline="30000" dirty="0">
                <a:latin typeface="Lub Dub Bold" panose="020B0803030403020204" pitchFamily="34" charset="0"/>
              </a:rPr>
              <a:t>nd</a:t>
            </a:r>
            <a:r>
              <a:rPr lang="en-US" sz="1200" dirty="0">
                <a:latin typeface="Lub Dub Bold" panose="020B0803030403020204" pitchFamily="34" charset="0"/>
              </a:rPr>
              <a:t>, 3</a:t>
            </a:r>
            <a:r>
              <a:rPr lang="en-US" sz="1200" baseline="30000" dirty="0">
                <a:latin typeface="Lub Dub Bold" panose="020B0803030403020204" pitchFamily="34" charset="0"/>
              </a:rPr>
              <a:t>rd</a:t>
            </a:r>
            <a:r>
              <a:rPr lang="en-US" sz="1200" dirty="0">
                <a:latin typeface="Lub Dub Bold" panose="020B0803030403020204" pitchFamily="34" charset="0"/>
              </a:rPr>
              <a:t> trimesters</a:t>
            </a:r>
          </a:p>
        </p:txBody>
      </p:sp>
      <p:sp>
        <p:nvSpPr>
          <p:cNvPr id="14" name="Rectangle 13">
            <a:extLst>
              <a:ext uri="{FF2B5EF4-FFF2-40B4-BE49-F238E27FC236}">
                <a16:creationId xmlns:a16="http://schemas.microsoft.com/office/drawing/2014/main" id="{B2D4178D-43E0-4475-BA65-E420AC65A017}"/>
              </a:ext>
              <a:ext uri="{C183D7F6-B498-43B3-948B-1728B52AA6E4}">
                <adec:decorative xmlns:adec="http://schemas.microsoft.com/office/drawing/2017/decorative" val="1"/>
              </a:ext>
            </a:extLst>
          </p:cNvPr>
          <p:cNvSpPr/>
          <p:nvPr/>
        </p:nvSpPr>
        <p:spPr>
          <a:xfrm>
            <a:off x="5312773" y="2644219"/>
            <a:ext cx="1939765" cy="261610"/>
          </a:xfrm>
          <a:prstGeom prst="rect">
            <a:avLst/>
          </a:prstGeom>
          <a:solidFill>
            <a:schemeClr val="tx1">
              <a:lumMod val="65000"/>
              <a:lumOff val="35000"/>
            </a:schemeClr>
          </a:solidFill>
        </p:spPr>
        <p:txBody>
          <a:bodyPr wrap="square" rtlCol="0">
            <a:spAutoFit/>
          </a:bodyPr>
          <a:lstStyle/>
          <a:p>
            <a:pPr marL="58738" algn="ctr" hangingPunct="0">
              <a:spcAft>
                <a:spcPts val="600"/>
              </a:spcAft>
              <a:buClr>
                <a:schemeClr val="bg1"/>
              </a:buClr>
            </a:pPr>
            <a:r>
              <a:rPr lang="en-US" sz="1100" b="1" dirty="0">
                <a:solidFill>
                  <a:schemeClr val="bg1"/>
                </a:solidFill>
                <a:latin typeface="Lub Dub Bold" panose="020B0803030403020204" pitchFamily="34" charset="0"/>
              </a:rPr>
              <a:t>Warfarin dose &gt;5mg/dl?</a:t>
            </a:r>
          </a:p>
        </p:txBody>
      </p:sp>
      <p:sp>
        <p:nvSpPr>
          <p:cNvPr id="20" name="Rectangle 19">
            <a:extLst>
              <a:ext uri="{FF2B5EF4-FFF2-40B4-BE49-F238E27FC236}">
                <a16:creationId xmlns:a16="http://schemas.microsoft.com/office/drawing/2014/main" id="{61095946-5E21-4ECE-9C6F-4AD3A539213A}"/>
              </a:ext>
              <a:ext uri="{C183D7F6-B498-43B3-948B-1728B52AA6E4}">
                <adec:decorative xmlns:adec="http://schemas.microsoft.com/office/drawing/2017/decorative" val="1"/>
              </a:ext>
            </a:extLst>
          </p:cNvPr>
          <p:cNvSpPr/>
          <p:nvPr/>
        </p:nvSpPr>
        <p:spPr>
          <a:xfrm>
            <a:off x="8050229" y="2554893"/>
            <a:ext cx="2589186" cy="430809"/>
          </a:xfrm>
          <a:prstGeom prst="rect">
            <a:avLst/>
          </a:prstGeom>
          <a:solidFill>
            <a:schemeClr val="tx1">
              <a:lumMod val="65000"/>
              <a:lumOff val="35000"/>
            </a:schemeClr>
          </a:solidFill>
        </p:spPr>
        <p:txBody>
          <a:bodyPr wrap="square" rtlCol="0">
            <a:spAutoFit/>
          </a:bodyPr>
          <a:lstStyle/>
          <a:p>
            <a:pPr marL="58738" algn="ctr" hangingPunct="0">
              <a:spcAft>
                <a:spcPts val="600"/>
              </a:spcAft>
              <a:buClr>
                <a:schemeClr val="bg1"/>
              </a:buClr>
            </a:pPr>
            <a:r>
              <a:rPr lang="en-US" sz="1100" b="1" dirty="0">
                <a:solidFill>
                  <a:schemeClr val="bg1"/>
                </a:solidFill>
                <a:latin typeface="Lub Dub Bold" panose="020B0803030403020204" pitchFamily="34" charset="0"/>
              </a:rPr>
              <a:t>Dose-adjusted LMWH with monitoring of Xa levels available?</a:t>
            </a:r>
          </a:p>
        </p:txBody>
      </p:sp>
      <p:cxnSp>
        <p:nvCxnSpPr>
          <p:cNvPr id="76" name="Straight Arrow Connector 75">
            <a:extLst>
              <a:ext uri="{FF2B5EF4-FFF2-40B4-BE49-F238E27FC236}">
                <a16:creationId xmlns:a16="http://schemas.microsoft.com/office/drawing/2014/main" id="{2B9F4210-E910-460B-844E-D1D10E104406}"/>
              </a:ext>
              <a:ext uri="{C183D7F6-B498-43B3-948B-1728B52AA6E4}">
                <adec:decorative xmlns:adec="http://schemas.microsoft.com/office/drawing/2017/decorative" val="1"/>
              </a:ext>
            </a:extLst>
          </p:cNvPr>
          <p:cNvCxnSpPr>
            <a:cxnSpLocks/>
          </p:cNvCxnSpPr>
          <p:nvPr/>
        </p:nvCxnSpPr>
        <p:spPr>
          <a:xfrm>
            <a:off x="6282656" y="2398491"/>
            <a:ext cx="0" cy="24963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091E8D5B-6BE1-46BE-B472-833685431B50}"/>
              </a:ext>
              <a:ext uri="{C183D7F6-B498-43B3-948B-1728B52AA6E4}">
                <adec:decorative xmlns:adec="http://schemas.microsoft.com/office/drawing/2017/decorative" val="1"/>
              </a:ext>
            </a:extLst>
          </p:cNvPr>
          <p:cNvCxnSpPr>
            <a:cxnSpLocks/>
          </p:cNvCxnSpPr>
          <p:nvPr/>
        </p:nvCxnSpPr>
        <p:spPr>
          <a:xfrm>
            <a:off x="7234835" y="2781033"/>
            <a:ext cx="815393" cy="476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Rectangle Container">
            <a:extLst>
              <a:ext uri="{FF2B5EF4-FFF2-40B4-BE49-F238E27FC236}">
                <a16:creationId xmlns:a16="http://schemas.microsoft.com/office/drawing/2014/main" id="{AEEC1C1A-0CB2-4234-8588-DD084DF8ED57}"/>
              </a:ext>
              <a:ext uri="{C183D7F6-B498-43B3-948B-1728B52AA6E4}">
                <adec:decorative xmlns:adec="http://schemas.microsoft.com/office/drawing/2017/decorative" val="1"/>
              </a:ext>
            </a:extLst>
          </p:cNvPr>
          <p:cNvSpPr/>
          <p:nvPr/>
        </p:nvSpPr>
        <p:spPr>
          <a:xfrm>
            <a:off x="7321872" y="2664853"/>
            <a:ext cx="398682" cy="21052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82" name="Rectangle 2">
            <a:extLst>
              <a:ext uri="{FF2B5EF4-FFF2-40B4-BE49-F238E27FC236}">
                <a16:creationId xmlns:a16="http://schemas.microsoft.com/office/drawing/2014/main" id="{2E201490-01F5-48E0-8564-FECE2366D4B2}"/>
              </a:ext>
              <a:ext uri="{C183D7F6-B498-43B3-948B-1728B52AA6E4}">
                <adec:decorative xmlns:adec="http://schemas.microsoft.com/office/drawing/2017/decorative" val="1"/>
              </a:ext>
            </a:extLst>
          </p:cNvPr>
          <p:cNvSpPr/>
          <p:nvPr/>
        </p:nvSpPr>
        <p:spPr>
          <a:xfrm>
            <a:off x="3722618" y="2781033"/>
            <a:ext cx="1600486" cy="54688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73BF6620-0EA6-4E19-95B5-953C47EB0FA0}"/>
              </a:ext>
              <a:ext uri="{C183D7F6-B498-43B3-948B-1728B52AA6E4}">
                <adec:decorative xmlns:adec="http://schemas.microsoft.com/office/drawing/2017/decorative" val="1"/>
              </a:ext>
            </a:extLst>
          </p:cNvPr>
          <p:cNvGrpSpPr/>
          <p:nvPr/>
        </p:nvGrpSpPr>
        <p:grpSpPr>
          <a:xfrm>
            <a:off x="1964409" y="3333093"/>
            <a:ext cx="3671901" cy="691172"/>
            <a:chOff x="1964409" y="3333093"/>
            <a:chExt cx="3671901" cy="691172"/>
          </a:xfrm>
        </p:grpSpPr>
        <p:sp>
          <p:nvSpPr>
            <p:cNvPr id="29" name="TextBox 28">
              <a:extLst>
                <a:ext uri="{FF2B5EF4-FFF2-40B4-BE49-F238E27FC236}">
                  <a16:creationId xmlns:a16="http://schemas.microsoft.com/office/drawing/2014/main" id="{327BFD55-F94E-44C4-8674-D69EA45AD206}"/>
                </a:ext>
              </a:extLst>
            </p:cNvPr>
            <p:cNvSpPr txBox="1"/>
            <p:nvPr/>
          </p:nvSpPr>
          <p:spPr>
            <a:xfrm>
              <a:off x="3666074" y="3432718"/>
              <a:ext cx="1858011" cy="507405"/>
            </a:xfrm>
            <a:prstGeom prst="rect">
              <a:avLst/>
            </a:prstGeom>
            <a:solidFill>
              <a:srgbClr val="F99B1D"/>
            </a:solid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sz="1100" dirty="0"/>
                <a:t> Dose-adjusted LMWH* for 1st trimester then warfarin for 2nd &amp; 3rd (2b)</a:t>
              </a:r>
            </a:p>
          </p:txBody>
        </p:sp>
        <p:sp>
          <p:nvSpPr>
            <p:cNvPr id="30" name="TextBox 29">
              <a:extLst>
                <a:ext uri="{FF2B5EF4-FFF2-40B4-BE49-F238E27FC236}">
                  <a16:creationId xmlns:a16="http://schemas.microsoft.com/office/drawing/2014/main" id="{1DCC7CEB-CBED-475A-945B-B6E0CD097F01}"/>
                </a:ext>
              </a:extLst>
            </p:cNvPr>
            <p:cNvSpPr txBox="1"/>
            <p:nvPr/>
          </p:nvSpPr>
          <p:spPr>
            <a:xfrm>
              <a:off x="2079336" y="3433354"/>
              <a:ext cx="1394486" cy="506813"/>
            </a:xfrm>
            <a:prstGeom prst="rect">
              <a:avLst/>
            </a:prstGeom>
            <a:solidFill>
              <a:srgbClr val="F0DB10"/>
            </a:solid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sz="1100" dirty="0"/>
                <a:t> Continuous </a:t>
              </a:r>
              <a:br>
                <a:rPr lang="en-US" sz="1100" dirty="0"/>
              </a:br>
              <a:r>
                <a:rPr lang="en-US" sz="1100" dirty="0"/>
                <a:t>warfarin in all trimesters (2a)</a:t>
              </a:r>
            </a:p>
          </p:txBody>
        </p:sp>
        <p:sp>
          <p:nvSpPr>
            <p:cNvPr id="63" name="Rectangle Container">
              <a:extLst>
                <a:ext uri="{FF2B5EF4-FFF2-40B4-BE49-F238E27FC236}">
                  <a16:creationId xmlns:a16="http://schemas.microsoft.com/office/drawing/2014/main" id="{806C3806-8B25-41E2-AB88-E16DEF9464DD}"/>
                </a:ext>
              </a:extLst>
            </p:cNvPr>
            <p:cNvSpPr/>
            <p:nvPr/>
          </p:nvSpPr>
          <p:spPr>
            <a:xfrm>
              <a:off x="3359922" y="3588268"/>
              <a:ext cx="371490" cy="228784"/>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OR</a:t>
              </a:r>
            </a:p>
          </p:txBody>
        </p:sp>
        <p:sp>
          <p:nvSpPr>
            <p:cNvPr id="84" name="Rectangle 83">
              <a:extLst>
                <a:ext uri="{FF2B5EF4-FFF2-40B4-BE49-F238E27FC236}">
                  <a16:creationId xmlns:a16="http://schemas.microsoft.com/office/drawing/2014/main" id="{F5EDED61-0BF6-40C2-AA1E-00E37C744816}"/>
                </a:ext>
              </a:extLst>
            </p:cNvPr>
            <p:cNvSpPr/>
            <p:nvPr/>
          </p:nvSpPr>
          <p:spPr>
            <a:xfrm>
              <a:off x="1964409" y="3333093"/>
              <a:ext cx="3671901" cy="691172"/>
            </a:xfrm>
            <a:prstGeom prst="rect">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solidFill>
                  <a:schemeClr val="tx1"/>
                </a:solidFill>
              </a:endParaRPr>
            </a:p>
          </p:txBody>
        </p:sp>
      </p:grpSp>
      <p:grpSp>
        <p:nvGrpSpPr>
          <p:cNvPr id="17" name="Group 16">
            <a:extLst>
              <a:ext uri="{FF2B5EF4-FFF2-40B4-BE49-F238E27FC236}">
                <a16:creationId xmlns:a16="http://schemas.microsoft.com/office/drawing/2014/main" id="{B3FD06B3-845B-4599-BF1A-14801606EC4B}"/>
              </a:ext>
              <a:ext uri="{C183D7F6-B498-43B3-948B-1728B52AA6E4}">
                <adec:decorative xmlns:adec="http://schemas.microsoft.com/office/drawing/2017/decorative" val="1"/>
              </a:ext>
            </a:extLst>
          </p:cNvPr>
          <p:cNvGrpSpPr/>
          <p:nvPr/>
        </p:nvGrpSpPr>
        <p:grpSpPr>
          <a:xfrm>
            <a:off x="5828562" y="3333093"/>
            <a:ext cx="3557138" cy="691172"/>
            <a:chOff x="5828562" y="3333093"/>
            <a:chExt cx="3557138" cy="691172"/>
          </a:xfrm>
        </p:grpSpPr>
        <p:sp>
          <p:nvSpPr>
            <p:cNvPr id="13" name="TextBox 12">
              <a:extLst>
                <a:ext uri="{FF2B5EF4-FFF2-40B4-BE49-F238E27FC236}">
                  <a16:creationId xmlns:a16="http://schemas.microsoft.com/office/drawing/2014/main" id="{EB14FDA2-47CB-4DE9-B436-50E30F4D1B76}"/>
                </a:ext>
              </a:extLst>
            </p:cNvPr>
            <p:cNvSpPr txBox="1"/>
            <p:nvPr/>
          </p:nvSpPr>
          <p:spPr>
            <a:xfrm>
              <a:off x="7981386" y="3432718"/>
              <a:ext cx="1240224" cy="503653"/>
            </a:xfrm>
            <a:prstGeom prst="rect">
              <a:avLst/>
            </a:prstGeom>
            <a:solidFill>
              <a:srgbClr val="F99B1D"/>
            </a:solid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sz="1100" dirty="0"/>
                <a:t>Dose-adjusted LMWH* for all trimesters (2b)</a:t>
              </a:r>
            </a:p>
          </p:txBody>
        </p:sp>
        <p:sp>
          <p:nvSpPr>
            <p:cNvPr id="28" name="TextBox 27">
              <a:extLst>
                <a:ext uri="{FF2B5EF4-FFF2-40B4-BE49-F238E27FC236}">
                  <a16:creationId xmlns:a16="http://schemas.microsoft.com/office/drawing/2014/main" id="{86DF5AC0-6164-4110-A8A4-A6F550115B0C}"/>
                </a:ext>
              </a:extLst>
            </p:cNvPr>
            <p:cNvSpPr txBox="1"/>
            <p:nvPr/>
          </p:nvSpPr>
          <p:spPr>
            <a:xfrm>
              <a:off x="5933318" y="3433354"/>
              <a:ext cx="1939765" cy="506813"/>
            </a:xfrm>
            <a:prstGeom prst="rect">
              <a:avLst/>
            </a:prstGeom>
            <a:solidFill>
              <a:srgbClr val="F0DB10"/>
            </a:solid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sz="1100" dirty="0"/>
                <a:t> Dose-adjusted LMWH* </a:t>
              </a:r>
              <a:br>
                <a:rPr lang="en-US" sz="1100" dirty="0"/>
              </a:br>
              <a:r>
                <a:rPr lang="en-US" sz="1100" dirty="0"/>
                <a:t>for 1st trimester then </a:t>
              </a:r>
              <a:br>
                <a:rPr lang="en-US" sz="1100" dirty="0"/>
              </a:br>
              <a:r>
                <a:rPr lang="en-US" sz="1100" dirty="0"/>
                <a:t>warfarin for 2nd &amp; 3rd (2a)</a:t>
              </a:r>
            </a:p>
          </p:txBody>
        </p:sp>
        <p:sp>
          <p:nvSpPr>
            <p:cNvPr id="64" name="Rectangle Container">
              <a:extLst>
                <a:ext uri="{FF2B5EF4-FFF2-40B4-BE49-F238E27FC236}">
                  <a16:creationId xmlns:a16="http://schemas.microsoft.com/office/drawing/2014/main" id="{260DA0CC-B195-4B33-8F41-4DAEAF19EF1A}"/>
                </a:ext>
              </a:extLst>
            </p:cNvPr>
            <p:cNvSpPr/>
            <p:nvPr/>
          </p:nvSpPr>
          <p:spPr>
            <a:xfrm>
              <a:off x="7725750" y="3588268"/>
              <a:ext cx="371490" cy="228784"/>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OR</a:t>
              </a:r>
            </a:p>
          </p:txBody>
        </p:sp>
        <p:sp>
          <p:nvSpPr>
            <p:cNvPr id="85" name="Rectangle 84">
              <a:extLst>
                <a:ext uri="{FF2B5EF4-FFF2-40B4-BE49-F238E27FC236}">
                  <a16:creationId xmlns:a16="http://schemas.microsoft.com/office/drawing/2014/main" id="{6A21A321-CA6A-4A9B-9F81-2D1E3F49EEA2}"/>
                </a:ext>
              </a:extLst>
            </p:cNvPr>
            <p:cNvSpPr/>
            <p:nvPr/>
          </p:nvSpPr>
          <p:spPr>
            <a:xfrm>
              <a:off x="5828562" y="3333093"/>
              <a:ext cx="3557138" cy="691172"/>
            </a:xfrm>
            <a:prstGeom prst="rect">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solidFill>
                  <a:schemeClr val="tx1"/>
                </a:solidFill>
              </a:endParaRPr>
            </a:p>
          </p:txBody>
        </p:sp>
      </p:grpSp>
      <p:grpSp>
        <p:nvGrpSpPr>
          <p:cNvPr id="18" name="Group 17">
            <a:extLst>
              <a:ext uri="{FF2B5EF4-FFF2-40B4-BE49-F238E27FC236}">
                <a16:creationId xmlns:a16="http://schemas.microsoft.com/office/drawing/2014/main" id="{DF8906FD-036D-4406-9571-25E8AD31EF53}"/>
              </a:ext>
              <a:ext uri="{C183D7F6-B498-43B3-948B-1728B52AA6E4}">
                <adec:decorative xmlns:adec="http://schemas.microsoft.com/office/drawing/2017/decorative" val="1"/>
              </a:ext>
            </a:extLst>
          </p:cNvPr>
          <p:cNvGrpSpPr/>
          <p:nvPr/>
        </p:nvGrpSpPr>
        <p:grpSpPr>
          <a:xfrm>
            <a:off x="9577951" y="3333093"/>
            <a:ext cx="2204689" cy="691172"/>
            <a:chOff x="9577951" y="3333093"/>
            <a:chExt cx="2204689" cy="691172"/>
          </a:xfrm>
        </p:grpSpPr>
        <p:sp>
          <p:nvSpPr>
            <p:cNvPr id="16" name="TextBox 15">
              <a:extLst>
                <a:ext uri="{FF2B5EF4-FFF2-40B4-BE49-F238E27FC236}">
                  <a16:creationId xmlns:a16="http://schemas.microsoft.com/office/drawing/2014/main" id="{D50F2E2B-9632-4604-92E1-AF01C8631885}"/>
                </a:ext>
              </a:extLst>
            </p:cNvPr>
            <p:cNvSpPr txBox="1"/>
            <p:nvPr/>
          </p:nvSpPr>
          <p:spPr>
            <a:xfrm>
              <a:off x="9663773" y="3432718"/>
              <a:ext cx="2033050" cy="503653"/>
            </a:xfrm>
            <a:prstGeom prst="rect">
              <a:avLst/>
            </a:prstGeom>
            <a:solidFill>
              <a:srgbClr val="F0DB10"/>
            </a:solidFill>
            <a:ln w="25400">
              <a:noFill/>
            </a:ln>
          </p:spPr>
          <p:txBody>
            <a:bodyPr spcFirstLastPara="0" lIns="91440" tIns="91440" rIns="91440" bIns="9144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sz="1100" dirty="0"/>
                <a:t>Continuous dose-adjusted UFH* for 1st trimester then warfarin for 2nd &amp; 3rd (2a)</a:t>
              </a:r>
            </a:p>
          </p:txBody>
        </p:sp>
        <p:sp>
          <p:nvSpPr>
            <p:cNvPr id="86" name="Rectangle 85">
              <a:extLst>
                <a:ext uri="{FF2B5EF4-FFF2-40B4-BE49-F238E27FC236}">
                  <a16:creationId xmlns:a16="http://schemas.microsoft.com/office/drawing/2014/main" id="{C5FD2241-093D-43C3-AF4D-AFC875122555}"/>
                </a:ext>
              </a:extLst>
            </p:cNvPr>
            <p:cNvSpPr/>
            <p:nvPr/>
          </p:nvSpPr>
          <p:spPr>
            <a:xfrm flipH="1">
              <a:off x="9577951" y="3333093"/>
              <a:ext cx="2204689" cy="691172"/>
            </a:xfrm>
            <a:prstGeom prst="rect">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solidFill>
                  <a:schemeClr val="tx1"/>
                </a:solidFill>
              </a:endParaRPr>
            </a:p>
          </p:txBody>
        </p:sp>
      </p:grpSp>
      <p:sp>
        <p:nvSpPr>
          <p:cNvPr id="80" name="Rectangle Container">
            <a:extLst>
              <a:ext uri="{FF2B5EF4-FFF2-40B4-BE49-F238E27FC236}">
                <a16:creationId xmlns:a16="http://schemas.microsoft.com/office/drawing/2014/main" id="{372E7A06-2C30-46CB-AF9D-817DC333AA9E}"/>
              </a:ext>
              <a:ext uri="{C183D7F6-B498-43B3-948B-1728B52AA6E4}">
                <adec:decorative xmlns:adec="http://schemas.microsoft.com/office/drawing/2017/decorative" val="1"/>
              </a:ext>
            </a:extLst>
          </p:cNvPr>
          <p:cNvSpPr/>
          <p:nvPr/>
        </p:nvSpPr>
        <p:spPr>
          <a:xfrm>
            <a:off x="4800056" y="2660270"/>
            <a:ext cx="371810" cy="21052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grpSp>
        <p:nvGrpSpPr>
          <p:cNvPr id="12" name="Group 11">
            <a:extLst>
              <a:ext uri="{FF2B5EF4-FFF2-40B4-BE49-F238E27FC236}">
                <a16:creationId xmlns:a16="http://schemas.microsoft.com/office/drawing/2014/main" id="{DEC91750-2DC0-484C-ABF6-69EA91D432AB}"/>
              </a:ext>
              <a:ext uri="{C183D7F6-B498-43B3-948B-1728B52AA6E4}">
                <adec:decorative xmlns:adec="http://schemas.microsoft.com/office/drawing/2017/decorative" val="1"/>
              </a:ext>
            </a:extLst>
          </p:cNvPr>
          <p:cNvGrpSpPr/>
          <p:nvPr/>
        </p:nvGrpSpPr>
        <p:grpSpPr>
          <a:xfrm>
            <a:off x="7899280" y="2985702"/>
            <a:ext cx="1461944" cy="352424"/>
            <a:chOff x="7899280" y="2985702"/>
            <a:chExt cx="1461944" cy="352424"/>
          </a:xfrm>
        </p:grpSpPr>
        <p:cxnSp>
          <p:nvCxnSpPr>
            <p:cNvPr id="90" name="Straight Arrow Connector 89">
              <a:extLst>
                <a:ext uri="{FF2B5EF4-FFF2-40B4-BE49-F238E27FC236}">
                  <a16:creationId xmlns:a16="http://schemas.microsoft.com/office/drawing/2014/main" id="{12F64809-EAD3-45E7-8E36-C8E7ABF08352}"/>
                </a:ext>
              </a:extLst>
            </p:cNvPr>
            <p:cNvCxnSpPr>
              <a:cxnSpLocks/>
              <a:stCxn id="20" idx="2"/>
            </p:cNvCxnSpPr>
            <p:nvPr/>
          </p:nvCxnSpPr>
          <p:spPr>
            <a:xfrm>
              <a:off x="9344822" y="2985702"/>
              <a:ext cx="0" cy="1311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Rectangle 2">
              <a:extLst>
                <a:ext uri="{FF2B5EF4-FFF2-40B4-BE49-F238E27FC236}">
                  <a16:creationId xmlns:a16="http://schemas.microsoft.com/office/drawing/2014/main" id="{8585B455-73FD-4C1C-A0FF-065DDAB13BA4}"/>
                </a:ext>
              </a:extLst>
            </p:cNvPr>
            <p:cNvSpPr/>
            <p:nvPr/>
          </p:nvSpPr>
          <p:spPr>
            <a:xfrm>
              <a:off x="7899280" y="3101083"/>
              <a:ext cx="1461944" cy="23704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92" name="Rectangle 2">
            <a:extLst>
              <a:ext uri="{FF2B5EF4-FFF2-40B4-BE49-F238E27FC236}">
                <a16:creationId xmlns:a16="http://schemas.microsoft.com/office/drawing/2014/main" id="{047B2E9A-4A47-4BFB-A212-A299BE8838C7}"/>
              </a:ext>
              <a:ext uri="{C183D7F6-B498-43B3-948B-1728B52AA6E4}">
                <adec:decorative xmlns:adec="http://schemas.microsoft.com/office/drawing/2017/decorative" val="1"/>
              </a:ext>
            </a:extLst>
          </p:cNvPr>
          <p:cNvSpPr/>
          <p:nvPr/>
        </p:nvSpPr>
        <p:spPr>
          <a:xfrm flipH="1">
            <a:off x="9344822" y="3101083"/>
            <a:ext cx="1294592" cy="232010"/>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00" name="Straight Arrow Connector 99">
            <a:extLst>
              <a:ext uri="{FF2B5EF4-FFF2-40B4-BE49-F238E27FC236}">
                <a16:creationId xmlns:a16="http://schemas.microsoft.com/office/drawing/2014/main" id="{A297725D-58B7-466F-A2BF-4BD140CB1C2B}"/>
              </a:ext>
              <a:ext uri="{C183D7F6-B498-43B3-948B-1728B52AA6E4}">
                <adec:decorative xmlns:adec="http://schemas.microsoft.com/office/drawing/2017/decorative" val="1"/>
              </a:ext>
            </a:extLst>
          </p:cNvPr>
          <p:cNvCxnSpPr>
            <a:cxnSpLocks/>
          </p:cNvCxnSpPr>
          <p:nvPr/>
        </p:nvCxnSpPr>
        <p:spPr>
          <a:xfrm>
            <a:off x="4389451" y="5034830"/>
            <a:ext cx="0" cy="22958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770DEFF3-7385-4807-B10A-BD5ECE96B894}"/>
              </a:ext>
              <a:ext uri="{C183D7F6-B498-43B3-948B-1728B52AA6E4}">
                <adec:decorative xmlns:adec="http://schemas.microsoft.com/office/drawing/2017/decorative" val="1"/>
              </a:ext>
            </a:extLst>
          </p:cNvPr>
          <p:cNvCxnSpPr>
            <a:cxnSpLocks/>
          </p:cNvCxnSpPr>
          <p:nvPr/>
        </p:nvCxnSpPr>
        <p:spPr>
          <a:xfrm>
            <a:off x="4389451" y="4627722"/>
            <a:ext cx="0" cy="21444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C8A2EBC-D1DF-47EE-A0CA-94D0F9F47A58}"/>
              </a:ext>
              <a:ext uri="{C183D7F6-B498-43B3-948B-1728B52AA6E4}">
                <adec:decorative xmlns:adec="http://schemas.microsoft.com/office/drawing/2017/decorative" val="1"/>
              </a:ext>
            </a:extLst>
          </p:cNvPr>
          <p:cNvCxnSpPr>
            <a:cxnSpLocks/>
          </p:cNvCxnSpPr>
          <p:nvPr/>
        </p:nvCxnSpPr>
        <p:spPr>
          <a:xfrm>
            <a:off x="6312662" y="1286315"/>
            <a:ext cx="0" cy="24963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235FEBA-3DA5-47D8-AA8E-0237EAE2E93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40</a:t>
            </a:fld>
            <a:endParaRPr lang="en-US" sz="900" dirty="0"/>
          </a:p>
        </p:txBody>
      </p:sp>
      <p:sp>
        <p:nvSpPr>
          <p:cNvPr id="7" name="TextBox 6">
            <a:extLst>
              <a:ext uri="{FF2B5EF4-FFF2-40B4-BE49-F238E27FC236}">
                <a16:creationId xmlns:a16="http://schemas.microsoft.com/office/drawing/2014/main" id="{04230A5D-DB86-425D-ACF5-627AC073A05D}"/>
              </a:ext>
              <a:ext uri="{C183D7F6-B498-43B3-948B-1728B52AA6E4}">
                <adec:decorative xmlns:adec="http://schemas.microsoft.com/office/drawing/2017/decorative" val="1"/>
              </a:ext>
            </a:extLst>
          </p:cNvPr>
          <p:cNvSpPr txBox="1"/>
          <p:nvPr/>
        </p:nvSpPr>
        <p:spPr>
          <a:xfrm>
            <a:off x="4481821" y="950267"/>
            <a:ext cx="4298829" cy="405817"/>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solidFill>
                  <a:schemeClr val="tx1"/>
                </a:solidFill>
              </a:rPr>
              <a:t>Pregnant women with a mechanical prosthesis should receive therapeutic anticoagulation with frequent monitoring (1)</a:t>
            </a:r>
          </a:p>
        </p:txBody>
      </p:sp>
      <p:sp>
        <p:nvSpPr>
          <p:cNvPr id="8" name="TextBox 7">
            <a:extLst>
              <a:ext uri="{FF2B5EF4-FFF2-40B4-BE49-F238E27FC236}">
                <a16:creationId xmlns:a16="http://schemas.microsoft.com/office/drawing/2014/main" id="{41F5B1BF-C126-45E2-B28D-54F32407B177}"/>
              </a:ext>
              <a:ext uri="{C183D7F6-B498-43B3-948B-1728B52AA6E4}">
                <adec:decorative xmlns:adec="http://schemas.microsoft.com/office/drawing/2017/decorative" val="1"/>
              </a:ext>
            </a:extLst>
          </p:cNvPr>
          <p:cNvSpPr txBox="1"/>
          <p:nvPr/>
        </p:nvSpPr>
        <p:spPr>
          <a:xfrm>
            <a:off x="1466917" y="950327"/>
            <a:ext cx="2255701" cy="40581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400" b="1">
                <a:solidFill>
                  <a:schemeClr val="bg1"/>
                </a:solidFill>
                <a:latin typeface="Lub Dub Bold" panose="020B0803030403020204" pitchFamily="34" charset="0"/>
              </a:defRPr>
            </a:lvl1pPr>
          </a:lstStyle>
          <a:p>
            <a:r>
              <a:rPr lang="en-US" sz="1200" dirty="0"/>
              <a:t>Women with </a:t>
            </a:r>
            <a:br>
              <a:rPr lang="en-US" sz="1200" dirty="0"/>
            </a:br>
            <a:r>
              <a:rPr lang="en-US" sz="1200" dirty="0"/>
              <a:t>Mechanical Heart Valve</a:t>
            </a:r>
          </a:p>
        </p:txBody>
      </p:sp>
      <p:sp>
        <p:nvSpPr>
          <p:cNvPr id="9" name="Rectangle 8">
            <a:extLst>
              <a:ext uri="{FF2B5EF4-FFF2-40B4-BE49-F238E27FC236}">
                <a16:creationId xmlns:a16="http://schemas.microsoft.com/office/drawing/2014/main" id="{F88FB26A-8B62-433E-87A6-CE3D7781DBCB}"/>
              </a:ext>
              <a:ext uri="{C183D7F6-B498-43B3-948B-1728B52AA6E4}">
                <adec:decorative xmlns:adec="http://schemas.microsoft.com/office/drawing/2017/decorative" val="1"/>
              </a:ext>
            </a:extLst>
          </p:cNvPr>
          <p:cNvSpPr/>
          <p:nvPr/>
        </p:nvSpPr>
        <p:spPr>
          <a:xfrm>
            <a:off x="4663320" y="1540297"/>
            <a:ext cx="3298683" cy="430887"/>
          </a:xfrm>
          <a:prstGeom prst="rect">
            <a:avLst/>
          </a:prstGeom>
          <a:solidFill>
            <a:schemeClr val="tx1">
              <a:lumMod val="65000"/>
              <a:lumOff val="35000"/>
            </a:schemeClr>
          </a:solidFill>
        </p:spPr>
        <p:txBody>
          <a:bodyPr wrap="square" rtlCol="0">
            <a:spAutoFit/>
          </a:bodyPr>
          <a:lstStyle/>
          <a:p>
            <a:pPr marL="58738" algn="ctr" hangingPunct="0">
              <a:spcAft>
                <a:spcPts val="600"/>
              </a:spcAft>
              <a:buClr>
                <a:schemeClr val="bg1"/>
              </a:buClr>
            </a:pPr>
            <a:r>
              <a:rPr lang="en-US" sz="1100" b="1" dirty="0">
                <a:solidFill>
                  <a:schemeClr val="bg1"/>
                </a:solidFill>
                <a:latin typeface="Lub Dub Bold" panose="020B0803030403020204" pitchFamily="34" charset="0"/>
              </a:rPr>
              <a:t>Can woman maintain therapeutic anticoagulation with frequent monitoring?</a:t>
            </a:r>
          </a:p>
        </p:txBody>
      </p:sp>
      <p:sp>
        <p:nvSpPr>
          <p:cNvPr id="15" name="TextBox 14">
            <a:extLst>
              <a:ext uri="{FF2B5EF4-FFF2-40B4-BE49-F238E27FC236}">
                <a16:creationId xmlns:a16="http://schemas.microsoft.com/office/drawing/2014/main" id="{995DA7B1-CA58-4D50-A576-BC993AAF9D12}"/>
              </a:ext>
              <a:ext uri="{C183D7F6-B498-43B3-948B-1728B52AA6E4}">
                <adec:decorative xmlns:adec="http://schemas.microsoft.com/office/drawing/2017/decorative" val="1"/>
              </a:ext>
            </a:extLst>
          </p:cNvPr>
          <p:cNvSpPr txBox="1"/>
          <p:nvPr/>
        </p:nvSpPr>
        <p:spPr>
          <a:xfrm>
            <a:off x="8694246" y="1619250"/>
            <a:ext cx="2168543" cy="2585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solidFill>
                  <a:schemeClr val="tx1"/>
                </a:solidFill>
              </a:rPr>
              <a:t>Counsel against pregnancy (1)</a:t>
            </a:r>
          </a:p>
        </p:txBody>
      </p:sp>
      <p:sp>
        <p:nvSpPr>
          <p:cNvPr id="19" name="TextBox 18">
            <a:extLst>
              <a:ext uri="{FF2B5EF4-FFF2-40B4-BE49-F238E27FC236}">
                <a16:creationId xmlns:a16="http://schemas.microsoft.com/office/drawing/2014/main" id="{CE49CD93-7591-484A-A64C-EACAF9D56A6B}"/>
              </a:ext>
              <a:ext uri="{C183D7F6-B498-43B3-948B-1728B52AA6E4}">
                <adec:decorative xmlns:adec="http://schemas.microsoft.com/office/drawing/2017/decorative" val="1"/>
              </a:ext>
            </a:extLst>
          </p:cNvPr>
          <p:cNvSpPr txBox="1"/>
          <p:nvPr/>
        </p:nvSpPr>
        <p:spPr>
          <a:xfrm>
            <a:off x="2486863" y="2131511"/>
            <a:ext cx="7651597" cy="330378"/>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Condensed" panose="020B0506030403020204" pitchFamily="34" charset="0"/>
                <a:cs typeface="Lato"/>
              </a:defRPr>
            </a:lvl1pPr>
          </a:lstStyle>
          <a:p>
            <a:r>
              <a:rPr lang="en-US" dirty="0">
                <a:solidFill>
                  <a:schemeClr val="tx1"/>
                </a:solidFill>
              </a:rPr>
              <a:t>Patient counseled that there is no anticoagulation strategy that is safe for mother and fetus. Shared decision-making (1)</a:t>
            </a:r>
          </a:p>
        </p:txBody>
      </p:sp>
      <p:cxnSp>
        <p:nvCxnSpPr>
          <p:cNvPr id="66" name="Straight Arrow Connector 65">
            <a:extLst>
              <a:ext uri="{FF2B5EF4-FFF2-40B4-BE49-F238E27FC236}">
                <a16:creationId xmlns:a16="http://schemas.microsoft.com/office/drawing/2014/main" id="{398BE638-3529-49B6-9A87-95B5971F0323}"/>
              </a:ext>
              <a:ext uri="{C183D7F6-B498-43B3-948B-1728B52AA6E4}">
                <adec:decorative xmlns:adec="http://schemas.microsoft.com/office/drawing/2017/decorative" val="1"/>
              </a:ext>
            </a:extLst>
          </p:cNvPr>
          <p:cNvCxnSpPr>
            <a:cxnSpLocks/>
            <a:stCxn id="8" idx="3"/>
          </p:cNvCxnSpPr>
          <p:nvPr/>
        </p:nvCxnSpPr>
        <p:spPr>
          <a:xfrm>
            <a:off x="3722618" y="1153236"/>
            <a:ext cx="75920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C6764E5C-92AC-407F-A05E-1A226E4AC513}"/>
              </a:ext>
              <a:ext uri="{C183D7F6-B498-43B3-948B-1728B52AA6E4}">
                <adec:decorative xmlns:adec="http://schemas.microsoft.com/office/drawing/2017/decorative" val="1"/>
              </a:ext>
            </a:extLst>
          </p:cNvPr>
          <p:cNvCxnSpPr>
            <a:cxnSpLocks/>
          </p:cNvCxnSpPr>
          <p:nvPr/>
        </p:nvCxnSpPr>
        <p:spPr>
          <a:xfrm>
            <a:off x="7963250" y="1748516"/>
            <a:ext cx="707091"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Rectangle Container">
            <a:extLst>
              <a:ext uri="{FF2B5EF4-FFF2-40B4-BE49-F238E27FC236}">
                <a16:creationId xmlns:a16="http://schemas.microsoft.com/office/drawing/2014/main" id="{9FA623E9-CBAE-4124-9307-14664D6661F6}"/>
              </a:ext>
              <a:ext uri="{C183D7F6-B498-43B3-948B-1728B52AA6E4}">
                <adec:decorative xmlns:adec="http://schemas.microsoft.com/office/drawing/2017/decorative" val="1"/>
              </a:ext>
            </a:extLst>
          </p:cNvPr>
          <p:cNvSpPr/>
          <p:nvPr/>
        </p:nvSpPr>
        <p:spPr>
          <a:xfrm>
            <a:off x="8062010" y="1643253"/>
            <a:ext cx="371810" cy="21052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cxnSp>
        <p:nvCxnSpPr>
          <p:cNvPr id="96" name="Straight Arrow Connector 95">
            <a:extLst>
              <a:ext uri="{FF2B5EF4-FFF2-40B4-BE49-F238E27FC236}">
                <a16:creationId xmlns:a16="http://schemas.microsoft.com/office/drawing/2014/main" id="{CD0E7105-DC5C-4A6A-AEF2-62CF17B1683B}"/>
              </a:ext>
              <a:ext uri="{C183D7F6-B498-43B3-948B-1728B52AA6E4}">
                <adec:decorative xmlns:adec="http://schemas.microsoft.com/office/drawing/2017/decorative" val="1"/>
              </a:ext>
            </a:extLst>
          </p:cNvPr>
          <p:cNvCxnSpPr>
            <a:cxnSpLocks/>
            <a:endCxn id="31" idx="0"/>
          </p:cNvCxnSpPr>
          <p:nvPr/>
        </p:nvCxnSpPr>
        <p:spPr>
          <a:xfrm>
            <a:off x="9679179" y="4199339"/>
            <a:ext cx="1" cy="64313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Rectangle 2">
            <a:extLst>
              <a:ext uri="{FF2B5EF4-FFF2-40B4-BE49-F238E27FC236}">
                <a16:creationId xmlns:a16="http://schemas.microsoft.com/office/drawing/2014/main" id="{0BE41EED-5373-42A1-9EF4-3769D5D79CFC}"/>
              </a:ext>
              <a:ext uri="{C183D7F6-B498-43B3-948B-1728B52AA6E4}">
                <adec:decorative xmlns:adec="http://schemas.microsoft.com/office/drawing/2017/decorative" val="1"/>
              </a:ext>
            </a:extLst>
          </p:cNvPr>
          <p:cNvSpPr/>
          <p:nvPr/>
        </p:nvSpPr>
        <p:spPr>
          <a:xfrm>
            <a:off x="3931077" y="1747196"/>
            <a:ext cx="726392" cy="40581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2" name="Rectangle Container">
            <a:extLst>
              <a:ext uri="{FF2B5EF4-FFF2-40B4-BE49-F238E27FC236}">
                <a16:creationId xmlns:a16="http://schemas.microsoft.com/office/drawing/2014/main" id="{23E9A896-16CC-4B21-8119-A4E8659A0F85}"/>
              </a:ext>
              <a:ext uri="{C183D7F6-B498-43B3-948B-1728B52AA6E4}">
                <adec:decorative xmlns:adec="http://schemas.microsoft.com/office/drawing/2017/decorative" val="1"/>
              </a:ext>
            </a:extLst>
          </p:cNvPr>
          <p:cNvSpPr/>
          <p:nvPr/>
        </p:nvSpPr>
        <p:spPr>
          <a:xfrm>
            <a:off x="4127506" y="1629019"/>
            <a:ext cx="432149" cy="215593"/>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102" name="Rectangle Container">
            <a:extLst>
              <a:ext uri="{FF2B5EF4-FFF2-40B4-BE49-F238E27FC236}">
                <a16:creationId xmlns:a16="http://schemas.microsoft.com/office/drawing/2014/main" id="{A0A7988C-646F-4A7F-8E3C-41BD7E261EB3}"/>
              </a:ext>
              <a:ext uri="{C183D7F6-B498-43B3-948B-1728B52AA6E4}">
                <adec:decorative xmlns:adec="http://schemas.microsoft.com/office/drawing/2017/decorative" val="1"/>
              </a:ext>
            </a:extLst>
          </p:cNvPr>
          <p:cNvSpPr/>
          <p:nvPr/>
        </p:nvSpPr>
        <p:spPr>
          <a:xfrm>
            <a:off x="9778517" y="3004440"/>
            <a:ext cx="371810" cy="21052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03" name="Rectangle Container">
            <a:extLst>
              <a:ext uri="{FF2B5EF4-FFF2-40B4-BE49-F238E27FC236}">
                <a16:creationId xmlns:a16="http://schemas.microsoft.com/office/drawing/2014/main" id="{CE4B099A-5FF1-4988-8DF8-BC81FDC932CF}"/>
              </a:ext>
              <a:ext uri="{C183D7F6-B498-43B3-948B-1728B52AA6E4}">
                <adec:decorative xmlns:adec="http://schemas.microsoft.com/office/drawing/2017/decorative" val="1"/>
              </a:ext>
            </a:extLst>
          </p:cNvPr>
          <p:cNvSpPr/>
          <p:nvPr/>
        </p:nvSpPr>
        <p:spPr>
          <a:xfrm>
            <a:off x="8536257" y="3006908"/>
            <a:ext cx="432149" cy="215593"/>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grpSp>
        <p:nvGrpSpPr>
          <p:cNvPr id="57" name="Group 56">
            <a:extLst>
              <a:ext uri="{FF2B5EF4-FFF2-40B4-BE49-F238E27FC236}">
                <a16:creationId xmlns:a16="http://schemas.microsoft.com/office/drawing/2014/main" id="{83E84DC8-FE8D-4AD5-AE9D-2C8DA5888BC9}"/>
              </a:ext>
              <a:ext uri="{C183D7F6-B498-43B3-948B-1728B52AA6E4}">
                <adec:decorative xmlns:adec="http://schemas.microsoft.com/office/drawing/2017/decorative" val="1"/>
              </a:ext>
            </a:extLst>
          </p:cNvPr>
          <p:cNvGrpSpPr/>
          <p:nvPr/>
        </p:nvGrpSpPr>
        <p:grpSpPr>
          <a:xfrm flipV="1">
            <a:off x="3709036" y="4024265"/>
            <a:ext cx="7060564" cy="361326"/>
            <a:chOff x="2028515" y="1498902"/>
            <a:chExt cx="4724784" cy="724010"/>
          </a:xfrm>
        </p:grpSpPr>
        <p:cxnSp>
          <p:nvCxnSpPr>
            <p:cNvPr id="58" name="Straight Arrow Connector 57">
              <a:extLst>
                <a:ext uri="{FF2B5EF4-FFF2-40B4-BE49-F238E27FC236}">
                  <a16:creationId xmlns:a16="http://schemas.microsoft.com/office/drawing/2014/main" id="{02578C44-8F4E-4F8C-B5ED-83BEB2FF279C}"/>
                </a:ext>
              </a:extLst>
            </p:cNvPr>
            <p:cNvCxnSpPr>
              <a:cxnSpLocks/>
            </p:cNvCxnSpPr>
            <p:nvPr/>
          </p:nvCxnSpPr>
          <p:spPr>
            <a:xfrm>
              <a:off x="3182501" y="1498902"/>
              <a:ext cx="0" cy="336191"/>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Rectangle 2">
              <a:extLst>
                <a:ext uri="{FF2B5EF4-FFF2-40B4-BE49-F238E27FC236}">
                  <a16:creationId xmlns:a16="http://schemas.microsoft.com/office/drawing/2014/main" id="{3A54DB51-52C5-4EA3-AD92-4DE8EDF000EE}"/>
                </a:ext>
              </a:extLst>
            </p:cNvPr>
            <p:cNvSpPr/>
            <p:nvPr/>
          </p:nvSpPr>
          <p:spPr>
            <a:xfrm>
              <a:off x="2028515" y="1835093"/>
              <a:ext cx="2362392" cy="36226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Rectangle 2">
              <a:extLst>
                <a:ext uri="{FF2B5EF4-FFF2-40B4-BE49-F238E27FC236}">
                  <a16:creationId xmlns:a16="http://schemas.microsoft.com/office/drawing/2014/main" id="{2F9EB6A6-B2FD-45B7-B0CC-65ACF45E6D3E}"/>
                </a:ext>
              </a:extLst>
            </p:cNvPr>
            <p:cNvSpPr/>
            <p:nvPr/>
          </p:nvSpPr>
          <p:spPr>
            <a:xfrm flipH="1">
              <a:off x="4390907" y="1835093"/>
              <a:ext cx="2362392" cy="38781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1" name="Straight Arrow Connector 60">
              <a:extLst>
                <a:ext uri="{FF2B5EF4-FFF2-40B4-BE49-F238E27FC236}">
                  <a16:creationId xmlns:a16="http://schemas.microsoft.com/office/drawing/2014/main" id="{9DAFEFAB-B703-4C1A-8E1F-BFE06ADE17B6}"/>
                </a:ext>
              </a:extLst>
            </p:cNvPr>
            <p:cNvCxnSpPr>
              <a:cxnSpLocks/>
            </p:cNvCxnSpPr>
            <p:nvPr/>
          </p:nvCxnSpPr>
          <p:spPr>
            <a:xfrm>
              <a:off x="4673447" y="1835093"/>
              <a:ext cx="0" cy="36226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134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left)">
                                      <p:cBhvr>
                                        <p:cTn id="11" dur="500"/>
                                        <p:tgtEl>
                                          <p:spTgt spid="6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up)">
                                      <p:cBhvr>
                                        <p:cTn id="19" dur="500"/>
                                        <p:tgtEl>
                                          <p:spTgt spid="6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wipe(right)">
                                      <p:cBhvr>
                                        <p:cTn id="27" dur="500"/>
                                        <p:tgtEl>
                                          <p:spTgt spid="9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wipe(up)">
                                      <p:cBhvr>
                                        <p:cTn id="50" dur="500"/>
                                        <p:tgtEl>
                                          <p:spTgt spid="76"/>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par>
                          <p:cTn id="55" fill="hold">
                            <p:stCondLst>
                              <p:cond delay="1000"/>
                            </p:stCondLst>
                            <p:childTnLst>
                              <p:par>
                                <p:cTn id="56" presetID="22" presetClass="entr" presetSubtype="2" fill="hold" grpId="0" nodeType="after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wipe(right)">
                                      <p:cBhvr>
                                        <p:cTn id="58" dur="500"/>
                                        <p:tgtEl>
                                          <p:spTgt spid="8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fade">
                                      <p:cBhvr>
                                        <p:cTn id="61" dur="500"/>
                                        <p:tgtEl>
                                          <p:spTgt spid="80"/>
                                        </p:tgtEl>
                                      </p:cBhvr>
                                    </p:animEffect>
                                  </p:childTnLst>
                                </p:cTn>
                              </p:par>
                            </p:childTnLst>
                          </p:cTn>
                        </p:par>
                        <p:par>
                          <p:cTn id="62" fill="hold">
                            <p:stCondLst>
                              <p:cond delay="1500"/>
                            </p:stCondLst>
                            <p:childTnLst>
                              <p:par>
                                <p:cTn id="63" presetID="10" presetClass="entr" presetSubtype="0"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2000"/>
                            </p:stCondLst>
                            <p:childTnLst>
                              <p:par>
                                <p:cTn id="70" presetID="22" presetClass="entr" presetSubtype="8" fill="hold" nodeType="afterEffect">
                                  <p:stCondLst>
                                    <p:cond delay="0"/>
                                  </p:stCondLst>
                                  <p:childTnLst>
                                    <p:set>
                                      <p:cBhvr>
                                        <p:cTn id="71" dur="1" fill="hold">
                                          <p:stCondLst>
                                            <p:cond delay="0"/>
                                          </p:stCondLst>
                                        </p:cTn>
                                        <p:tgtEl>
                                          <p:spTgt spid="78"/>
                                        </p:tgtEl>
                                        <p:attrNameLst>
                                          <p:attrName>style.visibility</p:attrName>
                                        </p:attrNameLst>
                                      </p:cBhvr>
                                      <p:to>
                                        <p:strVal val="visible"/>
                                      </p:to>
                                    </p:set>
                                    <p:animEffect transition="in" filter="wipe(left)">
                                      <p:cBhvr>
                                        <p:cTn id="72" dur="500"/>
                                        <p:tgtEl>
                                          <p:spTgt spid="7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500"/>
                                        <p:tgtEl>
                                          <p:spTgt spid="79"/>
                                        </p:tgtEl>
                                      </p:cBhvr>
                                    </p:animEffect>
                                  </p:childTnLst>
                                </p:cTn>
                              </p:par>
                            </p:childTnLst>
                          </p:cTn>
                        </p:par>
                        <p:par>
                          <p:cTn id="76" fill="hold">
                            <p:stCondLst>
                              <p:cond delay="2500"/>
                            </p:stCondLst>
                            <p:childTnLst>
                              <p:par>
                                <p:cTn id="77" presetID="10" presetClass="entr" presetSubtype="0"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childTnLst>
                          </p:cTn>
                        </p:par>
                        <p:par>
                          <p:cTn id="80" fill="hold">
                            <p:stCondLst>
                              <p:cond delay="3000"/>
                            </p:stCondLst>
                            <p:childTnLst>
                              <p:par>
                                <p:cTn id="81" presetID="22" presetClass="entr" presetSubtype="2"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right)">
                                      <p:cBhvr>
                                        <p:cTn id="83" dur="500"/>
                                        <p:tgtEl>
                                          <p:spTgt spid="1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3"/>
                                        </p:tgtEl>
                                        <p:attrNameLst>
                                          <p:attrName>style.visibility</p:attrName>
                                        </p:attrNameLst>
                                      </p:cBhvr>
                                      <p:to>
                                        <p:strVal val="visible"/>
                                      </p:to>
                                    </p:set>
                                    <p:animEffect transition="in" filter="fade">
                                      <p:cBhvr>
                                        <p:cTn id="86" dur="500"/>
                                        <p:tgtEl>
                                          <p:spTgt spid="103"/>
                                        </p:tgtEl>
                                      </p:cBhvr>
                                    </p:animEffect>
                                  </p:childTnLst>
                                </p:cTn>
                              </p:par>
                            </p:childTnLst>
                          </p:cTn>
                        </p:par>
                        <p:par>
                          <p:cTn id="87" fill="hold">
                            <p:stCondLst>
                              <p:cond delay="3500"/>
                            </p:stCondLst>
                            <p:childTnLst>
                              <p:par>
                                <p:cTn id="88" presetID="10" presetClass="entr" presetSubtype="0" fill="hold" nodeType="after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childTnLst>
                          </p:cTn>
                        </p:par>
                        <p:par>
                          <p:cTn id="91" fill="hold">
                            <p:stCondLst>
                              <p:cond delay="4000"/>
                            </p:stCondLst>
                            <p:childTnLst>
                              <p:par>
                                <p:cTn id="92" presetID="22" presetClass="entr" presetSubtype="8" fill="hold" grpId="0" nodeType="afterEffect">
                                  <p:stCondLst>
                                    <p:cond delay="0"/>
                                  </p:stCondLst>
                                  <p:childTnLst>
                                    <p:set>
                                      <p:cBhvr>
                                        <p:cTn id="93" dur="1" fill="hold">
                                          <p:stCondLst>
                                            <p:cond delay="0"/>
                                          </p:stCondLst>
                                        </p:cTn>
                                        <p:tgtEl>
                                          <p:spTgt spid="92"/>
                                        </p:tgtEl>
                                        <p:attrNameLst>
                                          <p:attrName>style.visibility</p:attrName>
                                        </p:attrNameLst>
                                      </p:cBhvr>
                                      <p:to>
                                        <p:strVal val="visible"/>
                                      </p:to>
                                    </p:set>
                                    <p:animEffect transition="in" filter="wipe(left)">
                                      <p:cBhvr>
                                        <p:cTn id="94" dur="500"/>
                                        <p:tgtEl>
                                          <p:spTgt spid="9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02"/>
                                        </p:tgtEl>
                                        <p:attrNameLst>
                                          <p:attrName>style.visibility</p:attrName>
                                        </p:attrNameLst>
                                      </p:cBhvr>
                                      <p:to>
                                        <p:strVal val="visible"/>
                                      </p:to>
                                    </p:set>
                                    <p:animEffect transition="in" filter="fade">
                                      <p:cBhvr>
                                        <p:cTn id="97" dur="500"/>
                                        <p:tgtEl>
                                          <p:spTgt spid="102"/>
                                        </p:tgtEl>
                                      </p:cBhvr>
                                    </p:animEffect>
                                  </p:childTnLst>
                                </p:cTn>
                              </p:par>
                            </p:childTnLst>
                          </p:cTn>
                        </p:par>
                        <p:par>
                          <p:cTn id="98" fill="hold">
                            <p:stCondLst>
                              <p:cond delay="4500"/>
                            </p:stCondLst>
                            <p:childTnLst>
                              <p:par>
                                <p:cTn id="99" presetID="10" presetClass="entr" presetSubtype="0" fill="hold"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nodeType="clickEffect">
                                  <p:stCondLst>
                                    <p:cond delay="0"/>
                                  </p:stCondLst>
                                  <p:childTnLst>
                                    <p:set>
                                      <p:cBhvr>
                                        <p:cTn id="105" dur="1" fill="hold">
                                          <p:stCondLst>
                                            <p:cond delay="0"/>
                                          </p:stCondLst>
                                        </p:cTn>
                                        <p:tgtEl>
                                          <p:spTgt spid="57"/>
                                        </p:tgtEl>
                                        <p:attrNameLst>
                                          <p:attrName>style.visibility</p:attrName>
                                        </p:attrNameLst>
                                      </p:cBhvr>
                                      <p:to>
                                        <p:strVal val="visible"/>
                                      </p:to>
                                    </p:set>
                                    <p:animEffect transition="in" filter="wipe(up)">
                                      <p:cBhvr>
                                        <p:cTn id="106" dur="500"/>
                                        <p:tgtEl>
                                          <p:spTgt spid="57"/>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childTnLst>
                          </p:cTn>
                        </p:par>
                        <p:par>
                          <p:cTn id="111" fill="hold">
                            <p:stCondLst>
                              <p:cond delay="1000"/>
                            </p:stCondLst>
                            <p:childTnLst>
                              <p:par>
                                <p:cTn id="112" presetID="10" presetClass="entr" presetSubtype="0"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fade">
                                      <p:cBhvr>
                                        <p:cTn id="114" dur="500"/>
                                        <p:tgtEl>
                                          <p:spTgt spid="26"/>
                                        </p:tgtEl>
                                      </p:cBhvr>
                                    </p:animEffect>
                                  </p:childTnLst>
                                </p:cTn>
                              </p:par>
                            </p:childTnLst>
                          </p:cTn>
                        </p:par>
                        <p:par>
                          <p:cTn id="115" fill="hold">
                            <p:stCondLst>
                              <p:cond delay="1500"/>
                            </p:stCondLst>
                            <p:childTnLst>
                              <p:par>
                                <p:cTn id="116" presetID="22" presetClass="entr" presetSubtype="1" fill="hold" nodeType="afterEffect">
                                  <p:stCondLst>
                                    <p:cond delay="0"/>
                                  </p:stCondLst>
                                  <p:childTnLst>
                                    <p:set>
                                      <p:cBhvr>
                                        <p:cTn id="117" dur="1" fill="hold">
                                          <p:stCondLst>
                                            <p:cond delay="0"/>
                                          </p:stCondLst>
                                        </p:cTn>
                                        <p:tgtEl>
                                          <p:spTgt spid="99"/>
                                        </p:tgtEl>
                                        <p:attrNameLst>
                                          <p:attrName>style.visibility</p:attrName>
                                        </p:attrNameLst>
                                      </p:cBhvr>
                                      <p:to>
                                        <p:strVal val="visible"/>
                                      </p:to>
                                    </p:set>
                                    <p:animEffect transition="in" filter="wipe(up)">
                                      <p:cBhvr>
                                        <p:cTn id="118" dur="500"/>
                                        <p:tgtEl>
                                          <p:spTgt spid="99"/>
                                        </p:tgtEl>
                                      </p:cBhvr>
                                    </p:animEffect>
                                  </p:childTnLst>
                                </p:cTn>
                              </p:par>
                            </p:childTnLst>
                          </p:cTn>
                        </p:par>
                        <p:par>
                          <p:cTn id="119" fill="hold">
                            <p:stCondLst>
                              <p:cond delay="2000"/>
                            </p:stCondLst>
                            <p:childTnLst>
                              <p:par>
                                <p:cTn id="120" presetID="22" presetClass="entr" presetSubtype="8" fill="hold" grpId="0" nodeType="after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wipe(left)">
                                      <p:cBhvr>
                                        <p:cTn id="122" dur="500"/>
                                        <p:tgtEl>
                                          <p:spTgt spid="23"/>
                                        </p:tgtEl>
                                      </p:cBhvr>
                                    </p:animEffect>
                                  </p:childTnLst>
                                </p:cTn>
                              </p:par>
                            </p:childTnLst>
                          </p:cTn>
                        </p:par>
                        <p:par>
                          <p:cTn id="123" fill="hold">
                            <p:stCondLst>
                              <p:cond delay="2500"/>
                            </p:stCondLst>
                            <p:childTnLst>
                              <p:par>
                                <p:cTn id="124" presetID="10" presetClass="entr" presetSubtype="0" fill="hold" grpId="0" nodeType="afterEffect">
                                  <p:stCondLst>
                                    <p:cond delay="0"/>
                                  </p:stCondLst>
                                  <p:childTnLst>
                                    <p:set>
                                      <p:cBhvr>
                                        <p:cTn id="125" dur="1" fill="hold">
                                          <p:stCondLst>
                                            <p:cond delay="0"/>
                                          </p:stCondLst>
                                        </p:cTn>
                                        <p:tgtEl>
                                          <p:spTgt spid="27"/>
                                        </p:tgtEl>
                                        <p:attrNameLst>
                                          <p:attrName>style.visibility</p:attrName>
                                        </p:attrNameLst>
                                      </p:cBhvr>
                                      <p:to>
                                        <p:strVal val="visible"/>
                                      </p:to>
                                    </p:set>
                                    <p:animEffect transition="in" filter="fade">
                                      <p:cBhvr>
                                        <p:cTn id="126" dur="500"/>
                                        <p:tgtEl>
                                          <p:spTgt spid="27"/>
                                        </p:tgtEl>
                                      </p:cBhvr>
                                    </p:animEffect>
                                  </p:childTnLst>
                                </p:cTn>
                              </p:par>
                            </p:childTnLst>
                          </p:cTn>
                        </p:par>
                        <p:par>
                          <p:cTn id="127" fill="hold">
                            <p:stCondLst>
                              <p:cond delay="3000"/>
                            </p:stCondLst>
                            <p:childTnLst>
                              <p:par>
                                <p:cTn id="128" presetID="22" presetClass="entr" presetSubtype="1" fill="hold" nodeType="afterEffect">
                                  <p:stCondLst>
                                    <p:cond delay="0"/>
                                  </p:stCondLst>
                                  <p:childTnLst>
                                    <p:set>
                                      <p:cBhvr>
                                        <p:cTn id="129" dur="1" fill="hold">
                                          <p:stCondLst>
                                            <p:cond delay="0"/>
                                          </p:stCondLst>
                                        </p:cTn>
                                        <p:tgtEl>
                                          <p:spTgt spid="100"/>
                                        </p:tgtEl>
                                        <p:attrNameLst>
                                          <p:attrName>style.visibility</p:attrName>
                                        </p:attrNameLst>
                                      </p:cBhvr>
                                      <p:to>
                                        <p:strVal val="visible"/>
                                      </p:to>
                                    </p:set>
                                    <p:animEffect transition="in" filter="wipe(up)">
                                      <p:cBhvr>
                                        <p:cTn id="130" dur="500"/>
                                        <p:tgtEl>
                                          <p:spTgt spid="100"/>
                                        </p:tgtEl>
                                      </p:cBhvr>
                                    </p:animEffect>
                                  </p:childTnLst>
                                </p:cTn>
                              </p:par>
                            </p:childTnLst>
                          </p:cTn>
                        </p:par>
                        <p:par>
                          <p:cTn id="131" fill="hold">
                            <p:stCondLst>
                              <p:cond delay="3500"/>
                            </p:stCondLst>
                            <p:childTnLst>
                              <p:par>
                                <p:cTn id="132" presetID="22" presetClass="entr" presetSubtype="8" fill="hold" grpId="0"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left)">
                                      <p:cBhvr>
                                        <p:cTn id="134" dur="500"/>
                                        <p:tgtEl>
                                          <p:spTgt spid="24"/>
                                        </p:tgtEl>
                                      </p:cBhvr>
                                    </p:animEffect>
                                  </p:childTnLst>
                                </p:cTn>
                              </p:par>
                            </p:childTnLst>
                          </p:cTn>
                        </p:par>
                        <p:par>
                          <p:cTn id="135" fill="hold">
                            <p:stCondLst>
                              <p:cond delay="4000"/>
                            </p:stCondLst>
                            <p:childTnLst>
                              <p:par>
                                <p:cTn id="136" presetID="10" presetClass="entr" presetSubtype="0" fill="hold" grpId="0" nodeType="afterEffect">
                                  <p:stCondLst>
                                    <p:cond delay="0"/>
                                  </p:stCondLst>
                                  <p:childTnLst>
                                    <p:set>
                                      <p:cBhvr>
                                        <p:cTn id="137" dur="1" fill="hold">
                                          <p:stCondLst>
                                            <p:cond delay="0"/>
                                          </p:stCondLst>
                                        </p:cTn>
                                        <p:tgtEl>
                                          <p:spTgt spid="25"/>
                                        </p:tgtEl>
                                        <p:attrNameLst>
                                          <p:attrName>style.visibility</p:attrName>
                                        </p:attrNameLst>
                                      </p:cBhvr>
                                      <p:to>
                                        <p:strVal val="visible"/>
                                      </p:to>
                                    </p:set>
                                    <p:animEffect transition="in" filter="fade">
                                      <p:cBhvr>
                                        <p:cTn id="138" dur="500"/>
                                        <p:tgtEl>
                                          <p:spTgt spid="25"/>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1" fill="hold" nodeType="clickEffect">
                                  <p:stCondLst>
                                    <p:cond delay="0"/>
                                  </p:stCondLst>
                                  <p:childTnLst>
                                    <p:set>
                                      <p:cBhvr>
                                        <p:cTn id="142" dur="1" fill="hold">
                                          <p:stCondLst>
                                            <p:cond delay="0"/>
                                          </p:stCondLst>
                                        </p:cTn>
                                        <p:tgtEl>
                                          <p:spTgt spid="96"/>
                                        </p:tgtEl>
                                        <p:attrNameLst>
                                          <p:attrName>style.visibility</p:attrName>
                                        </p:attrNameLst>
                                      </p:cBhvr>
                                      <p:to>
                                        <p:strVal val="visible"/>
                                      </p:to>
                                    </p:set>
                                    <p:animEffect transition="in" filter="wipe(up)">
                                      <p:cBhvr>
                                        <p:cTn id="143" dur="500"/>
                                        <p:tgtEl>
                                          <p:spTgt spid="96"/>
                                        </p:tgtEl>
                                      </p:cBhvr>
                                    </p:animEffect>
                                  </p:childTnLst>
                                </p:cTn>
                              </p:par>
                            </p:childTnLst>
                          </p:cTn>
                        </p:par>
                        <p:par>
                          <p:cTn id="144" fill="hold">
                            <p:stCondLst>
                              <p:cond delay="500"/>
                            </p:stCondLst>
                            <p:childTnLst>
                              <p:par>
                                <p:cTn id="145" presetID="10" presetClass="entr" presetSubtype="0" fill="hold" grpId="0" nodeType="afterEffect">
                                  <p:stCondLst>
                                    <p:cond delay="0"/>
                                  </p:stCondLst>
                                  <p:childTnLst>
                                    <p:set>
                                      <p:cBhvr>
                                        <p:cTn id="146" dur="1" fill="hold">
                                          <p:stCondLst>
                                            <p:cond delay="0"/>
                                          </p:stCondLst>
                                        </p:cTn>
                                        <p:tgtEl>
                                          <p:spTgt spid="31"/>
                                        </p:tgtEl>
                                        <p:attrNameLst>
                                          <p:attrName>style.visibility</p:attrName>
                                        </p:attrNameLst>
                                      </p:cBhvr>
                                      <p:to>
                                        <p:strVal val="visible"/>
                                      </p:to>
                                    </p:set>
                                    <p:animEffect transition="in" filter="fade">
                                      <p:cBhvr>
                                        <p:cTn id="14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6" grpId="0" animBg="1"/>
      <p:bldP spid="27" grpId="0" animBg="1"/>
      <p:bldP spid="31" grpId="0" animBg="1"/>
      <p:bldP spid="22" grpId="0" animBg="1"/>
      <p:bldP spid="14" grpId="0" animBg="1"/>
      <p:bldP spid="20" grpId="0" animBg="1"/>
      <p:bldP spid="79" grpId="0" animBg="1"/>
      <p:bldP spid="82" grpId="0" animBg="1"/>
      <p:bldP spid="80" grpId="0" animBg="1"/>
      <p:bldP spid="92" grpId="0" animBg="1"/>
      <p:bldP spid="7" grpId="0" animBg="1"/>
      <p:bldP spid="8" grpId="0" animBg="1"/>
      <p:bldP spid="9" grpId="0" animBg="1"/>
      <p:bldP spid="15" grpId="0" animBg="1"/>
      <p:bldP spid="19" grpId="0" animBg="1"/>
      <p:bldP spid="74" grpId="0" animBg="1"/>
      <p:bldP spid="98" grpId="0" animBg="1"/>
      <p:bldP spid="72" grpId="0" animBg="1"/>
      <p:bldP spid="102" grpId="0" animBg="1"/>
      <p:bldP spid="10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80FD-9BC5-4103-B223-71E604239CD9}"/>
              </a:ext>
            </a:extLst>
          </p:cNvPr>
          <p:cNvSpPr>
            <a:spLocks noGrp="1"/>
          </p:cNvSpPr>
          <p:nvPr>
            <p:ph type="title"/>
          </p:nvPr>
        </p:nvSpPr>
        <p:spPr/>
        <p:txBody>
          <a:bodyPr/>
          <a:lstStyle/>
          <a:p>
            <a:pPr marL="0" marR="0" lvl="0" indent="0" defTabSz="914400" rtl="0" eaLnBrk="1" fontAlgn="auto" latinLnBrk="0" hangingPunct="1">
              <a:lnSpc>
                <a:spcPct val="100000"/>
              </a:lnSpc>
              <a:spcBef>
                <a:spcPts val="0"/>
              </a:spcBef>
              <a:spcAft>
                <a:spcPts val="0"/>
              </a:spcAft>
              <a:tabLst/>
              <a:defRPr/>
            </a:pPr>
            <a:r>
              <a:rPr kumimoji="0" lang="en-US" sz="2800" b="1" i="0" u="none" strike="noStrike" kern="0" cap="none" spc="0" normalizeH="0" baseline="0" noProof="0" dirty="0">
                <a:ln>
                  <a:noFill/>
                </a:ln>
                <a:solidFill>
                  <a:srgbClr val="AC1B1F"/>
                </a:solidFill>
                <a:effectLst/>
                <a:uLnTx/>
                <a:uFillTx/>
                <a:ea typeface="+mn-ea"/>
                <a:cs typeface="Arial"/>
                <a:sym typeface="Arial"/>
              </a:rPr>
              <a:t>Figure 19. </a:t>
            </a:r>
            <a:r>
              <a:rPr kumimoji="0" lang="en-US" sz="2800" b="1" i="0" u="none" strike="noStrike" kern="0" cap="none" spc="0" normalizeH="0" baseline="0" noProof="0" dirty="0">
                <a:ln>
                  <a:noFill/>
                </a:ln>
                <a:solidFill>
                  <a:srgbClr val="000000"/>
                </a:solidFill>
                <a:effectLst/>
                <a:uLnTx/>
                <a:uFillTx/>
                <a:ea typeface="+mn-ea"/>
                <a:cs typeface="Arial"/>
                <a:sym typeface="Arial"/>
              </a:rPr>
              <a:t>Valve Intervention in CAD</a:t>
            </a:r>
          </a:p>
        </p:txBody>
      </p:sp>
      <p:sp>
        <p:nvSpPr>
          <p:cNvPr id="56" name="Rectangle 55" descr="Coronary artery disease (CAD) is common among patients presenting with aortic stenosis (AS), particularly the elderly. In the surgical experience, concomitant revascularization impacts long-term survival in a favorable way and is commonplace, as is preoperative coronary imaging. Similarly, there is an argument to be made for coronary revascularization among patients undergoing transcatheter aortic valve implantation (TAVI), although the effects on late outcomes are less well defined and may not be the same as for surgical aortic valve replacement (SAVR), given the different demographics and comorbidities of the TAVI versus SAVR populations. Nonetheless, at this point, diagnostic imaging and consideration of revascularization are appropriate (see Section 14.1.1)">
            <a:extLst>
              <a:ext uri="{FF2B5EF4-FFF2-40B4-BE49-F238E27FC236}">
                <a16:creationId xmlns:a16="http://schemas.microsoft.com/office/drawing/2014/main" id="{FAE439E4-C90F-4329-920C-5DC8352E116F}"/>
              </a:ext>
              <a:ext uri="{C183D7F6-B498-43B3-948B-1728B52AA6E4}">
                <adec:decorative xmlns:adec="http://schemas.microsoft.com/office/drawing/2017/decorative" val="0"/>
              </a:ext>
            </a:extLst>
          </p:cNvPr>
          <p:cNvSpPr/>
          <p:nvPr/>
        </p:nvSpPr>
        <p:spPr>
          <a:xfrm>
            <a:off x="257176" y="950268"/>
            <a:ext cx="10056476" cy="4575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51D3542F-E113-4E5C-9FD5-10F2D0FAA2A0}"/>
              </a:ext>
            </a:extLst>
          </p:cNvPr>
          <p:cNvSpPr>
            <a:spLocks noGrp="1"/>
          </p:cNvSpPr>
          <p:nvPr>
            <p:ph type="body" sz="quarter" idx="13"/>
          </p:nvPr>
        </p:nvSpPr>
        <p:spPr>
          <a:xfrm>
            <a:off x="1587500" y="5546349"/>
            <a:ext cx="9017000" cy="271939"/>
          </a:xfrm>
        </p:spPr>
        <p:txBody>
          <a:bodyPr/>
          <a:lstStyle/>
          <a:p>
            <a:pPr marL="0" indent="0" algn="ctr"/>
            <a:r>
              <a:rPr lang="en-US" sz="900" dirty="0">
                <a:solidFill>
                  <a:prstClr val="black"/>
                </a:solidFill>
              </a:rPr>
              <a:t>*Including men age &gt;40 years and postmenopausal women. </a:t>
            </a:r>
          </a:p>
          <a:p>
            <a:pPr marL="0" indent="0" algn="ctr"/>
            <a:r>
              <a:rPr lang="en-US" sz="900" b="1" dirty="0">
                <a:solidFill>
                  <a:prstClr val="black"/>
                </a:solidFill>
              </a:rPr>
              <a:t>Abbreviations: </a:t>
            </a:r>
            <a:r>
              <a:rPr lang="en-US" sz="900" dirty="0">
                <a:solidFill>
                  <a:prstClr val="black"/>
                </a:solidFill>
              </a:rPr>
              <a:t>AVR indicates aortic valve replacement; CAD, coronary artery disease; CABG, coronary artery bypass graft; CT, computed tomography; LV, left ventricular; MR, mitral regurgitation; PCI, percutaneous coronary intervention; SYNTAX, Synergy Between Percutaneous Coronary Intervention With Taxus and Cardiac Surgery; and TAVI, transcatheter aortic valve implantation. </a:t>
            </a:r>
          </a:p>
        </p:txBody>
      </p:sp>
      <p:sp>
        <p:nvSpPr>
          <p:cNvPr id="4" name="Slide Number Placeholder 3">
            <a:extLst>
              <a:ext uri="{FF2B5EF4-FFF2-40B4-BE49-F238E27FC236}">
                <a16:creationId xmlns:a16="http://schemas.microsoft.com/office/drawing/2014/main" id="{35B32EAA-BD45-451F-BD44-0FC412399E1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41</a:t>
            </a:fld>
            <a:endParaRPr lang="en-US" sz="900" dirty="0"/>
          </a:p>
        </p:txBody>
      </p:sp>
      <p:sp>
        <p:nvSpPr>
          <p:cNvPr id="7" name="TextBox 6">
            <a:extLst>
              <a:ext uri="{FF2B5EF4-FFF2-40B4-BE49-F238E27FC236}">
                <a16:creationId xmlns:a16="http://schemas.microsoft.com/office/drawing/2014/main" id="{BBBC18C4-87BF-4268-B7C8-F6DF17EEF7AF}"/>
              </a:ext>
              <a:ext uri="{C183D7F6-B498-43B3-948B-1728B52AA6E4}">
                <adec:decorative xmlns:adec="http://schemas.microsoft.com/office/drawing/2017/decorative" val="1"/>
              </a:ext>
            </a:extLst>
          </p:cNvPr>
          <p:cNvSpPr txBox="1"/>
          <p:nvPr/>
        </p:nvSpPr>
        <p:spPr>
          <a:xfrm>
            <a:off x="1422524" y="4971744"/>
            <a:ext cx="1333500" cy="42473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aseline="0">
                <a:latin typeface="Lub Dub Bold" panose="020B0803030403020204" pitchFamily="34" charset="0"/>
                <a:cs typeface="Lato"/>
              </a:defRPr>
            </a:lvl1pPr>
          </a:lstStyle>
          <a:p>
            <a:r>
              <a:rPr lang="en-US" dirty="0"/>
              <a:t>PCI prior to </a:t>
            </a:r>
          </a:p>
          <a:p>
            <a:r>
              <a:rPr lang="en-US" dirty="0"/>
              <a:t>TAVI (2a)</a:t>
            </a:r>
          </a:p>
        </p:txBody>
      </p:sp>
      <p:sp>
        <p:nvSpPr>
          <p:cNvPr id="8" name="TextBox 7">
            <a:extLst>
              <a:ext uri="{FF2B5EF4-FFF2-40B4-BE49-F238E27FC236}">
                <a16:creationId xmlns:a16="http://schemas.microsoft.com/office/drawing/2014/main" id="{FD469954-702A-4AC7-9E85-F899458CAA3E}"/>
              </a:ext>
              <a:ext uri="{C183D7F6-B498-43B3-948B-1728B52AA6E4}">
                <adec:decorative xmlns:adec="http://schemas.microsoft.com/office/drawing/2017/decorative" val="1"/>
              </a:ext>
            </a:extLst>
          </p:cNvPr>
          <p:cNvSpPr txBox="1"/>
          <p:nvPr/>
        </p:nvSpPr>
        <p:spPr>
          <a:xfrm>
            <a:off x="2926804" y="4975182"/>
            <a:ext cx="1702181" cy="42473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aseline="0">
                <a:latin typeface="Lub Dub Bold" panose="020B0803030403020204" pitchFamily="34" charset="0"/>
                <a:cs typeface="Lato"/>
              </a:defRPr>
            </a:lvl1pPr>
          </a:lstStyle>
          <a:p>
            <a:r>
              <a:rPr lang="en-US" dirty="0"/>
              <a:t>Surgical AVR and CABG (2a)</a:t>
            </a:r>
          </a:p>
        </p:txBody>
      </p:sp>
      <p:sp>
        <p:nvSpPr>
          <p:cNvPr id="9" name="TextBox 8">
            <a:extLst>
              <a:ext uri="{FF2B5EF4-FFF2-40B4-BE49-F238E27FC236}">
                <a16:creationId xmlns:a16="http://schemas.microsoft.com/office/drawing/2014/main" id="{C2C56C08-E8D3-48F2-9915-08B7A5B8D53E}"/>
              </a:ext>
              <a:ext uri="{C183D7F6-B498-43B3-948B-1728B52AA6E4}">
                <adec:decorative xmlns:adec="http://schemas.microsoft.com/office/drawing/2017/decorative" val="1"/>
              </a:ext>
            </a:extLst>
          </p:cNvPr>
          <p:cNvSpPr txBox="1"/>
          <p:nvPr/>
        </p:nvSpPr>
        <p:spPr>
          <a:xfrm>
            <a:off x="6896528" y="4971744"/>
            <a:ext cx="837120" cy="424732"/>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aseline="0">
                <a:latin typeface="Lub Dub Bold" panose="020B0803030403020204" pitchFamily="34" charset="0"/>
                <a:cs typeface="Lato"/>
              </a:defRPr>
            </a:lvl1pPr>
          </a:lstStyle>
          <a:p>
            <a:r>
              <a:rPr lang="en-US" dirty="0"/>
              <a:t>CABG</a:t>
            </a:r>
          </a:p>
          <a:p>
            <a:r>
              <a:rPr lang="en-US" dirty="0"/>
              <a:t> (2a)</a:t>
            </a:r>
          </a:p>
        </p:txBody>
      </p:sp>
      <p:sp>
        <p:nvSpPr>
          <p:cNvPr id="10" name="TextBox 9">
            <a:extLst>
              <a:ext uri="{FF2B5EF4-FFF2-40B4-BE49-F238E27FC236}">
                <a16:creationId xmlns:a16="http://schemas.microsoft.com/office/drawing/2014/main" id="{B6F91A8B-8294-4DDD-9261-B8DE0B5FC03F}"/>
              </a:ext>
              <a:ext uri="{C183D7F6-B498-43B3-948B-1728B52AA6E4}">
                <adec:decorative xmlns:adec="http://schemas.microsoft.com/office/drawing/2017/decorative" val="1"/>
              </a:ext>
            </a:extLst>
          </p:cNvPr>
          <p:cNvSpPr txBox="1"/>
          <p:nvPr/>
        </p:nvSpPr>
        <p:spPr>
          <a:xfrm>
            <a:off x="9659461" y="3577532"/>
            <a:ext cx="1745447" cy="419315"/>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baseline="30000">
                <a:latin typeface="Lub Dub Bold" panose="020B0803030403020204" pitchFamily="34" charset="0"/>
                <a:cs typeface="Lato"/>
              </a:defRPr>
            </a:lvl1pPr>
          </a:lstStyle>
          <a:p>
            <a:r>
              <a:rPr lang="en-US" baseline="0" dirty="0"/>
              <a:t>Coronary CT angiography (2a)</a:t>
            </a:r>
          </a:p>
        </p:txBody>
      </p:sp>
      <p:sp>
        <p:nvSpPr>
          <p:cNvPr id="11" name="TextBox 10">
            <a:extLst>
              <a:ext uri="{FF2B5EF4-FFF2-40B4-BE49-F238E27FC236}">
                <a16:creationId xmlns:a16="http://schemas.microsoft.com/office/drawing/2014/main" id="{16BE506C-2CD4-457A-B745-908C14372E3A}"/>
              </a:ext>
              <a:ext uri="{C183D7F6-B498-43B3-948B-1728B52AA6E4}">
                <adec:decorative xmlns:adec="http://schemas.microsoft.com/office/drawing/2017/decorative" val="1"/>
              </a:ext>
            </a:extLst>
          </p:cNvPr>
          <p:cNvSpPr txBox="1"/>
          <p:nvPr/>
        </p:nvSpPr>
        <p:spPr>
          <a:xfrm>
            <a:off x="3495180" y="1067779"/>
            <a:ext cx="4288122" cy="34885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t>Patients undergoing valve interventions</a:t>
            </a:r>
          </a:p>
        </p:txBody>
      </p:sp>
      <p:sp>
        <p:nvSpPr>
          <p:cNvPr id="12" name="TextBox 11">
            <a:extLst>
              <a:ext uri="{FF2B5EF4-FFF2-40B4-BE49-F238E27FC236}">
                <a16:creationId xmlns:a16="http://schemas.microsoft.com/office/drawing/2014/main" id="{A3643F27-FE7D-4F2C-BEA9-7626D7373D75}"/>
              </a:ext>
              <a:ext uri="{C183D7F6-B498-43B3-948B-1728B52AA6E4}">
                <adec:decorative xmlns:adec="http://schemas.microsoft.com/office/drawing/2017/decorative" val="1"/>
              </a:ext>
            </a:extLst>
          </p:cNvPr>
          <p:cNvSpPr txBox="1"/>
          <p:nvPr/>
        </p:nvSpPr>
        <p:spPr>
          <a:xfrm>
            <a:off x="2293234" y="1762116"/>
            <a:ext cx="1240800" cy="307777"/>
          </a:xfrm>
          <a:prstGeom prst="rect">
            <a:avLst/>
          </a:prstGeom>
          <a:solidFill>
            <a:schemeClr val="tx1">
              <a:lumMod val="65000"/>
              <a:lumOff val="35000"/>
            </a:schemeClr>
          </a:solidFill>
        </p:spPr>
        <p:txBody>
          <a:bodyPr wrap="square" rtlCol="0">
            <a:spAutoFit/>
          </a:bodyPr>
          <a:lstStyle>
            <a:defPPr>
              <a:defRPr lang="en-US"/>
            </a:defPPr>
            <a:lvl1pPr marL="176213" indent="-117475" hangingPunct="0">
              <a:spcAft>
                <a:spcPts val="600"/>
              </a:spcAft>
              <a:buClr>
                <a:schemeClr val="bg1"/>
              </a:buClr>
              <a:buFont typeface="Arial" panose="020B0604020202020204" pitchFamily="34" charset="0"/>
              <a:buChar char="•"/>
              <a:defRPr sz="1100">
                <a:solidFill>
                  <a:schemeClr val="bg1"/>
                </a:solidFill>
                <a:latin typeface="Lub Dub Condensed" panose="020B0506030403020204" pitchFamily="34" charset="0"/>
              </a:defRPr>
            </a:lvl1pPr>
          </a:lstStyle>
          <a:p>
            <a:pPr marL="58738" indent="0" algn="ctr">
              <a:buNone/>
            </a:pPr>
            <a:r>
              <a:rPr lang="en-US" sz="1400" dirty="0">
                <a:latin typeface="Lub Dub Bold" panose="020B0803030403020204" pitchFamily="34" charset="0"/>
              </a:rPr>
              <a:t>TAVI</a:t>
            </a:r>
          </a:p>
        </p:txBody>
      </p:sp>
      <p:sp>
        <p:nvSpPr>
          <p:cNvPr id="13" name="TextBox 12">
            <a:extLst>
              <a:ext uri="{FF2B5EF4-FFF2-40B4-BE49-F238E27FC236}">
                <a16:creationId xmlns:a16="http://schemas.microsoft.com/office/drawing/2014/main" id="{AEF82279-ACBA-498B-B3C9-946FEA00A303}"/>
              </a:ext>
              <a:ext uri="{C183D7F6-B498-43B3-948B-1728B52AA6E4}">
                <adec:decorative xmlns:adec="http://schemas.microsoft.com/office/drawing/2017/decorative" val="1"/>
              </a:ext>
            </a:extLst>
          </p:cNvPr>
          <p:cNvSpPr txBox="1"/>
          <p:nvPr/>
        </p:nvSpPr>
        <p:spPr>
          <a:xfrm>
            <a:off x="6933752" y="1762116"/>
            <a:ext cx="1527496" cy="307777"/>
          </a:xfrm>
          <a:prstGeom prst="rect">
            <a:avLst/>
          </a:prstGeom>
          <a:solidFill>
            <a:schemeClr val="tx1">
              <a:lumMod val="65000"/>
              <a:lumOff val="35000"/>
            </a:schemeClr>
          </a:solidFill>
        </p:spPr>
        <p:txBody>
          <a:bodyPr wrap="square" rtlCol="0">
            <a:spAutoFit/>
          </a:bodyPr>
          <a:lstStyle>
            <a:defPPr>
              <a:defRPr lang="en-US"/>
            </a:defPPr>
            <a:lvl1pPr marL="58738" indent="0" algn="ctr" hangingPunct="0">
              <a:spcAft>
                <a:spcPts val="600"/>
              </a:spcAft>
              <a:buClr>
                <a:schemeClr val="bg1"/>
              </a:buClr>
              <a:buFont typeface="Arial" panose="020B0604020202020204" pitchFamily="34" charset="0"/>
              <a:buNone/>
              <a:defRPr sz="1400">
                <a:solidFill>
                  <a:schemeClr val="bg1"/>
                </a:solidFill>
                <a:latin typeface="Lub Dub Bold" panose="020B0803030403020204" pitchFamily="34" charset="0"/>
              </a:defRPr>
            </a:lvl1pPr>
          </a:lstStyle>
          <a:p>
            <a:r>
              <a:rPr lang="en-US" dirty="0"/>
              <a:t>Valve Surgery</a:t>
            </a:r>
          </a:p>
        </p:txBody>
      </p:sp>
      <p:sp>
        <p:nvSpPr>
          <p:cNvPr id="14" name="TextBox 13">
            <a:extLst>
              <a:ext uri="{FF2B5EF4-FFF2-40B4-BE49-F238E27FC236}">
                <a16:creationId xmlns:a16="http://schemas.microsoft.com/office/drawing/2014/main" id="{9E49CB24-7B17-46C3-AB08-280B467643C3}"/>
              </a:ext>
              <a:ext uri="{C183D7F6-B498-43B3-948B-1728B52AA6E4}">
                <adec:decorative xmlns:adec="http://schemas.microsoft.com/office/drawing/2017/decorative" val="1"/>
              </a:ext>
            </a:extLst>
          </p:cNvPr>
          <p:cNvSpPr txBox="1"/>
          <p:nvPr/>
        </p:nvSpPr>
        <p:spPr>
          <a:xfrm>
            <a:off x="2289451" y="2341747"/>
            <a:ext cx="1240800" cy="257264"/>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100" b="0">
                <a:solidFill>
                  <a:srgbClr val="292929"/>
                </a:solidFill>
                <a:latin typeface="Lub Dub Condensed" panose="020B0506030403020204" pitchFamily="34" charset="0"/>
              </a:defRPr>
            </a:lvl1pPr>
          </a:lstStyle>
          <a:p>
            <a:r>
              <a:rPr lang="en-US" dirty="0">
                <a:latin typeface="Lub Dub Medium" panose="020B0603030403020204" pitchFamily="34" charset="0"/>
              </a:rPr>
              <a:t>Low risk of CAD</a:t>
            </a:r>
          </a:p>
        </p:txBody>
      </p:sp>
      <p:sp>
        <p:nvSpPr>
          <p:cNvPr id="15" name="TextBox 14">
            <a:extLst>
              <a:ext uri="{FF2B5EF4-FFF2-40B4-BE49-F238E27FC236}">
                <a16:creationId xmlns:a16="http://schemas.microsoft.com/office/drawing/2014/main" id="{953E42FD-7493-4F0F-BD3A-E5C69933E84F}"/>
              </a:ext>
              <a:ext uri="{C183D7F6-B498-43B3-948B-1728B52AA6E4}">
                <adec:decorative xmlns:adec="http://schemas.microsoft.com/office/drawing/2017/decorative" val="1"/>
              </a:ext>
            </a:extLst>
          </p:cNvPr>
          <p:cNvSpPr txBox="1"/>
          <p:nvPr/>
        </p:nvSpPr>
        <p:spPr>
          <a:xfrm>
            <a:off x="5553139" y="2430929"/>
            <a:ext cx="1454984" cy="3970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100" b="0">
                <a:solidFill>
                  <a:srgbClr val="292929"/>
                </a:solidFill>
                <a:latin typeface="Lub Dub Condensed" panose="020B0506030403020204" pitchFamily="34" charset="0"/>
              </a:defRPr>
            </a:lvl1pPr>
          </a:lstStyle>
          <a:p>
            <a:r>
              <a:rPr lang="en-US" dirty="0">
                <a:latin typeface="Lub Dub Medium" panose="020B0603030403020204" pitchFamily="34" charset="0"/>
              </a:rPr>
              <a:t>Chronic severe secondary MR</a:t>
            </a:r>
          </a:p>
        </p:txBody>
      </p:sp>
      <p:sp>
        <p:nvSpPr>
          <p:cNvPr id="16" name="TextBox 15">
            <a:extLst>
              <a:ext uri="{FF2B5EF4-FFF2-40B4-BE49-F238E27FC236}">
                <a16:creationId xmlns:a16="http://schemas.microsoft.com/office/drawing/2014/main" id="{A96A83C2-8510-42CB-8C62-7EF594154F18}"/>
              </a:ext>
              <a:ext uri="{C183D7F6-B498-43B3-948B-1728B52AA6E4}">
                <adec:decorative xmlns:adec="http://schemas.microsoft.com/office/drawing/2017/decorative" val="1"/>
              </a:ext>
            </a:extLst>
          </p:cNvPr>
          <p:cNvSpPr txBox="1"/>
          <p:nvPr/>
        </p:nvSpPr>
        <p:spPr>
          <a:xfrm>
            <a:off x="7565561" y="2392310"/>
            <a:ext cx="1596917" cy="783016"/>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100" b="0">
                <a:solidFill>
                  <a:srgbClr val="292929"/>
                </a:solidFill>
                <a:latin typeface="Lub Dub Condensed" panose="020B0506030403020204" pitchFamily="34" charset="0"/>
              </a:defRPr>
            </a:lvl1pPr>
          </a:lstStyle>
          <a:p>
            <a:r>
              <a:rPr lang="en-US" dirty="0">
                <a:latin typeface="Lub Dub Medium" panose="020B0603030403020204" pitchFamily="34" charset="0"/>
              </a:rPr>
              <a:t>Angina, decreased LV systolic function, history of CAD, or CAD risk factors*</a:t>
            </a:r>
          </a:p>
        </p:txBody>
      </p:sp>
      <p:sp>
        <p:nvSpPr>
          <p:cNvPr id="17" name="TextBox 16">
            <a:extLst>
              <a:ext uri="{FF2B5EF4-FFF2-40B4-BE49-F238E27FC236}">
                <a16:creationId xmlns:a16="http://schemas.microsoft.com/office/drawing/2014/main" id="{D2CDE01B-AE16-4C41-AE94-254E5468B5B9}"/>
              </a:ext>
              <a:ext uri="{C183D7F6-B498-43B3-948B-1728B52AA6E4}">
                <adec:decorative xmlns:adec="http://schemas.microsoft.com/office/drawing/2017/decorative" val="1"/>
              </a:ext>
            </a:extLst>
          </p:cNvPr>
          <p:cNvSpPr txBox="1"/>
          <p:nvPr/>
        </p:nvSpPr>
        <p:spPr>
          <a:xfrm>
            <a:off x="9941131" y="2386786"/>
            <a:ext cx="1184674" cy="58148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100" b="0">
                <a:solidFill>
                  <a:srgbClr val="292929"/>
                </a:solidFill>
                <a:latin typeface="Lub Dub Condensed" panose="020B0506030403020204" pitchFamily="34" charset="0"/>
              </a:defRPr>
            </a:lvl1pPr>
          </a:lstStyle>
          <a:p>
            <a:r>
              <a:rPr lang="en-US" dirty="0">
                <a:latin typeface="Lub Dub Medium" panose="020B0603030403020204" pitchFamily="34" charset="0"/>
              </a:rPr>
              <a:t>Low to intermediate </a:t>
            </a:r>
          </a:p>
          <a:p>
            <a:r>
              <a:rPr lang="en-US" dirty="0">
                <a:latin typeface="Lub Dub Medium" panose="020B0603030403020204" pitchFamily="34" charset="0"/>
              </a:rPr>
              <a:t>risk of CAD</a:t>
            </a:r>
          </a:p>
        </p:txBody>
      </p:sp>
      <p:sp>
        <p:nvSpPr>
          <p:cNvPr id="21" name="TextBox 20">
            <a:extLst>
              <a:ext uri="{FF2B5EF4-FFF2-40B4-BE49-F238E27FC236}">
                <a16:creationId xmlns:a16="http://schemas.microsoft.com/office/drawing/2014/main" id="{A20764E0-45C5-4D4D-9059-D47D63FB4C4C}"/>
              </a:ext>
              <a:ext uri="{C183D7F6-B498-43B3-948B-1728B52AA6E4}">
                <adec:decorative xmlns:adec="http://schemas.microsoft.com/office/drawing/2017/decorative" val="1"/>
              </a:ext>
            </a:extLst>
          </p:cNvPr>
          <p:cNvSpPr txBox="1"/>
          <p:nvPr/>
        </p:nvSpPr>
        <p:spPr>
          <a:xfrm>
            <a:off x="6597539" y="3602195"/>
            <a:ext cx="1454983" cy="4247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Bold" panose="020B0803030403020204" pitchFamily="34" charset="0"/>
                <a:cs typeface="Lato"/>
              </a:defRPr>
            </a:lvl1pPr>
          </a:lstStyle>
          <a:p>
            <a:r>
              <a:rPr lang="en-US" dirty="0">
                <a:solidFill>
                  <a:schemeClr val="tx1"/>
                </a:solidFill>
              </a:rPr>
              <a:t>Coronary angiography (1)</a:t>
            </a:r>
          </a:p>
        </p:txBody>
      </p:sp>
      <p:sp>
        <p:nvSpPr>
          <p:cNvPr id="22" name="TextBox 21">
            <a:extLst>
              <a:ext uri="{FF2B5EF4-FFF2-40B4-BE49-F238E27FC236}">
                <a16:creationId xmlns:a16="http://schemas.microsoft.com/office/drawing/2014/main" id="{86DE8B40-2043-48C5-95F3-08A3ED8034FD}"/>
              </a:ext>
              <a:ext uri="{C183D7F6-B498-43B3-948B-1728B52AA6E4}">
                <adec:decorative xmlns:adec="http://schemas.microsoft.com/office/drawing/2017/decorative" val="1"/>
              </a:ext>
            </a:extLst>
          </p:cNvPr>
          <p:cNvSpPr txBox="1"/>
          <p:nvPr/>
        </p:nvSpPr>
        <p:spPr>
          <a:xfrm>
            <a:off x="1417162" y="3921610"/>
            <a:ext cx="1333500" cy="3970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100" b="0">
                <a:solidFill>
                  <a:srgbClr val="292929"/>
                </a:solidFill>
                <a:latin typeface="Lub Dub Condensed" panose="020B0506030403020204" pitchFamily="34" charset="0"/>
              </a:defRPr>
            </a:lvl1pPr>
          </a:lstStyle>
          <a:p>
            <a:r>
              <a:rPr lang="en-US" dirty="0">
                <a:latin typeface="Lub Dub Medium" panose="020B0603030403020204" pitchFamily="34" charset="0"/>
              </a:rPr>
              <a:t>Left main or </a:t>
            </a:r>
          </a:p>
          <a:p>
            <a:r>
              <a:rPr lang="en-US" dirty="0">
                <a:latin typeface="Lub Dub Medium" panose="020B0603030403020204" pitchFamily="34" charset="0"/>
              </a:rPr>
              <a:t>proximal CAD</a:t>
            </a:r>
          </a:p>
        </p:txBody>
      </p:sp>
      <p:sp>
        <p:nvSpPr>
          <p:cNvPr id="23" name="TextBox 22">
            <a:extLst>
              <a:ext uri="{FF2B5EF4-FFF2-40B4-BE49-F238E27FC236}">
                <a16:creationId xmlns:a16="http://schemas.microsoft.com/office/drawing/2014/main" id="{25301CE2-9983-464F-918C-8E28DAB24CB0}"/>
              </a:ext>
              <a:ext uri="{C183D7F6-B498-43B3-948B-1728B52AA6E4}">
                <adec:decorative xmlns:adec="http://schemas.microsoft.com/office/drawing/2017/decorative" val="1"/>
              </a:ext>
            </a:extLst>
          </p:cNvPr>
          <p:cNvSpPr txBox="1"/>
          <p:nvPr/>
        </p:nvSpPr>
        <p:spPr>
          <a:xfrm>
            <a:off x="2926803" y="3930196"/>
            <a:ext cx="1702182" cy="682905"/>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100" b="0">
                <a:solidFill>
                  <a:srgbClr val="292929"/>
                </a:solidFill>
                <a:latin typeface="Lub Dub Condensed" panose="020B0506030403020204" pitchFamily="34" charset="0"/>
              </a:defRPr>
            </a:lvl1pPr>
          </a:lstStyle>
          <a:p>
            <a:r>
              <a:rPr lang="en-US" dirty="0">
                <a:latin typeface="Lub Dub Medium" panose="020B0603030403020204" pitchFamily="34" charset="0"/>
              </a:rPr>
              <a:t>Complex bifurcation left main and/or multivessel CAD with a SYNTAX score&gt;33</a:t>
            </a:r>
          </a:p>
        </p:txBody>
      </p:sp>
      <p:sp>
        <p:nvSpPr>
          <p:cNvPr id="24" name="TextBox 23">
            <a:extLst>
              <a:ext uri="{FF2B5EF4-FFF2-40B4-BE49-F238E27FC236}">
                <a16:creationId xmlns:a16="http://schemas.microsoft.com/office/drawing/2014/main" id="{69CBB51E-8342-4F58-BCC1-93F2E2A27965}"/>
              </a:ext>
              <a:ext uri="{C183D7F6-B498-43B3-948B-1728B52AA6E4}">
                <adec:decorative xmlns:adec="http://schemas.microsoft.com/office/drawing/2017/decorative" val="1"/>
              </a:ext>
            </a:extLst>
          </p:cNvPr>
          <p:cNvSpPr txBox="1"/>
          <p:nvPr/>
        </p:nvSpPr>
        <p:spPr>
          <a:xfrm>
            <a:off x="6337302" y="4284190"/>
            <a:ext cx="1962800" cy="397032"/>
          </a:xfrm>
          <a:prstGeom prst="rect">
            <a:avLst/>
          </a:prstGeom>
          <a:solidFill>
            <a:schemeClr val="bg1">
              <a:lumMod val="85000"/>
            </a:schemeClr>
          </a:solidFill>
          <a:ln w="25400">
            <a:solidFill>
              <a:srgbClr val="D9D9D9"/>
            </a:solidFill>
          </a:ln>
        </p:spPr>
        <p:txBody>
          <a:bodyPr spcFirstLastPara="0" lIns="91440" tIns="0" rIns="91440" bIns="0" anchor="ctr"/>
          <a:lstStyle>
            <a:defPPr>
              <a:defRPr lang="en-US"/>
            </a:defPPr>
            <a:lvl1pPr algn="ctr" hangingPunct="0">
              <a:lnSpc>
                <a:spcPct val="90000"/>
              </a:lnSpc>
              <a:defRPr sz="1100" b="0">
                <a:solidFill>
                  <a:srgbClr val="292929"/>
                </a:solidFill>
                <a:latin typeface="Lub Dub Condensed" panose="020B0506030403020204" pitchFamily="34" charset="0"/>
              </a:defRPr>
            </a:lvl1pPr>
          </a:lstStyle>
          <a:p>
            <a:r>
              <a:rPr lang="en-US" dirty="0">
                <a:latin typeface="Lub Dub Medium" panose="020B0603030403020204" pitchFamily="34" charset="0"/>
              </a:rPr>
              <a:t>Significant proximal CAD or left main disease</a:t>
            </a:r>
          </a:p>
        </p:txBody>
      </p:sp>
      <p:grpSp>
        <p:nvGrpSpPr>
          <p:cNvPr id="144" name="Group 143">
            <a:extLst>
              <a:ext uri="{FF2B5EF4-FFF2-40B4-BE49-F238E27FC236}">
                <a16:creationId xmlns:a16="http://schemas.microsoft.com/office/drawing/2014/main" id="{87A4A951-3449-45FC-9B11-CA577112CAF1}"/>
              </a:ext>
              <a:ext uri="{C183D7F6-B498-43B3-948B-1728B52AA6E4}">
                <adec:decorative xmlns:adec="http://schemas.microsoft.com/office/drawing/2017/decorative" val="1"/>
              </a:ext>
            </a:extLst>
          </p:cNvPr>
          <p:cNvGrpSpPr/>
          <p:nvPr/>
        </p:nvGrpSpPr>
        <p:grpSpPr>
          <a:xfrm>
            <a:off x="2910060" y="1406011"/>
            <a:ext cx="2723515" cy="363114"/>
            <a:chOff x="2910060" y="1406011"/>
            <a:chExt cx="2723515" cy="363114"/>
          </a:xfrm>
        </p:grpSpPr>
        <p:cxnSp>
          <p:nvCxnSpPr>
            <p:cNvPr id="99" name="Straight Arrow Connector 98">
              <a:extLst>
                <a:ext uri="{FF2B5EF4-FFF2-40B4-BE49-F238E27FC236}">
                  <a16:creationId xmlns:a16="http://schemas.microsoft.com/office/drawing/2014/main" id="{0E0E62AB-27FE-4ECE-826D-560BF5BC997A}"/>
                </a:ext>
              </a:extLst>
            </p:cNvPr>
            <p:cNvCxnSpPr>
              <a:cxnSpLocks/>
            </p:cNvCxnSpPr>
            <p:nvPr/>
          </p:nvCxnSpPr>
          <p:spPr>
            <a:xfrm>
              <a:off x="5633575" y="1406011"/>
              <a:ext cx="0" cy="15227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Rectangle 2">
              <a:extLst>
                <a:ext uri="{FF2B5EF4-FFF2-40B4-BE49-F238E27FC236}">
                  <a16:creationId xmlns:a16="http://schemas.microsoft.com/office/drawing/2014/main" id="{1217CB92-0DCF-46A3-9A94-B52299A0A8AA}"/>
                </a:ext>
              </a:extLst>
            </p:cNvPr>
            <p:cNvSpPr/>
            <p:nvPr/>
          </p:nvSpPr>
          <p:spPr>
            <a:xfrm>
              <a:off x="2910060" y="1538738"/>
              <a:ext cx="2723515" cy="23038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01" name="Rectangle 2">
            <a:extLst>
              <a:ext uri="{FF2B5EF4-FFF2-40B4-BE49-F238E27FC236}">
                <a16:creationId xmlns:a16="http://schemas.microsoft.com/office/drawing/2014/main" id="{3687B43C-5470-495D-B2F7-A0DA9A220708}"/>
              </a:ext>
              <a:ext uri="{C183D7F6-B498-43B3-948B-1728B52AA6E4}">
                <adec:decorative xmlns:adec="http://schemas.microsoft.com/office/drawing/2017/decorative" val="1"/>
              </a:ext>
            </a:extLst>
          </p:cNvPr>
          <p:cNvSpPr/>
          <p:nvPr/>
        </p:nvSpPr>
        <p:spPr>
          <a:xfrm flipH="1">
            <a:off x="5633575" y="1540362"/>
            <a:ext cx="2138390" cy="23038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03" name="Straight Arrow Connector 102">
            <a:extLst>
              <a:ext uri="{FF2B5EF4-FFF2-40B4-BE49-F238E27FC236}">
                <a16:creationId xmlns:a16="http://schemas.microsoft.com/office/drawing/2014/main" id="{D8ECAA42-8A8C-44AC-B098-26C523723234}"/>
              </a:ext>
              <a:ext uri="{C183D7F6-B498-43B3-948B-1728B52AA6E4}">
                <adec:decorative xmlns:adec="http://schemas.microsoft.com/office/drawing/2017/decorative" val="1"/>
              </a:ext>
            </a:extLst>
          </p:cNvPr>
          <p:cNvCxnSpPr>
            <a:cxnSpLocks/>
          </p:cNvCxnSpPr>
          <p:nvPr/>
        </p:nvCxnSpPr>
        <p:spPr>
          <a:xfrm>
            <a:off x="2908783" y="2069893"/>
            <a:ext cx="0" cy="2572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CD716590-18AC-4111-B7AD-E0CD8AE5050F}"/>
              </a:ext>
              <a:ext uri="{C183D7F6-B498-43B3-948B-1728B52AA6E4}">
                <adec:decorative xmlns:adec="http://schemas.microsoft.com/office/drawing/2017/decorative" val="1"/>
              </a:ext>
            </a:extLst>
          </p:cNvPr>
          <p:cNvGrpSpPr/>
          <p:nvPr/>
        </p:nvGrpSpPr>
        <p:grpSpPr>
          <a:xfrm>
            <a:off x="2083912" y="2611151"/>
            <a:ext cx="842891" cy="362150"/>
            <a:chOff x="2083912" y="2611151"/>
            <a:chExt cx="842891" cy="362150"/>
          </a:xfrm>
        </p:grpSpPr>
        <p:cxnSp>
          <p:nvCxnSpPr>
            <p:cNvPr id="105" name="Straight Arrow Connector 104">
              <a:extLst>
                <a:ext uri="{FF2B5EF4-FFF2-40B4-BE49-F238E27FC236}">
                  <a16:creationId xmlns:a16="http://schemas.microsoft.com/office/drawing/2014/main" id="{00CAD55F-490B-461F-BFA6-66C06CDE384A}"/>
                </a:ext>
              </a:extLst>
            </p:cNvPr>
            <p:cNvCxnSpPr>
              <a:cxnSpLocks/>
            </p:cNvCxnSpPr>
            <p:nvPr/>
          </p:nvCxnSpPr>
          <p:spPr>
            <a:xfrm>
              <a:off x="2926803" y="2611151"/>
              <a:ext cx="0" cy="15490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6" name="Rectangle 2">
              <a:extLst>
                <a:ext uri="{FF2B5EF4-FFF2-40B4-BE49-F238E27FC236}">
                  <a16:creationId xmlns:a16="http://schemas.microsoft.com/office/drawing/2014/main" id="{B371B529-F4EC-4AC0-83E2-763052C41E06}"/>
                </a:ext>
              </a:extLst>
            </p:cNvPr>
            <p:cNvSpPr/>
            <p:nvPr/>
          </p:nvSpPr>
          <p:spPr>
            <a:xfrm>
              <a:off x="2083912" y="2745446"/>
              <a:ext cx="842743" cy="22785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07" name="Rectangle 2">
            <a:extLst>
              <a:ext uri="{FF2B5EF4-FFF2-40B4-BE49-F238E27FC236}">
                <a16:creationId xmlns:a16="http://schemas.microsoft.com/office/drawing/2014/main" id="{2B166B3B-E204-42C0-8D3A-E1F386EED60D}"/>
              </a:ext>
              <a:ext uri="{C183D7F6-B498-43B3-948B-1728B52AA6E4}">
                <adec:decorative xmlns:adec="http://schemas.microsoft.com/office/drawing/2017/decorative" val="1"/>
              </a:ext>
            </a:extLst>
          </p:cNvPr>
          <p:cNvSpPr/>
          <p:nvPr/>
        </p:nvSpPr>
        <p:spPr>
          <a:xfrm flipH="1">
            <a:off x="2926803" y="2745446"/>
            <a:ext cx="842741" cy="22282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8" name="Rectangle Container">
            <a:extLst>
              <a:ext uri="{FF2B5EF4-FFF2-40B4-BE49-F238E27FC236}">
                <a16:creationId xmlns:a16="http://schemas.microsoft.com/office/drawing/2014/main" id="{782DB959-A128-4BA5-9B33-4F02B3A6B90E}"/>
              </a:ext>
              <a:ext uri="{C183D7F6-B498-43B3-948B-1728B52AA6E4}">
                <adec:decorative xmlns:adec="http://schemas.microsoft.com/office/drawing/2017/decorative" val="1"/>
              </a:ext>
            </a:extLst>
          </p:cNvPr>
          <p:cNvSpPr/>
          <p:nvPr/>
        </p:nvSpPr>
        <p:spPr>
          <a:xfrm>
            <a:off x="3120600" y="2639615"/>
            <a:ext cx="371810" cy="210526"/>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sp>
        <p:nvSpPr>
          <p:cNvPr id="109" name="Rectangle Container">
            <a:extLst>
              <a:ext uri="{FF2B5EF4-FFF2-40B4-BE49-F238E27FC236}">
                <a16:creationId xmlns:a16="http://schemas.microsoft.com/office/drawing/2014/main" id="{42B0A621-7733-4FFA-B1F9-ECFD3354A7E8}"/>
              </a:ext>
              <a:ext uri="{C183D7F6-B498-43B3-948B-1728B52AA6E4}">
                <adec:decorative xmlns:adec="http://schemas.microsoft.com/office/drawing/2017/decorative" val="1"/>
              </a:ext>
            </a:extLst>
          </p:cNvPr>
          <p:cNvSpPr/>
          <p:nvPr/>
        </p:nvSpPr>
        <p:spPr>
          <a:xfrm>
            <a:off x="2299986" y="2642083"/>
            <a:ext cx="432149" cy="215593"/>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grpSp>
        <p:nvGrpSpPr>
          <p:cNvPr id="146" name="Group 145">
            <a:extLst>
              <a:ext uri="{FF2B5EF4-FFF2-40B4-BE49-F238E27FC236}">
                <a16:creationId xmlns:a16="http://schemas.microsoft.com/office/drawing/2014/main" id="{7A387080-1CA0-4255-B3A5-0FEA2F8E48D2}"/>
              </a:ext>
              <a:ext uri="{C183D7F6-B498-43B3-948B-1728B52AA6E4}">
                <adec:decorative xmlns:adec="http://schemas.microsoft.com/office/drawing/2017/decorative" val="1"/>
              </a:ext>
            </a:extLst>
          </p:cNvPr>
          <p:cNvGrpSpPr/>
          <p:nvPr/>
        </p:nvGrpSpPr>
        <p:grpSpPr>
          <a:xfrm>
            <a:off x="1538746" y="3000014"/>
            <a:ext cx="2747986" cy="590931"/>
            <a:chOff x="1538746" y="3000014"/>
            <a:chExt cx="2747986" cy="590931"/>
          </a:xfrm>
        </p:grpSpPr>
        <p:sp>
          <p:nvSpPr>
            <p:cNvPr id="19" name="TextBox 18">
              <a:extLst>
                <a:ext uri="{FF2B5EF4-FFF2-40B4-BE49-F238E27FC236}">
                  <a16:creationId xmlns:a16="http://schemas.microsoft.com/office/drawing/2014/main" id="{7CD02313-79C1-4D4C-8DE4-BFEB0BDFBBDE}"/>
                </a:ext>
              </a:extLst>
            </p:cNvPr>
            <p:cNvSpPr txBox="1"/>
            <p:nvPr/>
          </p:nvSpPr>
          <p:spPr>
            <a:xfrm>
              <a:off x="1596313" y="3056287"/>
              <a:ext cx="1266839" cy="489110"/>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Bold" panose="020B0803030403020204" pitchFamily="34" charset="0"/>
                  <a:cs typeface="Lato"/>
                </a:defRPr>
              </a:lvl1pPr>
            </a:lstStyle>
            <a:p>
              <a:r>
                <a:rPr lang="en-US" dirty="0">
                  <a:solidFill>
                    <a:schemeClr val="tx1"/>
                  </a:solidFill>
                </a:rPr>
                <a:t>Coronary CT angiography (1)</a:t>
              </a:r>
            </a:p>
          </p:txBody>
        </p:sp>
        <p:sp>
          <p:nvSpPr>
            <p:cNvPr id="20" name="TextBox 19">
              <a:extLst>
                <a:ext uri="{FF2B5EF4-FFF2-40B4-BE49-F238E27FC236}">
                  <a16:creationId xmlns:a16="http://schemas.microsoft.com/office/drawing/2014/main" id="{8A1F5B41-610D-46DE-8210-7846EE25E61C}"/>
                </a:ext>
              </a:extLst>
            </p:cNvPr>
            <p:cNvSpPr txBox="1"/>
            <p:nvPr/>
          </p:nvSpPr>
          <p:spPr>
            <a:xfrm>
              <a:off x="2967708" y="3054986"/>
              <a:ext cx="1266839" cy="489110"/>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b="1">
                  <a:solidFill>
                    <a:schemeClr val="bg1"/>
                  </a:solidFill>
                  <a:latin typeface="Lub Dub Bold" panose="020B0803030403020204" pitchFamily="34" charset="0"/>
                  <a:cs typeface="Lato"/>
                </a:defRPr>
              </a:lvl1pPr>
            </a:lstStyle>
            <a:p>
              <a:r>
                <a:rPr lang="en-US" dirty="0">
                  <a:solidFill>
                    <a:schemeClr val="tx1"/>
                  </a:solidFill>
                </a:rPr>
                <a:t>Coronary angiography (1)</a:t>
              </a:r>
            </a:p>
          </p:txBody>
        </p:sp>
        <p:sp>
          <p:nvSpPr>
            <p:cNvPr id="110" name="Rectangle 109">
              <a:extLst>
                <a:ext uri="{FF2B5EF4-FFF2-40B4-BE49-F238E27FC236}">
                  <a16:creationId xmlns:a16="http://schemas.microsoft.com/office/drawing/2014/main" id="{C2C2EE4A-B8ED-4C7C-A943-1AE5EC1898D4}"/>
                </a:ext>
              </a:extLst>
            </p:cNvPr>
            <p:cNvSpPr/>
            <p:nvPr/>
          </p:nvSpPr>
          <p:spPr>
            <a:xfrm>
              <a:off x="1538746" y="3000014"/>
              <a:ext cx="2747986" cy="590931"/>
            </a:xfrm>
            <a:prstGeom prst="rect">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solidFill>
                  <a:schemeClr val="tx1"/>
                </a:solidFill>
              </a:endParaRPr>
            </a:p>
          </p:txBody>
        </p:sp>
      </p:grpSp>
      <p:grpSp>
        <p:nvGrpSpPr>
          <p:cNvPr id="149" name="Group 148">
            <a:extLst>
              <a:ext uri="{FF2B5EF4-FFF2-40B4-BE49-F238E27FC236}">
                <a16:creationId xmlns:a16="http://schemas.microsoft.com/office/drawing/2014/main" id="{5BA8C247-3DBD-4202-AA5B-123771843461}"/>
              </a:ext>
              <a:ext uri="{C183D7F6-B498-43B3-948B-1728B52AA6E4}">
                <adec:decorative xmlns:adec="http://schemas.microsoft.com/office/drawing/2017/decorative" val="1"/>
              </a:ext>
            </a:extLst>
          </p:cNvPr>
          <p:cNvGrpSpPr/>
          <p:nvPr/>
        </p:nvGrpSpPr>
        <p:grpSpPr>
          <a:xfrm>
            <a:off x="2083912" y="3585217"/>
            <a:ext cx="842891" cy="331378"/>
            <a:chOff x="2083912" y="3585217"/>
            <a:chExt cx="842891" cy="331378"/>
          </a:xfrm>
        </p:grpSpPr>
        <p:cxnSp>
          <p:nvCxnSpPr>
            <p:cNvPr id="111" name="Straight Arrow Connector 110">
              <a:extLst>
                <a:ext uri="{FF2B5EF4-FFF2-40B4-BE49-F238E27FC236}">
                  <a16:creationId xmlns:a16="http://schemas.microsoft.com/office/drawing/2014/main" id="{84A00169-6B4C-44F8-9454-0276698E04AE}"/>
                </a:ext>
              </a:extLst>
            </p:cNvPr>
            <p:cNvCxnSpPr>
              <a:cxnSpLocks/>
            </p:cNvCxnSpPr>
            <p:nvPr/>
          </p:nvCxnSpPr>
          <p:spPr>
            <a:xfrm flipH="1">
              <a:off x="2926655" y="3585217"/>
              <a:ext cx="148" cy="11124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2" name="Rectangle 2">
              <a:extLst>
                <a:ext uri="{FF2B5EF4-FFF2-40B4-BE49-F238E27FC236}">
                  <a16:creationId xmlns:a16="http://schemas.microsoft.com/office/drawing/2014/main" id="{4977E8ED-75D7-46EF-93C0-75DDFF73DD2F}"/>
                </a:ext>
              </a:extLst>
            </p:cNvPr>
            <p:cNvSpPr/>
            <p:nvPr/>
          </p:nvSpPr>
          <p:spPr>
            <a:xfrm>
              <a:off x="2083912" y="3679552"/>
              <a:ext cx="842743" cy="23704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13" name="Rectangle 2">
            <a:extLst>
              <a:ext uri="{FF2B5EF4-FFF2-40B4-BE49-F238E27FC236}">
                <a16:creationId xmlns:a16="http://schemas.microsoft.com/office/drawing/2014/main" id="{BD2540D3-3FC7-449C-8D44-58E23BFAAEFB}"/>
              </a:ext>
              <a:ext uri="{C183D7F6-B498-43B3-948B-1728B52AA6E4}">
                <adec:decorative xmlns:adec="http://schemas.microsoft.com/office/drawing/2017/decorative" val="1"/>
              </a:ext>
            </a:extLst>
          </p:cNvPr>
          <p:cNvSpPr/>
          <p:nvPr/>
        </p:nvSpPr>
        <p:spPr>
          <a:xfrm flipH="1">
            <a:off x="2926654" y="3679552"/>
            <a:ext cx="842890" cy="23253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4" name="Straight Arrow Connector 113">
            <a:extLst>
              <a:ext uri="{FF2B5EF4-FFF2-40B4-BE49-F238E27FC236}">
                <a16:creationId xmlns:a16="http://schemas.microsoft.com/office/drawing/2014/main" id="{010B48D6-87D3-4CA1-8304-D0124C43CAF2}"/>
              </a:ext>
              <a:ext uri="{C183D7F6-B498-43B3-948B-1728B52AA6E4}">
                <adec:decorative xmlns:adec="http://schemas.microsoft.com/office/drawing/2017/decorative" val="1"/>
              </a:ext>
            </a:extLst>
          </p:cNvPr>
          <p:cNvCxnSpPr>
            <a:cxnSpLocks/>
          </p:cNvCxnSpPr>
          <p:nvPr/>
        </p:nvCxnSpPr>
        <p:spPr>
          <a:xfrm>
            <a:off x="2087570" y="4337127"/>
            <a:ext cx="0" cy="6346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8C07138E-9BE8-4E31-ADCC-062333C4902B}"/>
              </a:ext>
              <a:ext uri="{C183D7F6-B498-43B3-948B-1728B52AA6E4}">
                <adec:decorative xmlns:adec="http://schemas.microsoft.com/office/drawing/2017/decorative" val="1"/>
              </a:ext>
            </a:extLst>
          </p:cNvPr>
          <p:cNvCxnSpPr>
            <a:cxnSpLocks/>
            <a:stCxn id="23" idx="2"/>
          </p:cNvCxnSpPr>
          <p:nvPr/>
        </p:nvCxnSpPr>
        <p:spPr>
          <a:xfrm flipH="1">
            <a:off x="3768192" y="4613101"/>
            <a:ext cx="0" cy="35864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id="{22796A00-080E-465A-9FE3-5F0ABAB2DD58}"/>
              </a:ext>
              <a:ext uri="{C183D7F6-B498-43B3-948B-1728B52AA6E4}">
                <adec:decorative xmlns:adec="http://schemas.microsoft.com/office/drawing/2017/decorative" val="1"/>
              </a:ext>
            </a:extLst>
          </p:cNvPr>
          <p:cNvGrpSpPr/>
          <p:nvPr/>
        </p:nvGrpSpPr>
        <p:grpSpPr>
          <a:xfrm>
            <a:off x="6287328" y="2064688"/>
            <a:ext cx="1495974" cy="358340"/>
            <a:chOff x="6287328" y="2064688"/>
            <a:chExt cx="1495974" cy="358340"/>
          </a:xfrm>
        </p:grpSpPr>
        <p:cxnSp>
          <p:nvCxnSpPr>
            <p:cNvPr id="120" name="Straight Arrow Connector 119">
              <a:extLst>
                <a:ext uri="{FF2B5EF4-FFF2-40B4-BE49-F238E27FC236}">
                  <a16:creationId xmlns:a16="http://schemas.microsoft.com/office/drawing/2014/main" id="{5F37DD6A-D154-4E98-A47C-67A7CEAA70AB}"/>
                </a:ext>
              </a:extLst>
            </p:cNvPr>
            <p:cNvCxnSpPr>
              <a:cxnSpLocks/>
            </p:cNvCxnSpPr>
            <p:nvPr/>
          </p:nvCxnSpPr>
          <p:spPr>
            <a:xfrm>
              <a:off x="7762516" y="2064688"/>
              <a:ext cx="0" cy="12129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1" name="Rectangle 2">
              <a:extLst>
                <a:ext uri="{FF2B5EF4-FFF2-40B4-BE49-F238E27FC236}">
                  <a16:creationId xmlns:a16="http://schemas.microsoft.com/office/drawing/2014/main" id="{40D8BFC2-EF05-48AD-BE65-7AFF2D3AD6FD}"/>
                </a:ext>
              </a:extLst>
            </p:cNvPr>
            <p:cNvSpPr/>
            <p:nvPr/>
          </p:nvSpPr>
          <p:spPr>
            <a:xfrm>
              <a:off x="6287328" y="2185985"/>
              <a:ext cx="1495974" cy="237043"/>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22" name="Rectangle 2">
            <a:extLst>
              <a:ext uri="{FF2B5EF4-FFF2-40B4-BE49-F238E27FC236}">
                <a16:creationId xmlns:a16="http://schemas.microsoft.com/office/drawing/2014/main" id="{22577A5C-C93E-4971-BB6C-1E68B7C77E9C}"/>
              </a:ext>
              <a:ext uri="{C183D7F6-B498-43B3-948B-1728B52AA6E4}">
                <adec:decorative xmlns:adec="http://schemas.microsoft.com/office/drawing/2017/decorative" val="1"/>
              </a:ext>
            </a:extLst>
          </p:cNvPr>
          <p:cNvSpPr/>
          <p:nvPr/>
        </p:nvSpPr>
        <p:spPr>
          <a:xfrm flipH="1">
            <a:off x="7771965" y="2185985"/>
            <a:ext cx="584960" cy="20080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3" name="Rectangle 2">
            <a:extLst>
              <a:ext uri="{FF2B5EF4-FFF2-40B4-BE49-F238E27FC236}">
                <a16:creationId xmlns:a16="http://schemas.microsoft.com/office/drawing/2014/main" id="{4CBA4719-D9E9-40C3-9DAE-4D760EB1CD79}"/>
              </a:ext>
              <a:ext uri="{C183D7F6-B498-43B3-948B-1728B52AA6E4}">
                <adec:decorative xmlns:adec="http://schemas.microsoft.com/office/drawing/2017/decorative" val="1"/>
              </a:ext>
            </a:extLst>
          </p:cNvPr>
          <p:cNvSpPr/>
          <p:nvPr/>
        </p:nvSpPr>
        <p:spPr>
          <a:xfrm flipH="1">
            <a:off x="8459354" y="1923419"/>
            <a:ext cx="2075290" cy="477106"/>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24" name="Group 123">
            <a:extLst>
              <a:ext uri="{FF2B5EF4-FFF2-40B4-BE49-F238E27FC236}">
                <a16:creationId xmlns:a16="http://schemas.microsoft.com/office/drawing/2014/main" id="{7562C8B9-4EF5-4F72-BAD1-70E0DA099B11}"/>
              </a:ext>
              <a:ext uri="{C183D7F6-B498-43B3-948B-1728B52AA6E4}">
                <adec:decorative xmlns:adec="http://schemas.microsoft.com/office/drawing/2017/decorative" val="1"/>
              </a:ext>
            </a:extLst>
          </p:cNvPr>
          <p:cNvGrpSpPr/>
          <p:nvPr/>
        </p:nvGrpSpPr>
        <p:grpSpPr>
          <a:xfrm flipV="1">
            <a:off x="6293133" y="2850139"/>
            <a:ext cx="2063797" cy="752056"/>
            <a:chOff x="2028515" y="1498900"/>
            <a:chExt cx="4724784" cy="1096237"/>
          </a:xfrm>
        </p:grpSpPr>
        <p:cxnSp>
          <p:nvCxnSpPr>
            <p:cNvPr id="125" name="Straight Arrow Connector 124">
              <a:extLst>
                <a:ext uri="{FF2B5EF4-FFF2-40B4-BE49-F238E27FC236}">
                  <a16:creationId xmlns:a16="http://schemas.microsoft.com/office/drawing/2014/main" id="{51EA5D8F-D5F6-4590-9137-2CB4AE3D4B71}"/>
                </a:ext>
              </a:extLst>
            </p:cNvPr>
            <p:cNvCxnSpPr>
              <a:cxnSpLocks/>
              <a:endCxn id="126" idx="2"/>
            </p:cNvCxnSpPr>
            <p:nvPr/>
          </p:nvCxnSpPr>
          <p:spPr>
            <a:xfrm>
              <a:off x="4381574" y="1498900"/>
              <a:ext cx="9334" cy="336196"/>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6" name="Rectangle 2">
              <a:extLst>
                <a:ext uri="{FF2B5EF4-FFF2-40B4-BE49-F238E27FC236}">
                  <a16:creationId xmlns:a16="http://schemas.microsoft.com/office/drawing/2014/main" id="{1B2A1767-497F-4B86-B52B-C118C9EAFBD4}"/>
                </a:ext>
              </a:extLst>
            </p:cNvPr>
            <p:cNvSpPr/>
            <p:nvPr/>
          </p:nvSpPr>
          <p:spPr>
            <a:xfrm>
              <a:off x="2028515" y="1835096"/>
              <a:ext cx="2362393" cy="760041"/>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7" name="Rectangle 2">
              <a:extLst>
                <a:ext uri="{FF2B5EF4-FFF2-40B4-BE49-F238E27FC236}">
                  <a16:creationId xmlns:a16="http://schemas.microsoft.com/office/drawing/2014/main" id="{10361B2A-AAA2-49FA-ABD0-0F9DB6AB9578}"/>
                </a:ext>
              </a:extLst>
            </p:cNvPr>
            <p:cNvSpPr/>
            <p:nvPr/>
          </p:nvSpPr>
          <p:spPr>
            <a:xfrm flipH="1">
              <a:off x="4390906" y="1835094"/>
              <a:ext cx="2362393" cy="286035"/>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132" name="Straight Arrow Connector 131">
            <a:extLst>
              <a:ext uri="{FF2B5EF4-FFF2-40B4-BE49-F238E27FC236}">
                <a16:creationId xmlns:a16="http://schemas.microsoft.com/office/drawing/2014/main" id="{6A330727-538B-4D79-8C2D-5C664113CBC2}"/>
              </a:ext>
              <a:ext uri="{C183D7F6-B498-43B3-948B-1728B52AA6E4}">
                <adec:decorative xmlns:adec="http://schemas.microsoft.com/office/drawing/2017/decorative" val="1"/>
              </a:ext>
            </a:extLst>
          </p:cNvPr>
          <p:cNvCxnSpPr>
            <a:cxnSpLocks/>
          </p:cNvCxnSpPr>
          <p:nvPr/>
        </p:nvCxnSpPr>
        <p:spPr>
          <a:xfrm>
            <a:off x="7315088" y="4026927"/>
            <a:ext cx="0" cy="2572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00DDA4CE-6D46-4209-8E83-0FCE71A09C52}"/>
              </a:ext>
              <a:ext uri="{C183D7F6-B498-43B3-948B-1728B52AA6E4}">
                <adec:decorative xmlns:adec="http://schemas.microsoft.com/office/drawing/2017/decorative" val="1"/>
              </a:ext>
            </a:extLst>
          </p:cNvPr>
          <p:cNvCxnSpPr>
            <a:cxnSpLocks/>
            <a:endCxn id="9" idx="0"/>
          </p:cNvCxnSpPr>
          <p:nvPr/>
        </p:nvCxnSpPr>
        <p:spPr>
          <a:xfrm>
            <a:off x="7315088" y="4690747"/>
            <a:ext cx="0" cy="28099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6BCDBC66-0E6F-4E6C-AC71-CB8BDC289CB3}"/>
              </a:ext>
              <a:ext uri="{C183D7F6-B498-43B3-948B-1728B52AA6E4}">
                <adec:decorative xmlns:adec="http://schemas.microsoft.com/office/drawing/2017/decorative" val="1"/>
              </a:ext>
            </a:extLst>
          </p:cNvPr>
          <p:cNvCxnSpPr>
            <a:cxnSpLocks/>
            <a:endCxn id="10" idx="0"/>
          </p:cNvCxnSpPr>
          <p:nvPr/>
        </p:nvCxnSpPr>
        <p:spPr>
          <a:xfrm>
            <a:off x="10532184" y="2979496"/>
            <a:ext cx="1" cy="59803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1D95CEC0-606A-4203-9855-B75BC64A7ACF}"/>
              </a:ext>
              <a:ext uri="{C183D7F6-B498-43B3-948B-1728B52AA6E4}">
                <adec:decorative xmlns:adec="http://schemas.microsoft.com/office/drawing/2017/decorative" val="1"/>
              </a:ext>
            </a:extLst>
          </p:cNvPr>
          <p:cNvCxnSpPr>
            <a:cxnSpLocks/>
            <a:endCxn id="21" idx="3"/>
          </p:cNvCxnSpPr>
          <p:nvPr/>
        </p:nvCxnSpPr>
        <p:spPr>
          <a:xfrm flipH="1">
            <a:off x="8052522" y="3798729"/>
            <a:ext cx="160694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0" name="Rectangle Container">
            <a:extLst>
              <a:ext uri="{FF2B5EF4-FFF2-40B4-BE49-F238E27FC236}">
                <a16:creationId xmlns:a16="http://schemas.microsoft.com/office/drawing/2014/main" id="{D3FCB33E-8371-4095-BE9B-0047080AF9BF}"/>
              </a:ext>
              <a:ext uri="{C183D7F6-B498-43B3-948B-1728B52AA6E4}">
                <adec:decorative xmlns:adec="http://schemas.microsoft.com/office/drawing/2017/decorative" val="1"/>
              </a:ext>
            </a:extLst>
          </p:cNvPr>
          <p:cNvSpPr/>
          <p:nvPr/>
        </p:nvSpPr>
        <p:spPr>
          <a:xfrm>
            <a:off x="10318569" y="3118317"/>
            <a:ext cx="432149" cy="215593"/>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141" name="Rectangle Container">
            <a:extLst>
              <a:ext uri="{FF2B5EF4-FFF2-40B4-BE49-F238E27FC236}">
                <a16:creationId xmlns:a16="http://schemas.microsoft.com/office/drawing/2014/main" id="{88B2EAB7-AAE4-4AD2-A4D3-FE96F7D47E19}"/>
              </a:ext>
              <a:ext uri="{C183D7F6-B498-43B3-948B-1728B52AA6E4}">
                <adec:decorative xmlns:adec="http://schemas.microsoft.com/office/drawing/2017/decorative" val="1"/>
              </a:ext>
            </a:extLst>
          </p:cNvPr>
          <p:cNvSpPr/>
          <p:nvPr/>
        </p:nvSpPr>
        <p:spPr>
          <a:xfrm>
            <a:off x="8459354" y="3668766"/>
            <a:ext cx="920667" cy="243319"/>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ABNORMAL</a:t>
            </a:r>
          </a:p>
        </p:txBody>
      </p:sp>
    </p:spTree>
    <p:extLst>
      <p:ext uri="{BB962C8B-B14F-4D97-AF65-F5344CB8AC3E}">
        <p14:creationId xmlns:p14="http://schemas.microsoft.com/office/powerpoint/2010/main" val="347565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44"/>
                                        </p:tgtEl>
                                        <p:attrNameLst>
                                          <p:attrName>style.visibility</p:attrName>
                                        </p:attrNameLst>
                                      </p:cBhvr>
                                      <p:to>
                                        <p:strVal val="visible"/>
                                      </p:to>
                                    </p:set>
                                    <p:animEffect transition="in" filter="wipe(right)">
                                      <p:cBhvr>
                                        <p:cTn id="11" dur="500"/>
                                        <p:tgtEl>
                                          <p:spTgt spid="14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wipe(left)">
                                      <p:cBhvr>
                                        <p:cTn id="19" dur="500"/>
                                        <p:tgtEl>
                                          <p:spTgt spid="10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wipe(up)">
                                      <p:cBhvr>
                                        <p:cTn id="27" dur="500"/>
                                        <p:tgtEl>
                                          <p:spTgt spid="103"/>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09"/>
                                        </p:tgtEl>
                                        <p:attrNameLst>
                                          <p:attrName>style.visibility</p:attrName>
                                        </p:attrNameLst>
                                      </p:cBhvr>
                                      <p:to>
                                        <p:strVal val="visible"/>
                                      </p:to>
                                    </p:set>
                                    <p:animEffect transition="in" filter="fade">
                                      <p:cBhvr>
                                        <p:cTn id="35" dur="500"/>
                                        <p:tgtEl>
                                          <p:spTgt spid="109"/>
                                        </p:tgtEl>
                                      </p:cBhvr>
                                    </p:animEffect>
                                  </p:childTnLst>
                                </p:cTn>
                              </p:par>
                              <p:par>
                                <p:cTn id="36" presetID="22" presetClass="entr" presetSubtype="2" fill="hold" nodeType="withEffect">
                                  <p:stCondLst>
                                    <p:cond delay="0"/>
                                  </p:stCondLst>
                                  <p:childTnLst>
                                    <p:set>
                                      <p:cBhvr>
                                        <p:cTn id="37" dur="1" fill="hold">
                                          <p:stCondLst>
                                            <p:cond delay="0"/>
                                          </p:stCondLst>
                                        </p:cTn>
                                        <p:tgtEl>
                                          <p:spTgt spid="145"/>
                                        </p:tgtEl>
                                        <p:attrNameLst>
                                          <p:attrName>style.visibility</p:attrName>
                                        </p:attrNameLst>
                                      </p:cBhvr>
                                      <p:to>
                                        <p:strVal val="visible"/>
                                      </p:to>
                                    </p:set>
                                    <p:animEffect transition="in" filter="wipe(right)">
                                      <p:cBhvr>
                                        <p:cTn id="38" dur="500"/>
                                        <p:tgtEl>
                                          <p:spTgt spid="145"/>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fade">
                                      <p:cBhvr>
                                        <p:cTn id="42" dur="500"/>
                                        <p:tgtEl>
                                          <p:spTgt spid="1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7"/>
                                        </p:tgtEl>
                                        <p:attrNameLst>
                                          <p:attrName>style.visibility</p:attrName>
                                        </p:attrNameLst>
                                      </p:cBhvr>
                                      <p:to>
                                        <p:strVal val="visible"/>
                                      </p:to>
                                    </p:set>
                                    <p:animEffect transition="in" filter="wipe(left)">
                                      <p:cBhvr>
                                        <p:cTn id="47" dur="500"/>
                                        <p:tgtEl>
                                          <p:spTgt spid="10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8"/>
                                        </p:tgtEl>
                                        <p:attrNameLst>
                                          <p:attrName>style.visibility</p:attrName>
                                        </p:attrNameLst>
                                      </p:cBhvr>
                                      <p:to>
                                        <p:strVal val="visible"/>
                                      </p:to>
                                    </p:set>
                                    <p:animEffect transition="in" filter="fade">
                                      <p:cBhvr>
                                        <p:cTn id="50" dur="500"/>
                                        <p:tgtEl>
                                          <p:spTgt spid="10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149"/>
                                        </p:tgtEl>
                                        <p:attrNameLst>
                                          <p:attrName>style.visibility</p:attrName>
                                        </p:attrNameLst>
                                      </p:cBhvr>
                                      <p:to>
                                        <p:strVal val="visible"/>
                                      </p:to>
                                    </p:set>
                                    <p:animEffect transition="in" filter="wipe(right)">
                                      <p:cBhvr>
                                        <p:cTn id="55" dur="500"/>
                                        <p:tgtEl>
                                          <p:spTgt spid="149"/>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par>
                          <p:cTn id="60" fill="hold">
                            <p:stCondLst>
                              <p:cond delay="1000"/>
                            </p:stCondLst>
                            <p:childTnLst>
                              <p:par>
                                <p:cTn id="61" presetID="22" presetClass="entr" presetSubtype="1" fill="hold" nodeType="afterEffect">
                                  <p:stCondLst>
                                    <p:cond delay="0"/>
                                  </p:stCondLst>
                                  <p:childTnLst>
                                    <p:set>
                                      <p:cBhvr>
                                        <p:cTn id="62" dur="1" fill="hold">
                                          <p:stCondLst>
                                            <p:cond delay="0"/>
                                          </p:stCondLst>
                                        </p:cTn>
                                        <p:tgtEl>
                                          <p:spTgt spid="114"/>
                                        </p:tgtEl>
                                        <p:attrNameLst>
                                          <p:attrName>style.visibility</p:attrName>
                                        </p:attrNameLst>
                                      </p:cBhvr>
                                      <p:to>
                                        <p:strVal val="visible"/>
                                      </p:to>
                                    </p:set>
                                    <p:animEffect transition="in" filter="wipe(up)">
                                      <p:cBhvr>
                                        <p:cTn id="63" dur="500"/>
                                        <p:tgtEl>
                                          <p:spTgt spid="114"/>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3"/>
                                        </p:tgtEl>
                                        <p:attrNameLst>
                                          <p:attrName>style.visibility</p:attrName>
                                        </p:attrNameLst>
                                      </p:cBhvr>
                                      <p:to>
                                        <p:strVal val="visible"/>
                                      </p:to>
                                    </p:set>
                                    <p:animEffect transition="in" filter="wipe(left)">
                                      <p:cBhvr>
                                        <p:cTn id="72" dur="500"/>
                                        <p:tgtEl>
                                          <p:spTgt spid="113"/>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childTnLst>
                          </p:cTn>
                        </p:par>
                        <p:par>
                          <p:cTn id="77" fill="hold">
                            <p:stCondLst>
                              <p:cond delay="1000"/>
                            </p:stCondLst>
                            <p:childTnLst>
                              <p:par>
                                <p:cTn id="78" presetID="22" presetClass="entr" presetSubtype="1" fill="hold" nodeType="afterEffect">
                                  <p:stCondLst>
                                    <p:cond delay="0"/>
                                  </p:stCondLst>
                                  <p:childTnLst>
                                    <p:set>
                                      <p:cBhvr>
                                        <p:cTn id="79" dur="1" fill="hold">
                                          <p:stCondLst>
                                            <p:cond delay="0"/>
                                          </p:stCondLst>
                                        </p:cTn>
                                        <p:tgtEl>
                                          <p:spTgt spid="118"/>
                                        </p:tgtEl>
                                        <p:attrNameLst>
                                          <p:attrName>style.visibility</p:attrName>
                                        </p:attrNameLst>
                                      </p:cBhvr>
                                      <p:to>
                                        <p:strVal val="visible"/>
                                      </p:to>
                                    </p:set>
                                    <p:animEffect transition="in" filter="wipe(up)">
                                      <p:cBhvr>
                                        <p:cTn id="80" dur="500"/>
                                        <p:tgtEl>
                                          <p:spTgt spid="118"/>
                                        </p:tgtEl>
                                      </p:cBhvr>
                                    </p:animEffect>
                                  </p:childTnLst>
                                </p:cTn>
                              </p:par>
                            </p:childTnLst>
                          </p:cTn>
                        </p:par>
                        <p:par>
                          <p:cTn id="81" fill="hold">
                            <p:stCondLst>
                              <p:cond delay="1500"/>
                            </p:stCondLst>
                            <p:childTnLst>
                              <p:par>
                                <p:cTn id="82" presetID="10" presetClass="entr" presetSubtype="0" fill="hold" grpId="0" nodeType="after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500"/>
                                        <p:tgtEl>
                                          <p:spTgt spid="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nodeType="clickEffect">
                                  <p:stCondLst>
                                    <p:cond delay="0"/>
                                  </p:stCondLst>
                                  <p:childTnLst>
                                    <p:set>
                                      <p:cBhvr>
                                        <p:cTn id="88" dur="1" fill="hold">
                                          <p:stCondLst>
                                            <p:cond delay="0"/>
                                          </p:stCondLst>
                                        </p:cTn>
                                        <p:tgtEl>
                                          <p:spTgt spid="152"/>
                                        </p:tgtEl>
                                        <p:attrNameLst>
                                          <p:attrName>style.visibility</p:attrName>
                                        </p:attrNameLst>
                                      </p:cBhvr>
                                      <p:to>
                                        <p:strVal val="visible"/>
                                      </p:to>
                                    </p:set>
                                    <p:animEffect transition="in" filter="wipe(right)">
                                      <p:cBhvr>
                                        <p:cTn id="89" dur="500"/>
                                        <p:tgtEl>
                                          <p:spTgt spid="152"/>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500"/>
                                        <p:tgtEl>
                                          <p:spTgt spid="15"/>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122"/>
                                        </p:tgtEl>
                                        <p:attrNameLst>
                                          <p:attrName>style.visibility</p:attrName>
                                        </p:attrNameLst>
                                      </p:cBhvr>
                                      <p:to>
                                        <p:strVal val="visible"/>
                                      </p:to>
                                    </p:set>
                                    <p:animEffect transition="in" filter="wipe(left)">
                                      <p:cBhvr>
                                        <p:cTn id="97" dur="500"/>
                                        <p:tgtEl>
                                          <p:spTgt spid="122"/>
                                        </p:tgtEl>
                                      </p:cBhvr>
                                    </p:animEffect>
                                  </p:childTnLst>
                                </p:cTn>
                              </p:par>
                            </p:childTnLst>
                          </p:cTn>
                        </p:par>
                        <p:par>
                          <p:cTn id="98" fill="hold">
                            <p:stCondLst>
                              <p:cond delay="1500"/>
                            </p:stCondLst>
                            <p:childTnLst>
                              <p:par>
                                <p:cTn id="99" presetID="10"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500"/>
                                        <p:tgtEl>
                                          <p:spTgt spid="16"/>
                                        </p:tgtEl>
                                      </p:cBhvr>
                                    </p:animEffect>
                                  </p:childTnLst>
                                </p:cTn>
                              </p:par>
                            </p:childTnLst>
                          </p:cTn>
                        </p:par>
                        <p:par>
                          <p:cTn id="102" fill="hold">
                            <p:stCondLst>
                              <p:cond delay="2000"/>
                            </p:stCondLst>
                            <p:childTnLst>
                              <p:par>
                                <p:cTn id="103" presetID="22" presetClass="entr" presetSubtype="1" fill="hold" nodeType="afterEffect">
                                  <p:stCondLst>
                                    <p:cond delay="0"/>
                                  </p:stCondLst>
                                  <p:childTnLst>
                                    <p:set>
                                      <p:cBhvr>
                                        <p:cTn id="104" dur="1" fill="hold">
                                          <p:stCondLst>
                                            <p:cond delay="0"/>
                                          </p:stCondLst>
                                        </p:cTn>
                                        <p:tgtEl>
                                          <p:spTgt spid="124"/>
                                        </p:tgtEl>
                                        <p:attrNameLst>
                                          <p:attrName>style.visibility</p:attrName>
                                        </p:attrNameLst>
                                      </p:cBhvr>
                                      <p:to>
                                        <p:strVal val="visible"/>
                                      </p:to>
                                    </p:set>
                                    <p:animEffect transition="in" filter="wipe(up)">
                                      <p:cBhvr>
                                        <p:cTn id="105" dur="500"/>
                                        <p:tgtEl>
                                          <p:spTgt spid="124"/>
                                        </p:tgtEl>
                                      </p:cBhvr>
                                    </p:animEffect>
                                  </p:childTnLst>
                                </p:cTn>
                              </p:par>
                            </p:childTnLst>
                          </p:cTn>
                        </p:par>
                        <p:par>
                          <p:cTn id="106" fill="hold">
                            <p:stCondLst>
                              <p:cond delay="2500"/>
                            </p:stCondLst>
                            <p:childTnLst>
                              <p:par>
                                <p:cTn id="107" presetID="10" presetClass="entr" presetSubtype="0" fill="hold" grpId="0" nodeType="after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500"/>
                                        <p:tgtEl>
                                          <p:spTgt spid="21"/>
                                        </p:tgtEl>
                                      </p:cBhvr>
                                    </p:animEffect>
                                  </p:childTnLst>
                                </p:cTn>
                              </p:par>
                            </p:childTnLst>
                          </p:cTn>
                        </p:par>
                        <p:par>
                          <p:cTn id="110" fill="hold">
                            <p:stCondLst>
                              <p:cond delay="3000"/>
                            </p:stCondLst>
                            <p:childTnLst>
                              <p:par>
                                <p:cTn id="111" presetID="22" presetClass="entr" presetSubtype="1" fill="hold" nodeType="afterEffect">
                                  <p:stCondLst>
                                    <p:cond delay="0"/>
                                  </p:stCondLst>
                                  <p:childTnLst>
                                    <p:set>
                                      <p:cBhvr>
                                        <p:cTn id="112" dur="1" fill="hold">
                                          <p:stCondLst>
                                            <p:cond delay="0"/>
                                          </p:stCondLst>
                                        </p:cTn>
                                        <p:tgtEl>
                                          <p:spTgt spid="132"/>
                                        </p:tgtEl>
                                        <p:attrNameLst>
                                          <p:attrName>style.visibility</p:attrName>
                                        </p:attrNameLst>
                                      </p:cBhvr>
                                      <p:to>
                                        <p:strVal val="visible"/>
                                      </p:to>
                                    </p:set>
                                    <p:animEffect transition="in" filter="wipe(up)">
                                      <p:cBhvr>
                                        <p:cTn id="113" dur="500"/>
                                        <p:tgtEl>
                                          <p:spTgt spid="132"/>
                                        </p:tgtEl>
                                      </p:cBhvr>
                                    </p:animEffect>
                                  </p:childTnLst>
                                </p:cTn>
                              </p:par>
                            </p:childTnLst>
                          </p:cTn>
                        </p:par>
                        <p:par>
                          <p:cTn id="114" fill="hold">
                            <p:stCondLst>
                              <p:cond delay="3500"/>
                            </p:stCondLst>
                            <p:childTnLst>
                              <p:par>
                                <p:cTn id="115" presetID="10" presetClass="entr" presetSubtype="0" fill="hold" grpId="0" nodeType="after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fade">
                                      <p:cBhvr>
                                        <p:cTn id="117" dur="500"/>
                                        <p:tgtEl>
                                          <p:spTgt spid="24"/>
                                        </p:tgtEl>
                                      </p:cBhvr>
                                    </p:animEffect>
                                  </p:childTnLst>
                                </p:cTn>
                              </p:par>
                            </p:childTnLst>
                          </p:cTn>
                        </p:par>
                        <p:par>
                          <p:cTn id="118" fill="hold">
                            <p:stCondLst>
                              <p:cond delay="4000"/>
                            </p:stCondLst>
                            <p:childTnLst>
                              <p:par>
                                <p:cTn id="119" presetID="22" presetClass="entr" presetSubtype="1" fill="hold" nodeType="afterEffect">
                                  <p:stCondLst>
                                    <p:cond delay="0"/>
                                  </p:stCondLst>
                                  <p:childTnLst>
                                    <p:set>
                                      <p:cBhvr>
                                        <p:cTn id="120" dur="1" fill="hold">
                                          <p:stCondLst>
                                            <p:cond delay="0"/>
                                          </p:stCondLst>
                                        </p:cTn>
                                        <p:tgtEl>
                                          <p:spTgt spid="134"/>
                                        </p:tgtEl>
                                        <p:attrNameLst>
                                          <p:attrName>style.visibility</p:attrName>
                                        </p:attrNameLst>
                                      </p:cBhvr>
                                      <p:to>
                                        <p:strVal val="visible"/>
                                      </p:to>
                                    </p:set>
                                    <p:animEffect transition="in" filter="wipe(up)">
                                      <p:cBhvr>
                                        <p:cTn id="121" dur="500"/>
                                        <p:tgtEl>
                                          <p:spTgt spid="134"/>
                                        </p:tgtEl>
                                      </p:cBhvr>
                                    </p:animEffect>
                                  </p:childTnLst>
                                </p:cTn>
                              </p:par>
                            </p:childTnLst>
                          </p:cTn>
                        </p:par>
                        <p:par>
                          <p:cTn id="122" fill="hold">
                            <p:stCondLst>
                              <p:cond delay="4500"/>
                            </p:stCondLst>
                            <p:childTnLst>
                              <p:par>
                                <p:cTn id="123" presetID="10" presetClass="entr" presetSubtype="0" fill="hold" grpId="0" nodeType="afterEffect">
                                  <p:stCondLst>
                                    <p:cond delay="0"/>
                                  </p:stCondLst>
                                  <p:childTnLst>
                                    <p:set>
                                      <p:cBhvr>
                                        <p:cTn id="124" dur="1" fill="hold">
                                          <p:stCondLst>
                                            <p:cond delay="0"/>
                                          </p:stCondLst>
                                        </p:cTn>
                                        <p:tgtEl>
                                          <p:spTgt spid="9"/>
                                        </p:tgtEl>
                                        <p:attrNameLst>
                                          <p:attrName>style.visibility</p:attrName>
                                        </p:attrNameLst>
                                      </p:cBhvr>
                                      <p:to>
                                        <p:strVal val="visible"/>
                                      </p:to>
                                    </p:set>
                                    <p:animEffect transition="in" filter="fade">
                                      <p:cBhvr>
                                        <p:cTn id="125" dur="500"/>
                                        <p:tgtEl>
                                          <p:spTgt spid="9"/>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123"/>
                                        </p:tgtEl>
                                        <p:attrNameLst>
                                          <p:attrName>style.visibility</p:attrName>
                                        </p:attrNameLst>
                                      </p:cBhvr>
                                      <p:to>
                                        <p:strVal val="visible"/>
                                      </p:to>
                                    </p:set>
                                    <p:animEffect transition="in" filter="wipe(left)">
                                      <p:cBhvr>
                                        <p:cTn id="130" dur="500"/>
                                        <p:tgtEl>
                                          <p:spTgt spid="123"/>
                                        </p:tgtEl>
                                      </p:cBhvr>
                                    </p:animEffect>
                                  </p:childTnLst>
                                </p:cTn>
                              </p:par>
                            </p:childTnLst>
                          </p:cTn>
                        </p:par>
                        <p:par>
                          <p:cTn id="131" fill="hold">
                            <p:stCondLst>
                              <p:cond delay="500"/>
                            </p:stCondLst>
                            <p:childTnLst>
                              <p:par>
                                <p:cTn id="132" presetID="10" presetClass="entr" presetSubtype="0" fill="hold" grpId="0" nodeType="afterEffect">
                                  <p:stCondLst>
                                    <p:cond delay="0"/>
                                  </p:stCondLst>
                                  <p:childTnLst>
                                    <p:set>
                                      <p:cBhvr>
                                        <p:cTn id="133" dur="1" fill="hold">
                                          <p:stCondLst>
                                            <p:cond delay="0"/>
                                          </p:stCondLst>
                                        </p:cTn>
                                        <p:tgtEl>
                                          <p:spTgt spid="17"/>
                                        </p:tgtEl>
                                        <p:attrNameLst>
                                          <p:attrName>style.visibility</p:attrName>
                                        </p:attrNameLst>
                                      </p:cBhvr>
                                      <p:to>
                                        <p:strVal val="visible"/>
                                      </p:to>
                                    </p:set>
                                    <p:animEffect transition="in" filter="fade">
                                      <p:cBhvr>
                                        <p:cTn id="134" dur="500"/>
                                        <p:tgtEl>
                                          <p:spTgt spid="17"/>
                                        </p:tgtEl>
                                      </p:cBhvr>
                                    </p:animEffect>
                                  </p:childTnLst>
                                </p:cTn>
                              </p:par>
                            </p:childTnLst>
                          </p:cTn>
                        </p:par>
                        <p:par>
                          <p:cTn id="135" fill="hold">
                            <p:stCondLst>
                              <p:cond delay="1000"/>
                            </p:stCondLst>
                            <p:childTnLst>
                              <p:par>
                                <p:cTn id="136" presetID="22" presetClass="entr" presetSubtype="1" fill="hold" nodeType="afterEffect">
                                  <p:stCondLst>
                                    <p:cond delay="0"/>
                                  </p:stCondLst>
                                  <p:childTnLst>
                                    <p:set>
                                      <p:cBhvr>
                                        <p:cTn id="137" dur="1" fill="hold">
                                          <p:stCondLst>
                                            <p:cond delay="0"/>
                                          </p:stCondLst>
                                        </p:cTn>
                                        <p:tgtEl>
                                          <p:spTgt spid="136"/>
                                        </p:tgtEl>
                                        <p:attrNameLst>
                                          <p:attrName>style.visibility</p:attrName>
                                        </p:attrNameLst>
                                      </p:cBhvr>
                                      <p:to>
                                        <p:strVal val="visible"/>
                                      </p:to>
                                    </p:set>
                                    <p:animEffect transition="in" filter="wipe(up)">
                                      <p:cBhvr>
                                        <p:cTn id="138" dur="500"/>
                                        <p:tgtEl>
                                          <p:spTgt spid="13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40"/>
                                        </p:tgtEl>
                                        <p:attrNameLst>
                                          <p:attrName>style.visibility</p:attrName>
                                        </p:attrNameLst>
                                      </p:cBhvr>
                                      <p:to>
                                        <p:strVal val="visible"/>
                                      </p:to>
                                    </p:set>
                                    <p:animEffect transition="in" filter="fade">
                                      <p:cBhvr>
                                        <p:cTn id="141" dur="500"/>
                                        <p:tgtEl>
                                          <p:spTgt spid="140"/>
                                        </p:tgtEl>
                                      </p:cBhvr>
                                    </p:animEffect>
                                  </p:childTnLst>
                                </p:cTn>
                              </p:par>
                            </p:childTnLst>
                          </p:cTn>
                        </p:par>
                        <p:par>
                          <p:cTn id="142" fill="hold">
                            <p:stCondLst>
                              <p:cond delay="1500"/>
                            </p:stCondLst>
                            <p:childTnLst>
                              <p:par>
                                <p:cTn id="143" presetID="10" presetClass="entr" presetSubtype="0" fill="hold" grpId="0" nodeType="afterEffect">
                                  <p:stCondLst>
                                    <p:cond delay="0"/>
                                  </p:stCondLst>
                                  <p:childTnLst>
                                    <p:set>
                                      <p:cBhvr>
                                        <p:cTn id="144" dur="1" fill="hold">
                                          <p:stCondLst>
                                            <p:cond delay="0"/>
                                          </p:stCondLst>
                                        </p:cTn>
                                        <p:tgtEl>
                                          <p:spTgt spid="10"/>
                                        </p:tgtEl>
                                        <p:attrNameLst>
                                          <p:attrName>style.visibility</p:attrName>
                                        </p:attrNameLst>
                                      </p:cBhvr>
                                      <p:to>
                                        <p:strVal val="visible"/>
                                      </p:to>
                                    </p:set>
                                    <p:animEffect transition="in" filter="fade">
                                      <p:cBhvr>
                                        <p:cTn id="145" dur="500"/>
                                        <p:tgtEl>
                                          <p:spTgt spid="10"/>
                                        </p:tgtEl>
                                      </p:cBhvr>
                                    </p:animEffect>
                                  </p:childTnLst>
                                </p:cTn>
                              </p:par>
                            </p:childTnLst>
                          </p:cTn>
                        </p:par>
                        <p:par>
                          <p:cTn id="146" fill="hold">
                            <p:stCondLst>
                              <p:cond delay="2000"/>
                            </p:stCondLst>
                            <p:childTnLst>
                              <p:par>
                                <p:cTn id="147" presetID="10" presetClass="entr" presetSubtype="0" fill="hold" grpId="0" nodeType="afterEffect">
                                  <p:stCondLst>
                                    <p:cond delay="0"/>
                                  </p:stCondLst>
                                  <p:childTnLst>
                                    <p:set>
                                      <p:cBhvr>
                                        <p:cTn id="148" dur="1" fill="hold">
                                          <p:stCondLst>
                                            <p:cond delay="0"/>
                                          </p:stCondLst>
                                        </p:cTn>
                                        <p:tgtEl>
                                          <p:spTgt spid="141"/>
                                        </p:tgtEl>
                                        <p:attrNameLst>
                                          <p:attrName>style.visibility</p:attrName>
                                        </p:attrNameLst>
                                      </p:cBhvr>
                                      <p:to>
                                        <p:strVal val="visible"/>
                                      </p:to>
                                    </p:set>
                                    <p:animEffect transition="in" filter="fade">
                                      <p:cBhvr>
                                        <p:cTn id="149" dur="500"/>
                                        <p:tgtEl>
                                          <p:spTgt spid="141"/>
                                        </p:tgtEl>
                                      </p:cBhvr>
                                    </p:animEffect>
                                  </p:childTnLst>
                                </p:cTn>
                              </p:par>
                              <p:par>
                                <p:cTn id="150" presetID="22" presetClass="entr" presetSubtype="2" fill="hold" nodeType="withEffect">
                                  <p:stCondLst>
                                    <p:cond delay="0"/>
                                  </p:stCondLst>
                                  <p:childTnLst>
                                    <p:set>
                                      <p:cBhvr>
                                        <p:cTn id="151" dur="1" fill="hold">
                                          <p:stCondLst>
                                            <p:cond delay="0"/>
                                          </p:stCondLst>
                                        </p:cTn>
                                        <p:tgtEl>
                                          <p:spTgt spid="138"/>
                                        </p:tgtEl>
                                        <p:attrNameLst>
                                          <p:attrName>style.visibility</p:attrName>
                                        </p:attrNameLst>
                                      </p:cBhvr>
                                      <p:to>
                                        <p:strVal val="visible"/>
                                      </p:to>
                                    </p:set>
                                    <p:animEffect transition="in" filter="wipe(right)">
                                      <p:cBhvr>
                                        <p:cTn id="15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1" grpId="0" animBg="1"/>
      <p:bldP spid="22" grpId="0" animBg="1"/>
      <p:bldP spid="23" grpId="0" animBg="1"/>
      <p:bldP spid="24" grpId="0" animBg="1"/>
      <p:bldP spid="101" grpId="0" animBg="1"/>
      <p:bldP spid="107" grpId="0" animBg="1"/>
      <p:bldP spid="108" grpId="0" animBg="1"/>
      <p:bldP spid="109" grpId="0" animBg="1"/>
      <p:bldP spid="113" grpId="0" animBg="1"/>
      <p:bldP spid="122" grpId="0" animBg="1"/>
      <p:bldP spid="123" grpId="0" animBg="1"/>
      <p:bldP spid="140" grpId="0" animBg="1"/>
      <p:bldP spid="14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330FF-18CB-42D5-9CCA-844240529AB5}"/>
              </a:ext>
            </a:extLst>
          </p:cNvPr>
          <p:cNvSpPr>
            <a:spLocks noGrp="1"/>
          </p:cNvSpPr>
          <p:nvPr>
            <p:ph type="title"/>
          </p:nvPr>
        </p:nvSpPr>
        <p:spPr/>
        <p:txBody>
          <a:bodyPr/>
          <a:lstStyle/>
          <a:p>
            <a:r>
              <a:rPr lang="en-US" sz="2800" dirty="0">
                <a:solidFill>
                  <a:srgbClr val="AC1B1F"/>
                </a:solidFill>
              </a:rPr>
              <a:t>Figure 20. </a:t>
            </a:r>
            <a:r>
              <a:rPr lang="en-US" sz="2800" dirty="0"/>
              <a:t>Intervention for AF in patients with VHD</a:t>
            </a:r>
          </a:p>
        </p:txBody>
      </p:sp>
      <p:sp>
        <p:nvSpPr>
          <p:cNvPr id="27" name="Rectangle 26" descr="For patients undergoing valve surgery with symptomatic atrial fibrillation (AF) or atrial flutter, concomitant maze procedure with or without atrial appendage occlusion/exclusion/amputation is a proven treatment for the atrial arrhythmia but requires postoperative anticoagulation for at least 3 months after the procedure (see Section 14.2)">
            <a:extLst>
              <a:ext uri="{FF2B5EF4-FFF2-40B4-BE49-F238E27FC236}">
                <a16:creationId xmlns:a16="http://schemas.microsoft.com/office/drawing/2014/main" id="{9B594E2F-39AF-45B1-B136-DF689E1FF556}"/>
              </a:ext>
              <a:ext uri="{C183D7F6-B498-43B3-948B-1728B52AA6E4}">
                <adec:decorative xmlns:adec="http://schemas.microsoft.com/office/drawing/2017/decorative" val="0"/>
              </a:ext>
            </a:extLst>
          </p:cNvPr>
          <p:cNvSpPr/>
          <p:nvPr/>
        </p:nvSpPr>
        <p:spPr>
          <a:xfrm>
            <a:off x="257175" y="950268"/>
            <a:ext cx="9763125" cy="4575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21CE84C-95E8-474C-816E-B99D79407FE6}"/>
              </a:ext>
            </a:extLst>
          </p:cNvPr>
          <p:cNvSpPr>
            <a:spLocks noGrp="1"/>
          </p:cNvSpPr>
          <p:nvPr>
            <p:ph type="body" sz="quarter" idx="13"/>
          </p:nvPr>
        </p:nvSpPr>
        <p:spPr>
          <a:xfrm>
            <a:off x="2067791" y="5797550"/>
            <a:ext cx="8056418" cy="271939"/>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b="1" dirty="0">
                <a:solidFill>
                  <a:prstClr val="black"/>
                </a:solidFill>
                <a:sym typeface="Arial"/>
              </a:rPr>
              <a:t>Abbreviations: </a:t>
            </a:r>
            <a:r>
              <a:rPr lang="en-US" sz="900" dirty="0">
                <a:solidFill>
                  <a:prstClr val="black"/>
                </a:solidFill>
                <a:sym typeface="Arial"/>
              </a:rPr>
              <a:t>AF indicates atrial fibrillation; CAD, coronary artery disease; CHA2DS2-VASc score, congestive heart failure, hypertension, age ≥ 75 years, diabetes mellitus, stroke or transient ischemic attack (TIA), vascular disease, age 65 to 74 years, sex category; LAA, left atrial appendage; VHD, valvular heart disease; VKA, vitamin K antagonists. </a:t>
            </a:r>
          </a:p>
        </p:txBody>
      </p:sp>
      <p:grpSp>
        <p:nvGrpSpPr>
          <p:cNvPr id="90" name="Group 89">
            <a:extLst>
              <a:ext uri="{FF2B5EF4-FFF2-40B4-BE49-F238E27FC236}">
                <a16:creationId xmlns:a16="http://schemas.microsoft.com/office/drawing/2014/main" id="{149E3E0A-A026-4920-883F-124A784EC7B4}"/>
              </a:ext>
              <a:ext uri="{C183D7F6-B498-43B3-948B-1728B52AA6E4}">
                <adec:decorative xmlns:adec="http://schemas.microsoft.com/office/drawing/2017/decorative" val="1"/>
              </a:ext>
            </a:extLst>
          </p:cNvPr>
          <p:cNvGrpSpPr/>
          <p:nvPr/>
        </p:nvGrpSpPr>
        <p:grpSpPr>
          <a:xfrm>
            <a:off x="4942569" y="2108045"/>
            <a:ext cx="1153431" cy="717023"/>
            <a:chOff x="4942569" y="2108045"/>
            <a:chExt cx="1153431" cy="717023"/>
          </a:xfrm>
        </p:grpSpPr>
        <p:cxnSp>
          <p:nvCxnSpPr>
            <p:cNvPr id="88" name="Straight Arrow Connector 87">
              <a:extLst>
                <a:ext uri="{FF2B5EF4-FFF2-40B4-BE49-F238E27FC236}">
                  <a16:creationId xmlns:a16="http://schemas.microsoft.com/office/drawing/2014/main" id="{46A3D0E5-FC18-4881-803C-C0D9CB9845CE}"/>
                </a:ext>
              </a:extLst>
            </p:cNvPr>
            <p:cNvCxnSpPr>
              <a:cxnSpLocks/>
            </p:cNvCxnSpPr>
            <p:nvPr/>
          </p:nvCxnSpPr>
          <p:spPr>
            <a:xfrm>
              <a:off x="6095214" y="2108045"/>
              <a:ext cx="0" cy="33382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Rectangle 2">
              <a:extLst>
                <a:ext uri="{FF2B5EF4-FFF2-40B4-BE49-F238E27FC236}">
                  <a16:creationId xmlns:a16="http://schemas.microsoft.com/office/drawing/2014/main" id="{658AEA79-69D5-480B-904A-748DF5804F9C}"/>
                </a:ext>
              </a:extLst>
            </p:cNvPr>
            <p:cNvSpPr/>
            <p:nvPr/>
          </p:nvSpPr>
          <p:spPr>
            <a:xfrm>
              <a:off x="4942569" y="2425169"/>
              <a:ext cx="1153431" cy="399899"/>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83" name="Rectangle 2">
            <a:extLst>
              <a:ext uri="{FF2B5EF4-FFF2-40B4-BE49-F238E27FC236}">
                <a16:creationId xmlns:a16="http://schemas.microsoft.com/office/drawing/2014/main" id="{D304B986-130D-487D-9592-3BBCE2DDDB78}"/>
              </a:ext>
              <a:ext uri="{C183D7F6-B498-43B3-948B-1728B52AA6E4}">
                <adec:decorative xmlns:adec="http://schemas.microsoft.com/office/drawing/2017/decorative" val="1"/>
              </a:ext>
            </a:extLst>
          </p:cNvPr>
          <p:cNvSpPr/>
          <p:nvPr/>
        </p:nvSpPr>
        <p:spPr>
          <a:xfrm flipH="1">
            <a:off x="6096000" y="2425169"/>
            <a:ext cx="1107582" cy="390774"/>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E698B947-CFD6-48F9-8830-0DE47425114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42</a:t>
            </a:fld>
            <a:endParaRPr lang="en-US" sz="900" dirty="0"/>
          </a:p>
        </p:txBody>
      </p:sp>
      <p:sp>
        <p:nvSpPr>
          <p:cNvPr id="6" name="TextBox 5">
            <a:extLst>
              <a:ext uri="{FF2B5EF4-FFF2-40B4-BE49-F238E27FC236}">
                <a16:creationId xmlns:a16="http://schemas.microsoft.com/office/drawing/2014/main" id="{D25AE121-5468-42D3-93AB-BCE0FA955727}"/>
              </a:ext>
              <a:ext uri="{C183D7F6-B498-43B3-948B-1728B52AA6E4}">
                <adec:decorative xmlns:adec="http://schemas.microsoft.com/office/drawing/2017/decorative" val="1"/>
              </a:ext>
            </a:extLst>
          </p:cNvPr>
          <p:cNvSpPr txBox="1"/>
          <p:nvPr/>
        </p:nvSpPr>
        <p:spPr>
          <a:xfrm>
            <a:off x="3335177" y="1060228"/>
            <a:ext cx="5521647" cy="32941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r>
              <a:rPr lang="en-US" dirty="0">
                <a:sym typeface="Arial"/>
              </a:rPr>
              <a:t>Patients Undergoing Surgical Valve Intervention</a:t>
            </a:r>
          </a:p>
        </p:txBody>
      </p:sp>
      <p:sp>
        <p:nvSpPr>
          <p:cNvPr id="12" name="TextBox 11">
            <a:extLst>
              <a:ext uri="{FF2B5EF4-FFF2-40B4-BE49-F238E27FC236}">
                <a16:creationId xmlns:a16="http://schemas.microsoft.com/office/drawing/2014/main" id="{159F9300-FBB2-481C-9B4E-B7ED0AEB0AD4}"/>
              </a:ext>
              <a:ext uri="{C183D7F6-B498-43B3-948B-1728B52AA6E4}">
                <adec:decorative xmlns:adec="http://schemas.microsoft.com/office/drawing/2017/decorative" val="1"/>
              </a:ext>
            </a:extLst>
          </p:cNvPr>
          <p:cNvSpPr txBox="1"/>
          <p:nvPr/>
        </p:nvSpPr>
        <p:spPr>
          <a:xfrm>
            <a:off x="5270950" y="1857230"/>
            <a:ext cx="1650099" cy="258532"/>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ym typeface="Arial"/>
              </a:rPr>
              <a:t>Atrial Fibrillation</a:t>
            </a:r>
          </a:p>
        </p:txBody>
      </p:sp>
      <p:sp>
        <p:nvSpPr>
          <p:cNvPr id="15" name="TextBox 14">
            <a:extLst>
              <a:ext uri="{FF2B5EF4-FFF2-40B4-BE49-F238E27FC236}">
                <a16:creationId xmlns:a16="http://schemas.microsoft.com/office/drawing/2014/main" id="{3BBCB6FE-2028-4724-979F-6BD48942EEAC}"/>
              </a:ext>
              <a:ext uri="{C183D7F6-B498-43B3-948B-1728B52AA6E4}">
                <adec:decorative xmlns:adec="http://schemas.microsoft.com/office/drawing/2017/decorative" val="1"/>
              </a:ext>
            </a:extLst>
          </p:cNvPr>
          <p:cNvSpPr txBox="1"/>
          <p:nvPr/>
        </p:nvSpPr>
        <p:spPr>
          <a:xfrm>
            <a:off x="6214032" y="2815943"/>
            <a:ext cx="2053387" cy="424732"/>
          </a:xfrm>
          <a:prstGeom prst="rect">
            <a:avLst/>
          </a:prstGeom>
          <a:solidFill>
            <a:srgbClr val="EE3823"/>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sym typeface="Arial"/>
              </a:rPr>
              <a:t>LAA ligation or excision may be harmful (3 Harm)</a:t>
            </a:r>
          </a:p>
        </p:txBody>
      </p:sp>
      <p:sp>
        <p:nvSpPr>
          <p:cNvPr id="16" name="TextBox 15">
            <a:extLst>
              <a:ext uri="{FF2B5EF4-FFF2-40B4-BE49-F238E27FC236}">
                <a16:creationId xmlns:a16="http://schemas.microsoft.com/office/drawing/2014/main" id="{AD54F48E-EFAB-4D83-ADF4-535006080083}"/>
              </a:ext>
              <a:ext uri="{C183D7F6-B498-43B3-948B-1728B52AA6E4}">
                <adec:decorative xmlns:adec="http://schemas.microsoft.com/office/drawing/2017/decorative" val="1"/>
              </a:ext>
            </a:extLst>
          </p:cNvPr>
          <p:cNvSpPr txBox="1"/>
          <p:nvPr/>
        </p:nvSpPr>
        <p:spPr>
          <a:xfrm>
            <a:off x="3831871" y="2825068"/>
            <a:ext cx="2235699" cy="424732"/>
          </a:xfrm>
          <a:prstGeom prst="rect">
            <a:avLst/>
          </a:prstGeom>
          <a:solidFill>
            <a:srgbClr val="46A547"/>
          </a:solidFill>
          <a:ln w="25400">
            <a:noFill/>
          </a:ln>
        </p:spPr>
        <p:txBody>
          <a:bodyPr spcFirstLastPara="0" lIns="0" tIns="0" rIns="0" bIns="0" anchor="ctr"/>
          <a:lstStyle>
            <a:defPPr>
              <a:defRPr lang="en-US"/>
            </a:defPPr>
            <a:lvl1pPr algn="ctr" hangingPunct="0">
              <a:lnSpc>
                <a:spcPct val="90000"/>
              </a:lnSpc>
              <a:defRPr sz="1200">
                <a:solidFill>
                  <a:schemeClr val="bg1"/>
                </a:solidFill>
                <a:latin typeface="Lub Dub Bold" panose="020B0803030403020204" pitchFamily="34" charset="0"/>
                <a:cs typeface="Lato"/>
              </a:defRPr>
            </a:lvl1pPr>
          </a:lstStyle>
          <a:p>
            <a:r>
              <a:rPr lang="en-US" dirty="0">
                <a:solidFill>
                  <a:schemeClr val="tx1"/>
                </a:solidFill>
                <a:sym typeface="Arial"/>
              </a:rPr>
              <a:t>Discuss benefits/ risks of adjunctive AF Procedure (1)</a:t>
            </a:r>
          </a:p>
        </p:txBody>
      </p:sp>
      <p:sp>
        <p:nvSpPr>
          <p:cNvPr id="21" name="TextBox 20">
            <a:extLst>
              <a:ext uri="{FF2B5EF4-FFF2-40B4-BE49-F238E27FC236}">
                <a16:creationId xmlns:a16="http://schemas.microsoft.com/office/drawing/2014/main" id="{F2461629-4E70-4B38-8660-59E2B2AB8371}"/>
              </a:ext>
              <a:ext uri="{C183D7F6-B498-43B3-948B-1728B52AA6E4}">
                <adec:decorative xmlns:adec="http://schemas.microsoft.com/office/drawing/2017/decorative" val="1"/>
              </a:ext>
            </a:extLst>
          </p:cNvPr>
          <p:cNvSpPr txBox="1"/>
          <p:nvPr/>
        </p:nvSpPr>
        <p:spPr>
          <a:xfrm>
            <a:off x="2938591" y="3857287"/>
            <a:ext cx="1786558" cy="590931"/>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sym typeface="Arial"/>
              </a:rPr>
              <a:t>Surgical pulmonary vein isolation or maze procedure (2a)</a:t>
            </a:r>
          </a:p>
        </p:txBody>
      </p:sp>
      <p:sp>
        <p:nvSpPr>
          <p:cNvPr id="22" name="TextBox 21">
            <a:extLst>
              <a:ext uri="{FF2B5EF4-FFF2-40B4-BE49-F238E27FC236}">
                <a16:creationId xmlns:a16="http://schemas.microsoft.com/office/drawing/2014/main" id="{3528BADC-92E2-4726-9A79-D9160C5D572C}"/>
              </a:ext>
              <a:ext uri="{C183D7F6-B498-43B3-948B-1728B52AA6E4}">
                <adec:decorative xmlns:adec="http://schemas.microsoft.com/office/drawing/2017/decorative" val="1"/>
              </a:ext>
            </a:extLst>
          </p:cNvPr>
          <p:cNvSpPr txBox="1"/>
          <p:nvPr/>
        </p:nvSpPr>
        <p:spPr>
          <a:xfrm>
            <a:off x="5432120" y="3873181"/>
            <a:ext cx="1384622" cy="552356"/>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sym typeface="Arial"/>
              </a:rPr>
              <a:t>LAA ligation or excision (2a)</a:t>
            </a:r>
          </a:p>
        </p:txBody>
      </p:sp>
      <p:sp>
        <p:nvSpPr>
          <p:cNvPr id="23" name="TextBox 22">
            <a:extLst>
              <a:ext uri="{FF2B5EF4-FFF2-40B4-BE49-F238E27FC236}">
                <a16:creationId xmlns:a16="http://schemas.microsoft.com/office/drawing/2014/main" id="{15343625-155D-4547-A0B3-134D33964A76}"/>
              </a:ext>
              <a:ext uri="{C183D7F6-B498-43B3-948B-1728B52AA6E4}">
                <adec:decorative xmlns:adec="http://schemas.microsoft.com/office/drawing/2017/decorative" val="1"/>
              </a:ext>
            </a:extLst>
          </p:cNvPr>
          <p:cNvSpPr txBox="1"/>
          <p:nvPr/>
        </p:nvSpPr>
        <p:spPr>
          <a:xfrm>
            <a:off x="2938590" y="4871618"/>
            <a:ext cx="3878147" cy="614139"/>
          </a:xfrm>
          <a:prstGeom prst="rect">
            <a:avLst/>
          </a:prstGeom>
          <a:solidFill>
            <a:srgbClr val="F0DB10"/>
          </a:solidFill>
          <a:ln w="25400">
            <a:noFill/>
          </a:ln>
        </p:spPr>
        <p:txBody>
          <a:bodyPr spcFirstLastPara="0" lIns="0" tIns="0" rIns="0" bIns="0" anchor="ctr"/>
          <a:lstStyle>
            <a:defPPr>
              <a:defRPr lang="en-US"/>
            </a:defPPr>
            <a:lvl1pPr algn="ctr" hangingPunct="0">
              <a:lnSpc>
                <a:spcPct val="90000"/>
              </a:lnSpc>
              <a:defRPr sz="1200">
                <a:latin typeface="Lub Dub Bold" panose="020B0803030403020204" pitchFamily="34" charset="0"/>
                <a:cs typeface="Lato"/>
              </a:defRPr>
            </a:lvl1pPr>
          </a:lstStyle>
          <a:p>
            <a:r>
              <a:rPr lang="en-US" dirty="0">
                <a:sym typeface="Arial"/>
              </a:rPr>
              <a:t>Anticoagulation therapy for at least 3 </a:t>
            </a:r>
            <a:br>
              <a:rPr lang="en-US" dirty="0">
                <a:sym typeface="Arial"/>
              </a:rPr>
            </a:br>
            <a:r>
              <a:rPr lang="en-US" dirty="0">
                <a:sym typeface="Arial"/>
              </a:rPr>
              <a:t>months after the procedure regardless of CHA2DS2-VASc risk score (2a)</a:t>
            </a:r>
          </a:p>
        </p:txBody>
      </p:sp>
      <p:sp>
        <p:nvSpPr>
          <p:cNvPr id="24" name="Rectangle 23">
            <a:extLst>
              <a:ext uri="{FF2B5EF4-FFF2-40B4-BE49-F238E27FC236}">
                <a16:creationId xmlns:a16="http://schemas.microsoft.com/office/drawing/2014/main" id="{0FB13924-ECBF-40C2-B8FF-EC369B4FE46C}"/>
              </a:ext>
              <a:ext uri="{C183D7F6-B498-43B3-948B-1728B52AA6E4}">
                <adec:decorative xmlns:adec="http://schemas.microsoft.com/office/drawing/2017/decorative" val="1"/>
              </a:ext>
            </a:extLst>
          </p:cNvPr>
          <p:cNvSpPr/>
          <p:nvPr/>
        </p:nvSpPr>
        <p:spPr>
          <a:xfrm>
            <a:off x="7010224" y="4598240"/>
            <a:ext cx="3010076" cy="424733"/>
          </a:xfrm>
          <a:prstGeom prst="rect">
            <a:avLst/>
          </a:prstGeom>
          <a:solidFill>
            <a:schemeClr val="bg1">
              <a:lumMod val="85000"/>
            </a:schemeClr>
          </a:solidFill>
          <a:ln w="25400">
            <a:solidFill>
              <a:srgbClr val="D9D9D9"/>
            </a:solidFill>
          </a:ln>
        </p:spPr>
        <p:txBody>
          <a:bodyPr spcFirstLastPara="0" lIns="91440" tIns="0" rIns="91440" bIns="0" anchor="ctr"/>
          <a:lstStyle/>
          <a:p>
            <a:pPr algn="ctr" hangingPunct="0">
              <a:lnSpc>
                <a:spcPct val="90000"/>
              </a:lnSpc>
            </a:pPr>
            <a:r>
              <a:rPr lang="en-US" sz="1200" dirty="0">
                <a:solidFill>
                  <a:srgbClr val="292929"/>
                </a:solidFill>
                <a:latin typeface="Lub Dub Condensed" panose="020B0506030403020204" pitchFamily="34" charset="0"/>
                <a:sym typeface="Arial"/>
              </a:rPr>
              <a:t>Discontinuation of anticoagulant despite these procedures associated with late stroke. </a:t>
            </a:r>
          </a:p>
        </p:txBody>
      </p:sp>
      <p:sp>
        <p:nvSpPr>
          <p:cNvPr id="25" name="Rectangle 24">
            <a:extLst>
              <a:ext uri="{FF2B5EF4-FFF2-40B4-BE49-F238E27FC236}">
                <a16:creationId xmlns:a16="http://schemas.microsoft.com/office/drawing/2014/main" id="{C0C7DAAB-4EEE-4AEB-B493-2ED02FA22C49}"/>
              </a:ext>
              <a:ext uri="{C183D7F6-B498-43B3-948B-1728B52AA6E4}">
                <adec:decorative xmlns:adec="http://schemas.microsoft.com/office/drawing/2017/decorative" val="1"/>
              </a:ext>
            </a:extLst>
          </p:cNvPr>
          <p:cNvSpPr/>
          <p:nvPr/>
        </p:nvSpPr>
        <p:spPr>
          <a:xfrm>
            <a:off x="7010224" y="5161635"/>
            <a:ext cx="3010076" cy="424733"/>
          </a:xfrm>
          <a:prstGeom prst="rect">
            <a:avLst/>
          </a:prstGeom>
          <a:solidFill>
            <a:schemeClr val="bg1">
              <a:lumMod val="85000"/>
            </a:schemeClr>
          </a:solidFill>
          <a:ln w="25400">
            <a:solidFill>
              <a:srgbClr val="D9D9D9"/>
            </a:solidFill>
          </a:ln>
        </p:spPr>
        <p:txBody>
          <a:bodyPr spcFirstLastPara="0" lIns="91440" tIns="0" rIns="91440" bIns="0" anchor="ctr"/>
          <a:lstStyle/>
          <a:p>
            <a:pPr algn="ctr" hangingPunct="0">
              <a:lnSpc>
                <a:spcPct val="90000"/>
              </a:lnSpc>
            </a:pPr>
            <a:r>
              <a:rPr lang="en-US" sz="1200" dirty="0">
                <a:solidFill>
                  <a:srgbClr val="292929"/>
                </a:solidFill>
                <a:latin typeface="Lub Dub Condensed" panose="020B0506030403020204" pitchFamily="34" charset="0"/>
                <a:sym typeface="Arial"/>
              </a:rPr>
              <a:t>VKA preferred over others for first 3 months in patients receiving bioprosthetic device</a:t>
            </a:r>
          </a:p>
        </p:txBody>
      </p:sp>
      <p:cxnSp>
        <p:nvCxnSpPr>
          <p:cNvPr id="63" name="Straight Arrow Connector 62">
            <a:extLst>
              <a:ext uri="{FF2B5EF4-FFF2-40B4-BE49-F238E27FC236}">
                <a16:creationId xmlns:a16="http://schemas.microsoft.com/office/drawing/2014/main" id="{0EE40701-843C-4AA4-A216-13423F5A8ED6}"/>
              </a:ext>
              <a:ext uri="{C183D7F6-B498-43B3-948B-1728B52AA6E4}">
                <adec:decorative xmlns:adec="http://schemas.microsoft.com/office/drawing/2017/decorative" val="1"/>
              </a:ext>
            </a:extLst>
          </p:cNvPr>
          <p:cNvCxnSpPr>
            <a:cxnSpLocks/>
          </p:cNvCxnSpPr>
          <p:nvPr/>
        </p:nvCxnSpPr>
        <p:spPr>
          <a:xfrm>
            <a:off x="6096000" y="1389640"/>
            <a:ext cx="0" cy="45366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Rectangle Container">
            <a:extLst>
              <a:ext uri="{FF2B5EF4-FFF2-40B4-BE49-F238E27FC236}">
                <a16:creationId xmlns:a16="http://schemas.microsoft.com/office/drawing/2014/main" id="{7B5DB089-F0D8-4B44-A2C5-AA032B3D174F}"/>
              </a:ext>
              <a:ext uri="{C183D7F6-B498-43B3-948B-1728B52AA6E4}">
                <adec:decorative xmlns:adec="http://schemas.microsoft.com/office/drawing/2017/decorative" val="1"/>
              </a:ext>
            </a:extLst>
          </p:cNvPr>
          <p:cNvSpPr/>
          <p:nvPr/>
        </p:nvSpPr>
        <p:spPr>
          <a:xfrm>
            <a:off x="5270950" y="2298288"/>
            <a:ext cx="589742" cy="258532"/>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YES</a:t>
            </a:r>
          </a:p>
        </p:txBody>
      </p:sp>
      <p:sp>
        <p:nvSpPr>
          <p:cNvPr id="68" name="Rectangle Container">
            <a:extLst>
              <a:ext uri="{FF2B5EF4-FFF2-40B4-BE49-F238E27FC236}">
                <a16:creationId xmlns:a16="http://schemas.microsoft.com/office/drawing/2014/main" id="{91CA7261-5968-46B3-95DB-6E907FB73DD5}"/>
              </a:ext>
              <a:ext uri="{C183D7F6-B498-43B3-948B-1728B52AA6E4}">
                <adec:decorative xmlns:adec="http://schemas.microsoft.com/office/drawing/2017/decorative" val="1"/>
              </a:ext>
            </a:extLst>
          </p:cNvPr>
          <p:cNvSpPr/>
          <p:nvPr/>
        </p:nvSpPr>
        <p:spPr>
          <a:xfrm>
            <a:off x="6331310" y="2298288"/>
            <a:ext cx="589742" cy="258532"/>
          </a:xfrm>
          <a:prstGeom prst="rect">
            <a:avLst/>
          </a:prstGeom>
          <a:solidFill>
            <a:schemeClr val="tx1"/>
          </a:solidFill>
          <a:ln w="25400">
            <a:solidFill>
              <a:schemeClr val="bg1"/>
            </a:solidFill>
          </a:ln>
        </p:spPr>
        <p:txBody>
          <a:bodyPr spcFirstLastPara="0" lIns="0" tIns="0" rIns="0" bIns="0" anchor="ctr"/>
          <a:lstStyle/>
          <a:p>
            <a:pPr algn="ctr"/>
            <a:r>
              <a:rPr lang="en-US" sz="1200" b="1" dirty="0">
                <a:solidFill>
                  <a:schemeClr val="bg1"/>
                </a:solidFill>
                <a:latin typeface="Lub Dub Condensed" panose="020B0506030403020204" pitchFamily="34" charset="0"/>
              </a:rPr>
              <a:t>NO</a:t>
            </a:r>
          </a:p>
        </p:txBody>
      </p:sp>
      <p:grpSp>
        <p:nvGrpSpPr>
          <p:cNvPr id="91" name="Group 90">
            <a:extLst>
              <a:ext uri="{FF2B5EF4-FFF2-40B4-BE49-F238E27FC236}">
                <a16:creationId xmlns:a16="http://schemas.microsoft.com/office/drawing/2014/main" id="{DC626A85-348F-4283-8ED9-12699A7350F5}"/>
              </a:ext>
              <a:ext uri="{C183D7F6-B498-43B3-948B-1728B52AA6E4}">
                <adec:decorative xmlns:adec="http://schemas.microsoft.com/office/drawing/2017/decorative" val="1"/>
              </a:ext>
            </a:extLst>
          </p:cNvPr>
          <p:cNvGrpSpPr/>
          <p:nvPr/>
        </p:nvGrpSpPr>
        <p:grpSpPr>
          <a:xfrm>
            <a:off x="3831870" y="3235329"/>
            <a:ext cx="2292561" cy="627653"/>
            <a:chOff x="3831870" y="3235329"/>
            <a:chExt cx="2292561" cy="627653"/>
          </a:xfrm>
        </p:grpSpPr>
        <p:cxnSp>
          <p:nvCxnSpPr>
            <p:cNvPr id="69" name="Straight Arrow Connector 68">
              <a:extLst>
                <a:ext uri="{FF2B5EF4-FFF2-40B4-BE49-F238E27FC236}">
                  <a16:creationId xmlns:a16="http://schemas.microsoft.com/office/drawing/2014/main" id="{6A338039-9B4F-41BB-9B19-28507F44ED42}"/>
                </a:ext>
              </a:extLst>
            </p:cNvPr>
            <p:cNvCxnSpPr>
              <a:cxnSpLocks/>
            </p:cNvCxnSpPr>
            <p:nvPr/>
          </p:nvCxnSpPr>
          <p:spPr>
            <a:xfrm>
              <a:off x="4948629" y="3235329"/>
              <a:ext cx="0" cy="31586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Rectangle 2">
              <a:extLst>
                <a:ext uri="{FF2B5EF4-FFF2-40B4-BE49-F238E27FC236}">
                  <a16:creationId xmlns:a16="http://schemas.microsoft.com/office/drawing/2014/main" id="{CB6994EC-0838-40F1-94E0-085A78704094}"/>
                </a:ext>
              </a:extLst>
            </p:cNvPr>
            <p:cNvSpPr/>
            <p:nvPr/>
          </p:nvSpPr>
          <p:spPr>
            <a:xfrm>
              <a:off x="3831870" y="3551190"/>
              <a:ext cx="2292561" cy="31179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38266978-0E6A-47FF-9C2B-C9B2EF9A81C4}"/>
              </a:ext>
              <a:ext uri="{C183D7F6-B498-43B3-948B-1728B52AA6E4}">
                <adec:decorative xmlns:adec="http://schemas.microsoft.com/office/drawing/2017/decorative" val="1"/>
              </a:ext>
            </a:extLst>
          </p:cNvPr>
          <p:cNvGrpSpPr/>
          <p:nvPr/>
        </p:nvGrpSpPr>
        <p:grpSpPr>
          <a:xfrm flipV="1">
            <a:off x="3831871" y="4435736"/>
            <a:ext cx="2292561" cy="435882"/>
            <a:chOff x="3984270" y="3387729"/>
            <a:chExt cx="2292561" cy="627653"/>
          </a:xfrm>
        </p:grpSpPr>
        <p:cxnSp>
          <p:nvCxnSpPr>
            <p:cNvPr id="77" name="Straight Arrow Connector 76">
              <a:extLst>
                <a:ext uri="{FF2B5EF4-FFF2-40B4-BE49-F238E27FC236}">
                  <a16:creationId xmlns:a16="http://schemas.microsoft.com/office/drawing/2014/main" id="{F2032F5A-6551-466C-9CEF-FD26CB9AFBD8}"/>
                </a:ext>
              </a:extLst>
            </p:cNvPr>
            <p:cNvCxnSpPr>
              <a:cxnSpLocks/>
            </p:cNvCxnSpPr>
            <p:nvPr/>
          </p:nvCxnSpPr>
          <p:spPr>
            <a:xfrm flipV="1">
              <a:off x="5101029" y="3387729"/>
              <a:ext cx="0" cy="3158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Rectangle 2">
              <a:extLst>
                <a:ext uri="{FF2B5EF4-FFF2-40B4-BE49-F238E27FC236}">
                  <a16:creationId xmlns:a16="http://schemas.microsoft.com/office/drawing/2014/main" id="{5230897F-F57B-45D0-A8BE-9EAB474B0DD1}"/>
                </a:ext>
              </a:extLst>
            </p:cNvPr>
            <p:cNvSpPr/>
            <p:nvPr/>
          </p:nvSpPr>
          <p:spPr>
            <a:xfrm>
              <a:off x="3984270" y="3703590"/>
              <a:ext cx="2292561" cy="311792"/>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Lst>
              <a:ahLst/>
              <a:cxnLst>
                <a:cxn ang="0">
                  <a:pos x="connsiteX0" y="connsiteY0"/>
                </a:cxn>
                <a:cxn ang="0">
                  <a:pos x="connsiteX1" y="connsiteY1"/>
                </a:cxn>
                <a:cxn ang="0">
                  <a:pos x="connsiteX2" y="connsiteY2"/>
                </a:cxn>
                <a:cxn ang="0">
                  <a:pos x="connsiteX3" y="connsiteY3"/>
                </a:cxn>
              </a:cxnLst>
              <a:rect l="l" t="t" r="r" b="b"/>
              <a:pathLst>
                <a:path w="6714836" h="897728">
                  <a:moveTo>
                    <a:pt x="0" y="897728"/>
                  </a:moveTo>
                  <a:lnTo>
                    <a:pt x="0" y="0"/>
                  </a:lnTo>
                  <a:lnTo>
                    <a:pt x="6714836" y="0"/>
                  </a:lnTo>
                  <a:lnTo>
                    <a:pt x="6714836" y="897728"/>
                  </a:lnTo>
                </a:path>
              </a:pathLst>
            </a:cu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41951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up)">
                                      <p:cBhvr>
                                        <p:cTn id="11" dur="500"/>
                                        <p:tgtEl>
                                          <p:spTgt spid="6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right)">
                                      <p:cBhvr>
                                        <p:cTn id="19" dur="500"/>
                                        <p:tgtEl>
                                          <p:spTgt spid="9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wipe(up)">
                                      <p:cBhvr>
                                        <p:cTn id="30" dur="500"/>
                                        <p:tgtEl>
                                          <p:spTgt spid="91"/>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up)">
                                      <p:cBhvr>
                                        <p:cTn id="41" dur="500"/>
                                        <p:tgtEl>
                                          <p:spTgt spid="79"/>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500"/>
                                        <p:tgtEl>
                                          <p:spTgt spid="6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wipe(left)">
                                      <p:cBhvr>
                                        <p:cTn id="60" dur="500"/>
                                        <p:tgtEl>
                                          <p:spTgt spid="83"/>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12" grpId="0" animBg="1"/>
      <p:bldP spid="15" grpId="0" animBg="1"/>
      <p:bldP spid="16" grpId="0" animBg="1"/>
      <p:bldP spid="21" grpId="0" animBg="1"/>
      <p:bldP spid="22" grpId="0" animBg="1"/>
      <p:bldP spid="23" grpId="0" animBg="1"/>
      <p:bldP spid="24" grpId="0" animBg="1"/>
      <p:bldP spid="25" grpId="0" animBg="1"/>
      <p:bldP spid="67" grpId="0" animBg="1"/>
      <p:bldP spid="6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7CF6-DBE9-4181-AAB1-3F881C1928DC}"/>
              </a:ext>
            </a:extLst>
          </p:cNvPr>
          <p:cNvSpPr>
            <a:spLocks noGrp="1"/>
          </p:cNvSpPr>
          <p:nvPr>
            <p:ph type="title"/>
          </p:nvPr>
        </p:nvSpPr>
        <p:spPr>
          <a:xfrm>
            <a:off x="838200" y="458455"/>
            <a:ext cx="8890078" cy="660111"/>
          </a:xfrm>
        </p:spPr>
        <p:txBody>
          <a:bodyPr/>
          <a:lstStyle/>
          <a:p>
            <a:r>
              <a:rPr lang="en-US" sz="2700" b="1" dirty="0"/>
              <a:t>Recommendations for Noncardiac Surgery in Patients with VHD </a:t>
            </a:r>
          </a:p>
        </p:txBody>
      </p:sp>
      <p:graphicFrame>
        <p:nvGraphicFramePr>
          <p:cNvPr id="6" name="Content Placeholder 5">
            <a:extLst>
              <a:ext uri="{FF2B5EF4-FFF2-40B4-BE49-F238E27FC236}">
                <a16:creationId xmlns:a16="http://schemas.microsoft.com/office/drawing/2014/main" id="{FE113D5E-CF84-488B-A452-4AFC8525A058}"/>
              </a:ext>
            </a:extLst>
          </p:cNvPr>
          <p:cNvGraphicFramePr>
            <a:graphicFrameLocks noGrp="1"/>
          </p:cNvGraphicFramePr>
          <p:nvPr>
            <p:ph idx="1"/>
            <p:extLst>
              <p:ext uri="{D42A27DB-BD31-4B8C-83A1-F6EECF244321}">
                <p14:modId xmlns:p14="http://schemas.microsoft.com/office/powerpoint/2010/main" val="1190331900"/>
              </p:ext>
            </p:extLst>
          </p:nvPr>
        </p:nvGraphicFramePr>
        <p:xfrm>
          <a:off x="838199" y="1452421"/>
          <a:ext cx="4620491" cy="1667000"/>
        </p:xfrm>
        <a:graphic>
          <a:graphicData uri="http://schemas.openxmlformats.org/drawingml/2006/table">
            <a:tbl>
              <a:tblPr firstRow="1" bandRow="1">
                <a:tableStyleId>{5C22544A-7EE6-4342-B048-85BDC9FD1C3A}</a:tableStyleId>
              </a:tblPr>
              <a:tblGrid>
                <a:gridCol w="600701">
                  <a:extLst>
                    <a:ext uri="{9D8B030D-6E8A-4147-A177-3AD203B41FA5}">
                      <a16:colId xmlns:a16="http://schemas.microsoft.com/office/drawing/2014/main" val="2649235253"/>
                    </a:ext>
                  </a:extLst>
                </a:gridCol>
                <a:gridCol w="4019790">
                  <a:extLst>
                    <a:ext uri="{9D8B030D-6E8A-4147-A177-3AD203B41FA5}">
                      <a16:colId xmlns:a16="http://schemas.microsoft.com/office/drawing/2014/main" val="3265590656"/>
                    </a:ext>
                  </a:extLst>
                </a:gridCol>
              </a:tblGrid>
              <a:tr h="488109">
                <a:tc gridSpan="2">
                  <a:txBody>
                    <a:bodyPr/>
                    <a:lstStyle/>
                    <a:p>
                      <a:pPr marL="0" indent="0" algn="ctr">
                        <a:lnSpc>
                          <a:spcPct val="100000"/>
                        </a:lnSpc>
                        <a:spcBef>
                          <a:spcPts val="275"/>
                        </a:spcBef>
                      </a:pPr>
                      <a:r>
                        <a:rPr lang="en-US" sz="1400" dirty="0">
                          <a:solidFill>
                            <a:schemeClr val="bg1"/>
                          </a:solidFill>
                          <a:latin typeface="Lub Dub Bold" panose="020B0803030403020204" pitchFamily="34" charset="0"/>
                          <a:cs typeface="Calibri"/>
                        </a:rPr>
                        <a:t>Diagnosis in Patients With VHD Undergoing Noncardiac Surgery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hMerge="1">
                  <a:txBody>
                    <a:bodyPr/>
                    <a:lstStyle/>
                    <a:p>
                      <a:pPr marL="55563" indent="0" algn="l">
                        <a:lnSpc>
                          <a:spcPct val="100000"/>
                        </a:lnSpc>
                        <a:spcBef>
                          <a:spcPts val="275"/>
                        </a:spcBef>
                      </a:pP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643387486"/>
                  </a:ext>
                </a:extLst>
              </a:tr>
              <a:tr h="25841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200" b="1" spc="50" dirty="0">
                          <a:solidFill>
                            <a:schemeClr val="bg1"/>
                          </a:solidFill>
                          <a:latin typeface="Lub Dub Bold" panose="020B0803030403020204" pitchFamily="34" charset="0"/>
                          <a:cs typeface="Calibri"/>
                        </a:rPr>
                        <a:t>COR</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200" b="1" spc="40" dirty="0">
                          <a:solidFill>
                            <a:schemeClr val="bg1"/>
                          </a:solidFill>
                          <a:latin typeface="Lub Dub Bold" panose="020B0803030403020204" pitchFamily="34" charset="0"/>
                          <a:cs typeface="Calibri"/>
                        </a:rPr>
                        <a:t>RECOMMENDATIONS</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7452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bg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7338" marR="64769" indent="-225425">
                        <a:lnSpc>
                          <a:spcPct val="100000"/>
                        </a:lnSpc>
                        <a:spcBef>
                          <a:spcPts val="0"/>
                        </a:spcBef>
                        <a:spcAft>
                          <a:spcPts val="600"/>
                        </a:spcAft>
                        <a:buFont typeface="+mj-lt"/>
                        <a:buAutoNum type="arabicPeriod"/>
                      </a:pPr>
                      <a:r>
                        <a:rPr lang="en-US" sz="1200" dirty="0">
                          <a:solidFill>
                            <a:srgbClr val="231F20"/>
                          </a:solidFill>
                          <a:latin typeface="Lub Dub Condensed" panose="020B0506030403020204" pitchFamily="34" charset="0"/>
                          <a:cs typeface="Calibri"/>
                        </a:rPr>
                        <a:t>In patients with clinically suspected moderate or greater degrees of valvular stenosis or regurgitation  who are undergoing noncardiac surgery, preoperative echocardiography is recommended.</a:t>
                      </a:r>
                    </a:p>
                  </a:txBody>
                  <a:tcPr marL="45720" marR="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graphicFrame>
        <p:nvGraphicFramePr>
          <p:cNvPr id="7" name="Content Placeholder 5">
            <a:extLst>
              <a:ext uri="{FF2B5EF4-FFF2-40B4-BE49-F238E27FC236}">
                <a16:creationId xmlns:a16="http://schemas.microsoft.com/office/drawing/2014/main" id="{D5194758-D037-4573-9788-6E8807C8F4DF}"/>
              </a:ext>
            </a:extLst>
          </p:cNvPr>
          <p:cNvGraphicFramePr>
            <a:graphicFrameLocks/>
          </p:cNvGraphicFramePr>
          <p:nvPr>
            <p:extLst>
              <p:ext uri="{D42A27DB-BD31-4B8C-83A1-F6EECF244321}">
                <p14:modId xmlns:p14="http://schemas.microsoft.com/office/powerpoint/2010/main" val="3580336629"/>
              </p:ext>
            </p:extLst>
          </p:nvPr>
        </p:nvGraphicFramePr>
        <p:xfrm>
          <a:off x="838199" y="3489005"/>
          <a:ext cx="4620491" cy="1877437"/>
        </p:xfrm>
        <a:graphic>
          <a:graphicData uri="http://schemas.openxmlformats.org/drawingml/2006/table">
            <a:tbl>
              <a:tblPr firstRow="1" bandRow="1">
                <a:tableStyleId>{5C22544A-7EE6-4342-B048-85BDC9FD1C3A}</a:tableStyleId>
              </a:tblPr>
              <a:tblGrid>
                <a:gridCol w="600701">
                  <a:extLst>
                    <a:ext uri="{9D8B030D-6E8A-4147-A177-3AD203B41FA5}">
                      <a16:colId xmlns:a16="http://schemas.microsoft.com/office/drawing/2014/main" val="2649235253"/>
                    </a:ext>
                  </a:extLst>
                </a:gridCol>
                <a:gridCol w="4019790">
                  <a:extLst>
                    <a:ext uri="{9D8B030D-6E8A-4147-A177-3AD203B41FA5}">
                      <a16:colId xmlns:a16="http://schemas.microsoft.com/office/drawing/2014/main" val="3265590656"/>
                    </a:ext>
                  </a:extLst>
                </a:gridCol>
              </a:tblGrid>
              <a:tr h="361044">
                <a:tc gridSpan="2">
                  <a:txBody>
                    <a:bodyPr/>
                    <a:lstStyle/>
                    <a:p>
                      <a:pPr marL="0" indent="0" algn="ctr">
                        <a:lnSpc>
                          <a:spcPct val="100000"/>
                        </a:lnSpc>
                        <a:spcBef>
                          <a:spcPts val="275"/>
                        </a:spcBef>
                      </a:pPr>
                      <a:r>
                        <a:rPr lang="en-US" sz="1400" dirty="0">
                          <a:solidFill>
                            <a:schemeClr val="bg1"/>
                          </a:solidFill>
                          <a:latin typeface="Lub Dub Bold" panose="020B0803030403020204" pitchFamily="34" charset="0"/>
                          <a:cs typeface="Calibri"/>
                        </a:rPr>
                        <a:t>Management of the </a:t>
                      </a:r>
                      <a:r>
                        <a:rPr lang="en-US" sz="1400" u="sng" dirty="0">
                          <a:solidFill>
                            <a:schemeClr val="bg1"/>
                          </a:solidFill>
                          <a:latin typeface="Lub Dub Bold" panose="020B0803030403020204" pitchFamily="34" charset="0"/>
                          <a:cs typeface="Calibri"/>
                        </a:rPr>
                        <a:t>Symptomatic</a:t>
                      </a:r>
                      <a:r>
                        <a:rPr lang="en-US" sz="1400" dirty="0">
                          <a:solidFill>
                            <a:schemeClr val="bg1"/>
                          </a:solidFill>
                          <a:latin typeface="Lub Dub Bold" panose="020B0803030403020204" pitchFamily="34" charset="0"/>
                          <a:cs typeface="Calibri"/>
                        </a:rPr>
                        <a:t> Patient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hMerge="1">
                  <a:txBody>
                    <a:bodyPr/>
                    <a:lstStyle/>
                    <a:p>
                      <a:pPr marL="55563" indent="0" algn="l">
                        <a:lnSpc>
                          <a:spcPct val="100000"/>
                        </a:lnSpc>
                        <a:spcBef>
                          <a:spcPts val="275"/>
                        </a:spcBef>
                      </a:pP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643387486"/>
                  </a:ext>
                </a:extLst>
              </a:tr>
              <a:tr h="25805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200" b="1" spc="50" dirty="0">
                          <a:solidFill>
                            <a:schemeClr val="bg1"/>
                          </a:solidFill>
                          <a:latin typeface="Lub Dub Bold" panose="020B0803030403020204" pitchFamily="34" charset="0"/>
                          <a:cs typeface="Calibri"/>
                        </a:rPr>
                        <a:t>COR</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200" b="1" spc="40" dirty="0">
                          <a:solidFill>
                            <a:schemeClr val="bg1"/>
                          </a:solidFill>
                          <a:latin typeface="Lub Dub Bold" panose="020B0803030403020204" pitchFamily="34" charset="0"/>
                          <a:cs typeface="Calibri"/>
                        </a:rPr>
                        <a:t>RECOMMENDATIONS</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4207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chemeClr val="bg1"/>
                          </a:solidFill>
                          <a:latin typeface="Lub Dub Bold" panose="020B0803030403020204" pitchFamily="34" charset="0"/>
                          <a:cs typeface="Calibri"/>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A547"/>
                    </a:solidFill>
                  </a:tcPr>
                </a:tc>
                <a:tc>
                  <a:txBody>
                    <a:bodyPr/>
                    <a:lstStyle/>
                    <a:p>
                      <a:pPr marL="287338" marR="64769" indent="-225425">
                        <a:lnSpc>
                          <a:spcPct val="100000"/>
                        </a:lnSpc>
                        <a:spcBef>
                          <a:spcPts val="0"/>
                        </a:spcBef>
                        <a:spcAft>
                          <a:spcPts val="600"/>
                        </a:spcAft>
                        <a:buFont typeface="+mj-lt"/>
                        <a:buAutoNum type="arabicPeriod"/>
                      </a:pPr>
                      <a:r>
                        <a:rPr lang="en-US" sz="1200" dirty="0">
                          <a:solidFill>
                            <a:srgbClr val="231F20"/>
                          </a:solidFill>
                          <a:latin typeface="Lub Dub Condensed" panose="020B0506030403020204" pitchFamily="34" charset="0"/>
                          <a:cs typeface="Calibri"/>
                        </a:rPr>
                        <a:t>In patients who meet standard indications  for intervention for VHD (replacement and  repair) on the basis of symptoms and disease  severity, intervention should be performed  before elective noncardiac surgery to reduce  perioperative risk if possible, depending on the urgency and risk of the noncardiac procedure.</a:t>
                      </a:r>
                    </a:p>
                  </a:txBody>
                  <a:tcPr marL="45720" marR="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graphicFrame>
        <p:nvGraphicFramePr>
          <p:cNvPr id="8" name="Content Placeholder 5">
            <a:extLst>
              <a:ext uri="{FF2B5EF4-FFF2-40B4-BE49-F238E27FC236}">
                <a16:creationId xmlns:a16="http://schemas.microsoft.com/office/drawing/2014/main" id="{7D38D4DD-4533-45F5-A51D-3DA8185CCEC9}"/>
              </a:ext>
            </a:extLst>
          </p:cNvPr>
          <p:cNvGraphicFramePr>
            <a:graphicFrameLocks/>
          </p:cNvGraphicFramePr>
          <p:nvPr>
            <p:extLst>
              <p:ext uri="{D42A27DB-BD31-4B8C-83A1-F6EECF244321}">
                <p14:modId xmlns:p14="http://schemas.microsoft.com/office/powerpoint/2010/main" val="2545315185"/>
              </p:ext>
            </p:extLst>
          </p:nvPr>
        </p:nvGraphicFramePr>
        <p:xfrm>
          <a:off x="5904672" y="1437535"/>
          <a:ext cx="5557655" cy="3918145"/>
        </p:xfrm>
        <a:graphic>
          <a:graphicData uri="http://schemas.openxmlformats.org/drawingml/2006/table">
            <a:tbl>
              <a:tblPr firstRow="1" bandRow="1">
                <a:tableStyleId>{5C22544A-7EE6-4342-B048-85BDC9FD1C3A}</a:tableStyleId>
              </a:tblPr>
              <a:tblGrid>
                <a:gridCol w="722540">
                  <a:extLst>
                    <a:ext uri="{9D8B030D-6E8A-4147-A177-3AD203B41FA5}">
                      <a16:colId xmlns:a16="http://schemas.microsoft.com/office/drawing/2014/main" val="2649235253"/>
                    </a:ext>
                  </a:extLst>
                </a:gridCol>
                <a:gridCol w="4835115">
                  <a:extLst>
                    <a:ext uri="{9D8B030D-6E8A-4147-A177-3AD203B41FA5}">
                      <a16:colId xmlns:a16="http://schemas.microsoft.com/office/drawing/2014/main" val="3265590656"/>
                    </a:ext>
                  </a:extLst>
                </a:gridCol>
              </a:tblGrid>
              <a:tr h="378064">
                <a:tc gridSpan="2">
                  <a:txBody>
                    <a:bodyPr/>
                    <a:lstStyle/>
                    <a:p>
                      <a:pPr marL="0" indent="0" algn="ctr">
                        <a:lnSpc>
                          <a:spcPct val="100000"/>
                        </a:lnSpc>
                        <a:spcBef>
                          <a:spcPts val="275"/>
                        </a:spcBef>
                      </a:pPr>
                      <a:r>
                        <a:rPr lang="en-US" sz="1400" dirty="0">
                          <a:solidFill>
                            <a:schemeClr val="bg1"/>
                          </a:solidFill>
                          <a:latin typeface="Lub Dub Bold" panose="020B0803030403020204" pitchFamily="34" charset="0"/>
                          <a:cs typeface="Calibri"/>
                        </a:rPr>
                        <a:t>Management of the </a:t>
                      </a:r>
                      <a:r>
                        <a:rPr lang="en-US" sz="1400" u="sng" dirty="0">
                          <a:solidFill>
                            <a:schemeClr val="bg1"/>
                          </a:solidFill>
                          <a:latin typeface="Lub Dub Bold" panose="020B0803030403020204" pitchFamily="34" charset="0"/>
                          <a:cs typeface="Calibri"/>
                        </a:rPr>
                        <a:t>Asymptomatic</a:t>
                      </a:r>
                      <a:r>
                        <a:rPr lang="en-US" sz="1400" dirty="0">
                          <a:solidFill>
                            <a:schemeClr val="bg1"/>
                          </a:solidFill>
                          <a:latin typeface="Lub Dub Bold" panose="020B0803030403020204" pitchFamily="34" charset="0"/>
                          <a:cs typeface="Calibri"/>
                        </a:rPr>
                        <a:t> Patient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597"/>
                    </a:solidFill>
                  </a:tcPr>
                </a:tc>
                <a:tc hMerge="1">
                  <a:txBody>
                    <a:bodyPr/>
                    <a:lstStyle/>
                    <a:p>
                      <a:pPr marL="55563" indent="0" algn="l">
                        <a:lnSpc>
                          <a:spcPct val="100000"/>
                        </a:lnSpc>
                        <a:spcBef>
                          <a:spcPts val="275"/>
                        </a:spcBef>
                      </a:pPr>
                      <a:endParaRPr lang="en-US" sz="14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643387486"/>
                  </a:ext>
                </a:extLst>
              </a:tr>
              <a:tr h="32677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200" b="1" spc="50" dirty="0">
                          <a:solidFill>
                            <a:schemeClr val="bg1"/>
                          </a:solidFill>
                          <a:latin typeface="Lub Dub Bold" panose="020B0803030403020204" pitchFamily="34" charset="0"/>
                          <a:cs typeface="Calibri"/>
                        </a:rPr>
                        <a:t>COR</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200" b="1" spc="40" dirty="0">
                          <a:solidFill>
                            <a:schemeClr val="bg1"/>
                          </a:solidFill>
                          <a:latin typeface="Lub Dub Bold" panose="020B0803030403020204" pitchFamily="34" charset="0"/>
                          <a:cs typeface="Calibri"/>
                        </a:rPr>
                        <a:t>RECOMMENDATIONS</a:t>
                      </a:r>
                      <a:endParaRPr lang="en-US" sz="12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2133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2400" dirty="0">
                          <a:ln>
                            <a:noFill/>
                          </a:ln>
                          <a:solidFill>
                            <a:sysClr val="windowText" lastClr="000000"/>
                          </a:solidFill>
                          <a:latin typeface="Lub Dub Bold" panose="020B0803030403020204" pitchFamily="34" charset="0"/>
                          <a:cs typeface="Calibri"/>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287338" marR="64769" indent="-225425">
                        <a:lnSpc>
                          <a:spcPct val="100000"/>
                        </a:lnSpc>
                        <a:spcBef>
                          <a:spcPts val="0"/>
                        </a:spcBef>
                        <a:spcAft>
                          <a:spcPts val="600"/>
                        </a:spcAft>
                        <a:buFont typeface="+mj-lt"/>
                        <a:buAutoNum type="arabicPeriod"/>
                      </a:pPr>
                      <a:r>
                        <a:rPr lang="en-US" sz="1200" dirty="0">
                          <a:solidFill>
                            <a:srgbClr val="231F20"/>
                          </a:solidFill>
                          <a:latin typeface="Lub Dub Condensed" panose="020B0506030403020204" pitchFamily="34" charset="0"/>
                          <a:cs typeface="Calibri"/>
                        </a:rPr>
                        <a:t>In asymptomatic patients with moderate or  greater degrees of AS and normal LV systolic  function, it is reasonable to perform elective  noncardiac surgery.</a:t>
                      </a:r>
                    </a:p>
                    <a:p>
                      <a:pPr marL="287338" marR="64769" indent="-225425">
                        <a:lnSpc>
                          <a:spcPct val="100000"/>
                        </a:lnSpc>
                        <a:spcBef>
                          <a:spcPts val="0"/>
                        </a:spcBef>
                        <a:spcAft>
                          <a:spcPts val="600"/>
                        </a:spcAft>
                        <a:buFont typeface="+mj-lt"/>
                        <a:buAutoNum type="arabicPeriod"/>
                      </a:pPr>
                      <a:r>
                        <a:rPr lang="en-US" sz="1200" dirty="0">
                          <a:solidFill>
                            <a:srgbClr val="231F20"/>
                          </a:solidFill>
                          <a:latin typeface="Lub Dub Condensed" panose="020B0506030403020204" pitchFamily="34" charset="0"/>
                          <a:cs typeface="Calibri"/>
                        </a:rPr>
                        <a:t>In asymptomatic patients with moderate  or greater degrees of rheumatic MS with  less than severe pulmonary hypertension (pulmonary artery systolic pressure &lt;50 mm Hg), it is reasonable to </a:t>
                      </a:r>
                    </a:p>
                    <a:p>
                      <a:pPr marL="287338" marR="64769" indent="-225425">
                        <a:lnSpc>
                          <a:spcPct val="100000"/>
                        </a:lnSpc>
                        <a:spcBef>
                          <a:spcPts val="0"/>
                        </a:spcBef>
                        <a:spcAft>
                          <a:spcPts val="600"/>
                        </a:spcAft>
                        <a:buFont typeface="+mj-lt"/>
                        <a:buAutoNum type="arabicPeriod"/>
                      </a:pPr>
                      <a:r>
                        <a:rPr lang="en-US" sz="1200" dirty="0">
                          <a:solidFill>
                            <a:srgbClr val="231F20"/>
                          </a:solidFill>
                          <a:latin typeface="Lub Dub Condensed" panose="020B0506030403020204" pitchFamily="34" charset="0"/>
                          <a:cs typeface="Calibri"/>
                        </a:rPr>
                        <a:t>In asymptomatic patients with moderate or  greater degrees of MR and normal LV systolic  function with less than severe pulmonary  hypertension (pulmonary artery systolic  pressure &lt;50 mm Hg), it is reasonable to  perform elective noncardiac surgery.</a:t>
                      </a:r>
                    </a:p>
                    <a:p>
                      <a:pPr marL="287338" marR="64769" indent="-225425">
                        <a:lnSpc>
                          <a:spcPct val="100000"/>
                        </a:lnSpc>
                        <a:spcBef>
                          <a:spcPts val="0"/>
                        </a:spcBef>
                        <a:spcAft>
                          <a:spcPts val="600"/>
                        </a:spcAft>
                        <a:buFont typeface="+mj-lt"/>
                        <a:buAutoNum type="arabicPeriod"/>
                      </a:pPr>
                      <a:r>
                        <a:rPr lang="en-US" sz="1200" kern="1200" dirty="0">
                          <a:solidFill>
                            <a:srgbClr val="231F20"/>
                          </a:solidFill>
                          <a:latin typeface="Lub Dub Condensed" panose="020B0506030403020204" pitchFamily="34" charset="0"/>
                          <a:ea typeface="+mn-ea"/>
                          <a:cs typeface="Calibri"/>
                        </a:rPr>
                        <a:t>In asymptomatic patients with moderate or  greater degrees of AR and normal LV systolic  function, it is reasonable to perform elective  noncardiac surgery.</a:t>
                      </a:r>
                    </a:p>
                  </a:txBody>
                  <a:tcPr marL="45720" marR="1828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bl>
          </a:graphicData>
        </a:graphic>
      </p:graphicFrame>
      <p:sp>
        <p:nvSpPr>
          <p:cNvPr id="5" name="Text Placeholder 4">
            <a:extLst>
              <a:ext uri="{FF2B5EF4-FFF2-40B4-BE49-F238E27FC236}">
                <a16:creationId xmlns:a16="http://schemas.microsoft.com/office/drawing/2014/main" id="{6F0C6010-1A95-41EC-85EA-FC4237164915}"/>
              </a:ext>
            </a:extLst>
          </p:cNvPr>
          <p:cNvSpPr>
            <a:spLocks noGrp="1"/>
          </p:cNvSpPr>
          <p:nvPr>
            <p:ph type="body" sz="quarter" idx="13"/>
          </p:nvPr>
        </p:nvSpPr>
        <p:spPr>
          <a:xfrm>
            <a:off x="3194108" y="5719803"/>
            <a:ext cx="5803784" cy="271939"/>
          </a:xfrm>
        </p:spPr>
        <p:txBody>
          <a:bodyPr/>
          <a:lstStyle/>
          <a:p>
            <a:pPr marL="0" indent="0" algn="ctr"/>
            <a:r>
              <a:rPr lang="en-US" sz="900" b="1" dirty="0">
                <a:solidFill>
                  <a:srgbClr val="000000"/>
                </a:solidFill>
              </a:rPr>
              <a:t>Abbreviations: </a:t>
            </a:r>
            <a:r>
              <a:rPr lang="en-US" sz="900" b="0" i="0" u="none" strike="noStrike" baseline="0" dirty="0"/>
              <a:t>AR indicates aortic regurgitation; AS, aortic stenosis; COR, classification of recommendation; LV, left ventricular, mm hg, millimeters of mercury; MR, mitral regurgitation; MS, mitral stenosis; and VHD valvular heart disease. </a:t>
            </a:r>
            <a:endParaRPr lang="en-US" sz="900" dirty="0">
              <a:solidFill>
                <a:srgbClr val="000000"/>
              </a:solidFill>
            </a:endParaRPr>
          </a:p>
        </p:txBody>
      </p:sp>
      <p:sp>
        <p:nvSpPr>
          <p:cNvPr id="4" name="Slide Number Placeholder 3">
            <a:extLst>
              <a:ext uri="{FF2B5EF4-FFF2-40B4-BE49-F238E27FC236}">
                <a16:creationId xmlns:a16="http://schemas.microsoft.com/office/drawing/2014/main" id="{4AC32A0E-BB52-4175-8688-666A37BC99B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43</a:t>
            </a:fld>
            <a:endParaRPr lang="en-US" sz="900" dirty="0"/>
          </a:p>
        </p:txBody>
      </p:sp>
    </p:spTree>
    <p:extLst>
      <p:ext uri="{BB962C8B-B14F-4D97-AF65-F5344CB8AC3E}">
        <p14:creationId xmlns:p14="http://schemas.microsoft.com/office/powerpoint/2010/main" val="182117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D4F1-61E9-416F-95A4-6298E164BCF8}"/>
              </a:ext>
            </a:extLst>
          </p:cNvPr>
          <p:cNvSpPr>
            <a:spLocks noGrp="1"/>
          </p:cNvSpPr>
          <p:nvPr>
            <p:ph type="title"/>
          </p:nvPr>
        </p:nvSpPr>
        <p:spPr/>
        <p:txBody>
          <a:bodyPr/>
          <a:lstStyle/>
          <a:p>
            <a:r>
              <a:rPr lang="en-US" sz="2800" dirty="0"/>
              <a:t>Evidence Gaps and Future Directions in VHD</a:t>
            </a:r>
          </a:p>
        </p:txBody>
      </p:sp>
      <p:sp>
        <p:nvSpPr>
          <p:cNvPr id="12" name="Rectangle Container">
            <a:extLst>
              <a:ext uri="{FF2B5EF4-FFF2-40B4-BE49-F238E27FC236}">
                <a16:creationId xmlns:a16="http://schemas.microsoft.com/office/drawing/2014/main" id="{89EB3EA6-54A2-43A6-945A-589044D12CCC}"/>
              </a:ext>
            </a:extLst>
          </p:cNvPr>
          <p:cNvSpPr/>
          <p:nvPr/>
        </p:nvSpPr>
        <p:spPr>
          <a:xfrm>
            <a:off x="838201" y="1543414"/>
            <a:ext cx="2254292" cy="538438"/>
          </a:xfrm>
          <a:prstGeom prst="rect">
            <a:avLst/>
          </a:prstGeom>
          <a:solidFill>
            <a:srgbClr val="006699"/>
          </a:solidFill>
          <a:ln w="25400">
            <a:solidFill>
              <a:schemeClr val="tx1">
                <a:lumMod val="65000"/>
                <a:lumOff val="35000"/>
              </a:schemeClr>
            </a:solidFill>
          </a:ln>
        </p:spPr>
        <p:txBody>
          <a:bodyPr spcFirstLastPara="0" lIns="0" tIns="0" rIns="0" bIns="0" anchor="ctr"/>
          <a:lstStyle/>
          <a:p>
            <a:pPr algn="ctr" hangingPunct="0">
              <a:lnSpc>
                <a:spcPct val="90000"/>
              </a:lnSpc>
            </a:pPr>
            <a:r>
              <a:rPr lang="en-US" dirty="0">
                <a:solidFill>
                  <a:schemeClr val="bg1"/>
                </a:solidFill>
                <a:latin typeface="Lub Dub Bold" panose="020B0803030403020204" pitchFamily="34" charset="0"/>
                <a:cs typeface="Lato"/>
              </a:rPr>
              <a:t>STAGE A</a:t>
            </a:r>
          </a:p>
        </p:txBody>
      </p:sp>
      <p:sp>
        <p:nvSpPr>
          <p:cNvPr id="13" name="Rectangle Container copy 2">
            <a:extLst>
              <a:ext uri="{FF2B5EF4-FFF2-40B4-BE49-F238E27FC236}">
                <a16:creationId xmlns:a16="http://schemas.microsoft.com/office/drawing/2014/main" id="{09E9CB66-8C67-43BF-988A-690F8844B1D2}"/>
              </a:ext>
            </a:extLst>
          </p:cNvPr>
          <p:cNvSpPr/>
          <p:nvPr/>
        </p:nvSpPr>
        <p:spPr>
          <a:xfrm>
            <a:off x="838200" y="2081852"/>
            <a:ext cx="2254293" cy="2956873"/>
          </a:xfrm>
          <a:prstGeom prst="rect">
            <a:avLst/>
          </a:prstGeom>
          <a:solidFill>
            <a:schemeClr val="bg1"/>
          </a:solidFill>
          <a:ln w="25400">
            <a:solidFill>
              <a:schemeClr val="tx1">
                <a:lumMod val="65000"/>
                <a:lumOff val="35000"/>
              </a:schemeClr>
            </a:solidFill>
          </a:ln>
        </p:spPr>
        <p:txBody>
          <a:bodyPr spcFirstLastPara="0" lIns="0" tIns="91440" rIns="0" bIns="0" anchor="t"/>
          <a:lstStyle/>
          <a:p>
            <a:pPr marL="168275" hangingPunct="0">
              <a:lnSpc>
                <a:spcPct val="100000"/>
              </a:lnSpc>
              <a:spcAft>
                <a:spcPts val="600"/>
              </a:spcAft>
            </a:pPr>
            <a:r>
              <a:rPr lang="en-US" sz="1400" b="1" dirty="0">
                <a:solidFill>
                  <a:srgbClr val="292929"/>
                </a:solidFill>
                <a:latin typeface="Lub Dub Condensed" panose="020B0506030403020204" pitchFamily="34" charset="0"/>
                <a:cs typeface="Lato"/>
              </a:rPr>
              <a:t>Prevention of VHD:</a:t>
            </a:r>
          </a:p>
          <a:p>
            <a:pPr marL="341313" indent="-173038" hangingPunct="0">
              <a:spcAft>
                <a:spcPts val="600"/>
              </a:spcAft>
              <a:buFont typeface="Arial" panose="020B0604020202020204" pitchFamily="34" charset="0"/>
              <a:buChar char="•"/>
            </a:pPr>
            <a:r>
              <a:rPr lang="en-US" sz="1400" dirty="0">
                <a:solidFill>
                  <a:srgbClr val="292929"/>
                </a:solidFill>
                <a:latin typeface="Lub Dub Condensed" panose="020B0506030403020204" pitchFamily="34" charset="0"/>
              </a:rPr>
              <a:t>Disease mechanism and risk factors: Ca++ in BAV, Lp(a)</a:t>
            </a:r>
          </a:p>
          <a:p>
            <a:pPr marL="341313" indent="-173038" hangingPunct="0">
              <a:spcAft>
                <a:spcPts val="600"/>
              </a:spcAft>
              <a:buFont typeface="Arial" panose="020B0604020202020204" pitchFamily="34" charset="0"/>
              <a:buChar char="•"/>
            </a:pPr>
            <a:r>
              <a:rPr lang="en-US" sz="1400" dirty="0">
                <a:solidFill>
                  <a:srgbClr val="292929"/>
                </a:solidFill>
                <a:latin typeface="Lub Dub Condensed" panose="020B0506030403020204" pitchFamily="34" charset="0"/>
              </a:rPr>
              <a:t>Primary &amp; secondary prevention of risk factors</a:t>
            </a:r>
          </a:p>
          <a:p>
            <a:pPr marL="168275" hangingPunct="0">
              <a:lnSpc>
                <a:spcPct val="100000"/>
              </a:lnSpc>
              <a:spcAft>
                <a:spcPts val="600"/>
              </a:spcAft>
            </a:pPr>
            <a:endParaRPr lang="en-US" sz="1400" b="1" dirty="0">
              <a:solidFill>
                <a:srgbClr val="292929"/>
              </a:solidFill>
              <a:latin typeface="Lub Dub Condensed" panose="020B0506030403020204" pitchFamily="34" charset="0"/>
              <a:cs typeface="Lato"/>
            </a:endParaRPr>
          </a:p>
        </p:txBody>
      </p:sp>
      <p:sp>
        <p:nvSpPr>
          <p:cNvPr id="15" name="Rectangle Container">
            <a:extLst>
              <a:ext uri="{FF2B5EF4-FFF2-40B4-BE49-F238E27FC236}">
                <a16:creationId xmlns:a16="http://schemas.microsoft.com/office/drawing/2014/main" id="{D8B79AEF-FE34-46B9-9ACF-81BF7BB059DF}"/>
              </a:ext>
            </a:extLst>
          </p:cNvPr>
          <p:cNvSpPr/>
          <p:nvPr/>
        </p:nvSpPr>
        <p:spPr>
          <a:xfrm>
            <a:off x="3539082" y="1543414"/>
            <a:ext cx="2254292" cy="538438"/>
          </a:xfrm>
          <a:prstGeom prst="rect">
            <a:avLst/>
          </a:prstGeom>
          <a:solidFill>
            <a:srgbClr val="0099CC"/>
          </a:solidFill>
          <a:ln w="25400">
            <a:solidFill>
              <a:schemeClr val="tx1">
                <a:lumMod val="65000"/>
                <a:lumOff val="35000"/>
              </a:schemeClr>
            </a:solidFill>
          </a:ln>
        </p:spPr>
        <p:txBody>
          <a:bodyPr spcFirstLastPara="0" lIns="0" tIns="0" rIns="0" bIns="0" anchor="ctr"/>
          <a:lstStyle/>
          <a:p>
            <a:pPr algn="ctr" hangingPunct="0">
              <a:lnSpc>
                <a:spcPct val="90000"/>
              </a:lnSpc>
            </a:pPr>
            <a:r>
              <a:rPr lang="en-US" dirty="0">
                <a:solidFill>
                  <a:schemeClr val="bg1"/>
                </a:solidFill>
                <a:latin typeface="Lub Dub Bold" panose="020B0803030403020204" pitchFamily="34" charset="0"/>
                <a:cs typeface="Lato"/>
              </a:rPr>
              <a:t>STAGE B</a:t>
            </a:r>
          </a:p>
        </p:txBody>
      </p:sp>
      <p:sp>
        <p:nvSpPr>
          <p:cNvPr id="16" name="Rectangle Container copy 2">
            <a:extLst>
              <a:ext uri="{FF2B5EF4-FFF2-40B4-BE49-F238E27FC236}">
                <a16:creationId xmlns:a16="http://schemas.microsoft.com/office/drawing/2014/main" id="{D59F182E-0538-482F-A117-C299800FDC00}"/>
              </a:ext>
            </a:extLst>
          </p:cNvPr>
          <p:cNvSpPr/>
          <p:nvPr/>
        </p:nvSpPr>
        <p:spPr>
          <a:xfrm>
            <a:off x="3539081" y="2081852"/>
            <a:ext cx="2254293" cy="2956873"/>
          </a:xfrm>
          <a:prstGeom prst="rect">
            <a:avLst/>
          </a:prstGeom>
          <a:solidFill>
            <a:schemeClr val="bg1"/>
          </a:solidFill>
          <a:ln w="25400">
            <a:solidFill>
              <a:schemeClr val="tx1">
                <a:lumMod val="65000"/>
                <a:lumOff val="35000"/>
              </a:schemeClr>
            </a:solidFill>
          </a:ln>
        </p:spPr>
        <p:txBody>
          <a:bodyPr spcFirstLastPara="0" lIns="0" tIns="91440" rIns="0" bIns="0" anchor="t"/>
          <a:lstStyle/>
          <a:p>
            <a:pPr marL="168275" hangingPunct="0">
              <a:spcAft>
                <a:spcPts val="600"/>
              </a:spcAft>
            </a:pPr>
            <a:r>
              <a:rPr lang="en-US" sz="1400" b="1" dirty="0">
                <a:solidFill>
                  <a:srgbClr val="292929"/>
                </a:solidFill>
                <a:latin typeface="Lub Dub Condensed" panose="020B0506030403020204" pitchFamily="34" charset="0"/>
              </a:rPr>
              <a:t>Medical therapy to prevent VHD progression:</a:t>
            </a:r>
          </a:p>
          <a:p>
            <a:pPr marL="341313" indent="-173038" hangingPunct="0">
              <a:spcAft>
                <a:spcPts val="600"/>
              </a:spcAft>
              <a:buFont typeface="Arial" panose="020B0604020202020204" pitchFamily="34" charset="0"/>
              <a:buChar char="•"/>
            </a:pPr>
            <a:r>
              <a:rPr lang="en-US" sz="1400" dirty="0">
                <a:solidFill>
                  <a:srgbClr val="292929"/>
                </a:solidFill>
                <a:latin typeface="Lub Dub Condensed" panose="020B0506030403020204" pitchFamily="34" charset="0"/>
              </a:rPr>
              <a:t>Disease mechanism and targets</a:t>
            </a:r>
          </a:p>
          <a:p>
            <a:pPr marL="341313" indent="-173038" hangingPunct="0">
              <a:spcAft>
                <a:spcPts val="600"/>
              </a:spcAft>
              <a:buFont typeface="Arial" panose="020B0604020202020204" pitchFamily="34" charset="0"/>
              <a:buChar char="•"/>
            </a:pPr>
            <a:r>
              <a:rPr lang="en-US" sz="1400" dirty="0">
                <a:solidFill>
                  <a:srgbClr val="292929"/>
                </a:solidFill>
                <a:latin typeface="Lub Dub Condensed" panose="020B0506030403020204" pitchFamily="34" charset="0"/>
              </a:rPr>
              <a:t>Understanding the interplay between </a:t>
            </a:r>
            <a:br>
              <a:rPr lang="en-US" sz="1400" dirty="0">
                <a:solidFill>
                  <a:srgbClr val="292929"/>
                </a:solidFill>
                <a:latin typeface="Lub Dub Condensed" panose="020B0506030403020204" pitchFamily="34" charset="0"/>
              </a:rPr>
            </a:br>
            <a:r>
              <a:rPr lang="en-US" sz="1400" dirty="0">
                <a:solidFill>
                  <a:srgbClr val="292929"/>
                </a:solidFill>
                <a:latin typeface="Lub Dub Condensed" panose="020B0506030403020204" pitchFamily="34" charset="0"/>
              </a:rPr>
              <a:t>severity of VHD and LV modulation and vascular dysfunction</a:t>
            </a:r>
          </a:p>
          <a:p>
            <a:pPr algn="ctr"/>
            <a:endParaRPr lang="en-US" sz="1400" dirty="0">
              <a:solidFill>
                <a:schemeClr val="tx1"/>
              </a:solidFill>
            </a:endParaRPr>
          </a:p>
        </p:txBody>
      </p:sp>
      <p:sp>
        <p:nvSpPr>
          <p:cNvPr id="18" name="Rectangle Container">
            <a:extLst>
              <a:ext uri="{FF2B5EF4-FFF2-40B4-BE49-F238E27FC236}">
                <a16:creationId xmlns:a16="http://schemas.microsoft.com/office/drawing/2014/main" id="{FAEA2170-568E-4A9A-A8C3-F61CD38A2635}"/>
              </a:ext>
            </a:extLst>
          </p:cNvPr>
          <p:cNvSpPr/>
          <p:nvPr/>
        </p:nvSpPr>
        <p:spPr>
          <a:xfrm>
            <a:off x="6239963" y="1534742"/>
            <a:ext cx="2254292" cy="538438"/>
          </a:xfrm>
          <a:prstGeom prst="rect">
            <a:avLst/>
          </a:prstGeom>
          <a:solidFill>
            <a:srgbClr val="00CCFF"/>
          </a:solidFill>
          <a:ln w="25400">
            <a:solidFill>
              <a:schemeClr val="tx1">
                <a:lumMod val="65000"/>
                <a:lumOff val="35000"/>
              </a:schemeClr>
            </a:solidFill>
          </a:ln>
        </p:spPr>
        <p:txBody>
          <a:bodyPr spcFirstLastPara="0" lIns="0" tIns="0" rIns="0" bIns="0" anchor="ctr"/>
          <a:lstStyle/>
          <a:p>
            <a:pPr algn="ctr" hangingPunct="0">
              <a:lnSpc>
                <a:spcPct val="90000"/>
              </a:lnSpc>
            </a:pPr>
            <a:r>
              <a:rPr lang="en-US" dirty="0">
                <a:latin typeface="Lub Dub Bold" panose="020B0803030403020204" pitchFamily="34" charset="0"/>
                <a:cs typeface="Lato"/>
              </a:rPr>
              <a:t>STAGE C</a:t>
            </a:r>
          </a:p>
        </p:txBody>
      </p:sp>
      <p:sp>
        <p:nvSpPr>
          <p:cNvPr id="19" name="Rectangle Container copy 2">
            <a:extLst>
              <a:ext uri="{FF2B5EF4-FFF2-40B4-BE49-F238E27FC236}">
                <a16:creationId xmlns:a16="http://schemas.microsoft.com/office/drawing/2014/main" id="{38526005-DD45-4731-B97F-84414AA25F5A}"/>
              </a:ext>
            </a:extLst>
          </p:cNvPr>
          <p:cNvSpPr/>
          <p:nvPr/>
        </p:nvSpPr>
        <p:spPr>
          <a:xfrm>
            <a:off x="6239962" y="2073180"/>
            <a:ext cx="2254293" cy="2956873"/>
          </a:xfrm>
          <a:prstGeom prst="rect">
            <a:avLst/>
          </a:prstGeom>
          <a:solidFill>
            <a:schemeClr val="bg1"/>
          </a:solidFill>
          <a:ln w="25400">
            <a:solidFill>
              <a:schemeClr val="tx1">
                <a:lumMod val="65000"/>
                <a:lumOff val="35000"/>
              </a:schemeClr>
            </a:solidFill>
          </a:ln>
        </p:spPr>
        <p:txBody>
          <a:bodyPr spcFirstLastPara="0" lIns="0" tIns="91440" rIns="0" bIns="0" anchor="t"/>
          <a:lstStyle/>
          <a:p>
            <a:pPr marL="168275" hangingPunct="0">
              <a:spcAft>
                <a:spcPts val="600"/>
              </a:spcAft>
            </a:pPr>
            <a:r>
              <a:rPr lang="en-US" sz="1400" b="1" dirty="0">
                <a:solidFill>
                  <a:srgbClr val="292929"/>
                </a:solidFill>
                <a:latin typeface="Lub Dub Condensed" panose="020B0506030403020204" pitchFamily="34" charset="0"/>
              </a:rPr>
              <a:t>Timing of intervention:</a:t>
            </a:r>
          </a:p>
          <a:p>
            <a:pPr marL="341313" indent="-173038" hangingPunct="0">
              <a:spcAft>
                <a:spcPts val="600"/>
              </a:spcAft>
              <a:buFont typeface="Arial" panose="020B0604020202020204" pitchFamily="34" charset="0"/>
              <a:buChar char="•"/>
            </a:pPr>
            <a:r>
              <a:rPr lang="en-US" sz="1400" dirty="0">
                <a:solidFill>
                  <a:srgbClr val="292929"/>
                </a:solidFill>
                <a:latin typeface="Lub Dub Condensed" panose="020B0506030403020204" pitchFamily="34" charset="0"/>
              </a:rPr>
              <a:t>Improvement in </a:t>
            </a:r>
            <a:br>
              <a:rPr lang="en-US" sz="1400" dirty="0">
                <a:solidFill>
                  <a:srgbClr val="292929"/>
                </a:solidFill>
                <a:latin typeface="Lub Dub Condensed" panose="020B0506030403020204" pitchFamily="34" charset="0"/>
              </a:rPr>
            </a:br>
            <a:r>
              <a:rPr lang="en-US" sz="1400" dirty="0">
                <a:solidFill>
                  <a:srgbClr val="292929"/>
                </a:solidFill>
                <a:latin typeface="Lub Dub Condensed" panose="020B0506030403020204" pitchFamily="34" charset="0"/>
              </a:rPr>
              <a:t>measures of disease severity and impact on LV</a:t>
            </a:r>
          </a:p>
          <a:p>
            <a:pPr marL="341313" indent="-173038" hangingPunct="0">
              <a:spcAft>
                <a:spcPts val="600"/>
              </a:spcAft>
              <a:buFont typeface="Arial" panose="020B0604020202020204" pitchFamily="34" charset="0"/>
              <a:buChar char="•"/>
            </a:pPr>
            <a:r>
              <a:rPr lang="en-US" sz="1400" dirty="0">
                <a:solidFill>
                  <a:srgbClr val="292929"/>
                </a:solidFill>
                <a:latin typeface="Lub Dub Condensed" panose="020B0506030403020204" pitchFamily="34" charset="0"/>
              </a:rPr>
              <a:t>Patient-centered </a:t>
            </a:r>
            <a:br>
              <a:rPr lang="en-US" sz="1400" dirty="0">
                <a:solidFill>
                  <a:srgbClr val="292929"/>
                </a:solidFill>
                <a:latin typeface="Lub Dub Condensed" panose="020B0506030403020204" pitchFamily="34" charset="0"/>
              </a:rPr>
            </a:br>
            <a:r>
              <a:rPr lang="en-US" sz="1400" dirty="0">
                <a:solidFill>
                  <a:srgbClr val="292929"/>
                </a:solidFill>
                <a:latin typeface="Lub Dub Condensed" panose="020B0506030403020204" pitchFamily="34" charset="0"/>
              </a:rPr>
              <a:t>research and diverse patient groups</a:t>
            </a:r>
          </a:p>
          <a:p>
            <a:endParaRPr lang="en-US" sz="1400" dirty="0"/>
          </a:p>
        </p:txBody>
      </p:sp>
      <p:pic>
        <p:nvPicPr>
          <p:cNvPr id="26" name="Graphic 25">
            <a:extLst>
              <a:ext uri="{FF2B5EF4-FFF2-40B4-BE49-F238E27FC236}">
                <a16:creationId xmlns:a16="http://schemas.microsoft.com/office/drawing/2014/main" id="{6C660F24-B53E-425B-8696-34C2B8C2A3A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6426" y="1473640"/>
            <a:ext cx="663400" cy="663400"/>
          </a:xfrm>
          <a:prstGeom prst="rect">
            <a:avLst/>
          </a:prstGeom>
        </p:spPr>
      </p:pic>
      <p:sp>
        <p:nvSpPr>
          <p:cNvPr id="21" name="Rectangle Container">
            <a:extLst>
              <a:ext uri="{FF2B5EF4-FFF2-40B4-BE49-F238E27FC236}">
                <a16:creationId xmlns:a16="http://schemas.microsoft.com/office/drawing/2014/main" id="{58228E5E-7D67-4FE8-8B26-AA1915104CCD}"/>
              </a:ext>
            </a:extLst>
          </p:cNvPr>
          <p:cNvSpPr/>
          <p:nvPr/>
        </p:nvSpPr>
        <p:spPr>
          <a:xfrm>
            <a:off x="8940845" y="1534742"/>
            <a:ext cx="2254292" cy="538438"/>
          </a:xfrm>
          <a:prstGeom prst="rect">
            <a:avLst/>
          </a:prstGeom>
          <a:solidFill>
            <a:srgbClr val="8BD8FF"/>
          </a:solidFill>
          <a:ln w="25400">
            <a:solidFill>
              <a:schemeClr val="tx1">
                <a:lumMod val="65000"/>
                <a:lumOff val="35000"/>
              </a:schemeClr>
            </a:solidFill>
          </a:ln>
        </p:spPr>
        <p:txBody>
          <a:bodyPr spcFirstLastPara="0" lIns="0" tIns="0" rIns="0" bIns="0" anchor="ctr"/>
          <a:lstStyle/>
          <a:p>
            <a:pPr algn="ctr" hangingPunct="0">
              <a:lnSpc>
                <a:spcPct val="90000"/>
              </a:lnSpc>
            </a:pPr>
            <a:r>
              <a:rPr lang="en-US" dirty="0">
                <a:latin typeface="Lub Dub Bold" panose="020B0803030403020204" pitchFamily="34" charset="0"/>
                <a:cs typeface="Lato"/>
              </a:rPr>
              <a:t>STAGE D</a:t>
            </a:r>
          </a:p>
        </p:txBody>
      </p:sp>
      <p:sp>
        <p:nvSpPr>
          <p:cNvPr id="22" name="Rectangle Container copy 2">
            <a:extLst>
              <a:ext uri="{FF2B5EF4-FFF2-40B4-BE49-F238E27FC236}">
                <a16:creationId xmlns:a16="http://schemas.microsoft.com/office/drawing/2014/main" id="{77F04BBE-C503-4F13-B49C-9E347286C18B}"/>
              </a:ext>
            </a:extLst>
          </p:cNvPr>
          <p:cNvSpPr/>
          <p:nvPr/>
        </p:nvSpPr>
        <p:spPr>
          <a:xfrm>
            <a:off x="8940844" y="2073180"/>
            <a:ext cx="2254293" cy="2956873"/>
          </a:xfrm>
          <a:prstGeom prst="rect">
            <a:avLst/>
          </a:prstGeom>
          <a:solidFill>
            <a:schemeClr val="bg1"/>
          </a:solidFill>
          <a:ln w="25400">
            <a:solidFill>
              <a:schemeClr val="tx1">
                <a:lumMod val="65000"/>
                <a:lumOff val="35000"/>
              </a:schemeClr>
            </a:solidFill>
          </a:ln>
        </p:spPr>
        <p:txBody>
          <a:bodyPr spcFirstLastPara="0" lIns="0" tIns="91440" rIns="0" bIns="0" anchor="t"/>
          <a:lstStyle/>
          <a:p>
            <a:pPr marL="171450" hangingPunct="0">
              <a:spcAft>
                <a:spcPts val="600"/>
              </a:spcAft>
            </a:pPr>
            <a:r>
              <a:rPr lang="en-US" sz="1400" b="1" dirty="0">
                <a:solidFill>
                  <a:srgbClr val="292929"/>
                </a:solidFill>
                <a:latin typeface="Lub Dub Condensed" panose="020B0506030403020204" pitchFamily="34" charset="0"/>
              </a:rPr>
              <a:t>Better management </a:t>
            </a:r>
            <a:br>
              <a:rPr lang="en-US" sz="1400" b="1" dirty="0">
                <a:solidFill>
                  <a:srgbClr val="292929"/>
                </a:solidFill>
                <a:latin typeface="Lub Dub Condensed" panose="020B0506030403020204" pitchFamily="34" charset="0"/>
              </a:rPr>
            </a:br>
            <a:r>
              <a:rPr lang="en-US" sz="1400" b="1" dirty="0">
                <a:solidFill>
                  <a:srgbClr val="292929"/>
                </a:solidFill>
                <a:latin typeface="Lub Dub Condensed" panose="020B0506030403020204" pitchFamily="34" charset="0"/>
              </a:rPr>
              <a:t>options:</a:t>
            </a:r>
          </a:p>
          <a:p>
            <a:pPr marL="341313" indent="-173038" hangingPunct="0">
              <a:spcAft>
                <a:spcPts val="600"/>
              </a:spcAft>
              <a:buFont typeface="Arial" panose="020B0604020202020204" pitchFamily="34" charset="0"/>
              <a:buChar char="•"/>
            </a:pPr>
            <a:r>
              <a:rPr lang="en-US" sz="1400" dirty="0">
                <a:solidFill>
                  <a:srgbClr val="292929"/>
                </a:solidFill>
                <a:latin typeface="Lub Dub Condensed" panose="020B0506030403020204" pitchFamily="34" charset="0"/>
              </a:rPr>
              <a:t>Prosthetic valve </a:t>
            </a:r>
            <a:br>
              <a:rPr lang="en-US" sz="1400" dirty="0">
                <a:solidFill>
                  <a:srgbClr val="292929"/>
                </a:solidFill>
                <a:latin typeface="Lub Dub Condensed" panose="020B0506030403020204" pitchFamily="34" charset="0"/>
              </a:rPr>
            </a:br>
            <a:r>
              <a:rPr lang="en-US" sz="1400" dirty="0">
                <a:solidFill>
                  <a:srgbClr val="292929"/>
                </a:solidFill>
                <a:latin typeface="Lub Dub Condensed" panose="020B0506030403020204" pitchFamily="34" charset="0"/>
              </a:rPr>
              <a:t>durability and</a:t>
            </a:r>
            <a:br>
              <a:rPr lang="en-US" sz="1400" dirty="0">
                <a:solidFill>
                  <a:srgbClr val="292929"/>
                </a:solidFill>
                <a:latin typeface="Lub Dub Condensed" panose="020B0506030403020204" pitchFamily="34" charset="0"/>
              </a:rPr>
            </a:br>
            <a:r>
              <a:rPr lang="en-US" sz="1400" dirty="0">
                <a:solidFill>
                  <a:srgbClr val="292929"/>
                </a:solidFill>
                <a:latin typeface="Lub Dub Condensed" panose="020B0506030403020204" pitchFamily="34" charset="0"/>
              </a:rPr>
              <a:t> long-term management</a:t>
            </a:r>
          </a:p>
          <a:p>
            <a:pPr marL="341313" indent="-173038" hangingPunct="0">
              <a:spcAft>
                <a:spcPts val="600"/>
              </a:spcAft>
              <a:buFont typeface="Arial" panose="020B0604020202020204" pitchFamily="34" charset="0"/>
              <a:buChar char="•"/>
            </a:pPr>
            <a:r>
              <a:rPr lang="en-US" sz="1400" dirty="0">
                <a:solidFill>
                  <a:srgbClr val="292929"/>
                </a:solidFill>
                <a:latin typeface="Lub Dub Condensed" panose="020B0506030403020204" pitchFamily="34" charset="0"/>
              </a:rPr>
              <a:t>Optimal anti-thrombotic regimen</a:t>
            </a:r>
          </a:p>
          <a:p>
            <a:pPr marL="341313" indent="-173038" hangingPunct="0">
              <a:spcAft>
                <a:spcPts val="600"/>
              </a:spcAft>
              <a:buFont typeface="Arial" panose="020B0604020202020204" pitchFamily="34" charset="0"/>
              <a:buChar char="•"/>
            </a:pPr>
            <a:r>
              <a:rPr lang="en-US" sz="1400" dirty="0">
                <a:solidFill>
                  <a:srgbClr val="292929"/>
                </a:solidFill>
                <a:latin typeface="Lub Dub Condensed" panose="020B0506030403020204" pitchFamily="34" charset="0"/>
              </a:rPr>
              <a:t>Prevention of complications</a:t>
            </a:r>
          </a:p>
          <a:p>
            <a:pPr marL="341313" indent="-173038" hangingPunct="0">
              <a:spcAft>
                <a:spcPts val="600"/>
              </a:spcAft>
              <a:buFont typeface="Arial" panose="020B0604020202020204" pitchFamily="34" charset="0"/>
              <a:buChar char="•"/>
            </a:pPr>
            <a:r>
              <a:rPr lang="en-US" sz="1400" dirty="0">
                <a:solidFill>
                  <a:srgbClr val="292929"/>
                </a:solidFill>
                <a:latin typeface="Lub Dub Condensed" panose="020B0506030403020204" pitchFamily="34" charset="0"/>
              </a:rPr>
              <a:t>Promoting equity in care of pts with VHD</a:t>
            </a:r>
          </a:p>
          <a:p>
            <a:pPr algn="ctr"/>
            <a:endParaRPr lang="en-US" sz="1400" dirty="0"/>
          </a:p>
        </p:txBody>
      </p:sp>
      <p:sp>
        <p:nvSpPr>
          <p:cNvPr id="6" name="Text Placeholder 3">
            <a:extLst>
              <a:ext uri="{FF2B5EF4-FFF2-40B4-BE49-F238E27FC236}">
                <a16:creationId xmlns:a16="http://schemas.microsoft.com/office/drawing/2014/main" id="{D109336F-8FDD-4DA7-8079-826CFDA92E66}"/>
              </a:ext>
            </a:extLst>
          </p:cNvPr>
          <p:cNvSpPr>
            <a:spLocks noGrp="1"/>
          </p:cNvSpPr>
          <p:nvPr>
            <p:ph type="body" sz="quarter" idx="13"/>
          </p:nvPr>
        </p:nvSpPr>
        <p:spPr>
          <a:xfrm>
            <a:off x="1260762" y="5815420"/>
            <a:ext cx="9670472" cy="27193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rPr>
              <a:t>Abbreviations:  </a:t>
            </a:r>
            <a:r>
              <a:rPr kumimoji="0" lang="en-US" sz="900" i="0" u="none" strike="noStrike" kern="1200" cap="none" spc="0" normalizeH="0" baseline="0" noProof="0" dirty="0">
                <a:ln>
                  <a:noFill/>
                </a:ln>
                <a:solidFill>
                  <a:srgbClr val="000000"/>
                </a:solidFill>
                <a:effectLst/>
                <a:uLnTx/>
                <a:uFillTx/>
              </a:rPr>
              <a:t>Ca++ in BAV indicates calcium in bicuspid aortic valve; Lp(a), lipoprotein (a);  LV indicates left ventricle; pts, patients; and VHD, valvular heart disease. </a:t>
            </a:r>
          </a:p>
        </p:txBody>
      </p:sp>
      <p:pic>
        <p:nvPicPr>
          <p:cNvPr id="27" name="Picture 26">
            <a:extLst>
              <a:ext uri="{FF2B5EF4-FFF2-40B4-BE49-F238E27FC236}">
                <a16:creationId xmlns:a16="http://schemas.microsoft.com/office/drawing/2014/main" id="{A273F169-35B3-4C54-B6C5-319A672DAF75}"/>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95777" y="1528202"/>
            <a:ext cx="672598" cy="589714"/>
          </a:xfrm>
          <a:prstGeom prst="rect">
            <a:avLst/>
          </a:prstGeom>
        </p:spPr>
      </p:pic>
      <p:pic>
        <p:nvPicPr>
          <p:cNvPr id="28" name="Picture 27">
            <a:extLst>
              <a:ext uri="{FF2B5EF4-FFF2-40B4-BE49-F238E27FC236}">
                <a16:creationId xmlns:a16="http://schemas.microsoft.com/office/drawing/2014/main" id="{2091BAD9-7284-4C53-B42F-8DB6EECA8F9E}"/>
              </a:ext>
              <a:ext uri="{C183D7F6-B498-43B3-948B-1728B52AA6E4}">
                <adec:decorative xmlns:adec="http://schemas.microsoft.com/office/drawing/2017/decorative" val="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595721" y="4793618"/>
            <a:ext cx="911590" cy="781413"/>
          </a:xfrm>
          <a:prstGeom prst="rect">
            <a:avLst/>
          </a:prstGeom>
        </p:spPr>
      </p:pic>
      <p:pic>
        <p:nvPicPr>
          <p:cNvPr id="29" name="Graphic 28">
            <a:extLst>
              <a:ext uri="{FF2B5EF4-FFF2-40B4-BE49-F238E27FC236}">
                <a16:creationId xmlns:a16="http://schemas.microsoft.com/office/drawing/2014/main" id="{B42164B5-4FD3-4B89-B185-C09F94F0C0C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86074" y="1563674"/>
            <a:ext cx="436923" cy="525237"/>
          </a:xfrm>
          <a:prstGeom prst="rect">
            <a:avLst/>
          </a:prstGeom>
        </p:spPr>
      </p:pic>
      <p:pic>
        <p:nvPicPr>
          <p:cNvPr id="31" name="Picture 30">
            <a:extLst>
              <a:ext uri="{FF2B5EF4-FFF2-40B4-BE49-F238E27FC236}">
                <a16:creationId xmlns:a16="http://schemas.microsoft.com/office/drawing/2014/main" id="{4D78169A-1D0C-42AB-BA5A-1460B8AAB892}"/>
              </a:ext>
              <a:ext uri="{C183D7F6-B498-43B3-948B-1728B52AA6E4}">
                <adec:decorative xmlns:adec="http://schemas.microsoft.com/office/drawing/2017/decorative" val="1"/>
              </a:ext>
            </a:extLst>
          </p:cNvPr>
          <p:cNvPicPr>
            <a:picLocks noChangeAspect="1"/>
          </p:cNvPicPr>
          <p:nvPr/>
        </p:nvPicPr>
        <p:blipFill>
          <a:blip r:embed="rId8"/>
          <a:srcRect/>
          <a:stretch/>
        </p:blipFill>
        <p:spPr>
          <a:xfrm>
            <a:off x="829275" y="1452026"/>
            <a:ext cx="742066" cy="742066"/>
          </a:xfrm>
          <a:prstGeom prst="rect">
            <a:avLst/>
          </a:prstGeom>
        </p:spPr>
      </p:pic>
      <p:sp>
        <p:nvSpPr>
          <p:cNvPr id="4" name="Slide Number Placeholder 3">
            <a:extLst>
              <a:ext uri="{FF2B5EF4-FFF2-40B4-BE49-F238E27FC236}">
                <a16:creationId xmlns:a16="http://schemas.microsoft.com/office/drawing/2014/main" id="{966E113A-D6A0-424F-A3B0-934937C799D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44</a:t>
            </a:fld>
            <a:endParaRPr lang="en-US" sz="900" dirty="0"/>
          </a:p>
        </p:txBody>
      </p:sp>
    </p:spTree>
    <p:extLst>
      <p:ext uri="{BB962C8B-B14F-4D97-AF65-F5344CB8AC3E}">
        <p14:creationId xmlns:p14="http://schemas.microsoft.com/office/powerpoint/2010/main" val="1030625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77E52-AE21-4470-A2AD-FE90F414C858}"/>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EC7A375F-58BE-404A-93FE-4FF50C8A9287}"/>
              </a:ext>
            </a:extLst>
          </p:cNvPr>
          <p:cNvSpPr>
            <a:spLocks noGrp="1"/>
          </p:cNvSpPr>
          <p:nvPr>
            <p:ph idx="1"/>
          </p:nvPr>
        </p:nvSpPr>
        <p:spPr>
          <a:xfrm>
            <a:off x="838200" y="1025236"/>
            <a:ext cx="10012052" cy="3424462"/>
          </a:xfrm>
        </p:spPr>
        <p:txBody>
          <a:bodyPr>
            <a:normAutofit fontScale="40000" lnSpcReduction="20000"/>
          </a:bodyPr>
          <a:lstStyle/>
          <a:p>
            <a:pPr marL="0" indent="0">
              <a:lnSpc>
                <a:spcPct val="120000"/>
              </a:lnSpc>
              <a:spcBef>
                <a:spcPts val="0"/>
              </a:spcBef>
              <a:buNone/>
            </a:pPr>
            <a:r>
              <a:rPr lang="en-US" sz="3400" dirty="0"/>
              <a:t>Many thanks to our Guideline Ambassadors who were guided by Dr. Elliott Antman in developing this translational learning product in support of the </a:t>
            </a:r>
            <a:r>
              <a:rPr lang="en-US" sz="3400" b="1" dirty="0"/>
              <a:t>2020 ACC/AHA Guideline for the Management of Patients With Valvular Heart Disease.</a:t>
            </a:r>
          </a:p>
          <a:p>
            <a:pPr marL="0" indent="0" algn="ctr">
              <a:lnSpc>
                <a:spcPct val="120000"/>
              </a:lnSpc>
              <a:spcBef>
                <a:spcPts val="0"/>
              </a:spcBef>
              <a:buNone/>
            </a:pPr>
            <a:endParaRPr lang="en-US" sz="3400" dirty="0"/>
          </a:p>
          <a:p>
            <a:pPr marL="0" indent="0" algn="ctr">
              <a:lnSpc>
                <a:spcPct val="120000"/>
              </a:lnSpc>
              <a:spcBef>
                <a:spcPts val="0"/>
              </a:spcBef>
              <a:buNone/>
            </a:pPr>
            <a:r>
              <a:rPr lang="en-US" sz="3400" dirty="0"/>
              <a:t>Yuvraj Chowdhury, MD</a:t>
            </a:r>
          </a:p>
          <a:p>
            <a:pPr marL="0" indent="0" algn="ctr">
              <a:lnSpc>
                <a:spcPct val="120000"/>
              </a:lnSpc>
              <a:spcBef>
                <a:spcPts val="0"/>
              </a:spcBef>
              <a:buNone/>
            </a:pPr>
            <a:r>
              <a:rPr lang="en-US" sz="3400" dirty="0"/>
              <a:t>Marat Fudim, MD, MHS</a:t>
            </a:r>
          </a:p>
          <a:p>
            <a:pPr marL="0" indent="0" algn="ctr">
              <a:lnSpc>
                <a:spcPct val="120000"/>
              </a:lnSpc>
              <a:spcBef>
                <a:spcPts val="0"/>
              </a:spcBef>
              <a:buNone/>
            </a:pPr>
            <a:r>
              <a:rPr lang="en-US" sz="3400" dirty="0"/>
              <a:t>Charles German, MD</a:t>
            </a:r>
          </a:p>
          <a:p>
            <a:pPr marL="0" indent="0" algn="ctr">
              <a:lnSpc>
                <a:spcPct val="120000"/>
              </a:lnSpc>
              <a:spcBef>
                <a:spcPts val="0"/>
              </a:spcBef>
              <a:buNone/>
            </a:pPr>
            <a:r>
              <a:rPr lang="en-US" sz="3400" dirty="0"/>
              <a:t>Agnes Kozco, MD</a:t>
            </a:r>
          </a:p>
          <a:p>
            <a:pPr marL="0" indent="0" algn="ctr">
              <a:lnSpc>
                <a:spcPct val="120000"/>
              </a:lnSpc>
              <a:spcBef>
                <a:spcPts val="0"/>
              </a:spcBef>
              <a:buNone/>
            </a:pPr>
            <a:r>
              <a:rPr lang="en-US" sz="3400" dirty="0"/>
              <a:t>Arnav Kumar, MD</a:t>
            </a:r>
          </a:p>
          <a:p>
            <a:pPr marL="0" indent="0" algn="ctr">
              <a:lnSpc>
                <a:spcPct val="120000"/>
              </a:lnSpc>
              <a:spcBef>
                <a:spcPts val="0"/>
              </a:spcBef>
              <a:buNone/>
            </a:pPr>
            <a:r>
              <a:rPr lang="en-US" sz="3400" dirty="0"/>
              <a:t>Sonali Kumar, MD</a:t>
            </a:r>
          </a:p>
          <a:p>
            <a:pPr marL="0" indent="0" algn="ctr">
              <a:lnSpc>
                <a:spcPct val="120000"/>
              </a:lnSpc>
              <a:spcBef>
                <a:spcPts val="0"/>
              </a:spcBef>
              <a:buNone/>
            </a:pPr>
            <a:r>
              <a:rPr lang="en-US" sz="3400" dirty="0"/>
              <a:t>Dae Hyun Lee, MD</a:t>
            </a:r>
          </a:p>
          <a:p>
            <a:pPr marL="0" indent="0" algn="ctr">
              <a:lnSpc>
                <a:spcPct val="120000"/>
              </a:lnSpc>
              <a:spcBef>
                <a:spcPts val="0"/>
              </a:spcBef>
              <a:buNone/>
            </a:pPr>
            <a:r>
              <a:rPr lang="en-US" sz="3400" dirty="0"/>
              <a:t>Jainy Savla, MD</a:t>
            </a:r>
          </a:p>
          <a:p>
            <a:pPr marL="0" indent="0" algn="ctr">
              <a:lnSpc>
                <a:spcPct val="120000"/>
              </a:lnSpc>
              <a:spcBef>
                <a:spcPts val="0"/>
              </a:spcBef>
              <a:buNone/>
            </a:pPr>
            <a:r>
              <a:rPr lang="en-US" sz="3400" dirty="0"/>
              <a:t>Mrinali Shetty, MD</a:t>
            </a:r>
          </a:p>
          <a:p>
            <a:pPr marL="0" indent="0" algn="ctr">
              <a:lnSpc>
                <a:spcPct val="120000"/>
              </a:lnSpc>
              <a:spcBef>
                <a:spcPts val="0"/>
              </a:spcBef>
              <a:buNone/>
            </a:pPr>
            <a:r>
              <a:rPr lang="en-US" sz="3400" dirty="0"/>
              <a:t>Lina Ya'qoub, MD</a:t>
            </a:r>
            <a:endParaRPr lang="en-US" dirty="0"/>
          </a:p>
        </p:txBody>
      </p:sp>
      <p:sp>
        <p:nvSpPr>
          <p:cNvPr id="5" name="Text Placeholder 4">
            <a:extLst>
              <a:ext uri="{FF2B5EF4-FFF2-40B4-BE49-F238E27FC236}">
                <a16:creationId xmlns:a16="http://schemas.microsoft.com/office/drawing/2014/main" id="{C0344316-6372-4439-83DD-98B2FD299BA2}"/>
              </a:ext>
              <a:ext uri="{C183D7F6-B498-43B3-948B-1728B52AA6E4}">
                <adec:decorative xmlns:adec="http://schemas.microsoft.com/office/drawing/2017/decorative" val="0"/>
              </a:ext>
            </a:extLst>
          </p:cNvPr>
          <p:cNvSpPr>
            <a:spLocks noGrp="1"/>
          </p:cNvSpPr>
          <p:nvPr>
            <p:ph type="body" sz="quarter" idx="13"/>
          </p:nvPr>
        </p:nvSpPr>
        <p:spPr>
          <a:xfrm>
            <a:off x="838200" y="4563016"/>
            <a:ext cx="10515600" cy="1475834"/>
          </a:xfrm>
        </p:spPr>
        <p:txBody>
          <a:bodyPr/>
          <a:lstStyle/>
          <a:p>
            <a:pPr marL="0">
              <a:lnSpc>
                <a:spcPct val="100000"/>
              </a:lnSpc>
              <a:spcBef>
                <a:spcPts val="0"/>
              </a:spcBef>
            </a:pPr>
            <a:r>
              <a:rPr lang="en-US" sz="1600" dirty="0"/>
              <a:t>The American Heart Association requests this electronic slide deck be cited as follows: </a:t>
            </a:r>
          </a:p>
          <a:p>
            <a:pPr marL="0">
              <a:lnSpc>
                <a:spcPct val="100000"/>
              </a:lnSpc>
              <a:spcBef>
                <a:spcPts val="0"/>
              </a:spcBef>
            </a:pPr>
            <a:endParaRPr lang="en-US" sz="1600" dirty="0"/>
          </a:p>
          <a:p>
            <a:pPr marL="0" indent="0">
              <a:lnSpc>
                <a:spcPct val="100000"/>
              </a:lnSpc>
              <a:spcBef>
                <a:spcPts val="0"/>
              </a:spcBef>
            </a:pPr>
            <a:r>
              <a:rPr lang="en-US" sz="1600" dirty="0"/>
              <a:t>Chowdhury, Y., Fudim, M., German, C., </a:t>
            </a:r>
            <a:r>
              <a:rPr lang="en-US" sz="1600" dirty="0" err="1"/>
              <a:t>Kozco</a:t>
            </a:r>
            <a:r>
              <a:rPr lang="en-US" sz="1600" dirty="0"/>
              <a:t>, A., Kumar, A., Kumar, S., Lee, D., H., Savla, J., Shetty, M., Ya’qoub, L, Bezanson, J. L., &amp; Antman, E.  (2020). AHA Clinical Slides [PowerPoint slides]; Adapted from the 2020 ACC/AHA Guideline for the Management of Patients With Valvular Heart Disease. Retrieved from:  </a:t>
            </a:r>
          </a:p>
          <a:p>
            <a:pPr marL="0" indent="0">
              <a:lnSpc>
                <a:spcPct val="100000"/>
              </a:lnSpc>
              <a:spcBef>
                <a:spcPts val="0"/>
              </a:spcBef>
            </a:pPr>
            <a:r>
              <a:rPr lang="en-US" sz="1600" dirty="0">
                <a:hlinkClick r:id="rId3"/>
              </a:rPr>
              <a:t>Guideline Essentials: AHA Clinical Slide Series - Professional Heart Daily | American Heart Association</a:t>
            </a:r>
            <a:endParaRPr lang="en-US" sz="1600" dirty="0"/>
          </a:p>
          <a:p>
            <a:endParaRPr lang="en-US" dirty="0"/>
          </a:p>
        </p:txBody>
      </p:sp>
      <p:sp>
        <p:nvSpPr>
          <p:cNvPr id="4" name="Slide Number Placeholder 3">
            <a:extLst>
              <a:ext uri="{FF2B5EF4-FFF2-40B4-BE49-F238E27FC236}">
                <a16:creationId xmlns:a16="http://schemas.microsoft.com/office/drawing/2014/main" id="{FD5DD7E6-FF80-4898-AAFF-54E25BA009F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45</a:t>
            </a:fld>
            <a:endParaRPr lang="en-US" sz="900" dirty="0"/>
          </a:p>
        </p:txBody>
      </p:sp>
    </p:spTree>
    <p:extLst>
      <p:ext uri="{BB962C8B-B14F-4D97-AF65-F5344CB8AC3E}">
        <p14:creationId xmlns:p14="http://schemas.microsoft.com/office/powerpoint/2010/main" val="3516702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5697B-71E9-7EE7-B2B0-74BBEFD45B24}"/>
            </a:ext>
          </a:extLst>
        </p:cNvPr>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C0356C33-2511-5740-2D07-A70C23D20C65}"/>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8F2D78-46A2-DA99-2E31-F0669B41E6D3}"/>
              </a:ext>
            </a:extLst>
          </p:cNvPr>
          <p:cNvSpPr>
            <a:spLocks noGrp="1"/>
          </p:cNvSpPr>
          <p:nvPr>
            <p:ph type="ctrTitle"/>
          </p:nvPr>
        </p:nvSpPr>
        <p:spPr>
          <a:xfrm>
            <a:off x="2009775" y="452582"/>
            <a:ext cx="9144000" cy="1637607"/>
          </a:xfrm>
        </p:spPr>
        <p:txBody>
          <a:bodyPr/>
          <a:lstStyle/>
          <a:p>
            <a:r>
              <a:rPr lang="en-US" sz="6000" dirty="0"/>
              <a:t>Copyright and Permissions Notice</a:t>
            </a:r>
          </a:p>
        </p:txBody>
      </p:sp>
      <p:sp>
        <p:nvSpPr>
          <p:cNvPr id="3" name="Subtitle 2">
            <a:extLst>
              <a:ext uri="{FF2B5EF4-FFF2-40B4-BE49-F238E27FC236}">
                <a16:creationId xmlns:a16="http://schemas.microsoft.com/office/drawing/2014/main" id="{56273EBC-F1EB-8D2A-969E-06C017A7D6FA}"/>
              </a:ext>
            </a:extLst>
          </p:cNvPr>
          <p:cNvSpPr>
            <a:spLocks noGrp="1"/>
          </p:cNvSpPr>
          <p:nvPr>
            <p:ph type="subTitle" idx="1"/>
          </p:nvPr>
        </p:nvSpPr>
        <p:spPr>
          <a:xfrm>
            <a:off x="2409825" y="2745971"/>
            <a:ext cx="8743950" cy="4112029"/>
          </a:xfrm>
        </p:spPr>
        <p:txBody>
          <a:bodyPr>
            <a:normAutofit fontScale="25000" lnSpcReduction="20000"/>
          </a:bodyPr>
          <a:lstStyle/>
          <a:p>
            <a:r>
              <a:rPr lang="en-US" sz="8000" dirty="0"/>
              <a:t>© Copyright 2025. American Heart Association. All rights reserved.</a:t>
            </a:r>
          </a:p>
          <a:p>
            <a:r>
              <a:rPr lang="en-US" sz="8000" dirty="0"/>
              <a:t>This material is the copyrighted property of the American Heart Association and is provided for reference purposes only. It may not be copied, reproduced, stored in a retrieval system, transmitted, altered in any way or used as a derivative work, or distributed in any form or by any means—electronic, mechanical, photocopying, recording, or otherwise—without prior written permission from the publisher.</a:t>
            </a:r>
          </a:p>
          <a:p>
            <a:r>
              <a:rPr lang="en-US" sz="8000" i="1" dirty="0"/>
              <a:t>This content may be used for limited educational and personal use. Further distribution or dissemination requires a licensing agreement. Unauthorized use or distribution in any media is strictly prohibited.</a:t>
            </a:r>
            <a:endParaRPr lang="en-US" sz="8000" dirty="0"/>
          </a:p>
          <a:p>
            <a:r>
              <a:rPr lang="en-US" sz="8000" dirty="0"/>
              <a:t>For permissions inquiries and licensing fee information, please see the information/Request Form at this link:</a:t>
            </a:r>
          </a:p>
          <a:p>
            <a:r>
              <a:rPr lang="en-US" sz="8000" u="sng" dirty="0">
                <a:hlinkClick r:id="rId3"/>
              </a:rPr>
              <a:t>https://www.heart.org/en/about-us/statements-and-policies/copyright-request-form</a:t>
            </a:r>
            <a:br>
              <a:rPr lang="en-US" sz="4900" dirty="0">
                <a:latin typeface="Times New Roman" panose="02020603050405020304" pitchFamily="18" charset="0"/>
                <a:cs typeface="Times New Roman" panose="02020603050405020304" pitchFamily="18" charset="0"/>
              </a:rPr>
            </a:br>
            <a:endParaRPr lang="en-US" sz="4900" dirty="0">
              <a:latin typeface="Times New Roman" panose="02020603050405020304" pitchFamily="18" charset="0"/>
              <a:cs typeface="Times New Roman" panose="02020603050405020304" pitchFamily="18" charset="0"/>
            </a:endParaRPr>
          </a:p>
          <a:p>
            <a:pPr>
              <a:lnSpc>
                <a:spcPct val="120000"/>
              </a:lnSpc>
            </a:pPr>
            <a:br>
              <a:rPr lang="en-US"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 </a:t>
            </a:r>
            <a:br>
              <a:rPr lang="en-US" sz="1600" dirty="0"/>
            </a:br>
            <a:endParaRPr lang="en-US" sz="3200" dirty="0">
              <a:latin typeface="Lub Dub Bold" panose="020B0803030403020204" pitchFamily="34" charset="0"/>
            </a:endParaRPr>
          </a:p>
        </p:txBody>
      </p:sp>
    </p:spTree>
    <p:extLst>
      <p:ext uri="{BB962C8B-B14F-4D97-AF65-F5344CB8AC3E}">
        <p14:creationId xmlns:p14="http://schemas.microsoft.com/office/powerpoint/2010/main" val="115797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C301-E20E-40BD-8B68-47938A8DBF50}"/>
              </a:ext>
            </a:extLst>
          </p:cNvPr>
          <p:cNvSpPr>
            <a:spLocks noGrp="1"/>
          </p:cNvSpPr>
          <p:nvPr>
            <p:ph type="title"/>
          </p:nvPr>
        </p:nvSpPr>
        <p:spPr/>
        <p:txBody>
          <a:bodyPr/>
          <a:lstStyle/>
          <a:p>
            <a:r>
              <a:rPr lang="en-US" sz="2800" dirty="0">
                <a:solidFill>
                  <a:srgbClr val="AC1B1F"/>
                </a:solidFill>
              </a:rPr>
              <a:t>Table 4.  </a:t>
            </a:r>
            <a:r>
              <a:rPr lang="en-US" sz="2800" dirty="0"/>
              <a:t>Stages of VHD</a:t>
            </a:r>
          </a:p>
        </p:txBody>
      </p:sp>
      <p:graphicFrame>
        <p:nvGraphicFramePr>
          <p:cNvPr id="5" name="Table 5">
            <a:extLst>
              <a:ext uri="{FF2B5EF4-FFF2-40B4-BE49-F238E27FC236}">
                <a16:creationId xmlns:a16="http://schemas.microsoft.com/office/drawing/2014/main" id="{F97DC340-DAFD-44FA-8304-DBFF2F93857D}"/>
              </a:ext>
            </a:extLst>
          </p:cNvPr>
          <p:cNvGraphicFramePr>
            <a:graphicFrameLocks noGrp="1"/>
          </p:cNvGraphicFramePr>
          <p:nvPr>
            <p:ph idx="1"/>
            <p:extLst>
              <p:ext uri="{D42A27DB-BD31-4B8C-83A1-F6EECF244321}">
                <p14:modId xmlns:p14="http://schemas.microsoft.com/office/powerpoint/2010/main" val="2168098220"/>
              </p:ext>
            </p:extLst>
          </p:nvPr>
        </p:nvGraphicFramePr>
        <p:xfrm>
          <a:off x="1664277" y="1270865"/>
          <a:ext cx="8457046" cy="3983557"/>
        </p:xfrm>
        <a:graphic>
          <a:graphicData uri="http://schemas.openxmlformats.org/drawingml/2006/table">
            <a:tbl>
              <a:tblPr firstRow="1" bandRow="1">
                <a:tableStyleId>{5C22544A-7EE6-4342-B048-85BDC9FD1C3A}</a:tableStyleId>
              </a:tblPr>
              <a:tblGrid>
                <a:gridCol w="1125861">
                  <a:extLst>
                    <a:ext uri="{9D8B030D-6E8A-4147-A177-3AD203B41FA5}">
                      <a16:colId xmlns:a16="http://schemas.microsoft.com/office/drawing/2014/main" val="2649235253"/>
                    </a:ext>
                  </a:extLst>
                </a:gridCol>
                <a:gridCol w="2677476">
                  <a:extLst>
                    <a:ext uri="{9D8B030D-6E8A-4147-A177-3AD203B41FA5}">
                      <a16:colId xmlns:a16="http://schemas.microsoft.com/office/drawing/2014/main" val="3265590656"/>
                    </a:ext>
                  </a:extLst>
                </a:gridCol>
                <a:gridCol w="4653709">
                  <a:extLst>
                    <a:ext uri="{9D8B030D-6E8A-4147-A177-3AD203B41FA5}">
                      <a16:colId xmlns:a16="http://schemas.microsoft.com/office/drawing/2014/main" val="2211106125"/>
                    </a:ext>
                  </a:extLst>
                </a:gridCol>
              </a:tblGrid>
              <a:tr h="34549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Bold" panose="020B0803030403020204" pitchFamily="34" charset="0"/>
                          <a:cs typeface="Calibri"/>
                        </a:rPr>
                        <a:t>STAGE</a:t>
                      </a:r>
                      <a:endParaRPr lang="en-US" sz="1800" dirty="0">
                        <a:solidFill>
                          <a:schemeClr val="bg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tx1"/>
                          </a:solidFill>
                          <a:latin typeface="Lub Dub Bold" panose="020B0803030403020204" pitchFamily="34" charset="0"/>
                          <a:cs typeface="Calibri"/>
                        </a:rPr>
                        <a:t>DEFINITION</a:t>
                      </a:r>
                      <a:endParaRPr lang="en-US" sz="1800" dirty="0">
                        <a:solidFill>
                          <a:schemeClr val="tx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35" dirty="0">
                          <a:solidFill>
                            <a:schemeClr val="tx1"/>
                          </a:solidFill>
                          <a:latin typeface="Lub Dub Bold" panose="020B0803030403020204" pitchFamily="34" charset="0"/>
                          <a:cs typeface="Calibri"/>
                        </a:rPr>
                        <a:t>DESCRIPTION</a:t>
                      </a:r>
                      <a:endParaRPr lang="en-US" sz="1800" dirty="0">
                        <a:solidFill>
                          <a:schemeClr val="tx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3869980"/>
                  </a:ext>
                </a:extLst>
              </a:tr>
              <a:tr h="68978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sz="2400" dirty="0">
                          <a:ln>
                            <a:noFill/>
                          </a:ln>
                          <a:solidFill>
                            <a:schemeClr val="bg1"/>
                          </a:solidFill>
                          <a:latin typeface="Lub Dub Bold" panose="020B0803030403020204" pitchFamily="34" charset="0"/>
                          <a:cs typeface="Calibri"/>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88900">
                        <a:lnSpc>
                          <a:spcPct val="100000"/>
                        </a:lnSpc>
                        <a:spcBef>
                          <a:spcPts val="295"/>
                        </a:spcBef>
                      </a:pPr>
                      <a:r>
                        <a:rPr sz="1800" spc="30" dirty="0">
                          <a:solidFill>
                            <a:schemeClr val="tx1"/>
                          </a:solidFill>
                          <a:latin typeface="Lub Dub Bold" panose="020B0803030403020204" pitchFamily="34" charset="0"/>
                          <a:cs typeface="Calibri"/>
                        </a:rPr>
                        <a:t>At </a:t>
                      </a:r>
                      <a:r>
                        <a:rPr lang="en-US" sz="1800" dirty="0">
                          <a:solidFill>
                            <a:schemeClr val="tx1"/>
                          </a:solidFill>
                          <a:latin typeface="Lub Dub Bold" panose="020B0803030403020204" pitchFamily="34" charset="0"/>
                          <a:cs typeface="Calibri"/>
                        </a:rPr>
                        <a:t>R</a:t>
                      </a:r>
                      <a:r>
                        <a:rPr sz="1800" dirty="0">
                          <a:solidFill>
                            <a:schemeClr val="tx1"/>
                          </a:solidFill>
                          <a:latin typeface="Lub Dub Bold" panose="020B0803030403020204" pitchFamily="34" charset="0"/>
                          <a:cs typeface="Calibri"/>
                        </a:rPr>
                        <a:t>isk</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88900" marR="487045">
                        <a:lnSpc>
                          <a:spcPct val="107200"/>
                        </a:lnSpc>
                        <a:spcBef>
                          <a:spcPts val="234"/>
                        </a:spcBef>
                      </a:pPr>
                      <a:r>
                        <a:rPr sz="1400" b="1" dirty="0">
                          <a:solidFill>
                            <a:srgbClr val="231F20"/>
                          </a:solidFill>
                          <a:latin typeface="Lub Dub Condensed" panose="020B0506030403020204" pitchFamily="34" charset="0"/>
                          <a:cs typeface="Calibri"/>
                        </a:rPr>
                        <a:t>Patients </a:t>
                      </a:r>
                      <a:r>
                        <a:rPr sz="1400" b="1" spc="10" dirty="0">
                          <a:solidFill>
                            <a:srgbClr val="231F20"/>
                          </a:solidFill>
                          <a:latin typeface="Lub Dub Condensed" panose="020B0506030403020204" pitchFamily="34" charset="0"/>
                          <a:cs typeface="Calibri"/>
                        </a:rPr>
                        <a:t>with </a:t>
                      </a:r>
                      <a:r>
                        <a:rPr sz="1400" b="1" dirty="0">
                          <a:solidFill>
                            <a:srgbClr val="231F20"/>
                          </a:solidFill>
                          <a:latin typeface="Lub Dub Condensed" panose="020B0506030403020204" pitchFamily="34" charset="0"/>
                          <a:cs typeface="Calibri"/>
                        </a:rPr>
                        <a:t>risk </a:t>
                      </a:r>
                      <a:r>
                        <a:rPr sz="1400" b="1" spc="5" dirty="0">
                          <a:solidFill>
                            <a:srgbClr val="231F20"/>
                          </a:solidFill>
                          <a:latin typeface="Lub Dub Condensed" panose="020B0506030403020204" pitchFamily="34" charset="0"/>
                          <a:cs typeface="Calibri"/>
                        </a:rPr>
                        <a:t>factors for  development </a:t>
                      </a:r>
                      <a:r>
                        <a:rPr sz="1400" b="1" spc="15" dirty="0">
                          <a:solidFill>
                            <a:srgbClr val="231F20"/>
                          </a:solidFill>
                          <a:latin typeface="Lub Dub Condensed" panose="020B0506030403020204" pitchFamily="34" charset="0"/>
                          <a:cs typeface="Calibri"/>
                        </a:rPr>
                        <a:t>of</a:t>
                      </a:r>
                      <a:r>
                        <a:rPr sz="1400" b="1" spc="55" dirty="0">
                          <a:solidFill>
                            <a:srgbClr val="231F20"/>
                          </a:solidFill>
                          <a:latin typeface="Lub Dub Condensed" panose="020B0506030403020204" pitchFamily="34" charset="0"/>
                          <a:cs typeface="Calibri"/>
                        </a:rPr>
                        <a:t> </a:t>
                      </a:r>
                      <a:r>
                        <a:rPr sz="1400" b="1" spc="30" dirty="0">
                          <a:solidFill>
                            <a:srgbClr val="231F20"/>
                          </a:solidFill>
                          <a:latin typeface="Lub Dub Condensed" panose="020B0506030403020204" pitchFamily="34" charset="0"/>
                          <a:cs typeface="Calibri"/>
                        </a:rPr>
                        <a:t>VHD</a:t>
                      </a:r>
                      <a:endParaRPr sz="1400" b="1" dirty="0">
                        <a:latin typeface="Lub Dub Condensed" panose="020B0506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68978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400" dirty="0">
                          <a:ln>
                            <a:noFill/>
                          </a:ln>
                          <a:solidFill>
                            <a:schemeClr val="bg1"/>
                          </a:solidFill>
                          <a:latin typeface="Lub Dub Bold" panose="020B0803030403020204" pitchFamily="34" charset="0"/>
                          <a:cs typeface="Calibri"/>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88900">
                        <a:lnSpc>
                          <a:spcPct val="100000"/>
                        </a:lnSpc>
                        <a:spcBef>
                          <a:spcPts val="250"/>
                        </a:spcBef>
                      </a:pPr>
                      <a:r>
                        <a:rPr sz="1800" dirty="0">
                          <a:solidFill>
                            <a:schemeClr val="tx1"/>
                          </a:solidFill>
                          <a:latin typeface="Lub Dub Bold" panose="020B0803030403020204" pitchFamily="34" charset="0"/>
                          <a:cs typeface="Calibri"/>
                        </a:rPr>
                        <a:t>Progressive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88900" marR="94615">
                        <a:lnSpc>
                          <a:spcPct val="107200"/>
                        </a:lnSpc>
                        <a:spcBef>
                          <a:spcPts val="190"/>
                        </a:spcBef>
                      </a:pPr>
                      <a:r>
                        <a:rPr sz="1400" b="1" dirty="0">
                          <a:solidFill>
                            <a:srgbClr val="231F20"/>
                          </a:solidFill>
                          <a:latin typeface="Lub Dub Condensed" panose="020B0506030403020204" pitchFamily="34" charset="0"/>
                          <a:cs typeface="Calibri"/>
                        </a:rPr>
                        <a:t>Patients </a:t>
                      </a:r>
                      <a:r>
                        <a:rPr sz="1400" b="1" spc="10" dirty="0">
                          <a:solidFill>
                            <a:srgbClr val="231F20"/>
                          </a:solidFill>
                          <a:latin typeface="Lub Dub Condensed" panose="020B0506030403020204" pitchFamily="34" charset="0"/>
                          <a:cs typeface="Calibri"/>
                        </a:rPr>
                        <a:t>with </a:t>
                      </a:r>
                      <a:r>
                        <a:rPr sz="1400" b="1" dirty="0">
                          <a:solidFill>
                            <a:srgbClr val="231F20"/>
                          </a:solidFill>
                          <a:latin typeface="Lub Dub Condensed" panose="020B0506030403020204" pitchFamily="34" charset="0"/>
                          <a:cs typeface="Calibri"/>
                        </a:rPr>
                        <a:t>progressive </a:t>
                      </a:r>
                      <a:r>
                        <a:rPr sz="1400" b="1" spc="30" dirty="0">
                          <a:solidFill>
                            <a:srgbClr val="231F20"/>
                          </a:solidFill>
                          <a:latin typeface="Lub Dub Condensed" panose="020B0506030403020204" pitchFamily="34" charset="0"/>
                          <a:cs typeface="Calibri"/>
                        </a:rPr>
                        <a:t>VHD </a:t>
                      </a:r>
                      <a:br>
                        <a:rPr lang="en-US" sz="1400" spc="30" dirty="0">
                          <a:solidFill>
                            <a:srgbClr val="231F20"/>
                          </a:solidFill>
                          <a:latin typeface="Lub Dub Condensed" panose="020B0506030403020204" pitchFamily="34" charset="0"/>
                          <a:cs typeface="Calibri"/>
                        </a:rPr>
                      </a:br>
                      <a:r>
                        <a:rPr sz="1400" dirty="0">
                          <a:solidFill>
                            <a:srgbClr val="231F20"/>
                          </a:solidFill>
                          <a:latin typeface="Lub Dub Condensed" panose="020B0506030403020204" pitchFamily="34" charset="0"/>
                          <a:cs typeface="Calibri"/>
                        </a:rPr>
                        <a:t>(mild </a:t>
                      </a:r>
                      <a:r>
                        <a:rPr sz="1400" spc="5" dirty="0">
                          <a:solidFill>
                            <a:srgbClr val="231F20"/>
                          </a:solidFill>
                          <a:latin typeface="Lub Dub Condensed" panose="020B0506030403020204" pitchFamily="34" charset="0"/>
                          <a:cs typeface="Calibri"/>
                        </a:rPr>
                        <a:t>to</a:t>
                      </a:r>
                      <a:r>
                        <a:rPr lang="en-US" sz="1400" spc="5" dirty="0">
                          <a:solidFill>
                            <a:srgbClr val="231F20"/>
                          </a:solidFill>
                          <a:latin typeface="Lub Dub Condensed" panose="020B0506030403020204" pitchFamily="34" charset="0"/>
                          <a:cs typeface="Calibri"/>
                        </a:rPr>
                        <a:t> </a:t>
                      </a:r>
                      <a:r>
                        <a:rPr sz="1400" spc="5" dirty="0">
                          <a:solidFill>
                            <a:srgbClr val="231F20"/>
                          </a:solidFill>
                          <a:latin typeface="Lub Dub Condensed" panose="020B0506030403020204" pitchFamily="34" charset="0"/>
                          <a:cs typeface="Calibri"/>
                        </a:rPr>
                        <a:t>moderate </a:t>
                      </a:r>
                      <a:r>
                        <a:rPr sz="1400" spc="-5" dirty="0">
                          <a:solidFill>
                            <a:srgbClr val="231F20"/>
                          </a:solidFill>
                          <a:latin typeface="Lub Dub Condensed" panose="020B0506030403020204" pitchFamily="34" charset="0"/>
                          <a:cs typeface="Calibri"/>
                        </a:rPr>
                        <a:t>severity </a:t>
                      </a:r>
                      <a:r>
                        <a:rPr sz="1400" spc="15" dirty="0">
                          <a:solidFill>
                            <a:srgbClr val="231F20"/>
                          </a:solidFill>
                          <a:latin typeface="Lub Dub Condensed" panose="020B0506030403020204" pitchFamily="34" charset="0"/>
                          <a:cs typeface="Calibri"/>
                        </a:rPr>
                        <a:t>and</a:t>
                      </a:r>
                      <a:r>
                        <a:rPr sz="1400" spc="95" dirty="0">
                          <a:solidFill>
                            <a:srgbClr val="231F20"/>
                          </a:solidFill>
                          <a:latin typeface="Lub Dub Condensed" panose="020B0506030403020204" pitchFamily="34" charset="0"/>
                          <a:cs typeface="Calibri"/>
                        </a:rPr>
                        <a:t> </a:t>
                      </a:r>
                      <a:r>
                        <a:rPr sz="1400" spc="5" dirty="0">
                          <a:solidFill>
                            <a:srgbClr val="231F20"/>
                          </a:solidFill>
                          <a:latin typeface="Lub Dub Condensed" panose="020B0506030403020204" pitchFamily="34" charset="0"/>
                          <a:cs typeface="Calibri"/>
                        </a:rPr>
                        <a:t>asymptomatic)</a:t>
                      </a:r>
                      <a:endParaRPr sz="1400" dirty="0">
                        <a:latin typeface="Lub Dub Condensed" panose="020B0506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1005311"/>
                  </a:ext>
                </a:extLst>
              </a:tr>
              <a:tr h="8401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400" dirty="0">
                          <a:ln>
                            <a:noFill/>
                          </a:ln>
                          <a:solidFill>
                            <a:schemeClr val="tx1"/>
                          </a:solidFill>
                          <a:latin typeface="Lub Dub Bold" panose="020B0803030403020204" pitchFamily="34" charset="0"/>
                          <a:cs typeface="Calibri"/>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CC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88900" marR="276860">
                        <a:lnSpc>
                          <a:spcPct val="107200"/>
                        </a:lnSpc>
                        <a:spcBef>
                          <a:spcPts val="190"/>
                        </a:spcBef>
                      </a:pPr>
                      <a:r>
                        <a:rPr sz="1800" dirty="0">
                          <a:solidFill>
                            <a:schemeClr val="tx1"/>
                          </a:solidFill>
                          <a:latin typeface="Lub Dub Bold" panose="020B0803030403020204" pitchFamily="34" charset="0"/>
                          <a:cs typeface="Calibri"/>
                        </a:rPr>
                        <a:t>Asymptomatic  </a:t>
                      </a:r>
                      <a:r>
                        <a:rPr lang="en-US" sz="1800" spc="-5" dirty="0">
                          <a:solidFill>
                            <a:schemeClr val="tx1"/>
                          </a:solidFill>
                          <a:latin typeface="Lub Dub Bold" panose="020B0803030403020204" pitchFamily="34" charset="0"/>
                          <a:cs typeface="Calibri"/>
                        </a:rPr>
                        <a:t>S</a:t>
                      </a:r>
                      <a:r>
                        <a:rPr sz="1800" spc="-5" dirty="0">
                          <a:solidFill>
                            <a:schemeClr val="tx1"/>
                          </a:solidFill>
                          <a:latin typeface="Lub Dub Bold" panose="020B0803030403020204" pitchFamily="34" charset="0"/>
                          <a:cs typeface="Calibri"/>
                        </a:rPr>
                        <a:t>evere</a:t>
                      </a:r>
                      <a:endParaRPr sz="1800" dirty="0">
                        <a:solidFill>
                          <a:schemeClr val="tx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88900" marR="131445">
                        <a:lnSpc>
                          <a:spcPct val="107200"/>
                        </a:lnSpc>
                        <a:spcBef>
                          <a:spcPts val="190"/>
                        </a:spcBef>
                      </a:pPr>
                      <a:r>
                        <a:rPr sz="1400" b="1" spc="10" dirty="0">
                          <a:solidFill>
                            <a:srgbClr val="231F20"/>
                          </a:solidFill>
                          <a:latin typeface="Lub Dub Condensed" panose="020B0506030403020204" pitchFamily="34" charset="0"/>
                          <a:cs typeface="Calibri"/>
                        </a:rPr>
                        <a:t>Asymptomatic </a:t>
                      </a:r>
                      <a:r>
                        <a:rPr sz="1400" b="1" spc="5" dirty="0">
                          <a:solidFill>
                            <a:srgbClr val="231F20"/>
                          </a:solidFill>
                          <a:latin typeface="Lub Dub Condensed" panose="020B0506030403020204" pitchFamily="34" charset="0"/>
                          <a:cs typeface="Calibri"/>
                        </a:rPr>
                        <a:t>patients </a:t>
                      </a:r>
                      <a:r>
                        <a:rPr sz="1400" b="1" spc="25" dirty="0">
                          <a:solidFill>
                            <a:srgbClr val="231F20"/>
                          </a:solidFill>
                          <a:latin typeface="Lub Dub Condensed" panose="020B0506030403020204" pitchFamily="34" charset="0"/>
                          <a:cs typeface="Calibri"/>
                        </a:rPr>
                        <a:t>who </a:t>
                      </a:r>
                      <a:r>
                        <a:rPr sz="1400" b="1" spc="5" dirty="0">
                          <a:solidFill>
                            <a:srgbClr val="231F20"/>
                          </a:solidFill>
                          <a:latin typeface="Lub Dub Condensed" panose="020B0506030403020204" pitchFamily="34" charset="0"/>
                          <a:cs typeface="Calibri"/>
                        </a:rPr>
                        <a:t>have </a:t>
                      </a:r>
                      <a:br>
                        <a:rPr lang="en-US" sz="1400" b="1" spc="5" dirty="0">
                          <a:solidFill>
                            <a:srgbClr val="231F20"/>
                          </a:solidFill>
                          <a:latin typeface="Lub Dub Condensed" panose="020B0506030403020204" pitchFamily="34" charset="0"/>
                          <a:cs typeface="Calibri"/>
                        </a:rPr>
                      </a:br>
                      <a:r>
                        <a:rPr sz="1400" b="1" spc="5" dirty="0">
                          <a:solidFill>
                            <a:srgbClr val="231F20"/>
                          </a:solidFill>
                          <a:latin typeface="Lub Dub Condensed" panose="020B0506030403020204" pitchFamily="34" charset="0"/>
                          <a:cs typeface="Calibri"/>
                        </a:rPr>
                        <a:t>the </a:t>
                      </a:r>
                      <a:r>
                        <a:rPr sz="1400" b="1" spc="-5" dirty="0">
                          <a:solidFill>
                            <a:srgbClr val="231F20"/>
                          </a:solidFill>
                          <a:latin typeface="Lub Dub Condensed" panose="020B0506030403020204" pitchFamily="34" charset="0"/>
                          <a:cs typeface="Calibri"/>
                        </a:rPr>
                        <a:t>criteria </a:t>
                      </a:r>
                      <a:r>
                        <a:rPr sz="1400" b="1" spc="5" dirty="0">
                          <a:solidFill>
                            <a:srgbClr val="231F20"/>
                          </a:solidFill>
                          <a:latin typeface="Lub Dub Condensed" panose="020B0506030403020204" pitchFamily="34" charset="0"/>
                          <a:cs typeface="Calibri"/>
                        </a:rPr>
                        <a:t>for </a:t>
                      </a:r>
                      <a:r>
                        <a:rPr sz="1400" b="1" spc="-5" dirty="0">
                          <a:solidFill>
                            <a:srgbClr val="231F20"/>
                          </a:solidFill>
                          <a:latin typeface="Lub Dub Condensed" panose="020B0506030403020204" pitchFamily="34" charset="0"/>
                          <a:cs typeface="Calibri"/>
                        </a:rPr>
                        <a:t>severe</a:t>
                      </a:r>
                      <a:r>
                        <a:rPr sz="1400" b="1" spc="100" dirty="0">
                          <a:solidFill>
                            <a:srgbClr val="231F20"/>
                          </a:solidFill>
                          <a:latin typeface="Lub Dub Condensed" panose="020B0506030403020204" pitchFamily="34" charset="0"/>
                          <a:cs typeface="Calibri"/>
                        </a:rPr>
                        <a:t> </a:t>
                      </a:r>
                      <a:r>
                        <a:rPr sz="1400" b="1" spc="25" dirty="0">
                          <a:solidFill>
                            <a:srgbClr val="231F20"/>
                          </a:solidFill>
                          <a:latin typeface="Lub Dub Condensed" panose="020B0506030403020204" pitchFamily="34" charset="0"/>
                          <a:cs typeface="Calibri"/>
                        </a:rPr>
                        <a:t>VHD:</a:t>
                      </a:r>
                      <a:endParaRPr sz="1400" b="1" dirty="0">
                        <a:latin typeface="Lub Dub Condensed" panose="020B0506030403020204" pitchFamily="34" charset="0"/>
                        <a:cs typeface="Calibri"/>
                      </a:endParaRPr>
                    </a:p>
                    <a:p>
                      <a:pPr marL="341313" marR="170180" indent="-163513">
                        <a:lnSpc>
                          <a:spcPct val="107200"/>
                        </a:lnSpc>
                        <a:spcBef>
                          <a:spcPts val="400"/>
                        </a:spcBef>
                        <a:buFont typeface="Arial" panose="020B0604020202020204" pitchFamily="34" charset="0"/>
                        <a:buChar char="•"/>
                      </a:pPr>
                      <a:r>
                        <a:rPr sz="1400" b="1" spc="45" dirty="0">
                          <a:solidFill>
                            <a:srgbClr val="231F20"/>
                          </a:solidFill>
                          <a:latin typeface="Lub Dub Condensed" panose="020B0506030403020204" pitchFamily="34" charset="0"/>
                          <a:cs typeface="Calibri"/>
                        </a:rPr>
                        <a:t>C1: </a:t>
                      </a:r>
                      <a:r>
                        <a:rPr sz="1400" spc="10" dirty="0">
                          <a:solidFill>
                            <a:srgbClr val="231F20"/>
                          </a:solidFill>
                          <a:latin typeface="Lub Dub Condensed" panose="020B0506030403020204" pitchFamily="34" charset="0"/>
                          <a:cs typeface="Calibri"/>
                        </a:rPr>
                        <a:t>Asymptomatic </a:t>
                      </a:r>
                      <a:r>
                        <a:rPr sz="1400" spc="5" dirty="0">
                          <a:solidFill>
                            <a:srgbClr val="231F20"/>
                          </a:solidFill>
                          <a:latin typeface="Lub Dub Condensed" panose="020B0506030403020204" pitchFamily="34" charset="0"/>
                          <a:cs typeface="Calibri"/>
                        </a:rPr>
                        <a:t>patients </a:t>
                      </a:r>
                      <a:r>
                        <a:rPr sz="1400" spc="10" dirty="0">
                          <a:solidFill>
                            <a:srgbClr val="231F20"/>
                          </a:solidFill>
                          <a:latin typeface="Lub Dub Condensed" panose="020B0506030403020204" pitchFamily="34" charset="0"/>
                          <a:cs typeface="Calibri"/>
                        </a:rPr>
                        <a:t>with  </a:t>
                      </a:r>
                      <a:r>
                        <a:rPr sz="1400" spc="-5" dirty="0">
                          <a:solidFill>
                            <a:srgbClr val="231F20"/>
                          </a:solidFill>
                          <a:latin typeface="Lub Dub Condensed" panose="020B0506030403020204" pitchFamily="34" charset="0"/>
                          <a:cs typeface="Calibri"/>
                        </a:rPr>
                        <a:t>severe </a:t>
                      </a:r>
                      <a:r>
                        <a:rPr sz="1400" spc="30" dirty="0">
                          <a:solidFill>
                            <a:srgbClr val="231F20"/>
                          </a:solidFill>
                          <a:latin typeface="Lub Dub Condensed" panose="020B0506030403020204" pitchFamily="34" charset="0"/>
                          <a:cs typeface="Calibri"/>
                        </a:rPr>
                        <a:t>VHD </a:t>
                      </a:r>
                      <a:r>
                        <a:rPr sz="1400" spc="5" dirty="0">
                          <a:solidFill>
                            <a:srgbClr val="231F20"/>
                          </a:solidFill>
                          <a:latin typeface="Lub Dub Condensed" panose="020B0506030403020204" pitchFamily="34" charset="0"/>
                          <a:cs typeface="Calibri"/>
                        </a:rPr>
                        <a:t>in </a:t>
                      </a:r>
                      <a:r>
                        <a:rPr sz="1400" spc="25" dirty="0">
                          <a:solidFill>
                            <a:srgbClr val="231F20"/>
                          </a:solidFill>
                          <a:latin typeface="Lub Dub Condensed" panose="020B0506030403020204" pitchFamily="34" charset="0"/>
                          <a:cs typeface="Calibri"/>
                        </a:rPr>
                        <a:t>whom </a:t>
                      </a:r>
                      <a:r>
                        <a:rPr sz="1400" spc="5" dirty="0">
                          <a:solidFill>
                            <a:srgbClr val="231F20"/>
                          </a:solidFill>
                          <a:latin typeface="Lub Dub Condensed" panose="020B0506030403020204" pitchFamily="34" charset="0"/>
                          <a:cs typeface="Calibri"/>
                        </a:rPr>
                        <a:t>the </a:t>
                      </a:r>
                      <a:r>
                        <a:rPr sz="1400" spc="-10" dirty="0">
                          <a:solidFill>
                            <a:srgbClr val="231F20"/>
                          </a:solidFill>
                          <a:latin typeface="Lub Dub Condensed" panose="020B0506030403020204" pitchFamily="34" charset="0"/>
                          <a:cs typeface="Calibri"/>
                        </a:rPr>
                        <a:t>LV </a:t>
                      </a:r>
                      <a:r>
                        <a:rPr sz="1400" dirty="0">
                          <a:solidFill>
                            <a:srgbClr val="231F20"/>
                          </a:solidFill>
                          <a:latin typeface="Lub Dub Condensed" panose="020B0506030403020204" pitchFamily="34" charset="0"/>
                          <a:cs typeface="Calibri"/>
                        </a:rPr>
                        <a:t>or </a:t>
                      </a:r>
                      <a:r>
                        <a:rPr sz="1400" spc="15" dirty="0">
                          <a:solidFill>
                            <a:srgbClr val="231F20"/>
                          </a:solidFill>
                          <a:latin typeface="Lub Dub Condensed" panose="020B0506030403020204" pitchFamily="34" charset="0"/>
                          <a:cs typeface="Calibri"/>
                        </a:rPr>
                        <a:t>RV </a:t>
                      </a:r>
                      <a:r>
                        <a:rPr sz="1400" dirty="0">
                          <a:solidFill>
                            <a:srgbClr val="231F20"/>
                          </a:solidFill>
                          <a:latin typeface="Lub Dub Condensed" panose="020B0506030403020204" pitchFamily="34" charset="0"/>
                          <a:cs typeface="Calibri"/>
                        </a:rPr>
                        <a:t>remains</a:t>
                      </a:r>
                      <a:r>
                        <a:rPr sz="1400" spc="30" dirty="0">
                          <a:solidFill>
                            <a:srgbClr val="231F20"/>
                          </a:solidFill>
                          <a:latin typeface="Lub Dub Condensed" panose="020B0506030403020204" pitchFamily="34" charset="0"/>
                          <a:cs typeface="Calibri"/>
                        </a:rPr>
                        <a:t> </a:t>
                      </a:r>
                      <a:r>
                        <a:rPr sz="1400" spc="10" dirty="0">
                          <a:solidFill>
                            <a:srgbClr val="231F20"/>
                          </a:solidFill>
                          <a:latin typeface="Lub Dub Condensed" panose="020B0506030403020204" pitchFamily="34" charset="0"/>
                          <a:cs typeface="Calibri"/>
                        </a:rPr>
                        <a:t>compensated</a:t>
                      </a:r>
                      <a:endParaRPr sz="1400" dirty="0">
                        <a:latin typeface="Lub Dub Condensed" panose="020B0506030403020204" pitchFamily="34" charset="0"/>
                        <a:cs typeface="Calibri"/>
                      </a:endParaRPr>
                    </a:p>
                    <a:p>
                      <a:pPr marL="341313" marR="73660" indent="-163513">
                        <a:lnSpc>
                          <a:spcPct val="107200"/>
                        </a:lnSpc>
                        <a:spcBef>
                          <a:spcPts val="400"/>
                        </a:spcBef>
                        <a:buFont typeface="Arial" panose="020B0604020202020204" pitchFamily="34" charset="0"/>
                        <a:buChar char="•"/>
                      </a:pPr>
                      <a:r>
                        <a:rPr sz="1400" b="1" spc="45" dirty="0">
                          <a:solidFill>
                            <a:srgbClr val="231F20"/>
                          </a:solidFill>
                          <a:latin typeface="Lub Dub Condensed" panose="020B0506030403020204" pitchFamily="34" charset="0"/>
                          <a:cs typeface="Calibri"/>
                        </a:rPr>
                        <a:t>C2: </a:t>
                      </a:r>
                      <a:r>
                        <a:rPr sz="1400" spc="10" dirty="0">
                          <a:solidFill>
                            <a:srgbClr val="231F20"/>
                          </a:solidFill>
                          <a:latin typeface="Lub Dub Condensed" panose="020B0506030403020204" pitchFamily="34" charset="0"/>
                          <a:cs typeface="Calibri"/>
                        </a:rPr>
                        <a:t>Asymptomatic </a:t>
                      </a:r>
                      <a:r>
                        <a:rPr sz="1400" spc="5" dirty="0">
                          <a:solidFill>
                            <a:srgbClr val="231F20"/>
                          </a:solidFill>
                          <a:latin typeface="Lub Dub Condensed" panose="020B0506030403020204" pitchFamily="34" charset="0"/>
                          <a:cs typeface="Calibri"/>
                        </a:rPr>
                        <a:t>patients </a:t>
                      </a:r>
                      <a:r>
                        <a:rPr sz="1400" spc="10" dirty="0">
                          <a:solidFill>
                            <a:srgbClr val="231F20"/>
                          </a:solidFill>
                          <a:latin typeface="Lub Dub Condensed" panose="020B0506030403020204" pitchFamily="34" charset="0"/>
                          <a:cs typeface="Calibri"/>
                        </a:rPr>
                        <a:t>with</a:t>
                      </a:r>
                      <a:r>
                        <a:rPr lang="en-US" sz="1400" spc="10" dirty="0">
                          <a:solidFill>
                            <a:srgbClr val="231F20"/>
                          </a:solidFill>
                          <a:latin typeface="Lub Dub Condensed" panose="020B0506030403020204" pitchFamily="34" charset="0"/>
                          <a:cs typeface="Calibri"/>
                        </a:rPr>
                        <a:t> </a:t>
                      </a:r>
                      <a:r>
                        <a:rPr sz="1400" spc="-5" dirty="0">
                          <a:solidFill>
                            <a:srgbClr val="231F20"/>
                          </a:solidFill>
                          <a:latin typeface="Lub Dub Condensed" panose="020B0506030403020204" pitchFamily="34" charset="0"/>
                          <a:cs typeface="Calibri"/>
                        </a:rPr>
                        <a:t>severe </a:t>
                      </a:r>
                      <a:r>
                        <a:rPr sz="1400" spc="30" dirty="0">
                          <a:solidFill>
                            <a:srgbClr val="231F20"/>
                          </a:solidFill>
                          <a:latin typeface="Lub Dub Condensed" panose="020B0506030403020204" pitchFamily="34" charset="0"/>
                          <a:cs typeface="Calibri"/>
                        </a:rPr>
                        <a:t>VHD </a:t>
                      </a:r>
                      <a:r>
                        <a:rPr sz="1400" spc="10" dirty="0">
                          <a:solidFill>
                            <a:srgbClr val="231F20"/>
                          </a:solidFill>
                          <a:latin typeface="Lub Dub Condensed" panose="020B0506030403020204" pitchFamily="34" charset="0"/>
                          <a:cs typeface="Calibri"/>
                        </a:rPr>
                        <a:t>with decompensation </a:t>
                      </a:r>
                      <a:r>
                        <a:rPr sz="1400" spc="15" dirty="0">
                          <a:solidFill>
                            <a:srgbClr val="231F20"/>
                          </a:solidFill>
                          <a:latin typeface="Lub Dub Condensed" panose="020B0506030403020204" pitchFamily="34" charset="0"/>
                          <a:cs typeface="Calibri"/>
                        </a:rPr>
                        <a:t>of </a:t>
                      </a:r>
                      <a:r>
                        <a:rPr sz="1400" spc="5" dirty="0">
                          <a:solidFill>
                            <a:srgbClr val="231F20"/>
                          </a:solidFill>
                          <a:latin typeface="Lub Dub Condensed" panose="020B0506030403020204" pitchFamily="34" charset="0"/>
                          <a:cs typeface="Calibri"/>
                        </a:rPr>
                        <a:t>the </a:t>
                      </a:r>
                      <a:r>
                        <a:rPr sz="1400" spc="-10" dirty="0">
                          <a:solidFill>
                            <a:srgbClr val="231F20"/>
                          </a:solidFill>
                          <a:latin typeface="Lub Dub Condensed" panose="020B0506030403020204" pitchFamily="34" charset="0"/>
                          <a:cs typeface="Calibri"/>
                        </a:rPr>
                        <a:t>LV </a:t>
                      </a:r>
                      <a:r>
                        <a:rPr sz="1400" dirty="0">
                          <a:solidFill>
                            <a:srgbClr val="231F20"/>
                          </a:solidFill>
                          <a:latin typeface="Lub Dub Condensed" panose="020B0506030403020204" pitchFamily="34" charset="0"/>
                          <a:cs typeface="Calibri"/>
                        </a:rPr>
                        <a:t>or</a:t>
                      </a:r>
                      <a:r>
                        <a:rPr sz="1400" spc="100" dirty="0">
                          <a:solidFill>
                            <a:srgbClr val="231F20"/>
                          </a:solidFill>
                          <a:latin typeface="Lub Dub Condensed" panose="020B0506030403020204" pitchFamily="34" charset="0"/>
                          <a:cs typeface="Calibri"/>
                        </a:rPr>
                        <a:t> </a:t>
                      </a:r>
                      <a:r>
                        <a:rPr sz="1400" spc="15" dirty="0">
                          <a:solidFill>
                            <a:srgbClr val="231F20"/>
                          </a:solidFill>
                          <a:latin typeface="Lub Dub Condensed" panose="020B0506030403020204" pitchFamily="34" charset="0"/>
                          <a:cs typeface="Calibri"/>
                        </a:rPr>
                        <a:t>RV</a:t>
                      </a:r>
                      <a:endParaRPr sz="1400" dirty="0">
                        <a:latin typeface="Lub Dub Condensed" panose="020B0506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1174810"/>
                  </a:ext>
                </a:extLst>
              </a:tr>
              <a:tr h="68978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50"/>
                        </a:spcBef>
                      </a:pPr>
                      <a:r>
                        <a:rPr sz="2400" dirty="0">
                          <a:ln>
                            <a:noFill/>
                          </a:ln>
                          <a:solidFill>
                            <a:schemeClr val="tx1"/>
                          </a:solidFill>
                          <a:latin typeface="Lub Dub Bold" panose="020B0803030403020204" pitchFamily="34" charset="0"/>
                          <a:cs typeface="Calibri"/>
                        </a:rPr>
                        <a:t>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D8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88900">
                        <a:lnSpc>
                          <a:spcPct val="100000"/>
                        </a:lnSpc>
                        <a:spcBef>
                          <a:spcPts val="250"/>
                        </a:spcBef>
                      </a:pPr>
                      <a:r>
                        <a:rPr sz="1800" spc="10" dirty="0">
                          <a:solidFill>
                            <a:schemeClr val="tx1"/>
                          </a:solidFill>
                          <a:latin typeface="Lub Dub Bold" panose="020B0803030403020204" pitchFamily="34" charset="0"/>
                          <a:cs typeface="Calibri"/>
                        </a:rPr>
                        <a:t>Symptomatic</a:t>
                      </a:r>
                      <a:r>
                        <a:rPr sz="1800" spc="15" dirty="0">
                          <a:solidFill>
                            <a:schemeClr val="tx1"/>
                          </a:solidFill>
                          <a:latin typeface="Lub Dub Bold" panose="020B0803030403020204" pitchFamily="34" charset="0"/>
                          <a:cs typeface="Calibri"/>
                        </a:rPr>
                        <a:t> </a:t>
                      </a:r>
                      <a:r>
                        <a:rPr lang="en-US" sz="1800" spc="-5" dirty="0">
                          <a:solidFill>
                            <a:schemeClr val="tx1"/>
                          </a:solidFill>
                          <a:latin typeface="Lub Dub Bold" panose="020B0803030403020204" pitchFamily="34" charset="0"/>
                          <a:cs typeface="Calibri"/>
                        </a:rPr>
                        <a:t>S</a:t>
                      </a:r>
                      <a:r>
                        <a:rPr sz="1800" spc="-5" dirty="0">
                          <a:solidFill>
                            <a:schemeClr val="tx1"/>
                          </a:solidFill>
                          <a:latin typeface="Lub Dub Bold" panose="020B0803030403020204" pitchFamily="34" charset="0"/>
                          <a:cs typeface="Calibri"/>
                        </a:rPr>
                        <a:t>evere</a:t>
                      </a:r>
                      <a:endParaRPr sz="1800" dirty="0">
                        <a:solidFill>
                          <a:schemeClr val="tx1"/>
                        </a:solidFill>
                        <a:latin typeface="Lub Dub Bold" panose="020B0803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88900" marR="30480">
                        <a:lnSpc>
                          <a:spcPct val="107200"/>
                        </a:lnSpc>
                        <a:spcBef>
                          <a:spcPts val="190"/>
                        </a:spcBef>
                      </a:pPr>
                      <a:r>
                        <a:rPr sz="1400" b="1" dirty="0">
                          <a:solidFill>
                            <a:srgbClr val="231F20"/>
                          </a:solidFill>
                          <a:latin typeface="Lub Dub Condensed" panose="020B0506030403020204" pitchFamily="34" charset="0"/>
                          <a:cs typeface="Calibri"/>
                        </a:rPr>
                        <a:t>Patients </a:t>
                      </a:r>
                      <a:r>
                        <a:rPr sz="1400" b="1" spc="25" dirty="0">
                          <a:solidFill>
                            <a:srgbClr val="231F20"/>
                          </a:solidFill>
                          <a:latin typeface="Lub Dub Condensed" panose="020B0506030403020204" pitchFamily="34" charset="0"/>
                          <a:cs typeface="Calibri"/>
                        </a:rPr>
                        <a:t>who </a:t>
                      </a:r>
                      <a:r>
                        <a:rPr sz="1400" b="1" spc="5" dirty="0">
                          <a:solidFill>
                            <a:srgbClr val="231F20"/>
                          </a:solidFill>
                          <a:latin typeface="Lub Dub Condensed" panose="020B0506030403020204" pitchFamily="34" charset="0"/>
                          <a:cs typeface="Calibri"/>
                        </a:rPr>
                        <a:t>have developed symptoms as </a:t>
                      </a:r>
                      <a:r>
                        <a:rPr sz="1400" b="1" spc="10" dirty="0">
                          <a:solidFill>
                            <a:srgbClr val="231F20"/>
                          </a:solidFill>
                          <a:latin typeface="Lub Dub Condensed" panose="020B0506030403020204" pitchFamily="34" charset="0"/>
                          <a:cs typeface="Calibri"/>
                        </a:rPr>
                        <a:t>a </a:t>
                      </a:r>
                      <a:r>
                        <a:rPr sz="1400" b="1" spc="-5" dirty="0">
                          <a:solidFill>
                            <a:srgbClr val="231F20"/>
                          </a:solidFill>
                          <a:latin typeface="Lub Dub Condensed" panose="020B0506030403020204" pitchFamily="34" charset="0"/>
                          <a:cs typeface="Calibri"/>
                        </a:rPr>
                        <a:t>result </a:t>
                      </a:r>
                      <a:r>
                        <a:rPr sz="1400" b="1" spc="15" dirty="0">
                          <a:solidFill>
                            <a:srgbClr val="231F20"/>
                          </a:solidFill>
                          <a:latin typeface="Lub Dub Condensed" panose="020B0506030403020204" pitchFamily="34" charset="0"/>
                          <a:cs typeface="Calibri"/>
                        </a:rPr>
                        <a:t>of</a:t>
                      </a:r>
                      <a:r>
                        <a:rPr sz="1400" b="1" spc="120" dirty="0">
                          <a:solidFill>
                            <a:srgbClr val="231F20"/>
                          </a:solidFill>
                          <a:latin typeface="Lub Dub Condensed" panose="020B0506030403020204" pitchFamily="34" charset="0"/>
                          <a:cs typeface="Calibri"/>
                        </a:rPr>
                        <a:t> </a:t>
                      </a:r>
                      <a:r>
                        <a:rPr sz="1400" b="1" spc="30" dirty="0">
                          <a:solidFill>
                            <a:srgbClr val="231F20"/>
                          </a:solidFill>
                          <a:latin typeface="Lub Dub Condensed" panose="020B0506030403020204" pitchFamily="34" charset="0"/>
                          <a:cs typeface="Calibri"/>
                        </a:rPr>
                        <a:t>VHD</a:t>
                      </a:r>
                      <a:endParaRPr sz="1400" b="1" dirty="0">
                        <a:latin typeface="Lub Dub Condensed" panose="020B0506030403020204" pitchFamily="34" charset="0"/>
                        <a:cs typeface="Calibri"/>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39778792"/>
                  </a:ext>
                </a:extLst>
              </a:tr>
            </a:tbl>
          </a:graphicData>
        </a:graphic>
      </p:graphicFrame>
      <p:sp>
        <p:nvSpPr>
          <p:cNvPr id="4" name="Text Placeholder 3">
            <a:extLst>
              <a:ext uri="{FF2B5EF4-FFF2-40B4-BE49-F238E27FC236}">
                <a16:creationId xmlns:a16="http://schemas.microsoft.com/office/drawing/2014/main" id="{9E9D1646-FA7D-4C27-80C9-B19B4300E5AB}"/>
              </a:ext>
            </a:extLst>
          </p:cNvPr>
          <p:cNvSpPr>
            <a:spLocks noGrp="1"/>
          </p:cNvSpPr>
          <p:nvPr>
            <p:ph type="body" sz="quarter" idx="13"/>
          </p:nvPr>
        </p:nvSpPr>
        <p:spPr>
          <a:xfrm>
            <a:off x="838200" y="5797550"/>
            <a:ext cx="10515600" cy="271939"/>
          </a:xfrm>
        </p:spPr>
        <p:txBody>
          <a:bodyPr/>
          <a:lstStyle/>
          <a:p>
            <a:pPr lvl="0" algn="ctr">
              <a:buClr>
                <a:srgbClr val="000000"/>
              </a:buClr>
              <a:defRPr/>
            </a:pPr>
            <a:r>
              <a:rPr lang="en-US" sz="900" b="1" dirty="0">
                <a:sym typeface="Arial"/>
              </a:rPr>
              <a:t>Abbreviations: </a:t>
            </a:r>
            <a:r>
              <a:rPr lang="en-US" sz="900" dirty="0">
                <a:sym typeface="Arial"/>
              </a:rPr>
              <a:t>C1 indicates stage C1; C2; stage C2; LV; left ventricle; RV, right ventricle; and VHD, valvular heart disease.</a:t>
            </a:r>
          </a:p>
        </p:txBody>
      </p:sp>
      <p:sp>
        <p:nvSpPr>
          <p:cNvPr id="7" name="Slide Number Placeholder 6">
            <a:extLst>
              <a:ext uri="{FF2B5EF4-FFF2-40B4-BE49-F238E27FC236}">
                <a16:creationId xmlns:a16="http://schemas.microsoft.com/office/drawing/2014/main" id="{24377A45-677E-4ADC-B9CD-2D68CE29D95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Tree>
    <p:extLst>
      <p:ext uri="{BB962C8B-B14F-4D97-AF65-F5344CB8AC3E}">
        <p14:creationId xmlns:p14="http://schemas.microsoft.com/office/powerpoint/2010/main" val="873133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313A-27F5-41BC-9578-588E54A42635}"/>
              </a:ext>
            </a:extLst>
          </p:cNvPr>
          <p:cNvSpPr>
            <a:spLocks noGrp="1"/>
          </p:cNvSpPr>
          <p:nvPr>
            <p:ph type="title"/>
          </p:nvPr>
        </p:nvSpPr>
        <p:spPr/>
        <p:txBody>
          <a:bodyPr/>
          <a:lstStyle/>
          <a:p>
            <a:r>
              <a:rPr lang="en-US" dirty="0"/>
              <a:t>Diagnostic Testing: </a:t>
            </a:r>
            <a:r>
              <a:rPr lang="en-US" dirty="0">
                <a:latin typeface="Lub Dub Medium" panose="020B0603030403020204" pitchFamily="34" charset="0"/>
              </a:rPr>
              <a:t>Follow-up</a:t>
            </a:r>
          </a:p>
        </p:txBody>
      </p:sp>
      <p:sp>
        <p:nvSpPr>
          <p:cNvPr id="25" name="Rectangle 24" descr="If the patient has established valvular heart disease the course of follow-up with their healthcare provider can take two different pathways.&#10;1.  The patient will be advised to follow up for routine appointments for evaluation of history and physical examination and transthoracic echocardiogram (TTE) based on parameters of the valvular lesion.&#10;2.  The second pathway initiates medical follow up based on new or changing symptoms.  In this instance a repeat TTE would be performed to evaluate valve dysfunction, deterioration of the ventricular response to volume or pressure overload or other etiologies. &#10;">
            <a:extLst>
              <a:ext uri="{FF2B5EF4-FFF2-40B4-BE49-F238E27FC236}">
                <a16:creationId xmlns:a16="http://schemas.microsoft.com/office/drawing/2014/main" id="{2B2F7C67-AF7E-40AC-B3F8-F0A679C2FCF8}"/>
              </a:ext>
              <a:ext uri="{C183D7F6-B498-43B3-948B-1728B52AA6E4}">
                <adec:decorative xmlns:adec="http://schemas.microsoft.com/office/drawing/2017/decorative" val="0"/>
              </a:ext>
            </a:extLst>
          </p:cNvPr>
          <p:cNvSpPr/>
          <p:nvPr/>
        </p:nvSpPr>
        <p:spPr>
          <a:xfrm>
            <a:off x="257175" y="1021426"/>
            <a:ext cx="10321605" cy="2636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F9885A4-13B5-429A-BF15-C6E07921F325}"/>
              </a:ext>
            </a:extLst>
          </p:cNvPr>
          <p:cNvSpPr txBox="1"/>
          <p:nvPr/>
        </p:nvSpPr>
        <p:spPr>
          <a:xfrm>
            <a:off x="762032" y="3684757"/>
            <a:ext cx="10321604" cy="338554"/>
          </a:xfrm>
          <a:prstGeom prst="rect">
            <a:avLst/>
          </a:prstGeom>
          <a:noFill/>
        </p:spPr>
        <p:txBody>
          <a:bodyPr wrap="square">
            <a:spAutoFit/>
          </a:bodyPr>
          <a:lstStyle/>
          <a:p>
            <a:pPr algn="ctr"/>
            <a:r>
              <a:rPr lang="en-US" sz="1600" b="1" i="0" u="none" strike="noStrike" baseline="0" dirty="0">
                <a:latin typeface="Lub Dub Bold" panose="020B0803030403020204" pitchFamily="34" charset="0"/>
              </a:rPr>
              <a:t>Table 5.</a:t>
            </a:r>
            <a:r>
              <a:rPr lang="en-US" sz="1600" b="1" i="0" u="none" strike="noStrike" baseline="0" dirty="0">
                <a:solidFill>
                  <a:srgbClr val="DA0000"/>
                </a:solidFill>
                <a:latin typeface="Lub Dub Bold" panose="020B0803030403020204" pitchFamily="34" charset="0"/>
              </a:rPr>
              <a:t> </a:t>
            </a:r>
            <a:r>
              <a:rPr lang="en-US" sz="1600" b="1" i="0" u="none" strike="noStrike" baseline="0" dirty="0">
                <a:solidFill>
                  <a:srgbClr val="000000"/>
                </a:solidFill>
                <a:latin typeface="Lub Dub Bold" panose="020B0803030403020204" pitchFamily="34" charset="0"/>
              </a:rPr>
              <a:t>Frequency of Echocardiograms in Asymptomatic Patients With VHD and Normal LV Function</a:t>
            </a:r>
            <a:endParaRPr lang="en-US" sz="1600" dirty="0">
              <a:latin typeface="Lub Dub Bold" panose="020B0803030403020204" pitchFamily="34" charset="0"/>
            </a:endParaRPr>
          </a:p>
        </p:txBody>
      </p:sp>
      <p:graphicFrame>
        <p:nvGraphicFramePr>
          <p:cNvPr id="32" name="Table 1">
            <a:extLst>
              <a:ext uri="{FF2B5EF4-FFF2-40B4-BE49-F238E27FC236}">
                <a16:creationId xmlns:a16="http://schemas.microsoft.com/office/drawing/2014/main" id="{8ECDC83E-E33A-415B-9788-E8055634BF82}"/>
              </a:ext>
            </a:extLst>
          </p:cNvPr>
          <p:cNvGraphicFramePr>
            <a:graphicFrameLocks/>
          </p:cNvGraphicFramePr>
          <p:nvPr>
            <p:extLst>
              <p:ext uri="{D42A27DB-BD31-4B8C-83A1-F6EECF244321}">
                <p14:modId xmlns:p14="http://schemas.microsoft.com/office/powerpoint/2010/main" val="3778289491"/>
              </p:ext>
            </p:extLst>
          </p:nvPr>
        </p:nvGraphicFramePr>
        <p:xfrm>
          <a:off x="813322" y="4049789"/>
          <a:ext cx="10371392" cy="1258483"/>
        </p:xfrm>
        <a:graphic>
          <a:graphicData uri="http://schemas.openxmlformats.org/drawingml/2006/table">
            <a:tbl>
              <a:tblPr firstRow="1"/>
              <a:tblGrid>
                <a:gridCol w="1629142">
                  <a:extLst>
                    <a:ext uri="{9D8B030D-6E8A-4147-A177-3AD203B41FA5}">
                      <a16:colId xmlns:a16="http://schemas.microsoft.com/office/drawing/2014/main" val="20000"/>
                    </a:ext>
                  </a:extLst>
                </a:gridCol>
                <a:gridCol w="2933622">
                  <a:extLst>
                    <a:ext uri="{9D8B030D-6E8A-4147-A177-3AD203B41FA5}">
                      <a16:colId xmlns:a16="http://schemas.microsoft.com/office/drawing/2014/main" val="20001"/>
                    </a:ext>
                  </a:extLst>
                </a:gridCol>
                <a:gridCol w="1959956">
                  <a:extLst>
                    <a:ext uri="{9D8B030D-6E8A-4147-A177-3AD203B41FA5}">
                      <a16:colId xmlns:a16="http://schemas.microsoft.com/office/drawing/2014/main" val="20002"/>
                    </a:ext>
                  </a:extLst>
                </a:gridCol>
                <a:gridCol w="1928553">
                  <a:extLst>
                    <a:ext uri="{9D8B030D-6E8A-4147-A177-3AD203B41FA5}">
                      <a16:colId xmlns:a16="http://schemas.microsoft.com/office/drawing/2014/main" val="20003"/>
                    </a:ext>
                  </a:extLst>
                </a:gridCol>
                <a:gridCol w="1920119">
                  <a:extLst>
                    <a:ext uri="{9D8B030D-6E8A-4147-A177-3AD203B41FA5}">
                      <a16:colId xmlns:a16="http://schemas.microsoft.com/office/drawing/2014/main" val="20004"/>
                    </a:ext>
                  </a:extLst>
                </a:gridCol>
              </a:tblGrid>
              <a:tr h="288228">
                <a:tc>
                  <a:txBody>
                    <a:bodyPr/>
                    <a:lstStyle/>
                    <a:p>
                      <a:pPr algn="l"/>
                      <a:endParaRPr dirty="0">
                        <a:solidFill>
                          <a:schemeClr val="bg1"/>
                        </a:solidFill>
                        <a:latin typeface="Lub Dub Condensed" panose="020B0506030403020204" pitchFamily="34" charset="0"/>
                      </a:endParaRPr>
                    </a:p>
                  </a:txBody>
                  <a:tcPr anchor="ctr">
                    <a:solidFill>
                      <a:srgbClr val="2F5597"/>
                    </a:solidFill>
                  </a:tcPr>
                </a:tc>
                <a:tc>
                  <a:txBody>
                    <a:bodyPr/>
                    <a:lstStyle/>
                    <a:p>
                      <a:pPr algn="l" hangingPunct="0">
                        <a:lnSpc>
                          <a:spcPct val="100000"/>
                        </a:lnSpc>
                      </a:pPr>
                      <a:r>
                        <a:rPr sz="1400" b="1" dirty="0">
                          <a:solidFill>
                            <a:schemeClr val="bg1"/>
                          </a:solidFill>
                          <a:latin typeface="Lub Dub Condensed" panose="020B0506030403020204" pitchFamily="34" charset="0"/>
                          <a:ea typeface="+mn-ea"/>
                          <a:cs typeface="Arial"/>
                        </a:rPr>
                        <a:t>Aortic Stenosis</a:t>
                      </a:r>
                      <a:r>
                        <a:rPr lang="en-US" sz="1400" b="1" dirty="0">
                          <a:solidFill>
                            <a:schemeClr val="bg1"/>
                          </a:solidFill>
                          <a:latin typeface="Lub Dub Condensed" panose="020B0506030403020204" pitchFamily="34" charset="0"/>
                          <a:ea typeface="+mn-ea"/>
                          <a:cs typeface="Arial"/>
                        </a:rPr>
                        <a:t> *</a:t>
                      </a:r>
                      <a:endParaRPr sz="1400" b="1" dirty="0">
                        <a:solidFill>
                          <a:schemeClr val="bg1"/>
                        </a:solidFill>
                        <a:latin typeface="Lub Dub Condensed" panose="020B0506030403020204" pitchFamily="34" charset="0"/>
                        <a:ea typeface="+mn-ea"/>
                        <a:cs typeface="Arial"/>
                      </a:endParaRPr>
                    </a:p>
                  </a:txBody>
                  <a:tcPr anchor="ctr">
                    <a:solidFill>
                      <a:srgbClr val="2F5597"/>
                    </a:solidFill>
                  </a:tcPr>
                </a:tc>
                <a:tc>
                  <a:txBody>
                    <a:bodyPr/>
                    <a:lstStyle/>
                    <a:p>
                      <a:pPr algn="l" hangingPunct="0">
                        <a:lnSpc>
                          <a:spcPct val="100000"/>
                        </a:lnSpc>
                      </a:pPr>
                      <a:r>
                        <a:rPr sz="1400" b="1" dirty="0">
                          <a:solidFill>
                            <a:schemeClr val="bg1"/>
                          </a:solidFill>
                          <a:latin typeface="Lub Dub Condensed" panose="020B0506030403020204" pitchFamily="34" charset="0"/>
                          <a:ea typeface="+mn-ea"/>
                          <a:cs typeface="Arial"/>
                        </a:rPr>
                        <a:t>Aortic Regurgitation</a:t>
                      </a:r>
                    </a:p>
                  </a:txBody>
                  <a:tcPr anchor="ctr">
                    <a:solidFill>
                      <a:srgbClr val="2F5597"/>
                    </a:solidFill>
                  </a:tcPr>
                </a:tc>
                <a:tc>
                  <a:txBody>
                    <a:bodyPr/>
                    <a:lstStyle/>
                    <a:p>
                      <a:pPr algn="l" hangingPunct="0">
                        <a:lnSpc>
                          <a:spcPct val="100000"/>
                        </a:lnSpc>
                      </a:pPr>
                      <a:r>
                        <a:rPr sz="1400" b="1" dirty="0">
                          <a:solidFill>
                            <a:schemeClr val="bg1"/>
                          </a:solidFill>
                          <a:latin typeface="Lub Dub Condensed" panose="020B0506030403020204" pitchFamily="34" charset="0"/>
                          <a:ea typeface="+mn-ea"/>
                          <a:cs typeface="Arial"/>
                        </a:rPr>
                        <a:t>Mitral Stenosis</a:t>
                      </a:r>
                    </a:p>
                  </a:txBody>
                  <a:tcPr anchor="ctr">
                    <a:solidFill>
                      <a:srgbClr val="2F5597"/>
                    </a:solidFill>
                  </a:tcPr>
                </a:tc>
                <a:tc>
                  <a:txBody>
                    <a:bodyPr/>
                    <a:lstStyle/>
                    <a:p>
                      <a:pPr algn="l" hangingPunct="0">
                        <a:lnSpc>
                          <a:spcPct val="100000"/>
                        </a:lnSpc>
                      </a:pPr>
                      <a:r>
                        <a:rPr sz="1400" b="1" dirty="0">
                          <a:solidFill>
                            <a:schemeClr val="bg1"/>
                          </a:solidFill>
                          <a:latin typeface="Lub Dub Condensed" panose="020B0506030403020204" pitchFamily="34" charset="0"/>
                          <a:ea typeface="+mn-ea"/>
                          <a:cs typeface="Arial"/>
                        </a:rPr>
                        <a:t> Mitral Regurgitation</a:t>
                      </a:r>
                    </a:p>
                  </a:txBody>
                  <a:tcPr anchor="ctr">
                    <a:solidFill>
                      <a:srgbClr val="2F5597"/>
                    </a:solidFill>
                  </a:tcPr>
                </a:tc>
                <a:extLst>
                  <a:ext uri="{0D108BD9-81ED-4DB2-BD59-A6C34878D82A}">
                    <a16:rowId xmlns:a16="http://schemas.microsoft.com/office/drawing/2014/main" val="10000"/>
                  </a:ext>
                </a:extLst>
              </a:tr>
              <a:tr h="435523">
                <a:tc>
                  <a:txBody>
                    <a:bodyPr/>
                    <a:lstStyle/>
                    <a:p>
                      <a:pPr algn="l" hangingPunct="0">
                        <a:lnSpc>
                          <a:spcPct val="100000"/>
                        </a:lnSpc>
                      </a:pPr>
                      <a:r>
                        <a:rPr sz="1200" b="1" dirty="0">
                          <a:solidFill>
                            <a:schemeClr val="bg1"/>
                          </a:solidFill>
                          <a:latin typeface="Lub Dub Condensed" panose="020B0506030403020204" pitchFamily="34" charset="0"/>
                          <a:ea typeface="+mn-ea"/>
                          <a:cs typeface="Arial"/>
                        </a:rPr>
                        <a:t>Progressive (Stage B)</a:t>
                      </a:r>
                    </a:p>
                  </a:txBody>
                  <a:tcPr anchor="ctr">
                    <a:solidFill>
                      <a:schemeClr val="tx1">
                        <a:lumMod val="65000"/>
                        <a:lumOff val="35000"/>
                      </a:schemeClr>
                    </a:solidFill>
                  </a:tcPr>
                </a:tc>
                <a:tc>
                  <a:txBody>
                    <a:bodyPr/>
                    <a:lstStyle/>
                    <a:p>
                      <a:pPr algn="l" hangingPunct="0">
                        <a:lnSpc>
                          <a:spcPct val="100000"/>
                        </a:lnSpc>
                      </a:pPr>
                      <a:r>
                        <a:rPr sz="1050" dirty="0">
                          <a:latin typeface="Lub Dub Condensed" panose="020B0506030403020204" pitchFamily="34" charset="0"/>
                          <a:ea typeface="+mn-ea"/>
                          <a:cs typeface="Arial"/>
                        </a:rPr>
                        <a:t>Every 3–5 y (mild severity;</a:t>
                      </a:r>
                      <a:r>
                        <a:rPr lang="en-US" sz="1050" dirty="0">
                          <a:latin typeface="Lub Dub Condensed" panose="020B0506030403020204" pitchFamily="34" charset="0"/>
                          <a:ea typeface="+mn-ea"/>
                          <a:cs typeface="Arial"/>
                        </a:rPr>
                        <a:t> </a:t>
                      </a:r>
                      <a:r>
                        <a:rPr sz="1050" dirty="0">
                          <a:latin typeface="Lub Dub Condensed" panose="020B0506030403020204" pitchFamily="34" charset="0"/>
                          <a:ea typeface="+mn-ea"/>
                          <a:cs typeface="Arial"/>
                        </a:rPr>
                        <a:t>Vmax 2.0–2.9 m/s)</a:t>
                      </a:r>
                      <a:endParaRPr lang="en-US" sz="1050" dirty="0">
                        <a:latin typeface="Lub Dub Condensed" panose="020B0506030403020204" pitchFamily="34" charset="0"/>
                        <a:ea typeface="+mn-ea"/>
                        <a:cs typeface="Arial"/>
                      </a:endParaRPr>
                    </a:p>
                    <a:p>
                      <a:pPr algn="l" hangingPunct="0">
                        <a:lnSpc>
                          <a:spcPct val="100000"/>
                        </a:lnSpc>
                      </a:pPr>
                      <a:r>
                        <a:rPr sz="1050" dirty="0">
                          <a:latin typeface="Lub Dub Condensed" panose="020B0506030403020204" pitchFamily="34" charset="0"/>
                          <a:ea typeface="+mn-ea"/>
                          <a:cs typeface="Arial"/>
                        </a:rPr>
                        <a:t>Every 1–2 y moderate</a:t>
                      </a:r>
                      <a:r>
                        <a:rPr lang="en-US" sz="1050" dirty="0">
                          <a:latin typeface="Lub Dub Condensed" panose="020B0506030403020204" pitchFamily="34" charset="0"/>
                          <a:ea typeface="+mn-ea"/>
                          <a:cs typeface="Arial"/>
                        </a:rPr>
                        <a:t> </a:t>
                      </a:r>
                      <a:r>
                        <a:rPr sz="1050" dirty="0">
                          <a:latin typeface="Lub Dub Condensed" panose="020B0506030403020204" pitchFamily="34" charset="0"/>
                          <a:ea typeface="+mn-ea"/>
                          <a:cs typeface="Arial"/>
                        </a:rPr>
                        <a:t>severity; Vmax 3.0–3.9 m/s)</a:t>
                      </a:r>
                    </a:p>
                  </a:txBody>
                  <a:tcPr anchor="ctr"/>
                </a:tc>
                <a:tc>
                  <a:txBody>
                    <a:bodyPr/>
                    <a:lstStyle/>
                    <a:p>
                      <a:pPr algn="l" hangingPunct="0">
                        <a:lnSpc>
                          <a:spcPct val="100000"/>
                        </a:lnSpc>
                      </a:pPr>
                      <a:r>
                        <a:rPr sz="1050" dirty="0">
                          <a:latin typeface="Lub Dub Condensed" panose="020B0506030403020204" pitchFamily="34" charset="0"/>
                          <a:ea typeface="+mn-ea"/>
                          <a:cs typeface="Arial"/>
                        </a:rPr>
                        <a:t>Every 3–5 y (mild severity)</a:t>
                      </a:r>
                    </a:p>
                    <a:p>
                      <a:pPr algn="l" hangingPunct="0">
                        <a:lnSpc>
                          <a:spcPct val="100000"/>
                        </a:lnSpc>
                      </a:pPr>
                      <a:r>
                        <a:rPr sz="1050" dirty="0">
                          <a:latin typeface="Lub Dub Condensed" panose="020B0506030403020204" pitchFamily="34" charset="0"/>
                          <a:ea typeface="+mn-ea"/>
                          <a:cs typeface="Arial"/>
                        </a:rPr>
                        <a:t>Every 1–2 y (moderate</a:t>
                      </a:r>
                      <a:r>
                        <a:rPr lang="en-US" sz="1050" dirty="0">
                          <a:latin typeface="Lub Dub Condensed" panose="020B0506030403020204" pitchFamily="34" charset="0"/>
                          <a:ea typeface="+mn-ea"/>
                          <a:cs typeface="Arial"/>
                        </a:rPr>
                        <a:t> </a:t>
                      </a:r>
                      <a:r>
                        <a:rPr sz="1050" dirty="0">
                          <a:latin typeface="Lub Dub Condensed" panose="020B0506030403020204" pitchFamily="34" charset="0"/>
                          <a:ea typeface="+mn-ea"/>
                          <a:cs typeface="Arial"/>
                        </a:rPr>
                        <a:t>severity)</a:t>
                      </a:r>
                    </a:p>
                  </a:txBody>
                  <a:tcPr anchor="ctr"/>
                </a:tc>
                <a:tc>
                  <a:txBody>
                    <a:bodyPr/>
                    <a:lstStyle/>
                    <a:p>
                      <a:pPr algn="l" hangingPunct="0">
                        <a:lnSpc>
                          <a:spcPct val="100000"/>
                        </a:lnSpc>
                      </a:pPr>
                      <a:r>
                        <a:rPr sz="1050" dirty="0">
                          <a:latin typeface="Lub Dub Condensed" panose="020B0506030403020204" pitchFamily="34" charset="0"/>
                          <a:ea typeface="+mn-ea"/>
                          <a:cs typeface="Arial"/>
                        </a:rPr>
                        <a:t>Every 3–5 y</a:t>
                      </a:r>
                    </a:p>
                    <a:p>
                      <a:pPr algn="l" hangingPunct="0">
                        <a:lnSpc>
                          <a:spcPct val="100000"/>
                        </a:lnSpc>
                      </a:pPr>
                      <a:r>
                        <a:rPr sz="1050" dirty="0">
                          <a:latin typeface="Lub Dub Condensed" panose="020B0506030403020204" pitchFamily="34" charset="0"/>
                          <a:ea typeface="+mn-ea"/>
                          <a:cs typeface="Arial"/>
                        </a:rPr>
                        <a:t>(MV area &gt;1.5 cm</a:t>
                      </a:r>
                      <a:r>
                        <a:rPr sz="1050" baseline="30000" dirty="0">
                          <a:latin typeface="Lub Dub Condensed" panose="020B0506030403020204" pitchFamily="34" charset="0"/>
                          <a:ea typeface="+mn-ea"/>
                          <a:cs typeface="Arial"/>
                        </a:rPr>
                        <a:t>2</a:t>
                      </a:r>
                      <a:r>
                        <a:rPr sz="1050" dirty="0">
                          <a:latin typeface="Lub Dub Condensed" panose="020B0506030403020204" pitchFamily="34" charset="0"/>
                          <a:ea typeface="+mn-ea"/>
                          <a:cs typeface="Arial"/>
                        </a:rPr>
                        <a:t>)</a:t>
                      </a:r>
                    </a:p>
                  </a:txBody>
                  <a:tcPr anchor="ctr"/>
                </a:tc>
                <a:tc>
                  <a:txBody>
                    <a:bodyPr/>
                    <a:lstStyle/>
                    <a:p>
                      <a:pPr algn="l" hangingPunct="0">
                        <a:lnSpc>
                          <a:spcPct val="100000"/>
                        </a:lnSpc>
                      </a:pPr>
                      <a:r>
                        <a:rPr sz="1050" dirty="0">
                          <a:latin typeface="Lub Dub Condensed" panose="020B0506030403020204" pitchFamily="34" charset="0"/>
                          <a:ea typeface="+mn-ea"/>
                          <a:cs typeface="Arial"/>
                        </a:rPr>
                        <a:t>Every 3–5 y (mild severity)</a:t>
                      </a:r>
                    </a:p>
                    <a:p>
                      <a:pPr algn="l" hangingPunct="0">
                        <a:lnSpc>
                          <a:spcPct val="100000"/>
                        </a:lnSpc>
                      </a:pPr>
                      <a:r>
                        <a:rPr sz="1050" dirty="0">
                          <a:latin typeface="Lub Dub Condensed" panose="020B0506030403020204" pitchFamily="34" charset="0"/>
                          <a:ea typeface="+mn-ea"/>
                          <a:cs typeface="Arial"/>
                        </a:rPr>
                        <a:t>Every 1–2 y (moderate</a:t>
                      </a:r>
                      <a:r>
                        <a:rPr lang="en-US" sz="1050" dirty="0">
                          <a:latin typeface="Lub Dub Condensed" panose="020B0506030403020204" pitchFamily="34" charset="0"/>
                          <a:ea typeface="+mn-ea"/>
                          <a:cs typeface="Arial"/>
                        </a:rPr>
                        <a:t> </a:t>
                      </a:r>
                      <a:r>
                        <a:rPr sz="1050" dirty="0">
                          <a:latin typeface="Lub Dub Condensed" panose="020B0506030403020204" pitchFamily="34" charset="0"/>
                          <a:ea typeface="+mn-ea"/>
                          <a:cs typeface="Arial"/>
                        </a:rPr>
                        <a:t>severity)</a:t>
                      </a:r>
                    </a:p>
                  </a:txBody>
                  <a:tcPr anchor="ctr"/>
                </a:tc>
                <a:extLst>
                  <a:ext uri="{0D108BD9-81ED-4DB2-BD59-A6C34878D82A}">
                    <a16:rowId xmlns:a16="http://schemas.microsoft.com/office/drawing/2014/main" val="10001"/>
                  </a:ext>
                </a:extLst>
              </a:tr>
              <a:tr h="0">
                <a:tc>
                  <a:txBody>
                    <a:bodyPr/>
                    <a:lstStyle/>
                    <a:p>
                      <a:pPr algn="l" hangingPunct="0">
                        <a:lnSpc>
                          <a:spcPct val="100000"/>
                        </a:lnSpc>
                      </a:pPr>
                      <a:r>
                        <a:rPr sz="1200" b="1" dirty="0">
                          <a:solidFill>
                            <a:schemeClr val="bg1"/>
                          </a:solidFill>
                          <a:latin typeface="Lub Dub Condensed" panose="020B0506030403020204" pitchFamily="34" charset="0"/>
                          <a:ea typeface="+mn-ea"/>
                          <a:cs typeface="Arial"/>
                        </a:rPr>
                        <a:t>Severe</a:t>
                      </a:r>
                      <a:r>
                        <a:rPr lang="en-US" sz="1200" b="1" dirty="0">
                          <a:solidFill>
                            <a:schemeClr val="bg1"/>
                          </a:solidFill>
                          <a:latin typeface="Lub Dub Condensed" panose="020B0506030403020204" pitchFamily="34" charset="0"/>
                          <a:ea typeface="+mn-ea"/>
                          <a:cs typeface="Arial"/>
                        </a:rPr>
                        <a:t> </a:t>
                      </a:r>
                      <a:r>
                        <a:rPr sz="1200" b="1" dirty="0">
                          <a:solidFill>
                            <a:schemeClr val="bg1"/>
                          </a:solidFill>
                          <a:latin typeface="Lub Dub Condensed" panose="020B0506030403020204" pitchFamily="34" charset="0"/>
                          <a:ea typeface="+mn-ea"/>
                          <a:cs typeface="Arial"/>
                        </a:rPr>
                        <a:t>asymptomatic</a:t>
                      </a:r>
                    </a:p>
                    <a:p>
                      <a:pPr algn="l" hangingPunct="0">
                        <a:lnSpc>
                          <a:spcPct val="100000"/>
                        </a:lnSpc>
                      </a:pPr>
                      <a:r>
                        <a:rPr sz="1200" b="1" dirty="0">
                          <a:solidFill>
                            <a:schemeClr val="bg1"/>
                          </a:solidFill>
                          <a:latin typeface="Lub Dub Condensed" panose="020B0506030403020204" pitchFamily="34" charset="0"/>
                          <a:ea typeface="+mn-ea"/>
                          <a:cs typeface="Arial"/>
                        </a:rPr>
                        <a:t>(Stage C1)</a:t>
                      </a:r>
                    </a:p>
                  </a:txBody>
                  <a:tcPr anchor="ctr">
                    <a:solidFill>
                      <a:schemeClr val="tx1">
                        <a:lumMod val="65000"/>
                        <a:lumOff val="35000"/>
                      </a:schemeClr>
                    </a:solidFill>
                  </a:tcPr>
                </a:tc>
                <a:tc>
                  <a:txBody>
                    <a:bodyPr/>
                    <a:lstStyle/>
                    <a:p>
                      <a:pPr algn="l" hangingPunct="0">
                        <a:lnSpc>
                          <a:spcPct val="100000"/>
                        </a:lnSpc>
                      </a:pPr>
                      <a:r>
                        <a:rPr sz="1050" dirty="0">
                          <a:latin typeface="Lub Dub Condensed" panose="020B0506030403020204" pitchFamily="34" charset="0"/>
                          <a:ea typeface="+mn-ea"/>
                          <a:cs typeface="Arial"/>
                        </a:rPr>
                        <a:t>Every 6–12 mo</a:t>
                      </a:r>
                    </a:p>
                    <a:p>
                      <a:pPr algn="l" hangingPunct="0">
                        <a:lnSpc>
                          <a:spcPct val="100000"/>
                        </a:lnSpc>
                      </a:pPr>
                      <a:r>
                        <a:rPr sz="1050" dirty="0">
                          <a:latin typeface="Lub Dub Condensed" panose="020B0506030403020204" pitchFamily="34" charset="0"/>
                          <a:ea typeface="+mn-ea"/>
                          <a:cs typeface="Arial"/>
                        </a:rPr>
                        <a:t>(Vmax ≥4 m/s)</a:t>
                      </a:r>
                    </a:p>
                  </a:txBody>
                  <a:tcPr anchor="ctr"/>
                </a:tc>
                <a:tc>
                  <a:txBody>
                    <a:bodyPr/>
                    <a:lstStyle/>
                    <a:p>
                      <a:pPr algn="l" hangingPunct="0">
                        <a:lnSpc>
                          <a:spcPct val="100000"/>
                        </a:lnSpc>
                      </a:pPr>
                      <a:r>
                        <a:rPr sz="1050" dirty="0">
                          <a:latin typeface="Lub Dub Condensed" panose="020B0506030403020204" pitchFamily="34" charset="0"/>
                          <a:ea typeface="+mn-ea"/>
                          <a:cs typeface="Arial"/>
                        </a:rPr>
                        <a:t>Every 6–12 mo</a:t>
                      </a:r>
                    </a:p>
                    <a:p>
                      <a:pPr algn="l" hangingPunct="0">
                        <a:lnSpc>
                          <a:spcPct val="100000"/>
                        </a:lnSpc>
                      </a:pPr>
                      <a:r>
                        <a:rPr sz="1050" dirty="0">
                          <a:latin typeface="Lub Dub Condensed" panose="020B0506030403020204" pitchFamily="34" charset="0"/>
                          <a:ea typeface="+mn-ea"/>
                          <a:cs typeface="Arial"/>
                        </a:rPr>
                        <a:t>Dilating LV: More frequently</a:t>
                      </a:r>
                    </a:p>
                  </a:txBody>
                  <a:tcPr anchor="ctr"/>
                </a:tc>
                <a:tc>
                  <a:txBody>
                    <a:bodyPr/>
                    <a:lstStyle/>
                    <a:p>
                      <a:pPr algn="l" hangingPunct="0">
                        <a:lnSpc>
                          <a:spcPct val="100000"/>
                        </a:lnSpc>
                      </a:pPr>
                      <a:r>
                        <a:rPr sz="1050" dirty="0">
                          <a:latin typeface="Lub Dub Condensed" panose="020B0506030403020204" pitchFamily="34" charset="0"/>
                          <a:ea typeface="+mn-ea"/>
                          <a:cs typeface="Arial"/>
                        </a:rPr>
                        <a:t>Every 1–2 y (MV area 1.0–1.5 cm</a:t>
                      </a:r>
                      <a:r>
                        <a:rPr sz="1050" baseline="30000" dirty="0">
                          <a:latin typeface="Lub Dub Condensed" panose="020B0506030403020204" pitchFamily="34" charset="0"/>
                          <a:ea typeface="+mn-ea"/>
                          <a:cs typeface="Arial"/>
                        </a:rPr>
                        <a:t>2</a:t>
                      </a:r>
                      <a:r>
                        <a:rPr sz="1050" dirty="0">
                          <a:latin typeface="Lub Dub Condensed" panose="020B0506030403020204" pitchFamily="34" charset="0"/>
                          <a:ea typeface="+mn-ea"/>
                          <a:cs typeface="Arial"/>
                        </a:rPr>
                        <a:t>)</a:t>
                      </a:r>
                    </a:p>
                    <a:p>
                      <a:pPr algn="l" hangingPunct="0">
                        <a:lnSpc>
                          <a:spcPct val="100000"/>
                        </a:lnSpc>
                      </a:pPr>
                      <a:r>
                        <a:rPr sz="1050" dirty="0">
                          <a:latin typeface="Lub Dub Condensed" panose="020B0506030403020204" pitchFamily="34" charset="0"/>
                          <a:ea typeface="+mn-ea"/>
                          <a:cs typeface="Arial"/>
                        </a:rPr>
                        <a:t>Every year (MV area &lt;1.0</a:t>
                      </a:r>
                      <a:r>
                        <a:rPr lang="en-US" sz="1050" dirty="0">
                          <a:latin typeface="Lub Dub Condensed" panose="020B0506030403020204" pitchFamily="34" charset="0"/>
                          <a:ea typeface="+mn-ea"/>
                          <a:cs typeface="Arial"/>
                        </a:rPr>
                        <a:t> </a:t>
                      </a:r>
                      <a:r>
                        <a:rPr sz="1050" dirty="0">
                          <a:latin typeface="Lub Dub Condensed" panose="020B0506030403020204" pitchFamily="34" charset="0"/>
                          <a:ea typeface="+mn-ea"/>
                          <a:cs typeface="Arial"/>
                        </a:rPr>
                        <a:t>cm</a:t>
                      </a:r>
                      <a:r>
                        <a:rPr sz="1050" baseline="30000" dirty="0">
                          <a:latin typeface="Lub Dub Condensed" panose="020B0506030403020204" pitchFamily="34" charset="0"/>
                          <a:ea typeface="+mn-ea"/>
                          <a:cs typeface="Arial"/>
                        </a:rPr>
                        <a:t>2</a:t>
                      </a:r>
                      <a:r>
                        <a:rPr sz="1050" dirty="0">
                          <a:latin typeface="Lub Dub Condensed" panose="020B0506030403020204" pitchFamily="34" charset="0"/>
                          <a:ea typeface="+mn-ea"/>
                          <a:cs typeface="Arial"/>
                        </a:rPr>
                        <a:t>)</a:t>
                      </a:r>
                    </a:p>
                  </a:txBody>
                  <a:tcPr anchor="ctr"/>
                </a:tc>
                <a:tc>
                  <a:txBody>
                    <a:bodyPr/>
                    <a:lstStyle/>
                    <a:p>
                      <a:pPr algn="l" hangingPunct="0">
                        <a:lnSpc>
                          <a:spcPct val="100000"/>
                        </a:lnSpc>
                      </a:pPr>
                      <a:r>
                        <a:rPr sz="1050" dirty="0">
                          <a:latin typeface="Lub Dub Condensed" panose="020B0506030403020204" pitchFamily="34" charset="0"/>
                          <a:ea typeface="+mn-ea"/>
                          <a:cs typeface="Arial"/>
                        </a:rPr>
                        <a:t>Every 6–12 mo</a:t>
                      </a:r>
                      <a:r>
                        <a:rPr lang="en-US" sz="1050" dirty="0">
                          <a:latin typeface="Lub Dub Condensed" panose="020B0506030403020204" pitchFamily="34" charset="0"/>
                          <a:ea typeface="+mn-ea"/>
                          <a:cs typeface="Arial"/>
                        </a:rPr>
                        <a:t>nths</a:t>
                      </a:r>
                      <a:endParaRPr sz="1050" dirty="0">
                        <a:latin typeface="Lub Dub Condensed" panose="020B0506030403020204" pitchFamily="34" charset="0"/>
                        <a:ea typeface="+mn-ea"/>
                        <a:cs typeface="Arial"/>
                      </a:endParaRPr>
                    </a:p>
                    <a:p>
                      <a:pPr algn="l" hangingPunct="0">
                        <a:lnSpc>
                          <a:spcPct val="100000"/>
                        </a:lnSpc>
                      </a:pPr>
                      <a:r>
                        <a:rPr sz="1050" dirty="0">
                          <a:latin typeface="Lub Dub Condensed" panose="020B0506030403020204" pitchFamily="34" charset="0"/>
                          <a:ea typeface="+mn-ea"/>
                          <a:cs typeface="Arial"/>
                        </a:rPr>
                        <a:t>Dilating LV: More frequently</a:t>
                      </a:r>
                    </a:p>
                  </a:txBody>
                  <a:tcPr anchor="ctr"/>
                </a:tc>
                <a:extLst>
                  <a:ext uri="{0D108BD9-81ED-4DB2-BD59-A6C34878D82A}">
                    <a16:rowId xmlns:a16="http://schemas.microsoft.com/office/drawing/2014/main" val="10002"/>
                  </a:ext>
                </a:extLst>
              </a:tr>
            </a:tbl>
          </a:graphicData>
        </a:graphic>
      </p:graphicFrame>
      <p:sp>
        <p:nvSpPr>
          <p:cNvPr id="34" name="TextBox 33">
            <a:extLst>
              <a:ext uri="{FF2B5EF4-FFF2-40B4-BE49-F238E27FC236}">
                <a16:creationId xmlns:a16="http://schemas.microsoft.com/office/drawing/2014/main" id="{96D177FF-B4BD-4195-8E9E-21636A737B51}"/>
              </a:ext>
            </a:extLst>
          </p:cNvPr>
          <p:cNvSpPr txBox="1"/>
          <p:nvPr/>
        </p:nvSpPr>
        <p:spPr>
          <a:xfrm>
            <a:off x="762032" y="5376589"/>
            <a:ext cx="10422682" cy="341632"/>
          </a:xfrm>
          <a:prstGeom prst="rect">
            <a:avLst/>
          </a:prstGeom>
          <a:noFill/>
        </p:spPr>
        <p:txBody>
          <a:bodyPr wrap="square">
            <a:spAutoFit/>
          </a:bodyPr>
          <a:lstStyle/>
          <a:p>
            <a:pPr>
              <a:lnSpc>
                <a:spcPct val="90000"/>
              </a:lnSpc>
              <a:spcBef>
                <a:spcPts val="1000"/>
              </a:spcBef>
              <a:buClr>
                <a:srgbClr val="000000"/>
              </a:buClr>
              <a:defRPr/>
            </a:pPr>
            <a:r>
              <a:rPr lang="en-US" sz="900" b="1" dirty="0">
                <a:latin typeface="Lub Dub Condensed" panose="020B0506030403020204" pitchFamily="34" charset="0"/>
              </a:rPr>
              <a:t>Patients with mixed valve disease may require serial evaluations at intervals earlier than recommended for single-valve lesions. These intervals apply to most patients with each valve lesion and do not take into consideration the etiology of the valve disease.  *With normal stroke volume. Stages C2 and D disease are not included in this table because they would be considered candidates for intervention.</a:t>
            </a:r>
          </a:p>
        </p:txBody>
      </p:sp>
      <p:sp>
        <p:nvSpPr>
          <p:cNvPr id="4" name="Text Placeholder 3">
            <a:extLst>
              <a:ext uri="{FF2B5EF4-FFF2-40B4-BE49-F238E27FC236}">
                <a16:creationId xmlns:a16="http://schemas.microsoft.com/office/drawing/2014/main" id="{13A62708-99AF-4AB3-B798-E2046151C02D}"/>
              </a:ext>
            </a:extLst>
          </p:cNvPr>
          <p:cNvSpPr>
            <a:spLocks noGrp="1"/>
          </p:cNvSpPr>
          <p:nvPr>
            <p:ph type="body" sz="quarter" idx="13"/>
          </p:nvPr>
        </p:nvSpPr>
        <p:spPr>
          <a:xfrm>
            <a:off x="2367973" y="5781343"/>
            <a:ext cx="7456055" cy="271939"/>
          </a:xfrm>
        </p:spPr>
        <p:txBody>
          <a:bodyPr/>
          <a:lstStyle/>
          <a:p>
            <a:pPr marL="0" lvl="0" indent="0" algn="ctr">
              <a:buClr>
                <a:srgbClr val="000000"/>
              </a:buClr>
              <a:defRPr/>
            </a:pPr>
            <a:r>
              <a:rPr lang="en-US" sz="900" b="1" dirty="0">
                <a:sym typeface="Arial"/>
              </a:rPr>
              <a:t>Abbreviations: </a:t>
            </a:r>
            <a:r>
              <a:rPr lang="en-US" sz="900" dirty="0">
                <a:sym typeface="Arial"/>
              </a:rPr>
              <a:t>CMR</a:t>
            </a:r>
            <a:r>
              <a:rPr lang="pt-BR" sz="900" dirty="0">
                <a:sym typeface="Arial"/>
              </a:rPr>
              <a:t> indicates cardiac magentic resonance; LV, left ventricle; mo, month; m/s, milliseconds; MV, mitral valve; STS, Society of Thoracic Surgeons; </a:t>
            </a:r>
            <a:r>
              <a:rPr lang="en-US" sz="900" dirty="0">
                <a:sym typeface="Arial"/>
              </a:rPr>
              <a:t>TAVI</a:t>
            </a:r>
            <a:r>
              <a:rPr lang="pt-BR" sz="900" dirty="0">
                <a:sym typeface="Arial"/>
              </a:rPr>
              <a:t>, transcathether aortic valve implantation; </a:t>
            </a:r>
            <a:r>
              <a:rPr lang="en-US" sz="900" dirty="0">
                <a:sym typeface="Arial"/>
              </a:rPr>
              <a:t>TTE</a:t>
            </a:r>
            <a:r>
              <a:rPr lang="pt-BR" sz="900" dirty="0">
                <a:sym typeface="Arial"/>
              </a:rPr>
              <a:t>, trasnsthoracic echocardiography; </a:t>
            </a:r>
            <a:r>
              <a:rPr lang="en-US" sz="900" dirty="0">
                <a:sym typeface="Arial"/>
              </a:rPr>
              <a:t>VHD, valvular heart disease; y, year; Vmax, maximum transvalvular velocity.</a:t>
            </a:r>
          </a:p>
        </p:txBody>
      </p:sp>
      <p:cxnSp>
        <p:nvCxnSpPr>
          <p:cNvPr id="26" name="Straight Arrow Connector 25">
            <a:extLst>
              <a:ext uri="{FF2B5EF4-FFF2-40B4-BE49-F238E27FC236}">
                <a16:creationId xmlns:a16="http://schemas.microsoft.com/office/drawing/2014/main" id="{5FF982D7-AA6A-4083-A986-1DA0D2A0AD8D}"/>
              </a:ext>
              <a:ext uri="{C183D7F6-B498-43B3-948B-1728B52AA6E4}">
                <adec:decorative xmlns:adec="http://schemas.microsoft.com/office/drawing/2017/decorative" val="1"/>
              </a:ext>
            </a:extLst>
          </p:cNvPr>
          <p:cNvCxnSpPr>
            <a:cxnSpLocks/>
          </p:cNvCxnSpPr>
          <p:nvPr/>
        </p:nvCxnSpPr>
        <p:spPr>
          <a:xfrm>
            <a:off x="3315553" y="2595504"/>
            <a:ext cx="420" cy="3747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Container">
            <a:extLst>
              <a:ext uri="{FF2B5EF4-FFF2-40B4-BE49-F238E27FC236}">
                <a16:creationId xmlns:a16="http://schemas.microsoft.com/office/drawing/2014/main" id="{B3C2B439-4DA4-47BE-AE29-30D9AD248B68}"/>
              </a:ext>
              <a:ext uri="{C183D7F6-B498-43B3-948B-1728B52AA6E4}">
                <adec:decorative xmlns:adec="http://schemas.microsoft.com/office/drawing/2017/decorative" val="1"/>
              </a:ext>
            </a:extLst>
          </p:cNvPr>
          <p:cNvSpPr/>
          <p:nvPr/>
        </p:nvSpPr>
        <p:spPr>
          <a:xfrm>
            <a:off x="1553966" y="2983185"/>
            <a:ext cx="3523173" cy="455844"/>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dirty="0">
                <a:solidFill>
                  <a:srgbClr val="292929"/>
                </a:solidFill>
                <a:latin typeface="Lub Dub Bold" panose="020B0803030403020204" pitchFamily="34" charset="0"/>
                <a:cs typeface="Lato"/>
              </a:rPr>
              <a:t>Deterioration of the ventricular response to volume or pressure overload</a:t>
            </a:r>
          </a:p>
        </p:txBody>
      </p:sp>
      <p:cxnSp>
        <p:nvCxnSpPr>
          <p:cNvPr id="13" name="Straight Arrow Connector 12">
            <a:extLst>
              <a:ext uri="{FF2B5EF4-FFF2-40B4-BE49-F238E27FC236}">
                <a16:creationId xmlns:a16="http://schemas.microsoft.com/office/drawing/2014/main" id="{02DE5DB7-AE0E-4099-BBBC-39AD99EED916}"/>
              </a:ext>
              <a:ext uri="{C183D7F6-B498-43B3-948B-1728B52AA6E4}">
                <adec:decorative xmlns:adec="http://schemas.microsoft.com/office/drawing/2017/decorative" val="1"/>
              </a:ext>
            </a:extLst>
          </p:cNvPr>
          <p:cNvCxnSpPr>
            <a:cxnSpLocks/>
          </p:cNvCxnSpPr>
          <p:nvPr/>
        </p:nvCxnSpPr>
        <p:spPr>
          <a:xfrm>
            <a:off x="3316393" y="1909837"/>
            <a:ext cx="420" cy="3747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92367D4-DDB1-4F13-9307-55618BABAECE}"/>
              </a:ext>
              <a:ext uri="{C183D7F6-B498-43B3-948B-1728B52AA6E4}">
                <adec:decorative xmlns:adec="http://schemas.microsoft.com/office/drawing/2017/decorative" val="1"/>
              </a:ext>
            </a:extLst>
          </p:cNvPr>
          <p:cNvCxnSpPr>
            <a:cxnSpLocks/>
          </p:cNvCxnSpPr>
          <p:nvPr/>
        </p:nvCxnSpPr>
        <p:spPr>
          <a:xfrm flipV="1">
            <a:off x="1903658" y="2489325"/>
            <a:ext cx="2825470" cy="12606"/>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ectangle Container">
            <a:extLst>
              <a:ext uri="{FF2B5EF4-FFF2-40B4-BE49-F238E27FC236}">
                <a16:creationId xmlns:a16="http://schemas.microsoft.com/office/drawing/2014/main" id="{10C4BF39-266C-46E2-AE26-B010B52D2657}"/>
              </a:ext>
              <a:ext uri="{C183D7F6-B498-43B3-948B-1728B52AA6E4}">
                <adec:decorative xmlns:adec="http://schemas.microsoft.com/office/drawing/2017/decorative" val="1"/>
              </a:ext>
            </a:extLst>
          </p:cNvPr>
          <p:cNvSpPr/>
          <p:nvPr/>
        </p:nvSpPr>
        <p:spPr>
          <a:xfrm>
            <a:off x="2422762" y="2276181"/>
            <a:ext cx="1788102" cy="455844"/>
          </a:xfrm>
          <a:prstGeom prst="rect">
            <a:avLst/>
          </a:prstGeom>
          <a:solidFill>
            <a:schemeClr val="bg1">
              <a:lumMod val="65000"/>
            </a:schemeClr>
          </a:solidFill>
          <a:ln w="25400">
            <a:noFill/>
          </a:ln>
        </p:spPr>
        <p:txBody>
          <a:bodyPr spcFirstLastPara="0" lIns="0" tIns="0" rIns="0" bIns="0" anchor="ctr"/>
          <a:lstStyle/>
          <a:p>
            <a:pPr algn="ctr" hangingPunct="0">
              <a:lnSpc>
                <a:spcPct val="90000"/>
              </a:lnSpc>
            </a:pPr>
            <a:r>
              <a:rPr lang="en-US" sz="1600" b="1" dirty="0">
                <a:latin typeface="Lub Dub Bold" panose="020B0803030403020204" pitchFamily="34" charset="0"/>
                <a:cs typeface="Lato"/>
              </a:rPr>
              <a:t>Repeat TTE</a:t>
            </a:r>
            <a:endParaRPr sz="1600" b="1" dirty="0">
              <a:latin typeface="Lub Dub Bold" panose="020B0803030403020204" pitchFamily="34" charset="0"/>
              <a:cs typeface="Lato"/>
            </a:endParaRPr>
          </a:p>
        </p:txBody>
      </p:sp>
      <p:sp>
        <p:nvSpPr>
          <p:cNvPr id="20" name="Rectangle Container">
            <a:extLst>
              <a:ext uri="{FF2B5EF4-FFF2-40B4-BE49-F238E27FC236}">
                <a16:creationId xmlns:a16="http://schemas.microsoft.com/office/drawing/2014/main" id="{B4AA0905-8C47-42A3-BF2B-7D6258B119E7}"/>
              </a:ext>
              <a:ext uri="{C183D7F6-B498-43B3-948B-1728B52AA6E4}">
                <adec:decorative xmlns:adec="http://schemas.microsoft.com/office/drawing/2017/decorative" val="1"/>
              </a:ext>
            </a:extLst>
          </p:cNvPr>
          <p:cNvSpPr/>
          <p:nvPr/>
        </p:nvSpPr>
        <p:spPr>
          <a:xfrm>
            <a:off x="4752297" y="2274644"/>
            <a:ext cx="1118457" cy="455844"/>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dirty="0">
                <a:solidFill>
                  <a:srgbClr val="292929"/>
                </a:solidFill>
                <a:latin typeface="Lub Dub Bold" panose="020B0803030403020204" pitchFamily="34" charset="0"/>
                <a:cs typeface="Lato"/>
              </a:rPr>
              <a:t>Other etiologies</a:t>
            </a:r>
          </a:p>
        </p:txBody>
      </p:sp>
      <p:sp>
        <p:nvSpPr>
          <p:cNvPr id="22" name="Rectangle Container copy 2">
            <a:extLst>
              <a:ext uri="{FF2B5EF4-FFF2-40B4-BE49-F238E27FC236}">
                <a16:creationId xmlns:a16="http://schemas.microsoft.com/office/drawing/2014/main" id="{C2E43EB3-83E1-4E03-A90A-D1BCCB61754C}"/>
              </a:ext>
              <a:ext uri="{C183D7F6-B498-43B3-948B-1728B52AA6E4}">
                <adec:decorative xmlns:adec="http://schemas.microsoft.com/office/drawing/2017/decorative" val="1"/>
              </a:ext>
            </a:extLst>
          </p:cNvPr>
          <p:cNvSpPr/>
          <p:nvPr/>
        </p:nvSpPr>
        <p:spPr>
          <a:xfrm>
            <a:off x="7124362" y="2284628"/>
            <a:ext cx="3171888" cy="1154401"/>
          </a:xfrm>
          <a:prstGeom prst="rect">
            <a:avLst/>
          </a:prstGeom>
          <a:noFill/>
          <a:ln w="25400">
            <a:solidFill>
              <a:schemeClr val="tx1">
                <a:lumMod val="85000"/>
                <a:lumOff val="15000"/>
              </a:schemeClr>
            </a:solidFill>
          </a:ln>
        </p:spPr>
        <p:txBody>
          <a:bodyPr spcFirstLastPara="0" lIns="0" tIns="0" rIns="0" bIns="0" anchor="ctr"/>
          <a:lstStyle/>
          <a:p>
            <a:pPr marL="285750" indent="-174625" hangingPunct="0">
              <a:spcAft>
                <a:spcPts val="600"/>
              </a:spcAft>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Yearly history &amp; physical</a:t>
            </a:r>
          </a:p>
          <a:p>
            <a:pPr marL="285750" indent="-174625" hangingPunct="0">
              <a:spcAft>
                <a:spcPts val="600"/>
              </a:spcAft>
              <a:buClr>
                <a:srgbClr val="292929"/>
              </a:buClr>
              <a:buFont typeface="Arial" panose="020B0604020202020204" pitchFamily="34" charset="0"/>
              <a:buChar char="•"/>
            </a:pPr>
            <a:r>
              <a:rPr lang="en-US" sz="1350" dirty="0">
                <a:solidFill>
                  <a:srgbClr val="292929"/>
                </a:solidFill>
                <a:latin typeface="Lub Dub Condensed" panose="020B0506030403020204" pitchFamily="34" charset="0"/>
                <a:cs typeface="Lato"/>
              </a:rPr>
              <a:t>TTE frequency based on type and severity of lesion, known rate of progression and effect on associated ventricle</a:t>
            </a:r>
          </a:p>
        </p:txBody>
      </p:sp>
      <p:cxnSp>
        <p:nvCxnSpPr>
          <p:cNvPr id="23" name="Straight Arrow Connector 22">
            <a:extLst>
              <a:ext uri="{FF2B5EF4-FFF2-40B4-BE49-F238E27FC236}">
                <a16:creationId xmlns:a16="http://schemas.microsoft.com/office/drawing/2014/main" id="{9C8D5B45-04A9-4934-9869-0F6E67613F27}"/>
              </a:ext>
              <a:ext uri="{C183D7F6-B498-43B3-948B-1728B52AA6E4}">
                <adec:decorative xmlns:adec="http://schemas.microsoft.com/office/drawing/2017/decorative" val="1"/>
              </a:ext>
            </a:extLst>
          </p:cNvPr>
          <p:cNvCxnSpPr>
            <a:cxnSpLocks/>
          </p:cNvCxnSpPr>
          <p:nvPr/>
        </p:nvCxnSpPr>
        <p:spPr>
          <a:xfrm>
            <a:off x="8709886" y="1909837"/>
            <a:ext cx="420" cy="3747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Container">
            <a:extLst>
              <a:ext uri="{FF2B5EF4-FFF2-40B4-BE49-F238E27FC236}">
                <a16:creationId xmlns:a16="http://schemas.microsoft.com/office/drawing/2014/main" id="{478BAF39-0A59-416D-AF87-59F4DC356BDC}"/>
              </a:ext>
              <a:ext uri="{C183D7F6-B498-43B3-948B-1728B52AA6E4}">
                <adec:decorative xmlns:adec="http://schemas.microsoft.com/office/drawing/2017/decorative" val="1"/>
              </a:ext>
            </a:extLst>
          </p:cNvPr>
          <p:cNvSpPr/>
          <p:nvPr/>
        </p:nvSpPr>
        <p:spPr>
          <a:xfrm>
            <a:off x="762032" y="2268792"/>
            <a:ext cx="1118457" cy="455844"/>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dirty="0">
                <a:solidFill>
                  <a:srgbClr val="292929"/>
                </a:solidFill>
                <a:latin typeface="Lub Dub Bold" panose="020B0803030403020204" pitchFamily="34" charset="0"/>
                <a:cs typeface="Lato"/>
              </a:rPr>
              <a:t>Valve dysfunction</a:t>
            </a:r>
          </a:p>
        </p:txBody>
      </p:sp>
      <p:sp>
        <p:nvSpPr>
          <p:cNvPr id="6" name="Rectangle Container">
            <a:extLst>
              <a:ext uri="{FF2B5EF4-FFF2-40B4-BE49-F238E27FC236}">
                <a16:creationId xmlns:a16="http://schemas.microsoft.com/office/drawing/2014/main" id="{BAB76620-6A0B-495D-9141-451D3E11BC86}"/>
              </a:ext>
              <a:ext uri="{C183D7F6-B498-43B3-948B-1728B52AA6E4}">
                <adec:decorative xmlns:adec="http://schemas.microsoft.com/office/drawing/2017/decorative" val="1"/>
              </a:ext>
            </a:extLst>
          </p:cNvPr>
          <p:cNvSpPr/>
          <p:nvPr/>
        </p:nvSpPr>
        <p:spPr>
          <a:xfrm>
            <a:off x="2367973" y="1556224"/>
            <a:ext cx="1924944" cy="468986"/>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New symptoms or Change in symptoms</a:t>
            </a:r>
          </a:p>
        </p:txBody>
      </p:sp>
      <p:sp>
        <p:nvSpPr>
          <p:cNvPr id="11" name="Rectangle 2">
            <a:extLst>
              <a:ext uri="{FF2B5EF4-FFF2-40B4-BE49-F238E27FC236}">
                <a16:creationId xmlns:a16="http://schemas.microsoft.com/office/drawing/2014/main" id="{0E4EE303-4F47-47B6-973E-0E06402DF40E}"/>
              </a:ext>
              <a:ext uri="{C183D7F6-B498-43B3-948B-1728B52AA6E4}">
                <adec:decorative xmlns:adec="http://schemas.microsoft.com/office/drawing/2017/decorative" val="1"/>
              </a:ext>
            </a:extLst>
          </p:cNvPr>
          <p:cNvSpPr/>
          <p:nvPr/>
        </p:nvSpPr>
        <p:spPr>
          <a:xfrm>
            <a:off x="3316603" y="1280587"/>
            <a:ext cx="1603695"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Rectangle Container">
            <a:extLst>
              <a:ext uri="{FF2B5EF4-FFF2-40B4-BE49-F238E27FC236}">
                <a16:creationId xmlns:a16="http://schemas.microsoft.com/office/drawing/2014/main" id="{16D47142-A95C-4985-A420-5C65D215589D}"/>
              </a:ext>
              <a:ext uri="{C183D7F6-B498-43B3-948B-1728B52AA6E4}">
                <adec:decorative xmlns:adec="http://schemas.microsoft.com/office/drawing/2017/decorative" val="1"/>
              </a:ext>
            </a:extLst>
          </p:cNvPr>
          <p:cNvSpPr/>
          <p:nvPr/>
        </p:nvSpPr>
        <p:spPr>
          <a:xfrm>
            <a:off x="4920298" y="1102077"/>
            <a:ext cx="2157440" cy="42387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Established VHD</a:t>
            </a:r>
          </a:p>
        </p:txBody>
      </p:sp>
      <p:sp>
        <p:nvSpPr>
          <p:cNvPr id="16" name="Rectangle Container">
            <a:extLst>
              <a:ext uri="{FF2B5EF4-FFF2-40B4-BE49-F238E27FC236}">
                <a16:creationId xmlns:a16="http://schemas.microsoft.com/office/drawing/2014/main" id="{5CD970EE-A8FC-43A3-AB70-6CD61E150428}"/>
              </a:ext>
              <a:ext uri="{C183D7F6-B498-43B3-948B-1728B52AA6E4}">
                <adec:decorative xmlns:adec="http://schemas.microsoft.com/office/drawing/2017/decorative" val="1"/>
              </a:ext>
            </a:extLst>
          </p:cNvPr>
          <p:cNvSpPr/>
          <p:nvPr/>
        </p:nvSpPr>
        <p:spPr>
          <a:xfrm>
            <a:off x="7747414" y="1556224"/>
            <a:ext cx="1924944" cy="468986"/>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Routine follow up</a:t>
            </a:r>
          </a:p>
        </p:txBody>
      </p:sp>
      <p:sp>
        <p:nvSpPr>
          <p:cNvPr id="38" name="Slide Number Placeholder 37">
            <a:extLst>
              <a:ext uri="{FF2B5EF4-FFF2-40B4-BE49-F238E27FC236}">
                <a16:creationId xmlns:a16="http://schemas.microsoft.com/office/drawing/2014/main" id="{43C90D66-16B2-4161-962A-59116CBCD75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
        <p:nvSpPr>
          <p:cNvPr id="39" name="Rectangle 2">
            <a:extLst>
              <a:ext uri="{FF2B5EF4-FFF2-40B4-BE49-F238E27FC236}">
                <a16:creationId xmlns:a16="http://schemas.microsoft.com/office/drawing/2014/main" id="{6EBD95BC-70BD-4623-889A-51410BEF33DA}"/>
              </a:ext>
              <a:ext uri="{C183D7F6-B498-43B3-948B-1728B52AA6E4}">
                <adec:decorative xmlns:adec="http://schemas.microsoft.com/office/drawing/2017/decorative" val="1"/>
              </a:ext>
            </a:extLst>
          </p:cNvPr>
          <p:cNvSpPr/>
          <p:nvPr/>
        </p:nvSpPr>
        <p:spPr>
          <a:xfrm flipH="1">
            <a:off x="7077738" y="1271949"/>
            <a:ext cx="1621526" cy="253998"/>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44927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500"/>
                                        <p:tgtEl>
                                          <p:spTgt spid="23"/>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8" grpId="0" animBg="1"/>
      <p:bldP spid="20" grpId="0" animBg="1"/>
      <p:bldP spid="22" grpId="0" animBg="1"/>
      <p:bldP spid="24" grpId="0" animBg="1"/>
      <p:bldP spid="6" grpId="0" animBg="1"/>
      <p:bldP spid="11" grpId="0" animBg="1"/>
      <p:bldP spid="16"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C67F2-49ED-4F8D-BAC0-2CF22FF9B3CA}"/>
              </a:ext>
            </a:extLst>
          </p:cNvPr>
          <p:cNvSpPr>
            <a:spLocks noGrp="1"/>
          </p:cNvSpPr>
          <p:nvPr>
            <p:ph type="title"/>
          </p:nvPr>
        </p:nvSpPr>
        <p:spPr/>
        <p:txBody>
          <a:bodyPr/>
          <a:lstStyle/>
          <a:p>
            <a:r>
              <a:rPr lang="en-US" dirty="0"/>
              <a:t>Recommended Treatment Regimens &amp; </a:t>
            </a:r>
            <a:br>
              <a:rPr lang="en-US" dirty="0"/>
            </a:br>
            <a:r>
              <a:rPr lang="en-US" dirty="0"/>
              <a:t>Duration of Secondary Prophylaxis</a:t>
            </a:r>
          </a:p>
        </p:txBody>
      </p:sp>
      <p:sp>
        <p:nvSpPr>
          <p:cNvPr id="6" name="TextBox 5">
            <a:extLst>
              <a:ext uri="{FF2B5EF4-FFF2-40B4-BE49-F238E27FC236}">
                <a16:creationId xmlns:a16="http://schemas.microsoft.com/office/drawing/2014/main" id="{8559B86C-95E7-4D27-A9B1-08B35D7E8058}"/>
              </a:ext>
            </a:extLst>
          </p:cNvPr>
          <p:cNvSpPr txBox="1"/>
          <p:nvPr/>
        </p:nvSpPr>
        <p:spPr>
          <a:xfrm>
            <a:off x="762032" y="1351961"/>
            <a:ext cx="10321604" cy="338554"/>
          </a:xfrm>
          <a:prstGeom prst="rect">
            <a:avLst/>
          </a:prstGeom>
          <a:noFill/>
        </p:spPr>
        <p:txBody>
          <a:bodyPr wrap="square">
            <a:spAutoFit/>
          </a:bodyPr>
          <a:lstStyle/>
          <a:p>
            <a:pPr algn="ctr"/>
            <a:r>
              <a:rPr lang="en-US" sz="1600" b="1" i="0" u="none" strike="noStrike" baseline="0" dirty="0">
                <a:solidFill>
                  <a:srgbClr val="AC1B1F"/>
                </a:solidFill>
                <a:latin typeface="Lub Dub Bold" panose="020B0803030403020204" pitchFamily="34" charset="0"/>
              </a:rPr>
              <a:t>Table 6. </a:t>
            </a:r>
            <a:r>
              <a:rPr lang="en-US" sz="1600" b="1" i="0" u="none" strike="noStrike" baseline="0" dirty="0">
                <a:latin typeface="Lub Dub Bold" panose="020B0803030403020204" pitchFamily="34" charset="0"/>
              </a:rPr>
              <a:t>Secondary Prevention of Rheumatic Fever</a:t>
            </a:r>
          </a:p>
        </p:txBody>
      </p:sp>
      <p:graphicFrame>
        <p:nvGraphicFramePr>
          <p:cNvPr id="8" name="Table 10">
            <a:extLst>
              <a:ext uri="{FF2B5EF4-FFF2-40B4-BE49-F238E27FC236}">
                <a16:creationId xmlns:a16="http://schemas.microsoft.com/office/drawing/2014/main" id="{1CA14794-8AA4-4854-9EFD-A95E8E95078C}"/>
              </a:ext>
            </a:extLst>
          </p:cNvPr>
          <p:cNvGraphicFramePr>
            <a:graphicFrameLocks noGrp="1"/>
          </p:cNvGraphicFramePr>
          <p:nvPr>
            <p:extLst>
              <p:ext uri="{D42A27DB-BD31-4B8C-83A1-F6EECF244321}">
                <p14:modId xmlns:p14="http://schemas.microsoft.com/office/powerpoint/2010/main" val="1019626561"/>
              </p:ext>
            </p:extLst>
          </p:nvPr>
        </p:nvGraphicFramePr>
        <p:xfrm>
          <a:off x="2085386" y="1690515"/>
          <a:ext cx="7674896" cy="1341120"/>
        </p:xfrm>
        <a:graphic>
          <a:graphicData uri="http://schemas.openxmlformats.org/drawingml/2006/table">
            <a:tbl>
              <a:tblPr firstRow="1" bandRow="1">
                <a:tableStyleId>{073A0DAA-6AF3-43AB-8588-CEC1D06C72B9}</a:tableStyleId>
              </a:tblPr>
              <a:tblGrid>
                <a:gridCol w="2927405">
                  <a:extLst>
                    <a:ext uri="{9D8B030D-6E8A-4147-A177-3AD203B41FA5}">
                      <a16:colId xmlns:a16="http://schemas.microsoft.com/office/drawing/2014/main" val="3864332761"/>
                    </a:ext>
                  </a:extLst>
                </a:gridCol>
                <a:gridCol w="1330036">
                  <a:extLst>
                    <a:ext uri="{9D8B030D-6E8A-4147-A177-3AD203B41FA5}">
                      <a16:colId xmlns:a16="http://schemas.microsoft.com/office/drawing/2014/main" val="1028115346"/>
                    </a:ext>
                  </a:extLst>
                </a:gridCol>
                <a:gridCol w="3417455">
                  <a:extLst>
                    <a:ext uri="{9D8B030D-6E8A-4147-A177-3AD203B41FA5}">
                      <a16:colId xmlns:a16="http://schemas.microsoft.com/office/drawing/2014/main" val="1596640741"/>
                    </a:ext>
                  </a:extLst>
                </a:gridCol>
              </a:tblGrid>
              <a:tr h="0">
                <a:tc>
                  <a:txBody>
                    <a:bodyPr/>
                    <a:lstStyle/>
                    <a:p>
                      <a:pPr algn="ctr"/>
                      <a:r>
                        <a:rPr lang="en-US" sz="1600" dirty="0">
                          <a:solidFill>
                            <a:schemeClr val="bg1"/>
                          </a:solidFill>
                          <a:latin typeface="Lub Dub Condensed" panose="020B0506030403020204" pitchFamily="34" charset="0"/>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gridSpan="2">
                  <a:txBody>
                    <a:bodyPr/>
                    <a:lstStyle/>
                    <a:p>
                      <a:pPr algn="ctr"/>
                      <a:r>
                        <a:rPr lang="en-US" sz="1600" u="none" strike="noStrike" cap="none" baseline="0" dirty="0">
                          <a:solidFill>
                            <a:schemeClr val="bg1"/>
                          </a:solidFill>
                          <a:latin typeface="Lub Dub Condensed" panose="020B0506030403020204" pitchFamily="34" charset="0"/>
                          <a:sym typeface="Arial"/>
                        </a:rPr>
                        <a:t>Duration After Last Attack (whichever is longer)*</a:t>
                      </a:r>
                      <a:endParaRPr lang="en-US" sz="1600" dirty="0">
                        <a:solidFill>
                          <a:schemeClr val="bg1"/>
                        </a:solidFill>
                        <a:latin typeface="Lub Dub Condensed" panose="020B0506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hMerge="1">
                  <a:txBody>
                    <a:bodyPr/>
                    <a:lstStyle/>
                    <a:p>
                      <a:endParaRPr lang="en-US" dirty="0"/>
                    </a:p>
                  </a:txBody>
                  <a:tcPr/>
                </a:tc>
                <a:extLst>
                  <a:ext uri="{0D108BD9-81ED-4DB2-BD59-A6C34878D82A}">
                    <a16:rowId xmlns:a16="http://schemas.microsoft.com/office/drawing/2014/main" val="1255664472"/>
                  </a:ext>
                </a:extLst>
              </a:tr>
              <a:tr h="0">
                <a:tc>
                  <a:txBody>
                    <a:bodyPr/>
                    <a:lstStyle/>
                    <a:p>
                      <a:pPr algn="l"/>
                      <a:r>
                        <a:rPr lang="en-US" sz="1200" u="none" strike="noStrike" cap="none" baseline="0" dirty="0">
                          <a:solidFill>
                            <a:schemeClr val="bg1"/>
                          </a:solidFill>
                          <a:latin typeface="Lub Dub Condensed" panose="020B0506030403020204" pitchFamily="34" charset="0"/>
                          <a:sym typeface="Arial"/>
                        </a:rPr>
                        <a:t>Rheumatic fever </a:t>
                      </a:r>
                      <a:r>
                        <a:rPr lang="en-US" sz="1200" b="0" u="none" strike="noStrike" cap="none" baseline="0" dirty="0">
                          <a:solidFill>
                            <a:schemeClr val="bg1"/>
                          </a:solidFill>
                          <a:latin typeface="Lub Dub Condensed" panose="020B0506030403020204" pitchFamily="34" charset="0"/>
                          <a:sym typeface="Arial"/>
                        </a:rPr>
                        <a:t>with carditis </a:t>
                      </a:r>
                      <a:r>
                        <a:rPr lang="en-US" sz="1200" b="1" u="sng" strike="noStrike" cap="none" baseline="0" dirty="0">
                          <a:solidFill>
                            <a:schemeClr val="bg1"/>
                          </a:solidFill>
                          <a:latin typeface="Lub Dub Condensed" panose="020B0506030403020204" pitchFamily="34" charset="0"/>
                          <a:sym typeface="Arial"/>
                        </a:rPr>
                        <a:t>AND </a:t>
                      </a:r>
                      <a:r>
                        <a:rPr lang="en-US" sz="1200" u="none" strike="noStrike" cap="none" baseline="0" dirty="0">
                          <a:solidFill>
                            <a:schemeClr val="bg1"/>
                          </a:solidFill>
                          <a:latin typeface="Lub Dub Condensed" panose="020B0506030403020204" pitchFamily="34" charset="0"/>
                          <a:sym typeface="Arial"/>
                        </a:rPr>
                        <a:t>persistent VHD (clinical or echo)</a:t>
                      </a:r>
                      <a:endParaRPr lang="en-US" sz="1200" dirty="0">
                        <a:solidFill>
                          <a:schemeClr val="bg1"/>
                        </a:solidFill>
                        <a:latin typeface="Lub Dub Condensed" panose="020B0506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en-US" sz="1200" b="0" u="none" strike="noStrike" cap="none" baseline="0" dirty="0">
                          <a:solidFill>
                            <a:schemeClr val="dk1"/>
                          </a:solidFill>
                          <a:latin typeface="Lub Dub Condensed" panose="020B0506030403020204" pitchFamily="34" charset="0"/>
                          <a:sym typeface="Arial"/>
                        </a:rPr>
                        <a:t>10 years</a:t>
                      </a:r>
                      <a:endParaRPr lang="en-US" sz="1200" b="0" i="0" u="none" strike="noStrike" cap="none" baseline="0" dirty="0">
                        <a:solidFill>
                          <a:schemeClr val="dk1"/>
                        </a:solidFill>
                        <a:latin typeface="Lub Dub Condensed" panose="020B050603040302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latin typeface="Lub Dub Condensed" panose="020B0506030403020204" pitchFamily="34" charset="0"/>
                        </a:rPr>
                        <a:t>Until </a:t>
                      </a:r>
                      <a:r>
                        <a:rPr lang="en-US" sz="1200" b="0" u="none" strike="noStrike" cap="none" baseline="0" dirty="0">
                          <a:solidFill>
                            <a:schemeClr val="dk1"/>
                          </a:solidFill>
                          <a:latin typeface="Lub Dub Condensed" panose="020B0506030403020204" pitchFamily="34" charset="0"/>
                          <a:sym typeface="Arial"/>
                        </a:rPr>
                        <a:t>patient is 40 years of age</a:t>
                      </a:r>
                      <a:endParaRPr lang="en-US" sz="1200" dirty="0">
                        <a:latin typeface="Lub Dub Condensed" panose="020B0506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1063866"/>
                  </a:ext>
                </a:extLst>
              </a:tr>
              <a:tr h="0">
                <a:tc>
                  <a:txBody>
                    <a:bodyPr/>
                    <a:lstStyle/>
                    <a:p>
                      <a:pPr algn="l"/>
                      <a:r>
                        <a:rPr lang="en-US" sz="1200" u="none" strike="noStrike" cap="none" baseline="0" dirty="0">
                          <a:solidFill>
                            <a:schemeClr val="bg1"/>
                          </a:solidFill>
                          <a:latin typeface="Lub Dub Condensed" panose="020B0506030403020204" pitchFamily="34" charset="0"/>
                          <a:sym typeface="Arial"/>
                        </a:rPr>
                        <a:t>Rheumatic fever with carditis </a:t>
                      </a:r>
                      <a:r>
                        <a:rPr lang="en-US" sz="1200" b="1" u="sng" strike="noStrike" cap="none" baseline="0" dirty="0">
                          <a:solidFill>
                            <a:schemeClr val="bg1"/>
                          </a:solidFill>
                          <a:latin typeface="Lub Dub Condensed" panose="020B0506030403020204" pitchFamily="34" charset="0"/>
                          <a:sym typeface="Arial"/>
                        </a:rPr>
                        <a:t>BUT NO </a:t>
                      </a:r>
                      <a:r>
                        <a:rPr lang="en-US" sz="1200" u="none" strike="noStrike" cap="none" baseline="0" dirty="0">
                          <a:solidFill>
                            <a:schemeClr val="bg1"/>
                          </a:solidFill>
                          <a:latin typeface="Lub Dub Condensed" panose="020B0506030403020204" pitchFamily="34" charset="0"/>
                          <a:sym typeface="Arial"/>
                        </a:rPr>
                        <a:t>VHD</a:t>
                      </a:r>
                      <a:endParaRPr lang="en-US" sz="1200" dirty="0">
                        <a:solidFill>
                          <a:schemeClr val="bg1"/>
                        </a:solidFill>
                        <a:latin typeface="Lub Dub Condensed" panose="020B0506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en-US" sz="1200" b="0" u="none" strike="noStrike" cap="none" baseline="0" dirty="0">
                          <a:solidFill>
                            <a:schemeClr val="dk1"/>
                          </a:solidFill>
                          <a:latin typeface="Lub Dub Condensed" panose="020B0506030403020204" pitchFamily="34" charset="0"/>
                          <a:sym typeface="Arial"/>
                        </a:rPr>
                        <a:t>10 years</a:t>
                      </a:r>
                      <a:endParaRPr lang="en-US" sz="1200" b="0" i="0" u="none" strike="noStrike" cap="none" baseline="0" dirty="0">
                        <a:solidFill>
                          <a:schemeClr val="dk1"/>
                        </a:solidFill>
                        <a:latin typeface="Lub Dub Condensed" panose="020B0506030403020204" pitchFamily="34" charset="0"/>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u="none" strike="noStrike" cap="none" baseline="0" dirty="0">
                          <a:solidFill>
                            <a:schemeClr val="dk1"/>
                          </a:solidFill>
                          <a:latin typeface="Lub Dub Condensed" panose="020B0506030403020204" pitchFamily="34" charset="0"/>
                          <a:sym typeface="Arial"/>
                        </a:rPr>
                        <a:t>Until patient is 21 years of age</a:t>
                      </a:r>
                      <a:endParaRPr lang="en-US" sz="1200" dirty="0">
                        <a:latin typeface="Lub Dub Condensed" panose="020B0506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4116851"/>
                  </a:ext>
                </a:extLst>
              </a:tr>
              <a:tr h="0">
                <a:tc>
                  <a:txBody>
                    <a:bodyPr/>
                    <a:lstStyle/>
                    <a:p>
                      <a:pPr algn="l"/>
                      <a:r>
                        <a:rPr lang="en-US" sz="1200" u="none" strike="noStrike" cap="none" baseline="0" dirty="0">
                          <a:solidFill>
                            <a:schemeClr val="bg1"/>
                          </a:solidFill>
                          <a:latin typeface="Lub Dub Condensed" panose="020B0506030403020204" pitchFamily="34" charset="0"/>
                          <a:sym typeface="Arial"/>
                        </a:rPr>
                        <a:t>Rheumatic fever </a:t>
                      </a:r>
                      <a:r>
                        <a:rPr lang="en-US" sz="1200" b="1" u="sng" strike="noStrike" cap="none" baseline="0" dirty="0">
                          <a:solidFill>
                            <a:schemeClr val="bg1"/>
                          </a:solidFill>
                          <a:latin typeface="Lub Dub Condensed" panose="020B0506030403020204" pitchFamily="34" charset="0"/>
                          <a:sym typeface="Arial"/>
                        </a:rPr>
                        <a:t>WITHOUT</a:t>
                      </a:r>
                      <a:r>
                        <a:rPr lang="en-US" sz="1200" u="none" strike="noStrike" cap="none" baseline="0" dirty="0">
                          <a:solidFill>
                            <a:schemeClr val="bg1"/>
                          </a:solidFill>
                          <a:latin typeface="Lub Dub Condensed" panose="020B0506030403020204" pitchFamily="34" charset="0"/>
                          <a:sym typeface="Arial"/>
                        </a:rPr>
                        <a:t> carditis</a:t>
                      </a:r>
                      <a:endParaRPr lang="en-US" sz="1200" dirty="0">
                        <a:solidFill>
                          <a:schemeClr val="bg1"/>
                        </a:solidFill>
                        <a:latin typeface="Lub Dub Condensed" panose="020B0506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u="none" strike="noStrike" cap="none" baseline="0" dirty="0">
                          <a:solidFill>
                            <a:schemeClr val="dk1"/>
                          </a:solidFill>
                          <a:latin typeface="Lub Dub Condensed" panose="020B0506030403020204" pitchFamily="34" charset="0"/>
                          <a:sym typeface="Arial"/>
                        </a:rPr>
                        <a:t>5 years</a:t>
                      </a:r>
                      <a:endParaRPr lang="en-US" sz="1200" dirty="0">
                        <a:latin typeface="Lub Dub Condensed" panose="020B0506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u="none" strike="noStrike" cap="none" baseline="0" dirty="0">
                          <a:solidFill>
                            <a:schemeClr val="dk1"/>
                          </a:solidFill>
                          <a:latin typeface="Lub Dub Condensed" panose="020B0506030403020204" pitchFamily="34" charset="0"/>
                          <a:sym typeface="Arial"/>
                        </a:rPr>
                        <a:t>Until patient is 21 years of age</a:t>
                      </a:r>
                      <a:endParaRPr lang="en-US" sz="1200" dirty="0">
                        <a:latin typeface="Lub Dub Condensed" panose="020B0506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6350513"/>
                  </a:ext>
                </a:extLst>
              </a:tr>
            </a:tbl>
          </a:graphicData>
        </a:graphic>
      </p:graphicFrame>
      <p:sp>
        <p:nvSpPr>
          <p:cNvPr id="9" name="TextBox 8">
            <a:extLst>
              <a:ext uri="{FF2B5EF4-FFF2-40B4-BE49-F238E27FC236}">
                <a16:creationId xmlns:a16="http://schemas.microsoft.com/office/drawing/2014/main" id="{EE156BC5-6697-4D0A-873B-1BAF17E2EA8F}"/>
              </a:ext>
            </a:extLst>
          </p:cNvPr>
          <p:cNvSpPr txBox="1"/>
          <p:nvPr/>
        </p:nvSpPr>
        <p:spPr>
          <a:xfrm>
            <a:off x="762032" y="3332153"/>
            <a:ext cx="10321604" cy="338554"/>
          </a:xfrm>
          <a:prstGeom prst="rect">
            <a:avLst/>
          </a:prstGeom>
          <a:noFill/>
        </p:spPr>
        <p:txBody>
          <a:bodyPr wrap="square">
            <a:spAutoFit/>
          </a:bodyPr>
          <a:lstStyle/>
          <a:p>
            <a:pPr algn="ctr"/>
            <a:r>
              <a:rPr lang="en-US" sz="1600" b="1" i="0" u="none" strike="noStrike" baseline="0" dirty="0">
                <a:solidFill>
                  <a:srgbClr val="AC1B1F"/>
                </a:solidFill>
                <a:latin typeface="Lub Dub Bold" panose="020B0803030403020204" pitchFamily="34" charset="0"/>
              </a:rPr>
              <a:t>Table 7. </a:t>
            </a:r>
            <a:r>
              <a:rPr lang="en-US" sz="1600" b="1" i="0" u="none" strike="noStrike" baseline="0" dirty="0">
                <a:latin typeface="Lub Dub Bold" panose="020B0803030403020204" pitchFamily="34" charset="0"/>
              </a:rPr>
              <a:t>Duration of Secondary Prophylaxis for Rheumatic Fever</a:t>
            </a:r>
          </a:p>
        </p:txBody>
      </p:sp>
      <p:graphicFrame>
        <p:nvGraphicFramePr>
          <p:cNvPr id="11" name="Table 3">
            <a:extLst>
              <a:ext uri="{FF2B5EF4-FFF2-40B4-BE49-F238E27FC236}">
                <a16:creationId xmlns:a16="http://schemas.microsoft.com/office/drawing/2014/main" id="{72A4C173-88B7-40CE-B8D4-53F7ADBEDD49}"/>
              </a:ext>
            </a:extLst>
          </p:cNvPr>
          <p:cNvGraphicFramePr>
            <a:graphicFrameLocks noGrp="1"/>
          </p:cNvGraphicFramePr>
          <p:nvPr>
            <p:extLst>
              <p:ext uri="{D42A27DB-BD31-4B8C-83A1-F6EECF244321}">
                <p14:modId xmlns:p14="http://schemas.microsoft.com/office/powerpoint/2010/main" val="4150847225"/>
              </p:ext>
            </p:extLst>
          </p:nvPr>
        </p:nvGraphicFramePr>
        <p:xfrm>
          <a:off x="2085386" y="3696905"/>
          <a:ext cx="7665659" cy="1615440"/>
        </p:xfrm>
        <a:graphic>
          <a:graphicData uri="http://schemas.openxmlformats.org/drawingml/2006/table">
            <a:tbl>
              <a:tblPr firstRow="1" bandRow="1">
                <a:tableStyleId>{1FECB4D8-DB02-4DC6-A0A2-4F2EBAE1DC90}</a:tableStyleId>
              </a:tblPr>
              <a:tblGrid>
                <a:gridCol w="3416932">
                  <a:extLst>
                    <a:ext uri="{9D8B030D-6E8A-4147-A177-3AD203B41FA5}">
                      <a16:colId xmlns:a16="http://schemas.microsoft.com/office/drawing/2014/main" val="1700308442"/>
                    </a:ext>
                  </a:extLst>
                </a:gridCol>
                <a:gridCol w="4248727">
                  <a:extLst>
                    <a:ext uri="{9D8B030D-6E8A-4147-A177-3AD203B41FA5}">
                      <a16:colId xmlns:a16="http://schemas.microsoft.com/office/drawing/2014/main" val="3828061449"/>
                    </a:ext>
                  </a:extLst>
                </a:gridCol>
              </a:tblGrid>
              <a:tr h="266629">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9pPr>
                    </a:lstStyle>
                    <a:p>
                      <a:pPr algn="ctr"/>
                      <a:r>
                        <a:rPr lang="en-US" sz="1600" b="1" u="none" strike="noStrike" cap="none" dirty="0">
                          <a:solidFill>
                            <a:schemeClr val="bg1"/>
                          </a:solidFill>
                          <a:effectLst/>
                          <a:latin typeface="Lub Dub Condensed" panose="020B0506030403020204" pitchFamily="34" charset="0"/>
                          <a:sym typeface="Arial"/>
                        </a:rPr>
                        <a:t>Antibiotics for Prevention</a:t>
                      </a:r>
                      <a:endParaRPr lang="en-US" sz="1600" b="1" i="0" u="none" strike="noStrike" cap="none" dirty="0">
                        <a:solidFill>
                          <a:schemeClr val="bg1"/>
                        </a:solidFill>
                        <a:effectLst/>
                        <a:latin typeface="Lub Dub Condensed" panose="020B0506030403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tc>
                  <a:txBody>
                    <a:bodyPr/>
                    <a:lstStyle>
                      <a:lvl1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lt1"/>
                          </a:solidFill>
                          <a:latin typeface="Calibri" panose="020F0502020204030204"/>
                          <a:sym typeface="Arial"/>
                        </a:defRPr>
                      </a:lvl9pPr>
                    </a:lstStyle>
                    <a:p>
                      <a:pPr algn="ctr"/>
                      <a:r>
                        <a:rPr lang="en-US" sz="1600" b="1" u="none" strike="noStrike" cap="none" dirty="0">
                          <a:solidFill>
                            <a:schemeClr val="bg1"/>
                          </a:solidFill>
                          <a:effectLst/>
                          <a:latin typeface="Lub Dub Condensed" panose="020B0506030403020204" pitchFamily="34" charset="0"/>
                          <a:sym typeface="Arial"/>
                        </a:rPr>
                        <a:t>Dosage *</a:t>
                      </a:r>
                      <a:endParaRPr lang="en-US" sz="1600" b="1" i="0" u="none" strike="noStrike" cap="none" dirty="0">
                        <a:solidFill>
                          <a:schemeClr val="bg1"/>
                        </a:solidFill>
                        <a:effectLst/>
                        <a:latin typeface="Lub Dub Condensed" panose="020B0506030403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5597"/>
                    </a:solidFill>
                  </a:tcPr>
                </a:tc>
                <a:extLst>
                  <a:ext uri="{0D108BD9-81ED-4DB2-BD59-A6C34878D82A}">
                    <a16:rowId xmlns:a16="http://schemas.microsoft.com/office/drawing/2014/main" val="1910571041"/>
                  </a:ext>
                </a:extLst>
              </a:tr>
              <a:tr h="218151">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9pPr>
                    </a:lstStyle>
                    <a:p>
                      <a:pPr algn="l"/>
                      <a:r>
                        <a:rPr lang="en-US" sz="1200" b="1" u="none" strike="noStrike" cap="none" dirty="0">
                          <a:solidFill>
                            <a:schemeClr val="bg1"/>
                          </a:solidFill>
                          <a:effectLst/>
                          <a:latin typeface="Lub Dub Condensed" panose="020B0506030403020204" pitchFamily="34" charset="0"/>
                          <a:sym typeface="Arial"/>
                        </a:rPr>
                        <a:t>Penicillin G benzathine</a:t>
                      </a:r>
                      <a:endParaRPr lang="en-US" sz="1200" b="1" i="0" u="none" strike="noStrike" cap="none" dirty="0">
                        <a:solidFill>
                          <a:schemeClr val="bg1"/>
                        </a:solidFill>
                        <a:effectLst/>
                        <a:latin typeface="Lub Dub Condensed" panose="020B0506030403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u="none" strike="noStrike" cap="none" dirty="0">
                          <a:solidFill>
                            <a:schemeClr val="dk1"/>
                          </a:solidFill>
                          <a:effectLst/>
                          <a:latin typeface="Lub Dub Condensed" panose="020B0506030403020204" pitchFamily="34" charset="0"/>
                          <a:sym typeface="Arial"/>
                        </a:rPr>
                        <a:t>1.2 million U IM q4 weeks</a:t>
                      </a:r>
                      <a:r>
                        <a:rPr lang="en-US" sz="1200" b="0" i="0" u="none" strike="noStrike" baseline="0" dirty="0">
                          <a:latin typeface="Lub Dub Condensed" panose="020B0506030403020204" pitchFamily="34" charset="0"/>
                        </a:rPr>
                        <a:t>†</a:t>
                      </a:r>
                      <a:endParaRPr lang="en-US" sz="1200" dirty="0">
                        <a:latin typeface="Lub Dub Condensed" panose="020B0506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5217414"/>
                  </a:ext>
                </a:extLst>
              </a:tr>
              <a:tr h="218151">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9pPr>
                    </a:lstStyle>
                    <a:p>
                      <a:pPr algn="l"/>
                      <a:r>
                        <a:rPr lang="en-US" sz="1200" b="1" u="none" strike="noStrike" cap="none" dirty="0">
                          <a:solidFill>
                            <a:schemeClr val="bg1"/>
                          </a:solidFill>
                          <a:effectLst/>
                          <a:latin typeface="Lub Dub Condensed" panose="020B0506030403020204" pitchFamily="34" charset="0"/>
                          <a:sym typeface="Arial"/>
                        </a:rPr>
                        <a:t>Penicillin V potassium</a:t>
                      </a:r>
                      <a:endParaRPr lang="en-US" sz="1200" b="1" i="0" u="none" strike="noStrike" cap="none" dirty="0">
                        <a:solidFill>
                          <a:schemeClr val="bg1"/>
                        </a:solidFill>
                        <a:effectLst/>
                        <a:latin typeface="Lub Dub Condensed" panose="020B0506030403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u="none" strike="noStrike" cap="none" dirty="0">
                          <a:solidFill>
                            <a:schemeClr val="dk1"/>
                          </a:solidFill>
                          <a:effectLst/>
                          <a:latin typeface="Lub Dub Condensed" panose="020B0506030403020204" pitchFamily="34" charset="0"/>
                          <a:sym typeface="Arial"/>
                        </a:rPr>
                        <a:t>200 mg orally twice daily</a:t>
                      </a:r>
                      <a:endParaRPr lang="en-US" sz="1200" dirty="0">
                        <a:latin typeface="Lub Dub Condensed" panose="020B0506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2731040"/>
                  </a:ext>
                </a:extLst>
              </a:tr>
              <a:tr h="218151">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9pPr>
                    </a:lstStyle>
                    <a:p>
                      <a:pPr algn="l"/>
                      <a:r>
                        <a:rPr lang="en-US" sz="1200" b="1" u="none" strike="noStrike" cap="none" dirty="0">
                          <a:solidFill>
                            <a:schemeClr val="bg1"/>
                          </a:solidFill>
                          <a:effectLst/>
                          <a:latin typeface="Lub Dub Condensed" panose="020B0506030403020204" pitchFamily="34" charset="0"/>
                          <a:sym typeface="Arial"/>
                        </a:rPr>
                        <a:t>Sulfadiazine</a:t>
                      </a:r>
                      <a:endParaRPr lang="en-US" sz="1200" b="1" i="0" u="none" strike="noStrike" cap="none" dirty="0">
                        <a:solidFill>
                          <a:schemeClr val="bg1"/>
                        </a:solidFill>
                        <a:effectLst/>
                        <a:latin typeface="Lub Dub Condensed" panose="020B0506030403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9pPr>
                    </a:lstStyle>
                    <a:p>
                      <a:pPr algn="ctr"/>
                      <a:r>
                        <a:rPr lang="en-US" sz="1200" dirty="0">
                          <a:effectLst/>
                          <a:latin typeface="Lub Dub Condensed" panose="020B0506030403020204" pitchFamily="34" charset="0"/>
                        </a:rPr>
                        <a:t>1 gram orally once daily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9077331"/>
                  </a:ext>
                </a:extLst>
              </a:tr>
              <a:tr h="424004">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9pPr>
                    </a:lstStyle>
                    <a:p>
                      <a:pPr algn="l"/>
                      <a:r>
                        <a:rPr lang="en-US" sz="1200" b="1" u="none" strike="noStrike" cap="none" dirty="0">
                          <a:solidFill>
                            <a:schemeClr val="bg1"/>
                          </a:solidFill>
                          <a:effectLst/>
                          <a:latin typeface="Lub Dub Condensed" panose="020B0506030403020204" pitchFamily="34" charset="0"/>
                          <a:sym typeface="Arial"/>
                        </a:rPr>
                        <a:t>Macrolide or azalide antibiotic </a:t>
                      </a:r>
                      <a:br>
                        <a:rPr lang="en-US" sz="1200" b="1" u="none" strike="noStrike" cap="none" dirty="0">
                          <a:solidFill>
                            <a:schemeClr val="bg1"/>
                          </a:solidFill>
                          <a:effectLst/>
                          <a:latin typeface="Lub Dub Condensed" panose="020B0506030403020204" pitchFamily="34" charset="0"/>
                          <a:sym typeface="Arial"/>
                        </a:rPr>
                      </a:br>
                      <a:r>
                        <a:rPr lang="en-US" sz="1200" b="0" u="none" strike="noStrike" cap="none" dirty="0">
                          <a:solidFill>
                            <a:schemeClr val="bg1"/>
                          </a:solidFill>
                          <a:effectLst/>
                          <a:latin typeface="Lub Dub Condensed" panose="020B0506030403020204" pitchFamily="34" charset="0"/>
                          <a:sym typeface="Arial"/>
                        </a:rPr>
                        <a:t>(for patients allergic to penicillin and sulfadiazine)</a:t>
                      </a:r>
                      <a:r>
                        <a:rPr lang="en-US" sz="1200" b="0" dirty="0">
                          <a:solidFill>
                            <a:schemeClr val="bg1"/>
                          </a:solidFill>
                          <a:latin typeface="Lub Dub Condensed" panose="020B0506030403020204" pitchFamily="34" charset="0"/>
                        </a:rPr>
                        <a:t> </a:t>
                      </a:r>
                      <a:r>
                        <a:rPr lang="en-US" sz="1200" b="0" i="0" u="none" strike="noStrike" baseline="0" dirty="0">
                          <a:solidFill>
                            <a:schemeClr val="bg1"/>
                          </a:solidFill>
                          <a:latin typeface="Lub Dub Condensed" panose="020B0506030403020204" pitchFamily="34" charset="0"/>
                        </a:rPr>
                        <a:t>‡</a:t>
                      </a:r>
                      <a:endParaRPr lang="en-US" sz="1200" b="0" i="0" u="none" strike="noStrike" cap="none" dirty="0">
                        <a:solidFill>
                          <a:schemeClr val="bg1"/>
                        </a:solidFill>
                        <a:effectLst/>
                        <a:latin typeface="Lub Dub Condensed" panose="020B0506030403020204" pitchFamily="34" charset="0"/>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u="none" strike="noStrike" cap="none" dirty="0">
                          <a:solidFill>
                            <a:schemeClr val="dk1"/>
                          </a:solidFill>
                          <a:effectLst/>
                          <a:latin typeface="Lub Dub Condensed" panose="020B0506030403020204" pitchFamily="34" charset="0"/>
                          <a:sym typeface="Arial"/>
                        </a:rPr>
                        <a:t>Varies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516182"/>
                  </a:ext>
                </a:extLst>
              </a:tr>
            </a:tbl>
          </a:graphicData>
        </a:graphic>
      </p:graphicFrame>
      <p:sp>
        <p:nvSpPr>
          <p:cNvPr id="5" name="TextBox 4">
            <a:extLst>
              <a:ext uri="{FF2B5EF4-FFF2-40B4-BE49-F238E27FC236}">
                <a16:creationId xmlns:a16="http://schemas.microsoft.com/office/drawing/2014/main" id="{DB310E08-0CF5-447C-8F09-159FB5EA4EDE}"/>
              </a:ext>
            </a:extLst>
          </p:cNvPr>
          <p:cNvSpPr txBox="1"/>
          <p:nvPr/>
        </p:nvSpPr>
        <p:spPr>
          <a:xfrm>
            <a:off x="762031" y="5376589"/>
            <a:ext cx="10755713" cy="466281"/>
          </a:xfrm>
          <a:prstGeom prst="rect">
            <a:avLst/>
          </a:prstGeom>
          <a:noFill/>
        </p:spPr>
        <p:txBody>
          <a:bodyPr wrap="square">
            <a:spAutoFit/>
          </a:bodyPr>
          <a:lstStyle/>
          <a:p>
            <a:pPr>
              <a:lnSpc>
                <a:spcPct val="90000"/>
              </a:lnSpc>
              <a:spcBef>
                <a:spcPts val="1000"/>
              </a:spcBef>
              <a:buClr>
                <a:srgbClr val="000000"/>
              </a:buClr>
              <a:defRPr/>
            </a:pPr>
            <a:r>
              <a:rPr lang="en-US" sz="900" b="1" dirty="0">
                <a:latin typeface="Lub Dub Condensed" panose="020B0506030403020204" pitchFamily="34" charset="0"/>
              </a:rPr>
              <a:t>*In patients with documented valvular heart disease, the duration of rheumatic fever prophylaxis should be ≥10 y or until the patient is 40 y of age (whichever is longer). Lifelong prophylaxis may be recommended if the patient is at high risk of group A streptococcus exposure. Secondary rheumatic heart disease prophylaxis is required even after valve replacement. †Administration every 3 week is recommended in certain high-risk situations. ‡Macrolide antibiotics should not be used in persons taking other medications that inhibit cytochrome P450 3A, such as azole antifungal agents, HIV protease inhibitors, and some selective serotonin reuptake inhibitors. </a:t>
            </a:r>
          </a:p>
        </p:txBody>
      </p:sp>
      <p:sp>
        <p:nvSpPr>
          <p:cNvPr id="4" name="Text Placeholder 3">
            <a:extLst>
              <a:ext uri="{FF2B5EF4-FFF2-40B4-BE49-F238E27FC236}">
                <a16:creationId xmlns:a16="http://schemas.microsoft.com/office/drawing/2014/main" id="{6134E429-A036-4004-9363-24CD0015A2FC}"/>
              </a:ext>
            </a:extLst>
          </p:cNvPr>
          <p:cNvSpPr>
            <a:spLocks noGrp="1"/>
          </p:cNvSpPr>
          <p:nvPr>
            <p:ph type="body" sz="quarter" idx="13"/>
          </p:nvPr>
        </p:nvSpPr>
        <p:spPr>
          <a:xfrm>
            <a:off x="2852882" y="5895066"/>
            <a:ext cx="6486236" cy="182462"/>
          </a:xfrm>
        </p:spPr>
        <p:txBody>
          <a:bodyPr/>
          <a:lstStyle/>
          <a:p>
            <a:pPr algn="ctr"/>
            <a:r>
              <a:rPr lang="en-US" sz="900" b="1" dirty="0"/>
              <a:t>Abbreviations: </a:t>
            </a:r>
            <a:r>
              <a:rPr lang="en-US" sz="900" dirty="0"/>
              <a:t>IM indicates intramuscular; mg; milligrams; Q; every; RHD, rheumatic heart disease; U; units; and VHD, valvular heart disease. </a:t>
            </a:r>
          </a:p>
        </p:txBody>
      </p:sp>
      <p:sp>
        <p:nvSpPr>
          <p:cNvPr id="13" name="Slide Number Placeholder 12">
            <a:extLst>
              <a:ext uri="{FF2B5EF4-FFF2-40B4-BE49-F238E27FC236}">
                <a16:creationId xmlns:a16="http://schemas.microsoft.com/office/drawing/2014/main" id="{F1653DD3-C111-487E-BDB0-C179D6C7D36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Tree>
    <p:extLst>
      <p:ext uri="{BB962C8B-B14F-4D97-AF65-F5344CB8AC3E}">
        <p14:creationId xmlns:p14="http://schemas.microsoft.com/office/powerpoint/2010/main" val="211058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FE91B-1FFA-4ADE-A50C-541C2AB5E713}"/>
              </a:ext>
            </a:extLst>
          </p:cNvPr>
          <p:cNvSpPr>
            <a:spLocks noGrp="1"/>
          </p:cNvSpPr>
          <p:nvPr>
            <p:ph type="title"/>
          </p:nvPr>
        </p:nvSpPr>
        <p:spPr/>
        <p:txBody>
          <a:bodyPr/>
          <a:lstStyle/>
          <a:p>
            <a:r>
              <a:rPr lang="en-US" dirty="0"/>
              <a:t>Classification of Recommendations for RHD &amp; IE </a:t>
            </a:r>
          </a:p>
        </p:txBody>
      </p:sp>
      <p:graphicFrame>
        <p:nvGraphicFramePr>
          <p:cNvPr id="5" name="Table 5">
            <a:extLst>
              <a:ext uri="{FF2B5EF4-FFF2-40B4-BE49-F238E27FC236}">
                <a16:creationId xmlns:a16="http://schemas.microsoft.com/office/drawing/2014/main" id="{C6FF416B-8ABA-45AA-BF7E-DD5153680E3B}"/>
              </a:ext>
            </a:extLst>
          </p:cNvPr>
          <p:cNvGraphicFramePr>
            <a:graphicFrameLocks noGrp="1"/>
          </p:cNvGraphicFramePr>
          <p:nvPr>
            <p:ph idx="1"/>
            <p:extLst>
              <p:ext uri="{D42A27DB-BD31-4B8C-83A1-F6EECF244321}">
                <p14:modId xmlns:p14="http://schemas.microsoft.com/office/powerpoint/2010/main" val="3210744878"/>
              </p:ext>
            </p:extLst>
          </p:nvPr>
        </p:nvGraphicFramePr>
        <p:xfrm>
          <a:off x="838200" y="1408278"/>
          <a:ext cx="10226964" cy="579120"/>
        </p:xfrm>
        <a:graphic>
          <a:graphicData uri="http://schemas.openxmlformats.org/drawingml/2006/table">
            <a:tbl>
              <a:tblPr firstRow="1" bandRow="1">
                <a:tableStyleId>{5C22544A-7EE6-4342-B048-85BDC9FD1C3A}</a:tableStyleId>
              </a:tblPr>
              <a:tblGrid>
                <a:gridCol w="1187981">
                  <a:extLst>
                    <a:ext uri="{9D8B030D-6E8A-4147-A177-3AD203B41FA5}">
                      <a16:colId xmlns:a16="http://schemas.microsoft.com/office/drawing/2014/main" val="133150671"/>
                    </a:ext>
                  </a:extLst>
                </a:gridCol>
                <a:gridCol w="9038983">
                  <a:extLst>
                    <a:ext uri="{9D8B030D-6E8A-4147-A177-3AD203B41FA5}">
                      <a16:colId xmlns:a16="http://schemas.microsoft.com/office/drawing/2014/main" val="1188068792"/>
                    </a:ext>
                  </a:extLst>
                </a:gridCol>
              </a:tblGrid>
              <a:tr h="370840">
                <a:tc>
                  <a:txBody>
                    <a:bodyPr/>
                    <a:lstStyle/>
                    <a:p>
                      <a:pPr algn="ctr"/>
                      <a:r>
                        <a:rPr lang="en-US" dirty="0">
                          <a:latin typeface="Lub Dub Heavy" panose="020B0903030403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6A54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Lub Dub Condensed" panose="020B0506030403020204" pitchFamily="34" charset="0"/>
                        </a:rPr>
                        <a:t>Secondary Prevention of Rheumatic Fever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Lub Dub Condensed" panose="020B0506030403020204" pitchFamily="34" charset="0"/>
                          <a:ea typeface="+mn-ea"/>
                          <a:cs typeface="+mn-cs"/>
                        </a:rPr>
                        <a:t>In patients with rheumatic heart disease, secondary prevention of rheumatic fever is indicated.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70513097"/>
                  </a:ext>
                </a:extLst>
              </a:tr>
            </a:tbl>
          </a:graphicData>
        </a:graphic>
      </p:graphicFrame>
      <p:graphicFrame>
        <p:nvGraphicFramePr>
          <p:cNvPr id="7" name="Table 5">
            <a:extLst>
              <a:ext uri="{FF2B5EF4-FFF2-40B4-BE49-F238E27FC236}">
                <a16:creationId xmlns:a16="http://schemas.microsoft.com/office/drawing/2014/main" id="{7FF26A83-C80D-4615-9AFF-C87BE7068C66}"/>
              </a:ext>
            </a:extLst>
          </p:cNvPr>
          <p:cNvGraphicFramePr>
            <a:graphicFrameLocks/>
          </p:cNvGraphicFramePr>
          <p:nvPr>
            <p:extLst>
              <p:ext uri="{D42A27DB-BD31-4B8C-83A1-F6EECF244321}">
                <p14:modId xmlns:p14="http://schemas.microsoft.com/office/powerpoint/2010/main" val="1416230524"/>
              </p:ext>
            </p:extLst>
          </p:nvPr>
        </p:nvGraphicFramePr>
        <p:xfrm>
          <a:off x="838200" y="2213854"/>
          <a:ext cx="10226964" cy="2120401"/>
        </p:xfrm>
        <a:graphic>
          <a:graphicData uri="http://schemas.openxmlformats.org/drawingml/2006/table">
            <a:tbl>
              <a:tblPr firstRow="1" bandRow="1">
                <a:tableStyleId>{5C22544A-7EE6-4342-B048-85BDC9FD1C3A}</a:tableStyleId>
              </a:tblPr>
              <a:tblGrid>
                <a:gridCol w="1187981">
                  <a:extLst>
                    <a:ext uri="{9D8B030D-6E8A-4147-A177-3AD203B41FA5}">
                      <a16:colId xmlns:a16="http://schemas.microsoft.com/office/drawing/2014/main" val="133150671"/>
                    </a:ext>
                  </a:extLst>
                </a:gridCol>
                <a:gridCol w="9038983">
                  <a:extLst>
                    <a:ext uri="{9D8B030D-6E8A-4147-A177-3AD203B41FA5}">
                      <a16:colId xmlns:a16="http://schemas.microsoft.com/office/drawing/2014/main" val="1188068792"/>
                    </a:ext>
                  </a:extLst>
                </a:gridCol>
              </a:tblGrid>
              <a:tr h="2120401">
                <a:tc>
                  <a:txBody>
                    <a:bodyPr/>
                    <a:lstStyle/>
                    <a:p>
                      <a:pPr algn="ctr"/>
                      <a:r>
                        <a:rPr lang="en-US" dirty="0">
                          <a:solidFill>
                            <a:schemeClr val="tx1"/>
                          </a:solidFill>
                          <a:latin typeface="Lub Dub Heavy" panose="020B0903030403020204" pitchFamily="34" charset="0"/>
                        </a:rPr>
                        <a:t>2a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B1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Lub Dub Condensed" panose="020B0506030403020204" pitchFamily="34" charset="0"/>
                        </a:rPr>
                        <a:t>Infective Endocarditis Prophylaxis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Lub Dub Condensed" panose="020B0506030403020204" pitchFamily="34" charset="0"/>
                          <a:ea typeface="+mn-ea"/>
                          <a:cs typeface="+mn-cs"/>
                        </a:rPr>
                        <a:t>Antibiotic prophylaxis is reasonable before dental procedures that involve manipulation of gingival tissue, manipulation of the periapical region of teeth, or perforation of the oral mucosa in patients with VHD when:</a:t>
                      </a:r>
                    </a:p>
                    <a:p>
                      <a:pPr marL="461963"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tx1"/>
                          </a:solidFill>
                          <a:latin typeface="Lub Dub Condensed" panose="020B0506030403020204" pitchFamily="34" charset="0"/>
                          <a:ea typeface="+mn-ea"/>
                          <a:cs typeface="+mn-cs"/>
                        </a:rPr>
                        <a:t>Prosthetic cardiac valves, including transcatheter prostheses and homograft</a:t>
                      </a:r>
                    </a:p>
                    <a:p>
                      <a:pPr marL="461963"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tx1"/>
                          </a:solidFill>
                          <a:latin typeface="Lub Dub Condensed" panose="020B0506030403020204" pitchFamily="34" charset="0"/>
                          <a:ea typeface="+mn-ea"/>
                          <a:cs typeface="+mn-cs"/>
                        </a:rPr>
                        <a:t>Prosthetic material used for cardiac valve repair (annuloplasty rings, chords, or clips)</a:t>
                      </a:r>
                    </a:p>
                    <a:p>
                      <a:pPr marL="461963"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tx1"/>
                          </a:solidFill>
                          <a:latin typeface="Lub Dub Condensed" panose="020B0506030403020204" pitchFamily="34" charset="0"/>
                          <a:ea typeface="+mn-ea"/>
                          <a:cs typeface="+mn-cs"/>
                        </a:rPr>
                        <a:t>Previous infective endocarditis</a:t>
                      </a:r>
                    </a:p>
                    <a:p>
                      <a:pPr marL="461963"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tx1"/>
                          </a:solidFill>
                          <a:latin typeface="Lub Dub Condensed" panose="020B0506030403020204" pitchFamily="34" charset="0"/>
                          <a:ea typeface="+mn-ea"/>
                          <a:cs typeface="+mn-cs"/>
                        </a:rPr>
                        <a:t>Unrepaired cyanotic congenital heart disease or repaired congenital heart disease, with residual shunts or valvular regurgitation at the site of or adjacent to the site of a prosthetic patch or prosthetic device</a:t>
                      </a:r>
                    </a:p>
                    <a:p>
                      <a:pPr marL="461963"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tx1"/>
                          </a:solidFill>
                          <a:latin typeface="Lub Dub Condensed" panose="020B0506030403020204" pitchFamily="34" charset="0"/>
                          <a:ea typeface="+mn-ea"/>
                          <a:cs typeface="+mn-cs"/>
                        </a:rPr>
                        <a:t>Cardiac transplant with valve regurgitation attributable to a structurally abnormal valve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70513097"/>
                  </a:ext>
                </a:extLst>
              </a:tr>
            </a:tbl>
          </a:graphicData>
        </a:graphic>
      </p:graphicFrame>
      <p:graphicFrame>
        <p:nvGraphicFramePr>
          <p:cNvPr id="8" name="Table 5">
            <a:extLst>
              <a:ext uri="{FF2B5EF4-FFF2-40B4-BE49-F238E27FC236}">
                <a16:creationId xmlns:a16="http://schemas.microsoft.com/office/drawing/2014/main" id="{6F0EB785-BFEE-456E-8966-EDB4823DD577}"/>
              </a:ext>
            </a:extLst>
          </p:cNvPr>
          <p:cNvGraphicFramePr>
            <a:graphicFrameLocks/>
          </p:cNvGraphicFramePr>
          <p:nvPr>
            <p:extLst>
              <p:ext uri="{D42A27DB-BD31-4B8C-83A1-F6EECF244321}">
                <p14:modId xmlns:p14="http://schemas.microsoft.com/office/powerpoint/2010/main" val="1182854610"/>
              </p:ext>
            </p:extLst>
          </p:nvPr>
        </p:nvGraphicFramePr>
        <p:xfrm>
          <a:off x="838200" y="4669476"/>
          <a:ext cx="10226964" cy="640080"/>
        </p:xfrm>
        <a:graphic>
          <a:graphicData uri="http://schemas.openxmlformats.org/drawingml/2006/table">
            <a:tbl>
              <a:tblPr firstRow="1" bandRow="1">
                <a:tableStyleId>{5C22544A-7EE6-4342-B048-85BDC9FD1C3A}</a:tableStyleId>
              </a:tblPr>
              <a:tblGrid>
                <a:gridCol w="1187981">
                  <a:extLst>
                    <a:ext uri="{9D8B030D-6E8A-4147-A177-3AD203B41FA5}">
                      <a16:colId xmlns:a16="http://schemas.microsoft.com/office/drawing/2014/main" val="133150671"/>
                    </a:ext>
                  </a:extLst>
                </a:gridCol>
                <a:gridCol w="9038983">
                  <a:extLst>
                    <a:ext uri="{9D8B030D-6E8A-4147-A177-3AD203B41FA5}">
                      <a16:colId xmlns:a16="http://schemas.microsoft.com/office/drawing/2014/main" val="1188068792"/>
                    </a:ext>
                  </a:extLst>
                </a:gridCol>
              </a:tblGrid>
              <a:tr h="370840">
                <a:tc>
                  <a:txBody>
                    <a:bodyPr/>
                    <a:lstStyle/>
                    <a:p>
                      <a:pPr algn="ctr"/>
                      <a:r>
                        <a:rPr lang="en-US" dirty="0">
                          <a:latin typeface="Lub Dub Heavy" panose="020B0903030403020204" pitchFamily="34" charset="0"/>
                        </a:rPr>
                        <a:t>3</a:t>
                      </a:r>
                    </a:p>
                    <a:p>
                      <a:pPr algn="ctr"/>
                      <a:r>
                        <a:rPr lang="en-US" b="1" dirty="0">
                          <a:latin typeface="Lub Dub Condensed" panose="020B0506030403020204" pitchFamily="34" charset="0"/>
                        </a:rPr>
                        <a:t>No Benefit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382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Lub Dub Condensed" panose="020B0506030403020204" pitchFamily="34" charset="0"/>
                        </a:rPr>
                        <a:t>Antibiotic prophylaxis is not recommended for nondental procedures in the absence of active infection.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Lub Dub Condensed" panose="020B0506030403020204" pitchFamily="34" charset="0"/>
                        </a:rPr>
                        <a:t>Examples </a:t>
                      </a:r>
                      <a:r>
                        <a:rPr lang="en-US" sz="1600" b="0" dirty="0">
                          <a:solidFill>
                            <a:schemeClr val="tx1"/>
                          </a:solidFill>
                          <a:latin typeface="Lub Dub Condensed" panose="020B0506030403020204" pitchFamily="34" charset="0"/>
                          <a:sym typeface="Wingdings 3" panose="05040102010807070707" pitchFamily="18" charset="2"/>
                        </a:rPr>
                        <a:t></a:t>
                      </a:r>
                      <a:r>
                        <a:rPr lang="en-US" sz="1600" b="0" dirty="0">
                          <a:solidFill>
                            <a:schemeClr val="tx1"/>
                          </a:solidFill>
                          <a:latin typeface="Lub Dub Condensed" panose="020B0506030403020204" pitchFamily="34" charset="0"/>
                        </a:rPr>
                        <a:t> Transesophageal echocardiogram, esophagogastroduodenoscopy, colonoscopy, or cystoscopy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70513097"/>
                  </a:ext>
                </a:extLst>
              </a:tr>
            </a:tbl>
          </a:graphicData>
        </a:graphic>
      </p:graphicFrame>
      <p:sp>
        <p:nvSpPr>
          <p:cNvPr id="4" name="Text Placeholder 3">
            <a:extLst>
              <a:ext uri="{FF2B5EF4-FFF2-40B4-BE49-F238E27FC236}">
                <a16:creationId xmlns:a16="http://schemas.microsoft.com/office/drawing/2014/main" id="{1F871B50-6043-4006-802F-0DD287A0C27D}"/>
              </a:ext>
            </a:extLst>
          </p:cNvPr>
          <p:cNvSpPr>
            <a:spLocks noGrp="1"/>
          </p:cNvSpPr>
          <p:nvPr>
            <p:ph type="body" sz="quarter" idx="13"/>
          </p:nvPr>
        </p:nvSpPr>
        <p:spPr>
          <a:xfrm>
            <a:off x="838200" y="5941247"/>
            <a:ext cx="10515600" cy="271939"/>
          </a:xfrm>
        </p:spPr>
        <p:txBody>
          <a:bodyPr/>
          <a:lstStyle/>
          <a:p>
            <a:pPr algn="ctr"/>
            <a:r>
              <a:rPr lang="en-US" sz="900" b="1" dirty="0"/>
              <a:t>Abbreviations: </a:t>
            </a:r>
            <a:r>
              <a:rPr lang="en-US" sz="900" dirty="0"/>
              <a:t>IE indicates infective endocarditis; RHD, rheumatic heart disease; VHD valvular heart disease. </a:t>
            </a:r>
          </a:p>
        </p:txBody>
      </p:sp>
      <p:sp>
        <p:nvSpPr>
          <p:cNvPr id="10" name="Slide Number Placeholder 9">
            <a:extLst>
              <a:ext uri="{FF2B5EF4-FFF2-40B4-BE49-F238E27FC236}">
                <a16:creationId xmlns:a16="http://schemas.microsoft.com/office/drawing/2014/main" id="{369144F5-2162-4D4E-BC32-747A8774ED2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3061605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C693-BC55-46DD-958C-311BB2E5AEA9}"/>
              </a:ext>
            </a:extLst>
          </p:cNvPr>
          <p:cNvSpPr>
            <a:spLocks noGrp="1"/>
          </p:cNvSpPr>
          <p:nvPr>
            <p:ph type="title"/>
          </p:nvPr>
        </p:nvSpPr>
        <p:spPr/>
        <p:txBody>
          <a:bodyPr/>
          <a:lstStyle/>
          <a:p>
            <a:r>
              <a:rPr lang="en-US" sz="2800" dirty="0">
                <a:solidFill>
                  <a:srgbClr val="AC1B1F"/>
                </a:solidFill>
              </a:rPr>
              <a:t>Figure 1. </a:t>
            </a:r>
            <a:r>
              <a:rPr lang="en-US" sz="2800" dirty="0"/>
              <a:t>Anticoagulation for AF in Patients With VHD</a:t>
            </a:r>
          </a:p>
        </p:txBody>
      </p:sp>
      <p:sp>
        <p:nvSpPr>
          <p:cNvPr id="28" name="Rectangle 27" descr="Patients with valvular heart disease (VHD) and atrial fibrillation (AF) should be evaluated for risk of thromboembolic events and to treat them with oral anticoagulation if they are at high risk. Vitamin K antagonists (VKAs) are the anticoagulation drugs of choice for patients with rheumatic mitral stenosis (MS) and mechanical heart valves. Non–vitamin K oral anticoagulant are an alternative to VKAs in patients with AF and 1). with bioprosthetic valves &gt;3 months after implantation or, 2). with native VHD excluding rheumatic MS">
            <a:extLst>
              <a:ext uri="{FF2B5EF4-FFF2-40B4-BE49-F238E27FC236}">
                <a16:creationId xmlns:a16="http://schemas.microsoft.com/office/drawing/2014/main" id="{FAE79F01-8E23-461E-9C1D-68FD159AFA7D}"/>
              </a:ext>
              <a:ext uri="{C183D7F6-B498-43B3-948B-1728B52AA6E4}">
                <adec:decorative xmlns:adec="http://schemas.microsoft.com/office/drawing/2017/decorative" val="0"/>
              </a:ext>
            </a:extLst>
          </p:cNvPr>
          <p:cNvSpPr/>
          <p:nvPr/>
        </p:nvSpPr>
        <p:spPr>
          <a:xfrm>
            <a:off x="257176" y="1021425"/>
            <a:ext cx="10727894" cy="4196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B34F540-F717-40AD-B50D-482D108224FD}"/>
              </a:ext>
            </a:extLst>
          </p:cNvPr>
          <p:cNvSpPr txBox="1"/>
          <p:nvPr/>
        </p:nvSpPr>
        <p:spPr>
          <a:xfrm>
            <a:off x="838200" y="5384839"/>
            <a:ext cx="10319327" cy="246221"/>
          </a:xfrm>
          <a:prstGeom prst="rect">
            <a:avLst/>
          </a:prstGeom>
          <a:noFill/>
        </p:spPr>
        <p:txBody>
          <a:bodyPr wrap="square">
            <a:spAutoFit/>
          </a:bodyPr>
          <a:lstStyle/>
          <a:p>
            <a:pPr algn="ctr"/>
            <a:r>
              <a:rPr lang="en-US" sz="1000" b="1" dirty="0">
                <a:latin typeface="Lub Dub Condensed" panose="020B0506030403020204" pitchFamily="34" charset="0"/>
              </a:rPr>
              <a:t>* In patients with mechanical heart valves with or without AF who require long-term anticoagulation with VKA to prevent valve thrombosis, NOACs are not recommended. Class 3:Harm.</a:t>
            </a:r>
          </a:p>
        </p:txBody>
      </p:sp>
      <p:sp>
        <p:nvSpPr>
          <p:cNvPr id="4" name="Text Placeholder 3">
            <a:extLst>
              <a:ext uri="{FF2B5EF4-FFF2-40B4-BE49-F238E27FC236}">
                <a16:creationId xmlns:a16="http://schemas.microsoft.com/office/drawing/2014/main" id="{08DD521A-6931-429F-9824-3E8823B2A778}"/>
              </a:ext>
              <a:ext uri="{C183D7F6-B498-43B3-948B-1728B52AA6E4}">
                <adec:decorative xmlns:adec="http://schemas.microsoft.com/office/drawing/2017/decorative" val="0"/>
              </a:ext>
            </a:extLst>
          </p:cNvPr>
          <p:cNvSpPr>
            <a:spLocks noGrp="1"/>
          </p:cNvSpPr>
          <p:nvPr>
            <p:ph type="body" sz="quarter" idx="13"/>
          </p:nvPr>
        </p:nvSpPr>
        <p:spPr>
          <a:xfrm>
            <a:off x="1910773" y="5797550"/>
            <a:ext cx="8185727" cy="271939"/>
          </a:xfrm>
        </p:spPr>
        <p:txBody>
          <a:bodyPr/>
          <a:lstStyle/>
          <a:p>
            <a:pPr marL="0" indent="0" algn="ctr"/>
            <a:r>
              <a:rPr lang="en-US" sz="900" b="1" dirty="0"/>
              <a:t>Abbreviations:  </a:t>
            </a:r>
            <a:r>
              <a:rPr lang="en-US" sz="900" dirty="0"/>
              <a:t>AF indicates atrial fibrillation; CHA2DS2-VASc score, congestive heart failure, hypertension, age ≥ 75 years, diabetes mellitus, stroke or transient ischemic attack (TIA), vascular disease, age 65 to 74 years, sex category; MS, mitral stenosis; NOAC, non–vitamin K oral anticoagulant; VHD, valvular heart disease; and VKA, vitamin K antagonist.</a:t>
            </a:r>
          </a:p>
        </p:txBody>
      </p:sp>
      <p:grpSp>
        <p:nvGrpSpPr>
          <p:cNvPr id="39" name="Group 38">
            <a:extLst>
              <a:ext uri="{FF2B5EF4-FFF2-40B4-BE49-F238E27FC236}">
                <a16:creationId xmlns:a16="http://schemas.microsoft.com/office/drawing/2014/main" id="{DCA0D1FA-B909-449D-9081-F35531B4862B}"/>
              </a:ext>
              <a:ext uri="{C183D7F6-B498-43B3-948B-1728B52AA6E4}">
                <adec:decorative xmlns:adec="http://schemas.microsoft.com/office/drawing/2017/decorative" val="1"/>
              </a:ext>
            </a:extLst>
          </p:cNvPr>
          <p:cNvGrpSpPr/>
          <p:nvPr/>
        </p:nvGrpSpPr>
        <p:grpSpPr>
          <a:xfrm>
            <a:off x="8016321" y="2565874"/>
            <a:ext cx="1013530" cy="490349"/>
            <a:chOff x="8016321" y="2565874"/>
            <a:chExt cx="1013530" cy="490349"/>
          </a:xfrm>
        </p:grpSpPr>
        <p:cxnSp>
          <p:nvCxnSpPr>
            <p:cNvPr id="27" name="Straight Arrow Connector 26">
              <a:extLst>
                <a:ext uri="{FF2B5EF4-FFF2-40B4-BE49-F238E27FC236}">
                  <a16:creationId xmlns:a16="http://schemas.microsoft.com/office/drawing/2014/main" id="{1664BCEA-5962-4A87-940C-318D2D3C973D}"/>
                </a:ext>
              </a:extLst>
            </p:cNvPr>
            <p:cNvCxnSpPr>
              <a:cxnSpLocks/>
            </p:cNvCxnSpPr>
            <p:nvPr/>
          </p:nvCxnSpPr>
          <p:spPr>
            <a:xfrm>
              <a:off x="9029851" y="2565874"/>
              <a:ext cx="0" cy="19902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Rectangle 2">
              <a:extLst>
                <a:ext uri="{FF2B5EF4-FFF2-40B4-BE49-F238E27FC236}">
                  <a16:creationId xmlns:a16="http://schemas.microsoft.com/office/drawing/2014/main" id="{B2678FE2-A3B8-4728-8CB8-E6F710296F5B}"/>
                </a:ext>
              </a:extLst>
            </p:cNvPr>
            <p:cNvSpPr/>
            <p:nvPr/>
          </p:nvSpPr>
          <p:spPr>
            <a:xfrm>
              <a:off x="8016321" y="2755066"/>
              <a:ext cx="1013530"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26" name="Straight Arrow Connector 25">
            <a:extLst>
              <a:ext uri="{FF2B5EF4-FFF2-40B4-BE49-F238E27FC236}">
                <a16:creationId xmlns:a16="http://schemas.microsoft.com/office/drawing/2014/main" id="{251EB545-229F-41CB-83F3-7099E97C968F}"/>
              </a:ext>
              <a:ext uri="{C183D7F6-B498-43B3-948B-1728B52AA6E4}">
                <adec:decorative xmlns:adec="http://schemas.microsoft.com/office/drawing/2017/decorative" val="1"/>
              </a:ext>
            </a:extLst>
          </p:cNvPr>
          <p:cNvCxnSpPr>
            <a:cxnSpLocks/>
          </p:cNvCxnSpPr>
          <p:nvPr/>
        </p:nvCxnSpPr>
        <p:spPr>
          <a:xfrm>
            <a:off x="9993699" y="3889469"/>
            <a:ext cx="0" cy="4497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ABD4A55-C3E0-4309-BA58-B0E8665E37F5}"/>
              </a:ext>
              <a:ext uri="{C183D7F6-B498-43B3-948B-1728B52AA6E4}">
                <adec:decorative xmlns:adec="http://schemas.microsoft.com/office/drawing/2017/decorative" val="1"/>
              </a:ext>
            </a:extLst>
          </p:cNvPr>
          <p:cNvCxnSpPr>
            <a:cxnSpLocks/>
          </p:cNvCxnSpPr>
          <p:nvPr/>
        </p:nvCxnSpPr>
        <p:spPr>
          <a:xfrm>
            <a:off x="8016321" y="3889469"/>
            <a:ext cx="0" cy="4497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2A7B91B-157A-4F13-9301-C1F813E5C3C0}"/>
              </a:ext>
              <a:ext uri="{C183D7F6-B498-43B3-948B-1728B52AA6E4}">
                <adec:decorative xmlns:adec="http://schemas.microsoft.com/office/drawing/2017/decorative" val="1"/>
              </a:ext>
            </a:extLst>
          </p:cNvPr>
          <p:cNvCxnSpPr>
            <a:cxnSpLocks/>
          </p:cNvCxnSpPr>
          <p:nvPr/>
        </p:nvCxnSpPr>
        <p:spPr>
          <a:xfrm>
            <a:off x="2164832" y="2555124"/>
            <a:ext cx="0" cy="17792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715B894-F6F4-4306-9F32-06C59ED16A52}"/>
              </a:ext>
              <a:ext uri="{C183D7F6-B498-43B3-948B-1728B52AA6E4}">
                <adec:decorative xmlns:adec="http://schemas.microsoft.com/office/drawing/2017/decorative" val="1"/>
              </a:ext>
            </a:extLst>
          </p:cNvPr>
          <p:cNvCxnSpPr>
            <a:cxnSpLocks/>
          </p:cNvCxnSpPr>
          <p:nvPr/>
        </p:nvCxnSpPr>
        <p:spPr>
          <a:xfrm>
            <a:off x="5577744" y="2555124"/>
            <a:ext cx="0" cy="17792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Container">
            <a:extLst>
              <a:ext uri="{FF2B5EF4-FFF2-40B4-BE49-F238E27FC236}">
                <a16:creationId xmlns:a16="http://schemas.microsoft.com/office/drawing/2014/main" id="{C4338627-254D-4738-87BF-C84B0A3845EC}"/>
              </a:ext>
              <a:ext uri="{C183D7F6-B498-43B3-948B-1728B52AA6E4}">
                <adec:decorative xmlns:adec="http://schemas.microsoft.com/office/drawing/2017/decorative" val="1"/>
              </a:ext>
            </a:extLst>
          </p:cNvPr>
          <p:cNvSpPr/>
          <p:nvPr/>
        </p:nvSpPr>
        <p:spPr>
          <a:xfrm>
            <a:off x="1206931" y="2101527"/>
            <a:ext cx="1924944" cy="468986"/>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Rheumatic MS</a:t>
            </a:r>
          </a:p>
        </p:txBody>
      </p:sp>
      <p:grpSp>
        <p:nvGrpSpPr>
          <p:cNvPr id="36" name="Group 35">
            <a:extLst>
              <a:ext uri="{FF2B5EF4-FFF2-40B4-BE49-F238E27FC236}">
                <a16:creationId xmlns:a16="http://schemas.microsoft.com/office/drawing/2014/main" id="{D77AB235-3540-406F-B4A9-05DB0497ECA6}"/>
              </a:ext>
              <a:ext uri="{C183D7F6-B498-43B3-948B-1728B52AA6E4}">
                <adec:decorative xmlns:adec="http://schemas.microsoft.com/office/drawing/2017/decorative" val="1"/>
              </a:ext>
            </a:extLst>
          </p:cNvPr>
          <p:cNvGrpSpPr/>
          <p:nvPr/>
        </p:nvGrpSpPr>
        <p:grpSpPr>
          <a:xfrm>
            <a:off x="2162989" y="1525947"/>
            <a:ext cx="3410186" cy="544957"/>
            <a:chOff x="2162989" y="1525947"/>
            <a:chExt cx="3410186" cy="544957"/>
          </a:xfrm>
        </p:grpSpPr>
        <p:cxnSp>
          <p:nvCxnSpPr>
            <p:cNvPr id="7" name="Straight Arrow Connector 6">
              <a:extLst>
                <a:ext uri="{FF2B5EF4-FFF2-40B4-BE49-F238E27FC236}">
                  <a16:creationId xmlns:a16="http://schemas.microsoft.com/office/drawing/2014/main" id="{4E8FC605-E83F-459F-8315-52895E63C481}"/>
                </a:ext>
              </a:extLst>
            </p:cNvPr>
            <p:cNvCxnSpPr>
              <a:cxnSpLocks/>
              <a:stCxn id="10" idx="2"/>
              <a:endCxn id="32" idx="2"/>
            </p:cNvCxnSpPr>
            <p:nvPr/>
          </p:nvCxnSpPr>
          <p:spPr>
            <a:xfrm flipH="1">
              <a:off x="5573175" y="1525947"/>
              <a:ext cx="0" cy="18269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2">
              <a:extLst>
                <a:ext uri="{FF2B5EF4-FFF2-40B4-BE49-F238E27FC236}">
                  <a16:creationId xmlns:a16="http://schemas.microsoft.com/office/drawing/2014/main" id="{4D02FC5C-88FC-4F24-ACF3-0664BCFD025D}"/>
                </a:ext>
              </a:extLst>
            </p:cNvPr>
            <p:cNvSpPr/>
            <p:nvPr/>
          </p:nvSpPr>
          <p:spPr>
            <a:xfrm>
              <a:off x="2162989" y="1708637"/>
              <a:ext cx="3410186" cy="36226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0" name="Rectangle Container">
            <a:extLst>
              <a:ext uri="{FF2B5EF4-FFF2-40B4-BE49-F238E27FC236}">
                <a16:creationId xmlns:a16="http://schemas.microsoft.com/office/drawing/2014/main" id="{46313C8E-2046-436A-A729-7C1EFF48EB12}"/>
              </a:ext>
              <a:ext uri="{C183D7F6-B498-43B3-948B-1728B52AA6E4}">
                <adec:decorative xmlns:adec="http://schemas.microsoft.com/office/drawing/2017/decorative" val="1"/>
              </a:ext>
            </a:extLst>
          </p:cNvPr>
          <p:cNvSpPr/>
          <p:nvPr/>
        </p:nvSpPr>
        <p:spPr>
          <a:xfrm>
            <a:off x="4278693" y="1102077"/>
            <a:ext cx="2598102" cy="423870"/>
          </a:xfrm>
          <a:prstGeom prst="rect">
            <a:avLst/>
          </a:prstGeom>
          <a:solidFill>
            <a:schemeClr val="accent1">
              <a:lumMod val="75000"/>
            </a:schemeClr>
          </a:solidFill>
          <a:ln w="25400">
            <a:noFill/>
          </a:ln>
        </p:spPr>
        <p:txBody>
          <a:bodyPr spcFirstLastPara="0" lIns="0" tIns="0" rIns="0" bIns="0" anchor="ctr"/>
          <a:lstStyle/>
          <a:p>
            <a:pPr algn="ctr" hangingPunct="0">
              <a:lnSpc>
                <a:spcPct val="90000"/>
              </a:lnSpc>
            </a:pPr>
            <a:r>
              <a:rPr lang="en-US" sz="1600" b="1" dirty="0">
                <a:solidFill>
                  <a:schemeClr val="bg1"/>
                </a:solidFill>
                <a:latin typeface="Lub Dub Bold" panose="020B0803030403020204" pitchFamily="34" charset="0"/>
                <a:cs typeface="Lato"/>
              </a:rPr>
              <a:t>Patient with VHD and AF</a:t>
            </a:r>
          </a:p>
        </p:txBody>
      </p:sp>
      <p:sp>
        <p:nvSpPr>
          <p:cNvPr id="12" name="Rectangle Container">
            <a:extLst>
              <a:ext uri="{FF2B5EF4-FFF2-40B4-BE49-F238E27FC236}">
                <a16:creationId xmlns:a16="http://schemas.microsoft.com/office/drawing/2014/main" id="{636472B4-9C7E-494F-AD39-4A8D85677579}"/>
              </a:ext>
              <a:ext uri="{C183D7F6-B498-43B3-948B-1728B52AA6E4}">
                <adec:decorative xmlns:adec="http://schemas.microsoft.com/office/drawing/2017/decorative" val="1"/>
              </a:ext>
            </a:extLst>
          </p:cNvPr>
          <p:cNvSpPr/>
          <p:nvPr/>
        </p:nvSpPr>
        <p:spPr>
          <a:xfrm>
            <a:off x="4542670" y="2092772"/>
            <a:ext cx="2062856" cy="468986"/>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Native valve disease</a:t>
            </a:r>
          </a:p>
          <a:p>
            <a:pPr algn="ctr" hangingPunct="0">
              <a:lnSpc>
                <a:spcPct val="90000"/>
              </a:lnSpc>
            </a:pPr>
            <a:r>
              <a:rPr lang="en-US" sz="1350" dirty="0">
                <a:solidFill>
                  <a:schemeClr val="bg1"/>
                </a:solidFill>
                <a:latin typeface="Lub Dub Bold" panose="020B0803030403020204" pitchFamily="34" charset="0"/>
                <a:cs typeface="Lato"/>
              </a:rPr>
              <a:t>(except rheumatic MS)</a:t>
            </a:r>
          </a:p>
        </p:txBody>
      </p:sp>
      <p:sp>
        <p:nvSpPr>
          <p:cNvPr id="13" name="Rectangle Container">
            <a:extLst>
              <a:ext uri="{FF2B5EF4-FFF2-40B4-BE49-F238E27FC236}">
                <a16:creationId xmlns:a16="http://schemas.microsoft.com/office/drawing/2014/main" id="{8C9DEADD-5EB4-4953-ABE2-2900CC6AABF7}"/>
              </a:ext>
              <a:ext uri="{C183D7F6-B498-43B3-948B-1728B52AA6E4}">
                <adec:decorative xmlns:adec="http://schemas.microsoft.com/office/drawing/2017/decorative" val="1"/>
              </a:ext>
            </a:extLst>
          </p:cNvPr>
          <p:cNvSpPr/>
          <p:nvPr/>
        </p:nvSpPr>
        <p:spPr>
          <a:xfrm>
            <a:off x="8016321" y="2099573"/>
            <a:ext cx="2062856" cy="468986"/>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dirty="0">
                <a:solidFill>
                  <a:schemeClr val="bg1"/>
                </a:solidFill>
                <a:latin typeface="Lub Dub Bold" panose="020B0803030403020204" pitchFamily="34" charset="0"/>
                <a:cs typeface="Lato"/>
              </a:rPr>
              <a:t>Bioprosthetic</a:t>
            </a:r>
          </a:p>
          <a:p>
            <a:pPr algn="ctr" hangingPunct="0">
              <a:lnSpc>
                <a:spcPct val="90000"/>
              </a:lnSpc>
            </a:pPr>
            <a:r>
              <a:rPr lang="en-US" sz="1350" dirty="0">
                <a:solidFill>
                  <a:schemeClr val="bg1"/>
                </a:solidFill>
                <a:latin typeface="Lub Dub Bold" panose="020B0803030403020204" pitchFamily="34" charset="0"/>
                <a:cs typeface="Lato"/>
              </a:rPr>
              <a:t>Valve*</a:t>
            </a:r>
          </a:p>
        </p:txBody>
      </p:sp>
      <p:sp>
        <p:nvSpPr>
          <p:cNvPr id="14" name="Rectangle Container">
            <a:extLst>
              <a:ext uri="{FF2B5EF4-FFF2-40B4-BE49-F238E27FC236}">
                <a16:creationId xmlns:a16="http://schemas.microsoft.com/office/drawing/2014/main" id="{77934236-C6B1-419B-B874-6E61FCB5B1AE}"/>
              </a:ext>
              <a:ext uri="{C183D7F6-B498-43B3-948B-1728B52AA6E4}">
                <adec:decorative xmlns:adec="http://schemas.microsoft.com/office/drawing/2017/decorative" val="1"/>
              </a:ext>
            </a:extLst>
          </p:cNvPr>
          <p:cNvSpPr/>
          <p:nvPr/>
        </p:nvSpPr>
        <p:spPr>
          <a:xfrm>
            <a:off x="9204877" y="3056223"/>
            <a:ext cx="1571200" cy="88948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dirty="0">
                <a:solidFill>
                  <a:srgbClr val="292929"/>
                </a:solidFill>
                <a:latin typeface="Lub Dub Bold" panose="020B0803030403020204" pitchFamily="34" charset="0"/>
                <a:cs typeface="Lato"/>
              </a:rPr>
              <a:t>New-onset AF</a:t>
            </a:r>
          </a:p>
          <a:p>
            <a:pPr algn="ctr" hangingPunct="0">
              <a:lnSpc>
                <a:spcPct val="90000"/>
              </a:lnSpc>
            </a:pPr>
            <a:r>
              <a:rPr lang="en-US" sz="1350" dirty="0">
                <a:solidFill>
                  <a:srgbClr val="292929"/>
                </a:solidFill>
                <a:latin typeface="Lub Dub Bold" panose="020B0803030403020204" pitchFamily="34" charset="0"/>
                <a:cs typeface="Lato"/>
              </a:rPr>
              <a:t>within 3 months </a:t>
            </a:r>
            <a:br>
              <a:rPr lang="en-US" sz="1350" dirty="0">
                <a:solidFill>
                  <a:srgbClr val="292929"/>
                </a:solidFill>
                <a:latin typeface="Lub Dub Bold" panose="020B0803030403020204" pitchFamily="34" charset="0"/>
                <a:cs typeface="Lato"/>
              </a:rPr>
            </a:br>
            <a:r>
              <a:rPr lang="en-US" sz="1350" dirty="0">
                <a:solidFill>
                  <a:srgbClr val="292929"/>
                </a:solidFill>
                <a:latin typeface="Lub Dub Bold" panose="020B0803030403020204" pitchFamily="34" charset="0"/>
                <a:cs typeface="Lato"/>
              </a:rPr>
              <a:t>of valve implantation</a:t>
            </a:r>
          </a:p>
        </p:txBody>
      </p:sp>
      <p:sp>
        <p:nvSpPr>
          <p:cNvPr id="15" name="Rectangle Container">
            <a:extLst>
              <a:ext uri="{FF2B5EF4-FFF2-40B4-BE49-F238E27FC236}">
                <a16:creationId xmlns:a16="http://schemas.microsoft.com/office/drawing/2014/main" id="{533B60E2-ABBE-4B61-9BA9-F502DCF0E426}"/>
              </a:ext>
              <a:ext uri="{C183D7F6-B498-43B3-948B-1728B52AA6E4}">
                <adec:decorative xmlns:adec="http://schemas.microsoft.com/office/drawing/2017/decorative" val="1"/>
              </a:ext>
            </a:extLst>
          </p:cNvPr>
          <p:cNvSpPr/>
          <p:nvPr/>
        </p:nvSpPr>
        <p:spPr>
          <a:xfrm>
            <a:off x="7230721" y="3064640"/>
            <a:ext cx="1571200" cy="88948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dirty="0">
                <a:solidFill>
                  <a:srgbClr val="292929"/>
                </a:solidFill>
                <a:latin typeface="Lub Dub Bold" panose="020B0803030403020204" pitchFamily="34" charset="0"/>
                <a:cs typeface="Lato"/>
              </a:rPr>
              <a:t>&gt; 3 month after procedure</a:t>
            </a:r>
          </a:p>
        </p:txBody>
      </p:sp>
      <p:sp>
        <p:nvSpPr>
          <p:cNvPr id="16" name="Rectangle Container">
            <a:extLst>
              <a:ext uri="{FF2B5EF4-FFF2-40B4-BE49-F238E27FC236}">
                <a16:creationId xmlns:a16="http://schemas.microsoft.com/office/drawing/2014/main" id="{F6B69F42-0872-4004-8A92-FCE4E4E3983D}"/>
              </a:ext>
              <a:ext uri="{C183D7F6-B498-43B3-948B-1728B52AA6E4}">
                <adec:decorative xmlns:adec="http://schemas.microsoft.com/office/drawing/2017/decorative" val="1"/>
              </a:ext>
            </a:extLst>
          </p:cNvPr>
          <p:cNvSpPr/>
          <p:nvPr/>
        </p:nvSpPr>
        <p:spPr>
          <a:xfrm>
            <a:off x="1169648" y="4363267"/>
            <a:ext cx="1986680" cy="734718"/>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Long-term VKA anticoagulation</a:t>
            </a:r>
          </a:p>
          <a:p>
            <a:pPr algn="ctr" hangingPunct="0">
              <a:lnSpc>
                <a:spcPct val="90000"/>
              </a:lnSpc>
            </a:pPr>
            <a:r>
              <a:rPr lang="en-US" sz="1350" dirty="0">
                <a:latin typeface="Lub Dub Bold" panose="020B0803030403020204" pitchFamily="34" charset="0"/>
                <a:cs typeface="Lato"/>
              </a:rPr>
              <a:t>(1)</a:t>
            </a:r>
          </a:p>
        </p:txBody>
      </p:sp>
      <p:sp>
        <p:nvSpPr>
          <p:cNvPr id="17" name="Rectangle Container">
            <a:extLst>
              <a:ext uri="{FF2B5EF4-FFF2-40B4-BE49-F238E27FC236}">
                <a16:creationId xmlns:a16="http://schemas.microsoft.com/office/drawing/2014/main" id="{18FB8755-A4E5-4F07-B230-3F6C995832D2}"/>
              </a:ext>
              <a:ext uri="{C183D7F6-B498-43B3-948B-1728B52AA6E4}">
                <adec:decorative xmlns:adec="http://schemas.microsoft.com/office/drawing/2017/decorative" val="1"/>
              </a:ext>
            </a:extLst>
          </p:cNvPr>
          <p:cNvSpPr/>
          <p:nvPr/>
        </p:nvSpPr>
        <p:spPr>
          <a:xfrm>
            <a:off x="4527974" y="4349028"/>
            <a:ext cx="4273943" cy="734718"/>
          </a:xfrm>
          <a:prstGeom prst="rect">
            <a:avLst/>
          </a:prstGeom>
          <a:solidFill>
            <a:srgbClr val="46A547"/>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VKA or NOAC based on</a:t>
            </a:r>
          </a:p>
          <a:p>
            <a:pPr algn="ctr" hangingPunct="0">
              <a:lnSpc>
                <a:spcPct val="90000"/>
              </a:lnSpc>
            </a:pPr>
            <a:r>
              <a:rPr lang="en-US" sz="1350" dirty="0">
                <a:latin typeface="Lub Dub Bold" panose="020B0803030403020204" pitchFamily="34" charset="0"/>
                <a:cs typeface="Lato"/>
              </a:rPr>
              <a:t>CHA</a:t>
            </a:r>
            <a:r>
              <a:rPr lang="en-US" sz="1350" baseline="-25000" dirty="0">
                <a:latin typeface="Lub Dub Bold" panose="020B0803030403020204" pitchFamily="34" charset="0"/>
                <a:cs typeface="Lato"/>
              </a:rPr>
              <a:t>2</a:t>
            </a:r>
            <a:r>
              <a:rPr lang="en-US" sz="1350" dirty="0">
                <a:latin typeface="Lub Dub Bold" panose="020B0803030403020204" pitchFamily="34" charset="0"/>
                <a:cs typeface="Lato"/>
              </a:rPr>
              <a:t>DS</a:t>
            </a:r>
            <a:r>
              <a:rPr lang="en-US" sz="1350" baseline="-25000" dirty="0">
                <a:latin typeface="Lub Dub Bold" panose="020B0803030403020204" pitchFamily="34" charset="0"/>
                <a:cs typeface="Lato"/>
              </a:rPr>
              <a:t>2</a:t>
            </a:r>
            <a:r>
              <a:rPr lang="en-US" sz="1350" dirty="0">
                <a:latin typeface="Lub Dub Bold" panose="020B0803030403020204" pitchFamily="34" charset="0"/>
                <a:cs typeface="Lato"/>
              </a:rPr>
              <a:t>-VASc Score</a:t>
            </a:r>
          </a:p>
          <a:p>
            <a:pPr algn="ctr" hangingPunct="0">
              <a:lnSpc>
                <a:spcPct val="90000"/>
              </a:lnSpc>
            </a:pPr>
            <a:r>
              <a:rPr lang="en-US" sz="1350" dirty="0">
                <a:latin typeface="Lub Dub Bold" panose="020B0803030403020204" pitchFamily="34" charset="0"/>
                <a:cs typeface="Lato"/>
              </a:rPr>
              <a:t>(1)</a:t>
            </a:r>
          </a:p>
        </p:txBody>
      </p:sp>
      <p:sp>
        <p:nvSpPr>
          <p:cNvPr id="19" name="Rectangle Container">
            <a:extLst>
              <a:ext uri="{FF2B5EF4-FFF2-40B4-BE49-F238E27FC236}">
                <a16:creationId xmlns:a16="http://schemas.microsoft.com/office/drawing/2014/main" id="{8E19652E-DBF1-44D1-885F-D984AB9A26FF}"/>
              </a:ext>
              <a:ext uri="{C183D7F6-B498-43B3-948B-1728B52AA6E4}">
                <adec:decorative xmlns:adec="http://schemas.microsoft.com/office/drawing/2017/decorative" val="1"/>
              </a:ext>
            </a:extLst>
          </p:cNvPr>
          <p:cNvSpPr/>
          <p:nvPr/>
        </p:nvSpPr>
        <p:spPr>
          <a:xfrm>
            <a:off x="9204877" y="4339171"/>
            <a:ext cx="1596117" cy="734718"/>
          </a:xfrm>
          <a:prstGeom prst="rect">
            <a:avLst/>
          </a:prstGeom>
          <a:solidFill>
            <a:srgbClr val="F0DB10"/>
          </a:solidFill>
          <a:ln w="25400">
            <a:noFill/>
          </a:ln>
        </p:spPr>
        <p:txBody>
          <a:bodyPr spcFirstLastPara="0" lIns="0" tIns="0" rIns="0" bIns="0" anchor="ctr"/>
          <a:lstStyle/>
          <a:p>
            <a:pPr algn="ctr" hangingPunct="0">
              <a:lnSpc>
                <a:spcPct val="90000"/>
              </a:lnSpc>
            </a:pPr>
            <a:r>
              <a:rPr lang="en-US" sz="1350" dirty="0">
                <a:latin typeface="Lub Dub Bold" panose="020B0803030403020204" pitchFamily="34" charset="0"/>
                <a:cs typeface="Lato"/>
              </a:rPr>
              <a:t>Anticoagulation </a:t>
            </a:r>
            <a:br>
              <a:rPr lang="en-US" sz="1350" dirty="0">
                <a:latin typeface="Lub Dub Bold" panose="020B0803030403020204" pitchFamily="34" charset="0"/>
                <a:cs typeface="Lato"/>
              </a:rPr>
            </a:br>
            <a:r>
              <a:rPr lang="en-US" sz="1350" dirty="0">
                <a:latin typeface="Lub Dub Bold" panose="020B0803030403020204" pitchFamily="34" charset="0"/>
                <a:cs typeface="Lato"/>
              </a:rPr>
              <a:t>with VKA</a:t>
            </a:r>
          </a:p>
          <a:p>
            <a:pPr algn="ctr" hangingPunct="0">
              <a:lnSpc>
                <a:spcPct val="90000"/>
              </a:lnSpc>
            </a:pPr>
            <a:r>
              <a:rPr lang="en-US" sz="1350" dirty="0">
                <a:latin typeface="Lub Dub Bold" panose="020B0803030403020204" pitchFamily="34" charset="0"/>
                <a:cs typeface="Lato"/>
              </a:rPr>
              <a:t>(2a)</a:t>
            </a:r>
          </a:p>
        </p:txBody>
      </p:sp>
      <p:sp>
        <p:nvSpPr>
          <p:cNvPr id="31" name="Slide Number Placeholder 30">
            <a:extLst>
              <a:ext uri="{FF2B5EF4-FFF2-40B4-BE49-F238E27FC236}">
                <a16:creationId xmlns:a16="http://schemas.microsoft.com/office/drawing/2014/main" id="{E2ACA269-BB3E-41F0-A463-38FA961596A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
        <p:nvSpPr>
          <p:cNvPr id="32" name="Rectangle 2">
            <a:extLst>
              <a:ext uri="{FF2B5EF4-FFF2-40B4-BE49-F238E27FC236}">
                <a16:creationId xmlns:a16="http://schemas.microsoft.com/office/drawing/2014/main" id="{3B44CF08-184C-41DF-B5C8-32ABE2443C5D}"/>
              </a:ext>
              <a:ext uri="{C183D7F6-B498-43B3-948B-1728B52AA6E4}">
                <adec:decorative xmlns:adec="http://schemas.microsoft.com/office/drawing/2017/decorative" val="1"/>
              </a:ext>
            </a:extLst>
          </p:cNvPr>
          <p:cNvSpPr/>
          <p:nvPr/>
        </p:nvSpPr>
        <p:spPr>
          <a:xfrm flipH="1">
            <a:off x="5573175" y="1708637"/>
            <a:ext cx="3410186" cy="36226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4" name="Straight Arrow Connector 33">
            <a:extLst>
              <a:ext uri="{FF2B5EF4-FFF2-40B4-BE49-F238E27FC236}">
                <a16:creationId xmlns:a16="http://schemas.microsoft.com/office/drawing/2014/main" id="{49F02850-F4BD-4C32-B873-0E53DC02AB63}"/>
              </a:ext>
              <a:ext uri="{C183D7F6-B498-43B3-948B-1728B52AA6E4}">
                <adec:decorative xmlns:adec="http://schemas.microsoft.com/office/drawing/2017/decorative" val="1"/>
              </a:ext>
            </a:extLst>
          </p:cNvPr>
          <p:cNvCxnSpPr>
            <a:cxnSpLocks/>
            <a:stCxn id="32" idx="2"/>
          </p:cNvCxnSpPr>
          <p:nvPr/>
        </p:nvCxnSpPr>
        <p:spPr>
          <a:xfrm>
            <a:off x="5573175" y="1708637"/>
            <a:ext cx="0" cy="36226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2">
            <a:extLst>
              <a:ext uri="{FF2B5EF4-FFF2-40B4-BE49-F238E27FC236}">
                <a16:creationId xmlns:a16="http://schemas.microsoft.com/office/drawing/2014/main" id="{336F86A9-B466-435B-986E-BD80B82FB07B}"/>
              </a:ext>
              <a:ext uri="{C183D7F6-B498-43B3-948B-1728B52AA6E4}">
                <adec:decorative xmlns:adec="http://schemas.microsoft.com/office/drawing/2017/decorative" val="1"/>
              </a:ext>
            </a:extLst>
          </p:cNvPr>
          <p:cNvSpPr/>
          <p:nvPr/>
        </p:nvSpPr>
        <p:spPr>
          <a:xfrm flipH="1">
            <a:off x="9029851" y="2755066"/>
            <a:ext cx="1000556" cy="301157"/>
          </a:xfrm>
          <a:custGeom>
            <a:avLst/>
            <a:gdLst>
              <a:gd name="connsiteX0" fmla="*/ 0 w 6714836"/>
              <a:gd name="connsiteY0" fmla="*/ 0 h 897728"/>
              <a:gd name="connsiteX1" fmla="*/ 6714836 w 6714836"/>
              <a:gd name="connsiteY1" fmla="*/ 0 h 897728"/>
              <a:gd name="connsiteX2" fmla="*/ 6714836 w 6714836"/>
              <a:gd name="connsiteY2" fmla="*/ 897728 h 897728"/>
              <a:gd name="connsiteX3" fmla="*/ 0 w 6714836"/>
              <a:gd name="connsiteY3" fmla="*/ 897728 h 897728"/>
              <a:gd name="connsiteX4" fmla="*/ 0 w 6714836"/>
              <a:gd name="connsiteY4" fmla="*/ 0 h 897728"/>
              <a:gd name="connsiteX0" fmla="*/ 0 w 6714836"/>
              <a:gd name="connsiteY0" fmla="*/ 897728 h 989168"/>
              <a:gd name="connsiteX1" fmla="*/ 0 w 6714836"/>
              <a:gd name="connsiteY1" fmla="*/ 0 h 989168"/>
              <a:gd name="connsiteX2" fmla="*/ 6714836 w 6714836"/>
              <a:gd name="connsiteY2" fmla="*/ 0 h 989168"/>
              <a:gd name="connsiteX3" fmla="*/ 6714836 w 6714836"/>
              <a:gd name="connsiteY3" fmla="*/ 897728 h 989168"/>
              <a:gd name="connsiteX4" fmla="*/ 91440 w 6714836"/>
              <a:gd name="connsiteY4" fmla="*/ 989168 h 989168"/>
              <a:gd name="connsiteX0" fmla="*/ 0 w 6714836"/>
              <a:gd name="connsiteY0" fmla="*/ 897728 h 897728"/>
              <a:gd name="connsiteX1" fmla="*/ 0 w 6714836"/>
              <a:gd name="connsiteY1" fmla="*/ 0 h 897728"/>
              <a:gd name="connsiteX2" fmla="*/ 6714836 w 6714836"/>
              <a:gd name="connsiteY2" fmla="*/ 0 h 897728"/>
              <a:gd name="connsiteX3" fmla="*/ 6714836 w 6714836"/>
              <a:gd name="connsiteY3" fmla="*/ 897728 h 897728"/>
              <a:gd name="connsiteX0" fmla="*/ 0 w 6714836"/>
              <a:gd name="connsiteY0" fmla="*/ 897728 h 897728"/>
              <a:gd name="connsiteX1" fmla="*/ 0 w 6714836"/>
              <a:gd name="connsiteY1" fmla="*/ 0 h 897728"/>
              <a:gd name="connsiteX2" fmla="*/ 6714836 w 6714836"/>
              <a:gd name="connsiteY2" fmla="*/ 0 h 897728"/>
            </a:gdLst>
            <a:ahLst/>
            <a:cxnLst>
              <a:cxn ang="0">
                <a:pos x="connsiteX0" y="connsiteY0"/>
              </a:cxn>
              <a:cxn ang="0">
                <a:pos x="connsiteX1" y="connsiteY1"/>
              </a:cxn>
              <a:cxn ang="0">
                <a:pos x="connsiteX2" y="connsiteY2"/>
              </a:cxn>
            </a:cxnLst>
            <a:rect l="l" t="t" r="r" b="b"/>
            <a:pathLst>
              <a:path w="6714836" h="897728">
                <a:moveTo>
                  <a:pt x="0" y="897728"/>
                </a:moveTo>
                <a:lnTo>
                  <a:pt x="0" y="0"/>
                </a:lnTo>
                <a:lnTo>
                  <a:pt x="6714836" y="0"/>
                </a:ln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7140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500"/>
                                        <p:tgtEl>
                                          <p:spTgt spid="36"/>
                                        </p:tgtEl>
                                      </p:cBhvr>
                                    </p:animEffect>
                                  </p:childTnLst>
                                </p:cTn>
                              </p:par>
                              <p:par>
                                <p:cTn id="8" presetID="22" presetClass="entr" presetSubtype="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up)">
                                      <p:cBhvr>
                                        <p:cTn id="10" dur="500"/>
                                        <p:tgtEl>
                                          <p:spTgt spid="3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up)">
                                      <p:cBhvr>
                                        <p:cTn id="37" dur="500"/>
                                        <p:tgtEl>
                                          <p:spTgt spid="23"/>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right)">
                                      <p:cBhvr>
                                        <p:cTn id="46" dur="500"/>
                                        <p:tgtEl>
                                          <p:spTgt spid="3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left)">
                                      <p:cBhvr>
                                        <p:cTn id="49" dur="500"/>
                                        <p:tgtEl>
                                          <p:spTgt spid="40"/>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par>
                                <p:cTn id="57" presetID="22" presetClass="entr" presetSubtype="1"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up)">
                                      <p:cBhvr>
                                        <p:cTn id="59" dur="500"/>
                                        <p:tgtEl>
                                          <p:spTgt spid="24"/>
                                        </p:tgtEl>
                                      </p:cBhvr>
                                    </p:animEffect>
                                  </p:childTnLst>
                                </p:cTn>
                              </p:par>
                            </p:childTnLst>
                          </p:cTn>
                        </p:par>
                        <p:par>
                          <p:cTn id="60" fill="hold">
                            <p:stCondLst>
                              <p:cond delay="1000"/>
                            </p:stCondLst>
                            <p:childTnLst>
                              <p:par>
                                <p:cTn id="61" presetID="22" presetClass="entr" presetSubtype="1"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up)">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5" grpId="0" animBg="1"/>
      <p:bldP spid="16" grpId="0" animBg="1"/>
      <p:bldP spid="17" grpId="0" animBg="1"/>
      <p:bldP spid="19" grpId="0" animBg="1"/>
      <p:bldP spid="32"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10756</TotalTime>
  <Words>10137</Words>
  <Application>Microsoft Office PowerPoint</Application>
  <PresentationFormat>Widescreen</PresentationFormat>
  <Paragraphs>1255</Paragraphs>
  <Slides>46</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Lub Dub Bold</vt:lpstr>
      <vt:lpstr>Lub Dub Condensed</vt:lpstr>
      <vt:lpstr>Lub Dub Heavy</vt:lpstr>
      <vt:lpstr>Lub Dub Light</vt:lpstr>
      <vt:lpstr>Lub Dub Medium</vt:lpstr>
      <vt:lpstr>Roboto</vt:lpstr>
      <vt:lpstr>Times New Roman</vt:lpstr>
      <vt:lpstr>Wingdings 3</vt:lpstr>
      <vt:lpstr>Office Theme</vt:lpstr>
      <vt:lpstr>Guideline Essentials: AHA Clinical Slide Series</vt:lpstr>
      <vt:lpstr>Table 1.  ACC/AHA Applying Class of Recommendation and Level of Evidence to Clinical Strategies, Interventions, Treatments, or Diagnostic Testing in Patient Care  (Updated May 2019)*</vt:lpstr>
      <vt:lpstr>Evaluation of the Patient With Known or Suspected Native VHD</vt:lpstr>
      <vt:lpstr>Table 3. Additional Diagnostic Evaluation in VHD</vt:lpstr>
      <vt:lpstr>Table 4.  Stages of VHD</vt:lpstr>
      <vt:lpstr>Diagnostic Testing: Follow-up</vt:lpstr>
      <vt:lpstr>Recommended Treatment Regimens &amp;  Duration of Secondary Prophylaxis</vt:lpstr>
      <vt:lpstr>Classification of Recommendations for RHD &amp; IE </vt:lpstr>
      <vt:lpstr>Figure 1. Anticoagulation for AF in Patients With VHD</vt:lpstr>
      <vt:lpstr>Management of Patients with VHD  After Valve Intervention</vt:lpstr>
      <vt:lpstr>Imaging After Valve Intervention</vt:lpstr>
      <vt:lpstr>Table 13. The Evaluation and Management  of Aortic Stenosis</vt:lpstr>
      <vt:lpstr>Figure 2. Timing of Intervention for Aortic Stenosis </vt:lpstr>
      <vt:lpstr>Figure 3. Choice of SAVR versus TAVI for AVR in Valvular AS</vt:lpstr>
      <vt:lpstr>Acute Aortic Regurgitation</vt:lpstr>
      <vt:lpstr>Table 15. Stages of Chronic AR</vt:lpstr>
      <vt:lpstr>Figure 4. Timing of intervention for AR</vt:lpstr>
      <vt:lpstr>Timing of Intervention in  Chronic Aortic Regurgitation </vt:lpstr>
      <vt:lpstr>Diagnosis &amp; Treatment: Bicuspid Aortic Valve</vt:lpstr>
      <vt:lpstr>Table 16. Stages of Mitral Stenosis</vt:lpstr>
      <vt:lpstr>Figure 7. Recommendations for Mitral Stenosis</vt:lpstr>
      <vt:lpstr>Table 17. Stages of Chronic Primary MR </vt:lpstr>
      <vt:lpstr>Diagnostic Testing of Primary Mitral Regurgitation</vt:lpstr>
      <vt:lpstr>Figure 8. Management of Primary Mitral Regurgitation</vt:lpstr>
      <vt:lpstr>Diagnostic Testing Chronic Secondary Mitral Regurgitation</vt:lpstr>
      <vt:lpstr>Table 18. Stages of Secondary MR</vt:lpstr>
      <vt:lpstr>Figure 9. Secondary MR</vt:lpstr>
      <vt:lpstr>Table 19. Classification of TR</vt:lpstr>
      <vt:lpstr>Figure 10. Management of Tricuspid Regurgitation</vt:lpstr>
      <vt:lpstr>Mixed Valve Disease: Diagnosis and Follow up</vt:lpstr>
      <vt:lpstr>Mixed Valve Disease: Decision-Making</vt:lpstr>
      <vt:lpstr>Figure 12. Antithrombotic Therapy for Prosthetic Valves</vt:lpstr>
      <vt:lpstr>Management of Prosthetic Valve Complications</vt:lpstr>
      <vt:lpstr>Figure 14. Management of Prosthetic Valve Stenosis</vt:lpstr>
      <vt:lpstr>Figure 14. Management of Prosthetic Valve Regurgitation</vt:lpstr>
      <vt:lpstr>Infective Endocarditis: Diagnostic Evaluation </vt:lpstr>
      <vt:lpstr>Figure 15. Diagnosis of Infective Endocarditis</vt:lpstr>
      <vt:lpstr>Infective Endocarditis: Medical Therapy</vt:lpstr>
      <vt:lpstr>Figure 17. Preconception Management of Women with NVD</vt:lpstr>
      <vt:lpstr>Figure 18. Anticoagulation for Prosthetic Mechanical Heart Valves in Pregnancy</vt:lpstr>
      <vt:lpstr>Figure 19. Valve Intervention in CAD</vt:lpstr>
      <vt:lpstr>Figure 20. Intervention for AF in patients with VHD</vt:lpstr>
      <vt:lpstr>Recommendations for Noncardiac Surgery in Patients with VHD </vt:lpstr>
      <vt:lpstr>Evidence Gaps and Future Directions in VHD</vt:lpstr>
      <vt:lpstr>Acknowledgments</vt:lpstr>
      <vt:lpstr>Copyright and Permissions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 Essentials: AHA Clinical Slide Series: 2020 Valvular Heart Disease</dc:title>
  <dc:creator>AmericanHeartAssociation@heart.org</dc:creator>
  <cp:lastModifiedBy>Stacy Ragsdale</cp:lastModifiedBy>
  <cp:revision>210</cp:revision>
  <dcterms:created xsi:type="dcterms:W3CDTF">2020-10-16T16:01:21Z</dcterms:created>
  <dcterms:modified xsi:type="dcterms:W3CDTF">2025-10-01T18:19:15Z</dcterms:modified>
</cp:coreProperties>
</file>